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72.jp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10.xml" ContentType="application/vnd.openxmlformats-officedocument.presentationml.notesSlide+xml"/>
  <Override PartName="/ppt/media/image101.jpg" ContentType="image/jpeg"/>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104.jpg" ContentType="image/jpeg"/>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106.jpg" ContentType="image/jpeg"/>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2"/>
  </p:sldMasterIdLst>
  <p:notesMasterIdLst>
    <p:notesMasterId r:id="rId51"/>
  </p:notesMasterIdLst>
  <p:sldIdLst>
    <p:sldId id="267" r:id="rId3"/>
    <p:sldId id="273" r:id="rId4"/>
    <p:sldId id="270" r:id="rId5"/>
    <p:sldId id="284" r:id="rId6"/>
    <p:sldId id="285" r:id="rId7"/>
    <p:sldId id="286" r:id="rId8"/>
    <p:sldId id="2147471560" r:id="rId9"/>
    <p:sldId id="2147471566" r:id="rId10"/>
    <p:sldId id="287" r:id="rId11"/>
    <p:sldId id="2147471561" r:id="rId12"/>
    <p:sldId id="2147471563" r:id="rId13"/>
    <p:sldId id="2147471567" r:id="rId14"/>
    <p:sldId id="288" r:id="rId15"/>
    <p:sldId id="295" r:id="rId16"/>
    <p:sldId id="296" r:id="rId17"/>
    <p:sldId id="297" r:id="rId18"/>
    <p:sldId id="2147471565" r:id="rId19"/>
    <p:sldId id="299" r:id="rId20"/>
    <p:sldId id="2147471553" r:id="rId21"/>
    <p:sldId id="289" r:id="rId22"/>
    <p:sldId id="275" r:id="rId23"/>
    <p:sldId id="271" r:id="rId24"/>
    <p:sldId id="2147471547" r:id="rId25"/>
    <p:sldId id="301" r:id="rId26"/>
    <p:sldId id="2147471554" r:id="rId27"/>
    <p:sldId id="2147471568" r:id="rId28"/>
    <p:sldId id="279" r:id="rId29"/>
    <p:sldId id="291" r:id="rId30"/>
    <p:sldId id="280" r:id="rId31"/>
    <p:sldId id="2147471564" r:id="rId32"/>
    <p:sldId id="281" r:id="rId33"/>
    <p:sldId id="2147471570" r:id="rId34"/>
    <p:sldId id="282" r:id="rId35"/>
    <p:sldId id="292" r:id="rId36"/>
    <p:sldId id="2147471557" r:id="rId37"/>
    <p:sldId id="268" r:id="rId38"/>
    <p:sldId id="294" r:id="rId39"/>
    <p:sldId id="2147471538" r:id="rId40"/>
    <p:sldId id="2147471539" r:id="rId41"/>
    <p:sldId id="269" r:id="rId42"/>
    <p:sldId id="2147471541" r:id="rId43"/>
    <p:sldId id="272" r:id="rId44"/>
    <p:sldId id="2147471542" r:id="rId45"/>
    <p:sldId id="274" r:id="rId46"/>
    <p:sldId id="2147471543" r:id="rId47"/>
    <p:sldId id="2147471544" r:id="rId48"/>
    <p:sldId id="2147471562" r:id="rId49"/>
    <p:sldId id="2147471546" r:id="rId50"/>
  </p:sldIdLst>
  <p:sldSz cx="12192000" cy="6858000"/>
  <p:notesSz cx="6858000" cy="9144000"/>
  <p:custDataLst>
    <p:tags r:id="rId5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5"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3E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78" autoAdjust="0"/>
    <p:restoredTop sz="92067" autoAdjust="0"/>
  </p:normalViewPr>
  <p:slideViewPr>
    <p:cSldViewPr snapToGrid="0" showGuides="1">
      <p:cViewPr varScale="1">
        <p:scale>
          <a:sx n="102" d="100"/>
          <a:sy n="102" d="100"/>
        </p:scale>
        <p:origin x="318" y="114"/>
      </p:cViewPr>
      <p:guideLst>
        <p:guide orient="horz" pos="2125"/>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0AABD9-50B3-9D47-8AA1-B25A36A503A3}" type="datetimeFigureOut">
              <a:rPr kumimoji="1" lang="zh-CN" altLang="en-US" smtClean="0"/>
              <a:t>2024/5/17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490AF6-6054-5141-BEB6-172566EE8FDF}"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engineering.fb.com/2019/03/14/data-center-engineering/f16-minipack/"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informationisbeautiful.net/visualizations/the-rise-of-generative-ai-large-language-models-llms-like-chatgpt/"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D490AF6-6054-5141-BEB6-172566EE8FDF}" type="slidenum">
              <a:rPr kumimoji="1" lang="zh-CN" altLang="en-US" smtClean="0"/>
              <a:t>1</a:t>
            </a:fld>
            <a:endParaRPr kumimoji="1" lang="zh-CN" altLang="en-US"/>
          </a:p>
        </p:txBody>
      </p:sp>
    </p:spTree>
    <p:extLst>
      <p:ext uri="{BB962C8B-B14F-4D97-AF65-F5344CB8AC3E}">
        <p14:creationId xmlns:p14="http://schemas.microsoft.com/office/powerpoint/2010/main" val="3283172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D490AF6-6054-5141-BEB6-172566EE8FDF}" type="slidenum">
              <a:rPr kumimoji="1" lang="zh-CN" altLang="en-US" smtClean="0"/>
              <a:t>14</a:t>
            </a:fld>
            <a:endParaRPr kumimoji="1" lang="zh-CN" altLang="en-US"/>
          </a:p>
        </p:txBody>
      </p:sp>
    </p:spTree>
    <p:extLst>
      <p:ext uri="{BB962C8B-B14F-4D97-AF65-F5344CB8AC3E}">
        <p14:creationId xmlns:p14="http://schemas.microsoft.com/office/powerpoint/2010/main" val="2789105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D490AF6-6054-5141-BEB6-172566EE8FDF}" type="slidenum">
              <a:rPr kumimoji="1" lang="zh-CN" altLang="en-US" smtClean="0"/>
              <a:t>15</a:t>
            </a:fld>
            <a:endParaRPr kumimoji="1" lang="zh-CN" altLang="en-US"/>
          </a:p>
        </p:txBody>
      </p:sp>
    </p:spTree>
    <p:extLst>
      <p:ext uri="{BB962C8B-B14F-4D97-AF65-F5344CB8AC3E}">
        <p14:creationId xmlns:p14="http://schemas.microsoft.com/office/powerpoint/2010/main" val="149493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Scale up</a:t>
            </a:r>
            <a:r>
              <a:rPr lang="zh-CN" altLang="en-US" dirty="0"/>
              <a:t>和</a:t>
            </a:r>
            <a:r>
              <a:rPr lang="en-US" altLang="zh-CN" dirty="0"/>
              <a:t>scale out</a:t>
            </a:r>
          </a:p>
          <a:p>
            <a:r>
              <a:rPr lang="zh-CN" altLang="en-US" dirty="0"/>
              <a:t>纵向和横向</a:t>
            </a:r>
            <a:endParaRPr lang="en-US" altLang="zh-CN" dirty="0"/>
          </a:p>
          <a:p>
            <a:r>
              <a:rPr lang="zh-CN" altLang="en-US" dirty="0"/>
              <a:t>南北向和东西向</a:t>
            </a:r>
          </a:p>
        </p:txBody>
      </p:sp>
      <p:sp>
        <p:nvSpPr>
          <p:cNvPr id="4" name="灯片编号占位符 3"/>
          <p:cNvSpPr>
            <a:spLocks noGrp="1"/>
          </p:cNvSpPr>
          <p:nvPr>
            <p:ph type="sldNum" sz="quarter" idx="5"/>
          </p:nvPr>
        </p:nvSpPr>
        <p:spPr/>
        <p:txBody>
          <a:bodyPr/>
          <a:lstStyle/>
          <a:p>
            <a:fld id="{6D490AF6-6054-5141-BEB6-172566EE8FDF}" type="slidenum">
              <a:rPr kumimoji="1" lang="zh-CN" altLang="en-US" smtClean="0"/>
              <a:t>16</a:t>
            </a:fld>
            <a:endParaRPr kumimoji="1" lang="zh-CN" altLang="en-US"/>
          </a:p>
        </p:txBody>
      </p:sp>
    </p:spTree>
    <p:extLst>
      <p:ext uri="{BB962C8B-B14F-4D97-AF65-F5344CB8AC3E}">
        <p14:creationId xmlns:p14="http://schemas.microsoft.com/office/powerpoint/2010/main" val="2852590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PCIe</a:t>
            </a:r>
            <a:r>
              <a:rPr lang="zh-CN" altLang="en-US" dirty="0"/>
              <a:t>（一致性）、协议、设备类型</a:t>
            </a:r>
          </a:p>
        </p:txBody>
      </p:sp>
      <p:sp>
        <p:nvSpPr>
          <p:cNvPr id="4" name="灯片编号占位符 3"/>
          <p:cNvSpPr>
            <a:spLocks noGrp="1"/>
          </p:cNvSpPr>
          <p:nvPr>
            <p:ph type="sldNum" sz="quarter" idx="5"/>
          </p:nvPr>
        </p:nvSpPr>
        <p:spPr/>
        <p:txBody>
          <a:bodyPr/>
          <a:lstStyle/>
          <a:p>
            <a:fld id="{6D490AF6-6054-5141-BEB6-172566EE8FDF}" type="slidenum">
              <a:rPr kumimoji="1" lang="zh-CN" altLang="en-US" smtClean="0"/>
              <a:t>17</a:t>
            </a:fld>
            <a:endParaRPr kumimoji="1" lang="zh-CN" altLang="en-US"/>
          </a:p>
        </p:txBody>
      </p:sp>
    </p:spTree>
    <p:extLst>
      <p:ext uri="{BB962C8B-B14F-4D97-AF65-F5344CB8AC3E}">
        <p14:creationId xmlns:p14="http://schemas.microsoft.com/office/powerpoint/2010/main" val="41060151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2019/3/11</a:t>
            </a:r>
            <a:r>
              <a:rPr lang="zh-CN" altLang="en-US" dirty="0"/>
              <a:t>、</a:t>
            </a:r>
            <a:r>
              <a:rPr lang="en-US" altLang="zh-CN" dirty="0"/>
              <a:t>CXL1.0</a:t>
            </a:r>
            <a:r>
              <a:rPr lang="zh-CN" altLang="en-US" dirty="0"/>
              <a:t>、</a:t>
            </a:r>
            <a:r>
              <a:rPr lang="en-US" altLang="zh-CN" dirty="0"/>
              <a:t>PCIe5.0</a:t>
            </a:r>
            <a:r>
              <a:rPr lang="zh-CN" altLang="en-US" dirty="0"/>
              <a:t>）（</a:t>
            </a:r>
            <a:r>
              <a:rPr lang="en-US" altLang="zh-CN" dirty="0"/>
              <a:t>2019/6</a:t>
            </a:r>
            <a:r>
              <a:rPr lang="zh-CN" altLang="en-US" dirty="0"/>
              <a:t>、</a:t>
            </a:r>
            <a:r>
              <a:rPr lang="en-US" altLang="zh-CN" dirty="0"/>
              <a:t>CXL1.1</a:t>
            </a:r>
            <a:r>
              <a:rPr lang="zh-CN" altLang="en-US" dirty="0"/>
              <a:t>）（</a:t>
            </a:r>
            <a:r>
              <a:rPr lang="en-US" altLang="zh-CN" dirty="0"/>
              <a:t>2020/11/10</a:t>
            </a:r>
            <a:r>
              <a:rPr lang="zh-CN" altLang="en-US" dirty="0"/>
              <a:t>、</a:t>
            </a:r>
            <a:r>
              <a:rPr lang="en-US" altLang="zh-CN" dirty="0"/>
              <a:t>CXL2.0</a:t>
            </a:r>
            <a:r>
              <a:rPr lang="zh-CN" altLang="en-US" dirty="0"/>
              <a:t>）（</a:t>
            </a:r>
            <a:r>
              <a:rPr lang="en-US" altLang="zh-CN" dirty="0"/>
              <a:t>2022/8/2</a:t>
            </a:r>
            <a:r>
              <a:rPr lang="zh-CN" altLang="en-US" dirty="0"/>
              <a:t>、</a:t>
            </a:r>
            <a:r>
              <a:rPr lang="en-US" altLang="zh-CN" dirty="0"/>
              <a:t>CXL3.0</a:t>
            </a:r>
            <a:r>
              <a:rPr lang="zh-CN" altLang="en-US" dirty="0"/>
              <a:t>、</a:t>
            </a:r>
            <a:r>
              <a:rPr lang="en-US" altLang="zh-CN" dirty="0"/>
              <a:t>PCIe6.0</a:t>
            </a:r>
            <a:r>
              <a:rPr lang="zh-CN" altLang="en-US" dirty="0"/>
              <a:t>）（</a:t>
            </a:r>
            <a:r>
              <a:rPr lang="en-US" altLang="zh-CN" dirty="0"/>
              <a:t>2023/11/14</a:t>
            </a:r>
            <a:r>
              <a:rPr lang="zh-CN" altLang="en-US" dirty="0"/>
              <a:t>、</a:t>
            </a:r>
            <a:r>
              <a:rPr lang="en-US" altLang="zh-CN" dirty="0"/>
              <a:t>CXL3.1</a:t>
            </a:r>
            <a:r>
              <a:rPr lang="zh-CN" altLang="en-US" dirty="0"/>
              <a:t>）</a:t>
            </a:r>
            <a:endParaRPr lang="en-US" altLang="zh-CN" dirty="0"/>
          </a:p>
          <a:p>
            <a:r>
              <a:rPr lang="en-US" altLang="zh-CN" dirty="0"/>
              <a:t>CXL</a:t>
            </a:r>
            <a:r>
              <a:rPr lang="zh-CN" altLang="en-US" dirty="0"/>
              <a:t>在</a:t>
            </a:r>
            <a:r>
              <a:rPr lang="en-US" altLang="zh-CN" dirty="0"/>
              <a:t>AI</a:t>
            </a:r>
            <a:r>
              <a:rPr lang="zh-CN" altLang="en-US" dirty="0"/>
              <a:t>时代（</a:t>
            </a:r>
            <a:r>
              <a:rPr lang="en-US" altLang="zh-CN" dirty="0"/>
              <a:t>GPU</a:t>
            </a:r>
            <a:r>
              <a:rPr lang="zh-CN" altLang="en-US" dirty="0"/>
              <a:t>、推理）</a:t>
            </a:r>
            <a:endParaRPr lang="en-US" altLang="zh-CN" dirty="0"/>
          </a:p>
          <a:p>
            <a:endParaRPr lang="en-US" altLang="zh-CN" dirty="0"/>
          </a:p>
          <a:p>
            <a:pPr algn="just">
              <a:buFont typeface="Arial" panose="020B0604020202020204" pitchFamily="34" charset="0"/>
              <a:buChar char="•"/>
            </a:pPr>
            <a:r>
              <a:rPr lang="zh-CN" altLang="en-US" b="1" i="0" dirty="0">
                <a:effectLst/>
                <a:highlight>
                  <a:srgbClr val="FFFFFF"/>
                </a:highlight>
                <a:latin typeface="system-ui"/>
              </a:rPr>
              <a:t>内存池化</a:t>
            </a:r>
            <a:r>
              <a:rPr lang="zh-CN" altLang="en-US" b="0" i="0" dirty="0">
                <a:effectLst/>
                <a:highlight>
                  <a:srgbClr val="FFFFFF"/>
                </a:highlight>
                <a:latin typeface="system-ui"/>
              </a:rPr>
              <a:t>：对于传统企业级应用、内存数据库、数据分析等工作负载，内存池化可通过动态分配内存资源，提高整体</a:t>
            </a:r>
            <a:r>
              <a:rPr lang="en-US" altLang="zh-CN" b="0" i="0" dirty="0">
                <a:effectLst/>
                <a:highlight>
                  <a:srgbClr val="FFFFFF"/>
                </a:highlight>
                <a:latin typeface="system-ui"/>
              </a:rPr>
              <a:t>DRAM</a:t>
            </a:r>
            <a:r>
              <a:rPr lang="zh-CN" altLang="en-US" b="0" i="0" dirty="0">
                <a:effectLst/>
                <a:highlight>
                  <a:srgbClr val="FFFFFF"/>
                </a:highlight>
                <a:latin typeface="system-ui"/>
              </a:rPr>
              <a:t>利用率，减少硬件成本。这些工作负载对内存一致性要求较高，且可能不涉及大规模并行计算，因此</a:t>
            </a:r>
            <a:r>
              <a:rPr lang="en-US" altLang="zh-CN" b="0" i="0" dirty="0">
                <a:effectLst/>
                <a:highlight>
                  <a:srgbClr val="FFFFFF"/>
                </a:highlight>
                <a:latin typeface="system-ui"/>
              </a:rPr>
              <a:t>CXL</a:t>
            </a:r>
            <a:r>
              <a:rPr lang="zh-CN" altLang="en-US" b="0" i="0" dirty="0">
                <a:effectLst/>
                <a:highlight>
                  <a:srgbClr val="FFFFFF"/>
                </a:highlight>
                <a:latin typeface="system-ui"/>
              </a:rPr>
              <a:t>的低延迟、一致性保证特性更具吸引力。</a:t>
            </a:r>
          </a:p>
          <a:p>
            <a:pPr algn="just">
              <a:buFont typeface="Arial" panose="020B0604020202020204" pitchFamily="34" charset="0"/>
              <a:buChar char="•"/>
            </a:pPr>
            <a:r>
              <a:rPr lang="zh-CN" altLang="en-US" b="1" i="0" dirty="0">
                <a:effectLst/>
                <a:highlight>
                  <a:srgbClr val="FFFFFF"/>
                </a:highlight>
                <a:latin typeface="system-ui"/>
              </a:rPr>
              <a:t>内存扩展</a:t>
            </a:r>
            <a:r>
              <a:rPr lang="zh-CN" altLang="en-US" b="0" i="0" dirty="0">
                <a:effectLst/>
                <a:highlight>
                  <a:srgbClr val="FFFFFF"/>
                </a:highlight>
                <a:latin typeface="system-ui"/>
              </a:rPr>
              <a:t>：对于科学计算、金融建模、高性能计算（</a:t>
            </a:r>
            <a:r>
              <a:rPr lang="en-US" altLang="zh-CN" b="0" i="0" dirty="0">
                <a:effectLst/>
                <a:highlight>
                  <a:srgbClr val="FFFFFF"/>
                </a:highlight>
                <a:latin typeface="system-ui"/>
              </a:rPr>
              <a:t>HPC</a:t>
            </a:r>
            <a:r>
              <a:rPr lang="zh-CN" altLang="en-US" b="0" i="0" dirty="0">
                <a:effectLst/>
                <a:highlight>
                  <a:srgbClr val="FFFFFF"/>
                </a:highlight>
                <a:latin typeface="system-ui"/>
              </a:rPr>
              <a:t>）等需要大量内存的场景，</a:t>
            </a:r>
            <a:r>
              <a:rPr lang="en-US" altLang="zh-CN" b="0" i="0" dirty="0">
                <a:effectLst/>
                <a:highlight>
                  <a:srgbClr val="FFFFFF"/>
                </a:highlight>
                <a:latin typeface="system-ui"/>
              </a:rPr>
              <a:t>CXL</a:t>
            </a:r>
            <a:r>
              <a:rPr lang="zh-CN" altLang="en-US" b="0" i="0" dirty="0">
                <a:effectLst/>
                <a:highlight>
                  <a:srgbClr val="FFFFFF"/>
                </a:highlight>
                <a:latin typeface="system-ui"/>
              </a:rPr>
              <a:t>内存扩展能够提供远超传统服务器内存容量的解决方案，无需牺牲内存访问性能。这些应用往往对内存带宽需求强烈，但对互连技术的特定要求可能不如</a:t>
            </a:r>
            <a:r>
              <a:rPr lang="en-US" altLang="zh-CN" b="0" i="0" dirty="0">
                <a:effectLst/>
                <a:highlight>
                  <a:srgbClr val="FFFFFF"/>
                </a:highlight>
                <a:latin typeface="system-ui"/>
              </a:rPr>
              <a:t>AI</a:t>
            </a:r>
            <a:r>
              <a:rPr lang="zh-CN" altLang="en-US" b="0" i="0" dirty="0">
                <a:effectLst/>
                <a:highlight>
                  <a:srgbClr val="FFFFFF"/>
                </a:highlight>
                <a:latin typeface="system-ui"/>
              </a:rPr>
              <a:t>严格。</a:t>
            </a:r>
          </a:p>
          <a:p>
            <a:endParaRPr lang="en-US" altLang="zh-CN" dirty="0"/>
          </a:p>
          <a:p>
            <a:r>
              <a:rPr lang="zh-CN" altLang="en-US" dirty="0"/>
              <a:t>网络拓展的趋势</a:t>
            </a:r>
          </a:p>
        </p:txBody>
      </p:sp>
      <p:sp>
        <p:nvSpPr>
          <p:cNvPr id="4" name="灯片编号占位符 3"/>
          <p:cNvSpPr>
            <a:spLocks noGrp="1"/>
          </p:cNvSpPr>
          <p:nvPr>
            <p:ph type="sldNum" sz="quarter" idx="5"/>
          </p:nvPr>
        </p:nvSpPr>
        <p:spPr/>
        <p:txBody>
          <a:bodyPr/>
          <a:lstStyle/>
          <a:p>
            <a:fld id="{6D490AF6-6054-5141-BEB6-172566EE8FDF}" type="slidenum">
              <a:rPr kumimoji="1" lang="zh-CN" altLang="en-US" smtClean="0"/>
              <a:t>18</a:t>
            </a:fld>
            <a:endParaRPr kumimoji="1" lang="zh-CN" altLang="en-US"/>
          </a:p>
        </p:txBody>
      </p:sp>
    </p:spTree>
    <p:extLst>
      <p:ext uri="{BB962C8B-B14F-4D97-AF65-F5344CB8AC3E}">
        <p14:creationId xmlns:p14="http://schemas.microsoft.com/office/powerpoint/2010/main" val="50561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数据中心的三网融合以及加速分化</a:t>
            </a:r>
          </a:p>
        </p:txBody>
      </p:sp>
      <p:sp>
        <p:nvSpPr>
          <p:cNvPr id="4" name="灯片编号占位符 3"/>
          <p:cNvSpPr>
            <a:spLocks noGrp="1"/>
          </p:cNvSpPr>
          <p:nvPr>
            <p:ph type="sldNum" sz="quarter" idx="10"/>
          </p:nvPr>
        </p:nvSpPr>
        <p:spPr/>
        <p:txBody>
          <a:bodyPr/>
          <a:lstStyle/>
          <a:p>
            <a:fld id="{8A816A62-649F-40DE-8675-2CCD4FA8B2E3}" type="slidenum">
              <a:rPr lang="zh-CN" altLang="en-US" smtClean="0"/>
              <a:t>19</a:t>
            </a:fld>
            <a:endParaRPr lang="zh-CN" altLang="en-US"/>
          </a:p>
        </p:txBody>
      </p:sp>
    </p:spTree>
    <p:extLst>
      <p:ext uri="{BB962C8B-B14F-4D97-AF65-F5344CB8AC3E}">
        <p14:creationId xmlns:p14="http://schemas.microsoft.com/office/powerpoint/2010/main" val="11938855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分为“</a:t>
            </a:r>
            <a:r>
              <a:rPr lang="en-US" altLang="zh-CN" dirty="0"/>
              <a:t>any-to-any</a:t>
            </a:r>
            <a:r>
              <a:rPr lang="zh-CN" altLang="en-US" dirty="0"/>
              <a:t>”和“非</a:t>
            </a:r>
            <a:r>
              <a:rPr lang="en-US" altLang="zh-CN" dirty="0"/>
              <a:t>any-to-any</a:t>
            </a:r>
            <a:r>
              <a:rPr lang="zh-CN" altLang="en-US" dirty="0"/>
              <a:t>”说明。</a:t>
            </a:r>
            <a:r>
              <a:rPr lang="en-US" altLang="zh-CN" dirty="0"/>
              <a:t>”any-to-any</a:t>
            </a:r>
            <a:r>
              <a:rPr lang="zh-CN" altLang="en-US" dirty="0"/>
              <a:t>是指集群能够满足所有</a:t>
            </a:r>
            <a:r>
              <a:rPr lang="en-US" altLang="zh-CN" dirty="0"/>
              <a:t>GPU</a:t>
            </a:r>
            <a:r>
              <a:rPr lang="zh-CN" altLang="en-US" dirty="0"/>
              <a:t>节点之间的无阻塞通信。</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6D490AF6-6054-5141-BEB6-172566EE8FDF}" type="slidenum">
              <a:rPr kumimoji="1" lang="zh-CN" altLang="en-US" smtClean="0"/>
              <a:t>20</a:t>
            </a:fld>
            <a:endParaRPr kumimoji="1" lang="zh-CN" altLang="en-US"/>
          </a:p>
        </p:txBody>
      </p:sp>
    </p:spTree>
    <p:extLst>
      <p:ext uri="{BB962C8B-B14F-4D97-AF65-F5344CB8AC3E}">
        <p14:creationId xmlns:p14="http://schemas.microsoft.com/office/powerpoint/2010/main" val="38655583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Charles Clos/Fat tree/Spine-leaf/</a:t>
            </a:r>
            <a:r>
              <a:rPr lang="zh-CN" altLang="en-US" dirty="0"/>
              <a:t>正交架构</a:t>
            </a:r>
            <a:endParaRPr lang="en-US" altLang="zh-CN" dirty="0"/>
          </a:p>
          <a:p>
            <a:r>
              <a:rPr lang="en-US" altLang="zh-CN" dirty="0">
                <a:hlinkClick r:id="rId3"/>
              </a:rPr>
              <a:t>2. Reinventing our data center network with F16, Minipack - Engineering at Meta (fb.com)</a:t>
            </a:r>
            <a:endParaRPr lang="en-US" altLang="zh-CN" dirty="0"/>
          </a:p>
          <a:p>
            <a:r>
              <a:rPr lang="en-US" altLang="zh-CN" dirty="0"/>
              <a:t>3. </a:t>
            </a:r>
            <a:r>
              <a:rPr lang="zh-CN" altLang="en-US" dirty="0"/>
              <a:t>角色：</a:t>
            </a:r>
            <a:r>
              <a:rPr lang="en-US" altLang="zh-CN" dirty="0"/>
              <a:t>Spine</a:t>
            </a:r>
            <a:r>
              <a:rPr lang="zh-CN" altLang="en-US" dirty="0"/>
              <a:t>、</a:t>
            </a:r>
            <a:r>
              <a:rPr lang="en-US" altLang="zh-CN" dirty="0"/>
              <a:t>Leaf</a:t>
            </a:r>
            <a:r>
              <a:rPr lang="zh-CN" altLang="en-US" dirty="0"/>
              <a:t>、</a:t>
            </a:r>
            <a:r>
              <a:rPr lang="en-US" altLang="zh-CN" dirty="0"/>
              <a:t>Super-Spine</a:t>
            </a:r>
            <a:r>
              <a:rPr lang="zh-CN" altLang="en-US" dirty="0"/>
              <a:t>。。。</a:t>
            </a:r>
            <a:endParaRPr lang="en-US" altLang="zh-CN" dirty="0"/>
          </a:p>
          <a:p>
            <a:r>
              <a:rPr lang="en-US" altLang="zh-CN" dirty="0"/>
              <a:t>4. </a:t>
            </a:r>
            <a:r>
              <a:rPr lang="zh-CN" altLang="en-US" dirty="0"/>
              <a:t>每个</a:t>
            </a:r>
            <a:r>
              <a:rPr lang="en-US" altLang="zh-CN" dirty="0"/>
              <a:t>Spine</a:t>
            </a:r>
            <a:r>
              <a:rPr lang="zh-CN" altLang="en-US" dirty="0"/>
              <a:t>和每个</a:t>
            </a:r>
            <a:r>
              <a:rPr lang="en-US" altLang="zh-CN" dirty="0"/>
              <a:t>Leaf</a:t>
            </a:r>
            <a:r>
              <a:rPr lang="zh-CN" altLang="en-US" dirty="0"/>
              <a:t>互联，在不考虑接入层冗余的情况下，</a:t>
            </a:r>
            <a:r>
              <a:rPr lang="en-US" altLang="zh-CN" dirty="0"/>
              <a:t>Spine</a:t>
            </a:r>
            <a:r>
              <a:rPr lang="zh-CN" altLang="en-US" dirty="0"/>
              <a:t>设备和</a:t>
            </a:r>
            <a:r>
              <a:rPr lang="en-US" altLang="zh-CN" dirty="0"/>
              <a:t>Leaf</a:t>
            </a:r>
            <a:r>
              <a:rPr lang="zh-CN" altLang="en-US" dirty="0"/>
              <a:t>设备之间不互联</a:t>
            </a:r>
            <a:endParaRPr lang="en-US" altLang="zh-CN" dirty="0"/>
          </a:p>
          <a:p>
            <a:r>
              <a:rPr lang="en-US" altLang="zh-CN" dirty="0"/>
              <a:t>5. </a:t>
            </a:r>
            <a:r>
              <a:rPr lang="zh-CN" altLang="en-US" dirty="0"/>
              <a:t>云计算时代广泛使用，通过扩展层级可以支持十万至百万接入</a:t>
            </a:r>
            <a:endParaRPr lang="en-US" altLang="zh-CN" dirty="0"/>
          </a:p>
          <a:p>
            <a:endParaRPr lang="en-US" altLang="zh-CN" dirty="0"/>
          </a:p>
          <a:p>
            <a:r>
              <a:rPr lang="en-US" altLang="zh-CN" dirty="0"/>
              <a:t>6. </a:t>
            </a:r>
            <a:r>
              <a:rPr lang="zh-CN" altLang="en-US" dirty="0"/>
              <a:t>当前已经大规模出货的最高规格的芯片是</a:t>
            </a:r>
            <a:r>
              <a:rPr lang="en-US" altLang="zh-CN" dirty="0" err="1"/>
              <a:t>Tomahauk</a:t>
            </a:r>
            <a:r>
              <a:rPr lang="en-US" altLang="zh-CN" dirty="0"/>
              <a:t> 5</a:t>
            </a:r>
            <a:r>
              <a:rPr lang="zh-CN" altLang="en-US" dirty="0"/>
              <a:t>，</a:t>
            </a:r>
            <a:r>
              <a:rPr lang="en-US" altLang="zh-CN" dirty="0"/>
              <a:t>51.2Tbps</a:t>
            </a:r>
          </a:p>
          <a:p>
            <a:r>
              <a:rPr lang="en-US" altLang="zh-CN" dirty="0"/>
              <a:t>7. </a:t>
            </a:r>
            <a:r>
              <a:rPr lang="zh-CN" altLang="en-US" dirty="0"/>
              <a:t>如果需要更大规模的组网规模，则需要使用框式设备，采用“框</a:t>
            </a:r>
            <a:r>
              <a:rPr lang="en-US" altLang="zh-CN" dirty="0"/>
              <a:t>+</a:t>
            </a:r>
            <a:r>
              <a:rPr lang="zh-CN" altLang="en-US" dirty="0"/>
              <a:t>盒”或者“框</a:t>
            </a:r>
            <a:r>
              <a:rPr lang="en-US" altLang="zh-CN" dirty="0"/>
              <a:t>+</a:t>
            </a:r>
            <a:r>
              <a:rPr lang="zh-CN" altLang="en-US" dirty="0"/>
              <a:t>框”组网</a:t>
            </a:r>
            <a:endParaRPr lang="en-US" altLang="zh-CN" dirty="0"/>
          </a:p>
          <a:p>
            <a:r>
              <a:rPr lang="en-US" altLang="zh-CN" dirty="0"/>
              <a:t>8. </a:t>
            </a:r>
            <a:r>
              <a:rPr lang="zh-CN" altLang="en-US" dirty="0"/>
              <a:t>框式组网</a:t>
            </a:r>
            <a:r>
              <a:rPr lang="en-US" altLang="zh-CN" dirty="0"/>
              <a:t>-&gt;</a:t>
            </a:r>
            <a:r>
              <a:rPr lang="zh-CN" altLang="en-US" dirty="0"/>
              <a:t>芯片层级</a:t>
            </a:r>
            <a:r>
              <a:rPr lang="en-US" altLang="zh-CN" dirty="0"/>
              <a:t>&gt;</a:t>
            </a:r>
            <a:r>
              <a:rPr lang="zh-CN" altLang="en-US" dirty="0"/>
              <a:t>信元交换</a:t>
            </a:r>
            <a:endParaRPr lang="en-US" altLang="zh-CN" dirty="0"/>
          </a:p>
          <a:p>
            <a:r>
              <a:rPr lang="en-US" altLang="zh-CN" dirty="0"/>
              <a:t>9. </a:t>
            </a:r>
            <a:r>
              <a:rPr lang="zh-CN" altLang="en-US" dirty="0"/>
              <a:t>框式设备的组网、机房的灵活性，倾向于单芯片设备</a:t>
            </a:r>
          </a:p>
        </p:txBody>
      </p:sp>
      <p:sp>
        <p:nvSpPr>
          <p:cNvPr id="4" name="灯片编号占位符 3"/>
          <p:cNvSpPr>
            <a:spLocks noGrp="1"/>
          </p:cNvSpPr>
          <p:nvPr>
            <p:ph type="sldNum" sz="quarter" idx="5"/>
          </p:nvPr>
        </p:nvSpPr>
        <p:spPr/>
        <p:txBody>
          <a:bodyPr/>
          <a:lstStyle/>
          <a:p>
            <a:fld id="{6D490AF6-6054-5141-BEB6-172566EE8FDF}" type="slidenum">
              <a:rPr kumimoji="1" lang="zh-CN" altLang="en-US" smtClean="0"/>
              <a:t>21</a:t>
            </a:fld>
            <a:endParaRPr kumimoji="1" lang="zh-CN" altLang="en-US"/>
          </a:p>
        </p:txBody>
      </p:sp>
    </p:spTree>
    <p:extLst>
      <p:ext uri="{BB962C8B-B14F-4D97-AF65-F5344CB8AC3E}">
        <p14:creationId xmlns:p14="http://schemas.microsoft.com/office/powerpoint/2010/main" val="30800904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a:t>
            </a:r>
            <a:r>
              <a:rPr lang="zh-CN" altLang="en-US" dirty="0"/>
              <a:t>大部分拓扑用于超算领域，在大模型训练场景目前没有落地案例</a:t>
            </a:r>
            <a:endParaRPr lang="en-US" altLang="zh-CN" dirty="0"/>
          </a:p>
          <a:p>
            <a:r>
              <a:rPr lang="en-US" altLang="zh-CN" dirty="0"/>
              <a:t>2. </a:t>
            </a:r>
            <a:r>
              <a:rPr lang="zh-CN" altLang="en-US" dirty="0"/>
              <a:t>多轨道网络：每台服务器的同编号的</a:t>
            </a:r>
            <a:r>
              <a:rPr lang="en-US" altLang="zh-CN" dirty="0"/>
              <a:t>GPU</a:t>
            </a:r>
            <a:r>
              <a:rPr lang="zh-CN" altLang="en-US" dirty="0"/>
              <a:t>接入到同一轨道交换机，组网只保证同轨的</a:t>
            </a:r>
            <a:r>
              <a:rPr lang="en-US" altLang="zh-CN" dirty="0"/>
              <a:t>GPU</a:t>
            </a:r>
            <a:r>
              <a:rPr lang="zh-CN" altLang="en-US" dirty="0"/>
              <a:t>的无阻塞通信。</a:t>
            </a:r>
            <a:endParaRPr lang="en-US" altLang="zh-CN" dirty="0"/>
          </a:p>
          <a:p>
            <a:r>
              <a:rPr lang="en-US" altLang="zh-CN" dirty="0"/>
              <a:t>3. Meta</a:t>
            </a:r>
            <a:r>
              <a:rPr lang="zh-CN" altLang="en-US" dirty="0"/>
              <a:t>：</a:t>
            </a:r>
            <a:r>
              <a:rPr lang="en-US" altLang="zh-CN" dirty="0"/>
              <a:t>Low-cost</a:t>
            </a:r>
            <a:r>
              <a:rPr lang="zh-CN" altLang="en-US" dirty="0"/>
              <a:t>、</a:t>
            </a:r>
            <a:r>
              <a:rPr lang="en-US" altLang="zh-CN" dirty="0"/>
              <a:t>performance</a:t>
            </a:r>
            <a:r>
              <a:rPr lang="zh-CN" altLang="en-US" dirty="0"/>
              <a:t>、</a:t>
            </a:r>
            <a:r>
              <a:rPr lang="en-US" altLang="zh-CN" dirty="0"/>
              <a:t>flexibility</a:t>
            </a:r>
          </a:p>
          <a:p>
            <a:r>
              <a:rPr lang="en-US" altLang="zh-CN" dirty="0"/>
              <a:t>4. </a:t>
            </a:r>
            <a:r>
              <a:rPr lang="zh-CN" altLang="en-US" dirty="0"/>
              <a:t>跨轨通信：可选的</a:t>
            </a:r>
            <a:r>
              <a:rPr lang="en-US" altLang="zh-CN" dirty="0"/>
              <a:t>MESH</a:t>
            </a:r>
            <a:r>
              <a:rPr lang="zh-CN" altLang="en-US" dirty="0"/>
              <a:t>连接，带宽受限；</a:t>
            </a:r>
            <a:r>
              <a:rPr lang="en-US" altLang="zh-CN" dirty="0"/>
              <a:t>GPU</a:t>
            </a:r>
            <a:r>
              <a:rPr lang="zh-CN" altLang="en-US" dirty="0"/>
              <a:t>代理和内部路由</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6D490AF6-6054-5141-BEB6-172566EE8FDF}" type="slidenum">
              <a:rPr kumimoji="1" lang="zh-CN" altLang="en-US" smtClean="0"/>
              <a:t>22</a:t>
            </a:fld>
            <a:endParaRPr kumimoji="1" lang="zh-CN" altLang="en-US"/>
          </a:p>
        </p:txBody>
      </p:sp>
    </p:spTree>
    <p:extLst>
      <p:ext uri="{BB962C8B-B14F-4D97-AF65-F5344CB8AC3E}">
        <p14:creationId xmlns:p14="http://schemas.microsoft.com/office/powerpoint/2010/main" val="42793635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Falcon</a:t>
            </a:r>
            <a:endParaRPr lang="zh-CN" altLang="en-US" dirty="0"/>
          </a:p>
        </p:txBody>
      </p:sp>
      <p:sp>
        <p:nvSpPr>
          <p:cNvPr id="4" name="灯片编号占位符 3"/>
          <p:cNvSpPr>
            <a:spLocks noGrp="1"/>
          </p:cNvSpPr>
          <p:nvPr>
            <p:ph type="sldNum" sz="quarter" idx="5"/>
          </p:nvPr>
        </p:nvSpPr>
        <p:spPr/>
        <p:txBody>
          <a:bodyPr/>
          <a:lstStyle/>
          <a:p>
            <a:fld id="{6D490AF6-6054-5141-BEB6-172566EE8FDF}" type="slidenum">
              <a:rPr kumimoji="1" lang="zh-CN" altLang="en-US" smtClean="0"/>
              <a:t>24</a:t>
            </a:fld>
            <a:endParaRPr kumimoji="1" lang="zh-CN" altLang="en-US"/>
          </a:p>
        </p:txBody>
      </p:sp>
    </p:spTree>
    <p:extLst>
      <p:ext uri="{BB962C8B-B14F-4D97-AF65-F5344CB8AC3E}">
        <p14:creationId xmlns:p14="http://schemas.microsoft.com/office/powerpoint/2010/main" val="320056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a:t>
            </a:r>
            <a:r>
              <a:rPr lang="zh-CN" altLang="en-US" dirty="0"/>
              <a:t>分为五个部分。</a:t>
            </a:r>
            <a:endParaRPr lang="en-US" altLang="zh-CN" dirty="0"/>
          </a:p>
          <a:p>
            <a:r>
              <a:rPr lang="en-US" altLang="zh-CN" dirty="0"/>
              <a:t>2. </a:t>
            </a:r>
            <a:r>
              <a:rPr lang="zh-CN" altLang="en-US" dirty="0"/>
              <a:t>不论述具体技术细节，着重概念、原理和发展趋势。</a:t>
            </a:r>
          </a:p>
        </p:txBody>
      </p:sp>
      <p:sp>
        <p:nvSpPr>
          <p:cNvPr id="4" name="灯片编号占位符 3"/>
          <p:cNvSpPr>
            <a:spLocks noGrp="1"/>
          </p:cNvSpPr>
          <p:nvPr>
            <p:ph type="sldNum" sz="quarter" idx="5"/>
          </p:nvPr>
        </p:nvSpPr>
        <p:spPr/>
        <p:txBody>
          <a:bodyPr/>
          <a:lstStyle/>
          <a:p>
            <a:fld id="{6D490AF6-6054-5141-BEB6-172566EE8FDF}" type="slidenum">
              <a:rPr kumimoji="1" lang="zh-CN" altLang="en-US" smtClean="0"/>
              <a:t>3</a:t>
            </a:fld>
            <a:endParaRPr kumimoji="1" lang="zh-CN" altLang="en-US"/>
          </a:p>
        </p:txBody>
      </p:sp>
    </p:spTree>
    <p:extLst>
      <p:ext uri="{BB962C8B-B14F-4D97-AF65-F5344CB8AC3E}">
        <p14:creationId xmlns:p14="http://schemas.microsoft.com/office/powerpoint/2010/main" val="29974816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spc="-10" dirty="0"/>
              <a:t>IP</a:t>
            </a:r>
            <a:r>
              <a:rPr lang="zh-CN" altLang="en-US" b="0" spc="-5" dirty="0"/>
              <a:t>网络发展速度大幅领先</a:t>
            </a:r>
            <a:r>
              <a:rPr lang="en-US" altLang="zh-CN" b="0" spc="-25" dirty="0"/>
              <a:t>IB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spc="-10" dirty="0">
                <a:latin typeface="微软雅黑"/>
                <a:cs typeface="微软雅黑"/>
              </a:rPr>
              <a:t>IB</a:t>
            </a:r>
            <a:r>
              <a:rPr lang="zh-CN" altLang="en-US" sz="1200" b="0" spc="-5" dirty="0">
                <a:latin typeface="微软雅黑"/>
                <a:cs typeface="微软雅黑"/>
              </a:rPr>
              <a:t>组网方案提供</a:t>
            </a:r>
            <a:r>
              <a:rPr lang="zh-CN" altLang="en-US" sz="1200" b="0" spc="-10" dirty="0">
                <a:solidFill>
                  <a:srgbClr val="C00000"/>
                </a:solidFill>
                <a:latin typeface="微软雅黑"/>
                <a:cs typeface="微软雅黑"/>
              </a:rPr>
              <a:t>超高带宽</a:t>
            </a:r>
            <a:r>
              <a:rPr lang="zh-CN" altLang="en-US" sz="1200" b="0" spc="-20" dirty="0">
                <a:latin typeface="微软雅黑"/>
                <a:cs typeface="微软雅黑"/>
              </a:rPr>
              <a:t>以及基于</a:t>
            </a:r>
            <a:r>
              <a:rPr lang="zh-CN" altLang="en-US" sz="1200" b="0" spc="-50" dirty="0">
                <a:latin typeface="微软雅黑"/>
                <a:cs typeface="微软雅黑"/>
              </a:rPr>
              <a:t> </a:t>
            </a:r>
            <a:r>
              <a:rPr lang="en-US" altLang="zh-CN" sz="1200" b="0" spc="-10" dirty="0">
                <a:latin typeface="微软雅黑"/>
                <a:cs typeface="微软雅黑"/>
              </a:rPr>
              <a:t>Credit</a:t>
            </a:r>
            <a:r>
              <a:rPr lang="zh-CN" altLang="en-US" sz="1200" b="0" spc="-10" dirty="0">
                <a:latin typeface="微软雅黑"/>
                <a:cs typeface="微软雅黑"/>
              </a:rPr>
              <a:t>的方式确保</a:t>
            </a:r>
            <a:r>
              <a:rPr lang="zh-CN" altLang="en-US" sz="1200" b="0" spc="-20" dirty="0">
                <a:solidFill>
                  <a:srgbClr val="C00000"/>
                </a:solidFill>
                <a:latin typeface="微软雅黑"/>
                <a:cs typeface="微软雅黑"/>
              </a:rPr>
              <a:t>超低延迟</a:t>
            </a:r>
            <a:endParaRPr lang="en-US" altLang="zh-CN" sz="1200" b="0" spc="-20" dirty="0">
              <a:solidFill>
                <a:srgbClr val="C00000"/>
              </a:solidFill>
              <a:latin typeface="微软雅黑"/>
              <a:cs typeface="微软雅黑"/>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spc="-20" dirty="0">
                <a:solidFill>
                  <a:srgbClr val="C00000"/>
                </a:solidFill>
                <a:latin typeface="微软雅黑"/>
                <a:cs typeface="微软雅黑"/>
              </a:rPr>
              <a:t>网络硬件：专用硬件</a:t>
            </a:r>
            <a:endParaRPr lang="en-US" altLang="zh-CN" sz="1200" b="0" i="0" u="none" strike="noStrike" kern="1200" spc="-20" dirty="0">
              <a:solidFill>
                <a:srgbClr val="C00000"/>
              </a:solidFill>
              <a:effectLst/>
              <a:latin typeface="微软雅黑"/>
              <a:ea typeface="+mn-ea"/>
              <a:cs typeface="微软雅黑"/>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b="0" i="0" u="none" strike="noStrike" kern="1200" spc="-3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无损及流控</a:t>
            </a:r>
            <a:r>
              <a:rPr lang="zh-CN" altLang="en-US" sz="1800" b="0" i="0" u="none" strike="noStrike" kern="1200" spc="0" dirty="0">
                <a:solidFill>
                  <a:schemeClr val="tx1"/>
                </a:solidFill>
                <a:effectLst/>
                <a:latin typeface="Arial" panose="020B0604020202020204" pitchFamily="34" charset="0"/>
                <a:ea typeface="+mn-ea"/>
                <a:cs typeface="+mn-cs"/>
              </a:rPr>
              <a:t>：</a:t>
            </a:r>
            <a:r>
              <a:rPr lang="zh-CN" altLang="zh-CN" sz="1800" b="0" i="0" u="none" strike="noStrike" kern="1200" spc="-10" dirty="0">
                <a:solidFill>
                  <a:srgbClr val="000000"/>
                </a:solidFill>
                <a:effectLst/>
                <a:latin typeface="Arial" panose="020B0604020202020204" pitchFamily="34" charset="0"/>
                <a:ea typeface="Arial" panose="020B0604020202020204" pitchFamily="34" charset="0"/>
                <a:cs typeface="Arial" panose="020B0604020202020204" pitchFamily="34" charset="0"/>
              </a:rPr>
              <a:t>credit-based</a:t>
            </a:r>
            <a:r>
              <a:rPr lang="zh-CN" altLang="en-US" sz="1800" b="0" i="0" u="none" strike="noStrike" kern="1200" spc="-10" dirty="0">
                <a:solidFill>
                  <a:schemeClr val="tx1"/>
                </a:solidFill>
                <a:effectLst/>
                <a:latin typeface="Arial" panose="020B0604020202020204" pitchFamily="34" charset="0"/>
                <a:ea typeface="+mn-ea"/>
                <a:cs typeface="+mn-cs"/>
              </a:rPr>
              <a:t>、</a:t>
            </a:r>
            <a:r>
              <a:rPr lang="zh-CN" altLang="zh-CN" sz="1800" b="0" i="0" u="none" strike="noStrike" kern="1200" dirty="0">
                <a:solidFill>
                  <a:srgbClr val="000000"/>
                </a:solidFill>
                <a:effectLst/>
                <a:latin typeface="Arial" panose="020B0604020202020204" pitchFamily="34" charset="0"/>
                <a:ea typeface="Arial" panose="020B0604020202020204" pitchFamily="34" charset="0"/>
                <a:cs typeface="Arial" panose="020B0604020202020204" pitchFamily="34" charset="0"/>
              </a:rPr>
              <a:t>Coverage</a:t>
            </a:r>
            <a:r>
              <a:rPr lang="zh-CN" altLang="zh-CN" sz="1800" b="0" i="0" u="none" strike="noStrike" kern="1200" spc="-85"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zh-CN" altLang="zh-CN" sz="1800" b="0" i="0" u="none" strike="noStrike" kern="1200" spc="-10" dirty="0">
                <a:solidFill>
                  <a:srgbClr val="000000"/>
                </a:solidFill>
                <a:effectLst/>
                <a:latin typeface="Arial" panose="020B0604020202020204" pitchFamily="34" charset="0"/>
                <a:ea typeface="Arial" panose="020B0604020202020204" pitchFamily="34" charset="0"/>
                <a:cs typeface="Arial" panose="020B0604020202020204" pitchFamily="34" charset="0"/>
              </a:rPr>
              <a:t>Ethernet</a:t>
            </a:r>
            <a:endParaRPr lang="zh-CN" altLang="zh-CN" sz="1800" b="0" i="0" u="none" strike="noStrike"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latin typeface="微软雅黑"/>
              <a:cs typeface="微软雅黑"/>
            </a:endParaRPr>
          </a:p>
        </p:txBody>
      </p:sp>
      <p:sp>
        <p:nvSpPr>
          <p:cNvPr id="4" name="灯片编号占位符 3"/>
          <p:cNvSpPr>
            <a:spLocks noGrp="1"/>
          </p:cNvSpPr>
          <p:nvPr>
            <p:ph type="sldNum" sz="quarter" idx="5"/>
          </p:nvPr>
        </p:nvSpPr>
        <p:spPr/>
        <p:txBody>
          <a:bodyPr/>
          <a:lstStyle/>
          <a:p>
            <a:fld id="{6D490AF6-6054-5141-BEB6-172566EE8FDF}" type="slidenum">
              <a:rPr kumimoji="1" lang="zh-CN" altLang="en-US" smtClean="0"/>
              <a:t>25</a:t>
            </a:fld>
            <a:endParaRPr kumimoji="1" lang="zh-CN" altLang="en-US"/>
          </a:p>
        </p:txBody>
      </p:sp>
    </p:spTree>
    <p:extLst>
      <p:ext uri="{BB962C8B-B14F-4D97-AF65-F5344CB8AC3E}">
        <p14:creationId xmlns:p14="http://schemas.microsoft.com/office/powerpoint/2010/main" val="12661604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spc="-10" dirty="0"/>
              <a:t>IP</a:t>
            </a:r>
            <a:r>
              <a:rPr lang="zh-CN" altLang="en-US" b="0" spc="-5" dirty="0"/>
              <a:t>网络发展速度大幅领先</a:t>
            </a:r>
            <a:r>
              <a:rPr lang="en-US" altLang="zh-CN" b="0" spc="-25" dirty="0"/>
              <a:t>IB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spc="-10" dirty="0">
                <a:latin typeface="微软雅黑"/>
                <a:cs typeface="微软雅黑"/>
              </a:rPr>
              <a:t>IB</a:t>
            </a:r>
            <a:r>
              <a:rPr lang="zh-CN" altLang="en-US" sz="1200" b="0" spc="-5" dirty="0">
                <a:latin typeface="微软雅黑"/>
                <a:cs typeface="微软雅黑"/>
              </a:rPr>
              <a:t>组网方案提供</a:t>
            </a:r>
            <a:r>
              <a:rPr lang="zh-CN" altLang="en-US" sz="1200" b="0" spc="-10" dirty="0">
                <a:solidFill>
                  <a:srgbClr val="C00000"/>
                </a:solidFill>
                <a:latin typeface="微软雅黑"/>
                <a:cs typeface="微软雅黑"/>
              </a:rPr>
              <a:t>超高带宽</a:t>
            </a:r>
            <a:r>
              <a:rPr lang="zh-CN" altLang="en-US" sz="1200" b="0" spc="-20" dirty="0">
                <a:latin typeface="微软雅黑"/>
                <a:cs typeface="微软雅黑"/>
              </a:rPr>
              <a:t>以及基于</a:t>
            </a:r>
            <a:r>
              <a:rPr lang="zh-CN" altLang="en-US" sz="1200" b="0" spc="-50" dirty="0">
                <a:latin typeface="微软雅黑"/>
                <a:cs typeface="微软雅黑"/>
              </a:rPr>
              <a:t> </a:t>
            </a:r>
            <a:r>
              <a:rPr lang="en-US" altLang="zh-CN" sz="1200" b="0" spc="-10" dirty="0">
                <a:latin typeface="微软雅黑"/>
                <a:cs typeface="微软雅黑"/>
              </a:rPr>
              <a:t>Credit</a:t>
            </a:r>
            <a:r>
              <a:rPr lang="zh-CN" altLang="en-US" sz="1200" b="0" spc="-10" dirty="0">
                <a:latin typeface="微软雅黑"/>
                <a:cs typeface="微软雅黑"/>
              </a:rPr>
              <a:t>的方式确保</a:t>
            </a:r>
            <a:r>
              <a:rPr lang="zh-CN" altLang="en-US" sz="1200" b="0" spc="-20" dirty="0">
                <a:solidFill>
                  <a:srgbClr val="C00000"/>
                </a:solidFill>
                <a:latin typeface="微软雅黑"/>
                <a:cs typeface="微软雅黑"/>
              </a:rPr>
              <a:t>超低延迟</a:t>
            </a:r>
            <a:endParaRPr lang="en-US" altLang="zh-CN" sz="1200" b="0" spc="-20" dirty="0">
              <a:solidFill>
                <a:srgbClr val="C00000"/>
              </a:solidFill>
              <a:latin typeface="微软雅黑"/>
              <a:cs typeface="微软雅黑"/>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spc="-20" dirty="0">
                <a:solidFill>
                  <a:srgbClr val="C00000"/>
                </a:solidFill>
                <a:latin typeface="微软雅黑"/>
                <a:cs typeface="微软雅黑"/>
              </a:rPr>
              <a:t>网络硬件：专用硬件</a:t>
            </a:r>
            <a:endParaRPr lang="en-US" altLang="zh-CN" sz="1200" b="0" i="0" u="none" strike="noStrike" kern="1200" spc="-20" dirty="0">
              <a:solidFill>
                <a:srgbClr val="C00000"/>
              </a:solidFill>
              <a:effectLst/>
              <a:latin typeface="微软雅黑"/>
              <a:ea typeface="+mn-ea"/>
              <a:cs typeface="微软雅黑"/>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b="0" i="0" u="none" strike="noStrike" kern="1200" spc="-3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无损及流控</a:t>
            </a:r>
            <a:r>
              <a:rPr lang="zh-CN" altLang="en-US" sz="1800" b="0" i="0" u="none" strike="noStrike" kern="1200" spc="0" dirty="0">
                <a:solidFill>
                  <a:schemeClr val="tx1"/>
                </a:solidFill>
                <a:effectLst/>
                <a:latin typeface="Arial" panose="020B0604020202020204" pitchFamily="34" charset="0"/>
                <a:ea typeface="+mn-ea"/>
                <a:cs typeface="+mn-cs"/>
              </a:rPr>
              <a:t>：</a:t>
            </a:r>
            <a:r>
              <a:rPr lang="zh-CN" altLang="zh-CN" sz="1800" b="0" i="0" u="none" strike="noStrike" kern="1200" spc="-10" dirty="0">
                <a:solidFill>
                  <a:srgbClr val="000000"/>
                </a:solidFill>
                <a:effectLst/>
                <a:latin typeface="Arial" panose="020B0604020202020204" pitchFamily="34" charset="0"/>
                <a:ea typeface="Arial" panose="020B0604020202020204" pitchFamily="34" charset="0"/>
                <a:cs typeface="Arial" panose="020B0604020202020204" pitchFamily="34" charset="0"/>
              </a:rPr>
              <a:t>credit-based</a:t>
            </a:r>
            <a:r>
              <a:rPr lang="zh-CN" altLang="en-US" sz="1800" b="0" i="0" u="none" strike="noStrike" kern="1200" spc="-10" dirty="0">
                <a:solidFill>
                  <a:schemeClr val="tx1"/>
                </a:solidFill>
                <a:effectLst/>
                <a:latin typeface="Arial" panose="020B0604020202020204" pitchFamily="34" charset="0"/>
                <a:ea typeface="+mn-ea"/>
                <a:cs typeface="+mn-cs"/>
              </a:rPr>
              <a:t>、</a:t>
            </a:r>
            <a:r>
              <a:rPr lang="zh-CN" altLang="zh-CN" sz="1800" b="0" i="0" u="none" strike="noStrike" kern="1200" dirty="0">
                <a:solidFill>
                  <a:srgbClr val="000000"/>
                </a:solidFill>
                <a:effectLst/>
                <a:latin typeface="Arial" panose="020B0604020202020204" pitchFamily="34" charset="0"/>
                <a:ea typeface="Arial" panose="020B0604020202020204" pitchFamily="34" charset="0"/>
                <a:cs typeface="Arial" panose="020B0604020202020204" pitchFamily="34" charset="0"/>
              </a:rPr>
              <a:t>Coverage</a:t>
            </a:r>
            <a:r>
              <a:rPr lang="zh-CN" altLang="zh-CN" sz="1800" b="0" i="0" u="none" strike="noStrike" kern="1200" spc="-85"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zh-CN" altLang="zh-CN" sz="1800" b="0" i="0" u="none" strike="noStrike" kern="1200" spc="-10" dirty="0">
                <a:solidFill>
                  <a:srgbClr val="000000"/>
                </a:solidFill>
                <a:effectLst/>
                <a:latin typeface="Arial" panose="020B0604020202020204" pitchFamily="34" charset="0"/>
                <a:ea typeface="Arial" panose="020B0604020202020204" pitchFamily="34" charset="0"/>
                <a:cs typeface="Arial" panose="020B0604020202020204" pitchFamily="34" charset="0"/>
              </a:rPr>
              <a:t>Ethernet</a:t>
            </a:r>
            <a:endParaRPr lang="zh-CN" altLang="zh-CN" sz="1800" b="0" i="0" u="none" strike="noStrike"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latin typeface="微软雅黑"/>
              <a:cs typeface="微软雅黑"/>
            </a:endParaRPr>
          </a:p>
        </p:txBody>
      </p:sp>
      <p:sp>
        <p:nvSpPr>
          <p:cNvPr id="4" name="灯片编号占位符 3"/>
          <p:cNvSpPr>
            <a:spLocks noGrp="1"/>
          </p:cNvSpPr>
          <p:nvPr>
            <p:ph type="sldNum" sz="quarter" idx="5"/>
          </p:nvPr>
        </p:nvSpPr>
        <p:spPr/>
        <p:txBody>
          <a:bodyPr/>
          <a:lstStyle/>
          <a:p>
            <a:fld id="{6D490AF6-6054-5141-BEB6-172566EE8FDF}" type="slidenum">
              <a:rPr kumimoji="1" lang="zh-CN" altLang="en-US" smtClean="0"/>
              <a:t>26</a:t>
            </a:fld>
            <a:endParaRPr kumimoji="1" lang="zh-CN" altLang="en-US"/>
          </a:p>
        </p:txBody>
      </p:sp>
    </p:spTree>
    <p:extLst>
      <p:ext uri="{BB962C8B-B14F-4D97-AF65-F5344CB8AC3E}">
        <p14:creationId xmlns:p14="http://schemas.microsoft.com/office/powerpoint/2010/main" val="1699595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通算与智算的分离：专用的网络、专用的设备、专用的芯片</a:t>
            </a:r>
          </a:p>
        </p:txBody>
      </p:sp>
      <p:sp>
        <p:nvSpPr>
          <p:cNvPr id="4" name="灯片编号占位符 3"/>
          <p:cNvSpPr>
            <a:spLocks noGrp="1"/>
          </p:cNvSpPr>
          <p:nvPr>
            <p:ph type="sldNum" sz="quarter" idx="5"/>
          </p:nvPr>
        </p:nvSpPr>
        <p:spPr/>
        <p:txBody>
          <a:bodyPr/>
          <a:lstStyle/>
          <a:p>
            <a:fld id="{6D490AF6-6054-5141-BEB6-172566EE8FDF}" type="slidenum">
              <a:rPr kumimoji="1" lang="zh-CN" altLang="en-US" smtClean="0"/>
              <a:t>27</a:t>
            </a:fld>
            <a:endParaRPr kumimoji="1" lang="zh-CN" altLang="en-US"/>
          </a:p>
        </p:txBody>
      </p:sp>
    </p:spTree>
    <p:extLst>
      <p:ext uri="{BB962C8B-B14F-4D97-AF65-F5344CB8AC3E}">
        <p14:creationId xmlns:p14="http://schemas.microsoft.com/office/powerpoint/2010/main" val="251907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逐包负载</a:t>
            </a:r>
            <a:endParaRPr lang="en-US" altLang="zh-CN" dirty="0"/>
          </a:p>
          <a:p>
            <a:r>
              <a:rPr lang="zh-CN" altLang="en-US" dirty="0"/>
              <a:t>动态负载</a:t>
            </a:r>
            <a:endParaRPr lang="en-US" altLang="zh-CN" dirty="0"/>
          </a:p>
          <a:p>
            <a:r>
              <a:rPr lang="en-US" altLang="zh-CN"/>
              <a:t>cell</a:t>
            </a:r>
            <a:endParaRPr lang="zh-CN" altLang="en-US" dirty="0"/>
          </a:p>
        </p:txBody>
      </p:sp>
      <p:sp>
        <p:nvSpPr>
          <p:cNvPr id="4" name="灯片编号占位符 3"/>
          <p:cNvSpPr>
            <a:spLocks noGrp="1"/>
          </p:cNvSpPr>
          <p:nvPr>
            <p:ph type="sldNum" sz="quarter" idx="5"/>
          </p:nvPr>
        </p:nvSpPr>
        <p:spPr/>
        <p:txBody>
          <a:bodyPr/>
          <a:lstStyle/>
          <a:p>
            <a:fld id="{6D490AF6-6054-5141-BEB6-172566EE8FDF}" type="slidenum">
              <a:rPr kumimoji="1" lang="zh-CN" altLang="en-US" smtClean="0"/>
              <a:t>29</a:t>
            </a:fld>
            <a:endParaRPr kumimoji="1" lang="zh-CN" altLang="en-US"/>
          </a:p>
        </p:txBody>
      </p:sp>
    </p:spTree>
    <p:extLst>
      <p:ext uri="{BB962C8B-B14F-4D97-AF65-F5344CB8AC3E}">
        <p14:creationId xmlns:p14="http://schemas.microsoft.com/office/powerpoint/2010/main" val="27538743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D490AF6-6054-5141-BEB6-172566EE8FDF}" type="slidenum">
              <a:rPr kumimoji="1" lang="zh-CN" altLang="en-US" smtClean="0"/>
              <a:t>30</a:t>
            </a:fld>
            <a:endParaRPr kumimoji="1" lang="zh-CN" altLang="en-US"/>
          </a:p>
        </p:txBody>
      </p:sp>
    </p:spTree>
    <p:extLst>
      <p:ext uri="{BB962C8B-B14F-4D97-AF65-F5344CB8AC3E}">
        <p14:creationId xmlns:p14="http://schemas.microsoft.com/office/powerpoint/2010/main" val="29333704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SHARP</a:t>
            </a:r>
          </a:p>
          <a:p>
            <a:r>
              <a:rPr lang="en-US" altLang="zh-CN" dirty="0" err="1"/>
              <a:t>NVSwitch</a:t>
            </a:r>
            <a:endParaRPr lang="zh-CN" altLang="en-US" dirty="0"/>
          </a:p>
        </p:txBody>
      </p:sp>
      <p:sp>
        <p:nvSpPr>
          <p:cNvPr id="4" name="灯片编号占位符 3"/>
          <p:cNvSpPr>
            <a:spLocks noGrp="1"/>
          </p:cNvSpPr>
          <p:nvPr>
            <p:ph type="sldNum" sz="quarter" idx="5"/>
          </p:nvPr>
        </p:nvSpPr>
        <p:spPr/>
        <p:txBody>
          <a:bodyPr/>
          <a:lstStyle/>
          <a:p>
            <a:fld id="{6D490AF6-6054-5141-BEB6-172566EE8FDF}" type="slidenum">
              <a:rPr kumimoji="1" lang="zh-CN" altLang="en-US" smtClean="0"/>
              <a:t>31</a:t>
            </a:fld>
            <a:endParaRPr kumimoji="1" lang="zh-CN" altLang="en-US"/>
          </a:p>
        </p:txBody>
      </p:sp>
    </p:spTree>
    <p:extLst>
      <p:ext uri="{BB962C8B-B14F-4D97-AF65-F5344CB8AC3E}">
        <p14:creationId xmlns:p14="http://schemas.microsoft.com/office/powerpoint/2010/main" val="5223527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6D490AF6-6054-5141-BEB6-172566EE8FDF}" type="slidenum">
              <a:rPr kumimoji="1" lang="zh-CN" altLang="en-US" smtClean="0"/>
              <a:t>32</a:t>
            </a:fld>
            <a:endParaRPr kumimoji="1" lang="zh-CN" altLang="en-US"/>
          </a:p>
        </p:txBody>
      </p:sp>
    </p:spTree>
    <p:extLst>
      <p:ext uri="{BB962C8B-B14F-4D97-AF65-F5344CB8AC3E}">
        <p14:creationId xmlns:p14="http://schemas.microsoft.com/office/powerpoint/2010/main" val="3585691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微软雅黑" panose="020B0503020204020204" pitchFamily="34" charset="-122"/>
                <a:ea typeface="微软雅黑" panose="020B0503020204020204" pitchFamily="34" charset="-122"/>
              </a:rPr>
              <a:t>UEC </a:t>
            </a:r>
            <a:r>
              <a:rPr lang="zh-CN" altLang="en-US" sz="1200" dirty="0">
                <a:latin typeface="微软雅黑" panose="020B0503020204020204" pitchFamily="34" charset="-122"/>
                <a:ea typeface="微软雅黑" panose="020B0503020204020204" pitchFamily="34" charset="-122"/>
              </a:rPr>
              <a:t>的目标是基于当前以太网的开放、可互操作、高性能的通信架构，提供针对高性能计算和人工智能进行优化的</a:t>
            </a:r>
            <a:r>
              <a:rPr lang="zh-CN" altLang="en-US" sz="1200" b="1" dirty="0">
                <a:latin typeface="微软雅黑" panose="020B0503020204020204" pitchFamily="34" charset="-122"/>
                <a:ea typeface="微软雅黑" panose="020B0503020204020204" pitchFamily="34" charset="-122"/>
              </a:rPr>
              <a:t>高性能、分布式和无损的传输层协议</a:t>
            </a:r>
            <a:r>
              <a:rPr lang="zh-CN" altLang="en-US" sz="1200" dirty="0">
                <a:latin typeface="微软雅黑" panose="020B0503020204020204" pitchFamily="34" charset="-122"/>
                <a:ea typeface="微软雅黑" panose="020B0503020204020204" pitchFamily="34" charset="-122"/>
              </a:rPr>
              <a:t>，满足</a:t>
            </a:r>
            <a:r>
              <a:rPr lang="en-US" altLang="zh-CN" sz="1200" b="1" dirty="0">
                <a:latin typeface="微软雅黑" panose="020B0503020204020204" pitchFamily="34" charset="-122"/>
                <a:ea typeface="微软雅黑" panose="020B0503020204020204" pitchFamily="34" charset="-122"/>
              </a:rPr>
              <a:t>HPC</a:t>
            </a:r>
            <a:r>
              <a:rPr lang="zh-CN" altLang="en-US" sz="1200" b="1" dirty="0">
                <a:latin typeface="微软雅黑" panose="020B0503020204020204" pitchFamily="34" charset="-122"/>
                <a:ea typeface="微软雅黑" panose="020B0503020204020204" pitchFamily="34" charset="-122"/>
              </a:rPr>
              <a:t>和</a:t>
            </a:r>
            <a:r>
              <a:rPr lang="en-US" altLang="zh-CN" sz="1200" b="1" dirty="0">
                <a:latin typeface="微软雅黑" panose="020B0503020204020204" pitchFamily="34" charset="-122"/>
                <a:ea typeface="微软雅黑" panose="020B0503020204020204" pitchFamily="34" charset="-122"/>
              </a:rPr>
              <a:t>AI</a:t>
            </a:r>
            <a:r>
              <a:rPr lang="zh-CN" altLang="en-US" sz="1200" b="1" dirty="0">
                <a:latin typeface="微软雅黑" panose="020B0503020204020204" pitchFamily="34" charset="-122"/>
                <a:ea typeface="微软雅黑" panose="020B0503020204020204" pitchFamily="34" charset="-122"/>
              </a:rPr>
              <a:t>分布式计算的高带宽和低延迟需求</a:t>
            </a:r>
            <a:r>
              <a:rPr lang="zh-CN" altLang="en-US" sz="1200" dirty="0">
                <a:latin typeface="微软雅黑" panose="020B0503020204020204" pitchFamily="34" charset="-122"/>
                <a:ea typeface="微软雅黑" panose="020B0503020204020204" pitchFamily="34" charset="-122"/>
              </a:rPr>
              <a:t>，提供最佳网络利用率。</a:t>
            </a:r>
          </a:p>
          <a:p>
            <a:endParaRPr lang="en-US" altLang="zh-CN" dirty="0"/>
          </a:p>
          <a:p>
            <a:r>
              <a:rPr lang="zh-CN" altLang="en-US" sz="1600" b="1" dirty="0">
                <a:latin typeface="微软雅黑" panose="020B0503020204020204" pitchFamily="34" charset="-122"/>
                <a:ea typeface="微软雅黑" panose="020B0503020204020204" pitchFamily="34" charset="-122"/>
              </a:rPr>
              <a:t>未来</a:t>
            </a:r>
            <a:r>
              <a:rPr lang="en-US" altLang="zh-CN" sz="1600" b="1" dirty="0">
                <a:latin typeface="微软雅黑" panose="020B0503020204020204" pitchFamily="34" charset="-122"/>
                <a:ea typeface="微软雅黑" panose="020B0503020204020204" pitchFamily="34" charset="-122"/>
              </a:rPr>
              <a:t>AI</a:t>
            </a:r>
            <a:r>
              <a:rPr lang="zh-CN" altLang="en-US" sz="1600" b="1" dirty="0">
                <a:latin typeface="微软雅黑" panose="020B0503020204020204" pitchFamily="34" charset="-122"/>
                <a:ea typeface="微软雅黑" panose="020B0503020204020204" pitchFamily="34" charset="-122"/>
              </a:rPr>
              <a:t>和</a:t>
            </a:r>
            <a:r>
              <a:rPr lang="en-US" altLang="zh-CN" sz="1600" b="1" dirty="0">
                <a:latin typeface="微软雅黑" panose="020B0503020204020204" pitchFamily="34" charset="-122"/>
                <a:ea typeface="微软雅黑" panose="020B0503020204020204" pitchFamily="34" charset="-122"/>
              </a:rPr>
              <a:t>HPC</a:t>
            </a:r>
            <a:r>
              <a:rPr lang="zh-CN" altLang="en-US" sz="1600" b="1" dirty="0">
                <a:latin typeface="微软雅黑" panose="020B0503020204020204" pitchFamily="34" charset="-122"/>
                <a:ea typeface="微软雅黑" panose="020B0503020204020204" pitchFamily="34" charset="-122"/>
              </a:rPr>
              <a:t>网络的关键技术：</a:t>
            </a:r>
            <a:endParaRPr lang="en-US" altLang="zh-CN" sz="1600" b="1" dirty="0">
              <a:latin typeface="微软雅黑" panose="020B0503020204020204" pitchFamily="34" charset="-122"/>
              <a:ea typeface="微软雅黑" panose="020B0503020204020204" pitchFamily="34" charset="-122"/>
            </a:endParaRPr>
          </a:p>
          <a:p>
            <a:pPr marL="380990" indent="-380990">
              <a:buFont typeface="+mj-lt"/>
              <a:buAutoNum type="arabicPeriod"/>
            </a:pPr>
            <a:r>
              <a:rPr lang="en-US" altLang="zh-CN" sz="1200" dirty="0">
                <a:latin typeface="微软雅黑" panose="020B0503020204020204" pitchFamily="34" charset="-122"/>
                <a:ea typeface="微软雅黑" panose="020B0503020204020204" pitchFamily="34" charset="-122"/>
              </a:rPr>
              <a:t>Multi-pathing and packet spraying——</a:t>
            </a:r>
            <a:r>
              <a:rPr lang="zh-CN" altLang="en-US" sz="1200" b="1" dirty="0">
                <a:latin typeface="微软雅黑" panose="020B0503020204020204" pitchFamily="34" charset="-122"/>
                <a:ea typeface="微软雅黑" panose="020B0503020204020204" pitchFamily="34" charset="-122"/>
              </a:rPr>
              <a:t>多路径和数据包分流，平衡的使用所有网络路径</a:t>
            </a:r>
            <a:endParaRPr lang="en-US" altLang="zh-CN" sz="1200" b="1" dirty="0">
              <a:latin typeface="微软雅黑" panose="020B0503020204020204" pitchFamily="34" charset="-122"/>
              <a:ea typeface="微软雅黑" panose="020B0503020204020204" pitchFamily="34" charset="-122"/>
            </a:endParaRPr>
          </a:p>
          <a:p>
            <a:pPr marL="380990" indent="-380990">
              <a:buFont typeface="+mj-lt"/>
              <a:buAutoNum type="arabicPeriod"/>
            </a:pPr>
            <a:r>
              <a:rPr lang="en-US" altLang="zh-CN" sz="1200" dirty="0">
                <a:latin typeface="微软雅黑" panose="020B0503020204020204" pitchFamily="34" charset="-122"/>
                <a:ea typeface="微软雅黑" panose="020B0503020204020204" pitchFamily="34" charset="-122"/>
              </a:rPr>
              <a:t>Flexible delivery order——</a:t>
            </a:r>
            <a:r>
              <a:rPr lang="zh-CN" altLang="en-US" sz="1200" b="1" dirty="0">
                <a:latin typeface="微软雅黑" panose="020B0503020204020204" pitchFamily="34" charset="-122"/>
                <a:ea typeface="微软雅黑" panose="020B0503020204020204" pitchFamily="34" charset="-122"/>
              </a:rPr>
              <a:t>乱序转发，是减少尾部延迟的关键</a:t>
            </a:r>
            <a:endParaRPr lang="en-US" altLang="zh-CN" sz="1200" b="1" dirty="0">
              <a:latin typeface="微软雅黑" panose="020B0503020204020204" pitchFamily="34" charset="-122"/>
              <a:ea typeface="微软雅黑" panose="020B0503020204020204" pitchFamily="34" charset="-122"/>
            </a:endParaRPr>
          </a:p>
          <a:p>
            <a:pPr marL="380990" indent="-380990">
              <a:buFont typeface="+mj-lt"/>
              <a:buAutoNum type="arabicPeriod"/>
            </a:pPr>
            <a:r>
              <a:rPr lang="en-US" altLang="zh-CN" sz="1200" dirty="0">
                <a:latin typeface="微软雅黑" panose="020B0503020204020204" pitchFamily="34" charset="-122"/>
                <a:ea typeface="微软雅黑" panose="020B0503020204020204" pitchFamily="34" charset="-122"/>
              </a:rPr>
              <a:t>Modern congestion control mechanisms——</a:t>
            </a:r>
            <a:r>
              <a:rPr lang="zh-CN" altLang="en-US" sz="1200" b="1" dirty="0">
                <a:latin typeface="微软雅黑" panose="020B0503020204020204" pitchFamily="34" charset="-122"/>
                <a:ea typeface="微软雅黑" panose="020B0503020204020204" pitchFamily="34" charset="-122"/>
              </a:rPr>
              <a:t>拥塞控制，现有的拥塞控制算法均不能满足</a:t>
            </a:r>
            <a:r>
              <a:rPr lang="en-US" altLang="zh-CN" sz="1200" b="1" dirty="0">
                <a:latin typeface="微软雅黑" panose="020B0503020204020204" pitchFamily="34" charset="-122"/>
                <a:ea typeface="微软雅黑" panose="020B0503020204020204" pitchFamily="34" charset="-122"/>
              </a:rPr>
              <a:t>AI</a:t>
            </a:r>
            <a:r>
              <a:rPr lang="zh-CN" altLang="en-US" sz="1200" b="1" dirty="0">
                <a:latin typeface="微软雅黑" panose="020B0503020204020204" pitchFamily="34" charset="-122"/>
                <a:ea typeface="微软雅黑" panose="020B0503020204020204" pitchFamily="34" charset="-122"/>
              </a:rPr>
              <a:t>的所有需求</a:t>
            </a:r>
            <a:endParaRPr lang="en-US" altLang="zh-CN" sz="1200" b="1" dirty="0">
              <a:latin typeface="微软雅黑" panose="020B0503020204020204" pitchFamily="34" charset="-122"/>
              <a:ea typeface="微软雅黑" panose="020B0503020204020204" pitchFamily="34" charset="-122"/>
            </a:endParaRPr>
          </a:p>
          <a:p>
            <a:pPr marL="380990" indent="-380990">
              <a:buFont typeface="+mj-lt"/>
              <a:buAutoNum type="arabicPeriod"/>
            </a:pPr>
            <a:r>
              <a:rPr lang="en-US" altLang="zh-CN" sz="1200" dirty="0">
                <a:latin typeface="微软雅黑" panose="020B0503020204020204" pitchFamily="34" charset="-122"/>
                <a:ea typeface="微软雅黑" panose="020B0503020204020204" pitchFamily="34" charset="-122"/>
              </a:rPr>
              <a:t>End-to-end telemetry——</a:t>
            </a:r>
            <a:r>
              <a:rPr lang="zh-CN" altLang="en-US" sz="1200" b="1" dirty="0">
                <a:latin typeface="微软雅黑" panose="020B0503020204020204" pitchFamily="34" charset="-122"/>
                <a:ea typeface="微软雅黑" panose="020B0503020204020204" pitchFamily="34" charset="-122"/>
              </a:rPr>
              <a:t>端到端测量，用于拥塞控制</a:t>
            </a:r>
            <a:endParaRPr lang="en-US" altLang="zh-CN" sz="1200" b="1" dirty="0">
              <a:latin typeface="微软雅黑" panose="020B0503020204020204" pitchFamily="34" charset="-122"/>
              <a:ea typeface="微软雅黑" panose="020B0503020204020204" pitchFamily="34" charset="-122"/>
            </a:endParaRPr>
          </a:p>
          <a:p>
            <a:pPr marL="380990" indent="-380990">
              <a:buFont typeface="+mj-lt"/>
              <a:buAutoNum type="arabicPeriod"/>
            </a:pPr>
            <a:r>
              <a:rPr lang="en-US" altLang="zh-CN" sz="1200" dirty="0">
                <a:latin typeface="微软雅黑" panose="020B0503020204020204" pitchFamily="34" charset="-122"/>
                <a:ea typeface="微软雅黑" panose="020B0503020204020204" pitchFamily="34" charset="-122"/>
              </a:rPr>
              <a:t>Larger scale, stability, and reliability——</a:t>
            </a:r>
            <a:r>
              <a:rPr lang="zh-CN" altLang="en-US" sz="1200" b="1" dirty="0">
                <a:latin typeface="微软雅黑" panose="020B0503020204020204" pitchFamily="34" charset="-122"/>
                <a:ea typeface="微软雅黑" panose="020B0503020204020204" pitchFamily="34" charset="-122"/>
              </a:rPr>
              <a:t>大规模，稳定，可靠</a:t>
            </a:r>
            <a:endParaRPr lang="en-US" altLang="zh-CN" sz="1200" b="1"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6D490AF6-6054-5141-BEB6-172566EE8FDF}" type="slidenum">
              <a:rPr kumimoji="1" lang="zh-CN" altLang="en-US" smtClean="0"/>
              <a:t>33</a:t>
            </a:fld>
            <a:endParaRPr kumimoji="1" lang="zh-CN" altLang="en-US"/>
          </a:p>
        </p:txBody>
      </p:sp>
    </p:spTree>
    <p:extLst>
      <p:ext uri="{BB962C8B-B14F-4D97-AF65-F5344CB8AC3E}">
        <p14:creationId xmlns:p14="http://schemas.microsoft.com/office/powerpoint/2010/main" val="6838785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大模型训练网络、智算网络</a:t>
            </a:r>
          </a:p>
        </p:txBody>
      </p:sp>
      <p:sp>
        <p:nvSpPr>
          <p:cNvPr id="4" name="灯片编号占位符 3"/>
          <p:cNvSpPr>
            <a:spLocks noGrp="1"/>
          </p:cNvSpPr>
          <p:nvPr>
            <p:ph type="sldNum" sz="quarter" idx="5"/>
          </p:nvPr>
        </p:nvSpPr>
        <p:spPr/>
        <p:txBody>
          <a:bodyPr/>
          <a:lstStyle/>
          <a:p>
            <a:fld id="{6D490AF6-6054-5141-BEB6-172566EE8FDF}" type="slidenum">
              <a:rPr kumimoji="1" lang="zh-CN" altLang="en-US" smtClean="0"/>
              <a:t>35</a:t>
            </a:fld>
            <a:endParaRPr kumimoji="1" lang="zh-CN" altLang="en-US"/>
          </a:p>
        </p:txBody>
      </p:sp>
    </p:spTree>
    <p:extLst>
      <p:ext uri="{BB962C8B-B14F-4D97-AF65-F5344CB8AC3E}">
        <p14:creationId xmlns:p14="http://schemas.microsoft.com/office/powerpoint/2010/main" val="3343252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模型参数量越大，所需的算力越多，</a:t>
            </a:r>
            <a:r>
              <a:rPr lang="en-US" altLang="zh-CN" dirty="0"/>
              <a:t>GPU</a:t>
            </a:r>
            <a:r>
              <a:rPr lang="zh-CN" altLang="en-US" dirty="0"/>
              <a:t>卡越多，集群规模就需要越大</a:t>
            </a:r>
            <a:endParaRPr lang="en-US" altLang="zh-CN" dirty="0"/>
          </a:p>
          <a:p>
            <a:pPr marL="228600" indent="-228600">
              <a:buAutoNum type="arabicPeriod"/>
            </a:pPr>
            <a:r>
              <a:rPr lang="en-US" altLang="zh-CN" dirty="0">
                <a:hlinkClick r:id="rId3"/>
              </a:rPr>
              <a:t>The Rise of Generative AI Large Language Models (LLMs) like ChatGPT — Information is Beautiful</a:t>
            </a:r>
            <a:endParaRPr lang="zh-CN" altLang="en-US" dirty="0"/>
          </a:p>
        </p:txBody>
      </p:sp>
      <p:sp>
        <p:nvSpPr>
          <p:cNvPr id="4" name="灯片编号占位符 3"/>
          <p:cNvSpPr>
            <a:spLocks noGrp="1"/>
          </p:cNvSpPr>
          <p:nvPr>
            <p:ph type="sldNum" sz="quarter" idx="5"/>
          </p:nvPr>
        </p:nvSpPr>
        <p:spPr/>
        <p:txBody>
          <a:bodyPr/>
          <a:lstStyle/>
          <a:p>
            <a:fld id="{6D490AF6-6054-5141-BEB6-172566EE8FDF}" type="slidenum">
              <a:rPr kumimoji="1" lang="zh-CN" altLang="en-US" smtClean="0"/>
              <a:t>5</a:t>
            </a:fld>
            <a:endParaRPr kumimoji="1" lang="zh-CN" altLang="en-US"/>
          </a:p>
        </p:txBody>
      </p:sp>
    </p:spTree>
    <p:extLst>
      <p:ext uri="{BB962C8B-B14F-4D97-AF65-F5344CB8AC3E}">
        <p14:creationId xmlns:p14="http://schemas.microsoft.com/office/powerpoint/2010/main" val="652967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spc="-45" dirty="0">
                <a:solidFill>
                  <a:srgbClr val="1D1D1A"/>
                </a:solidFill>
                <a:latin typeface="微软雅黑"/>
                <a:cs typeface="微软雅黑"/>
              </a:rPr>
              <a:t>1. </a:t>
            </a:r>
            <a:r>
              <a:rPr lang="zh-CN" altLang="en-US" sz="1200" spc="-45" dirty="0">
                <a:solidFill>
                  <a:srgbClr val="1D1D1A"/>
                </a:solidFill>
                <a:latin typeface="微软雅黑"/>
                <a:cs typeface="微软雅黑"/>
              </a:rPr>
              <a:t>数据并行加速训练，模型并行突破内存墙和算力墙支持大模型</a:t>
            </a:r>
            <a:endParaRPr lang="en-US" altLang="zh-CN" sz="1200" spc="-45" dirty="0">
              <a:solidFill>
                <a:srgbClr val="1D1D1A"/>
              </a:solidFill>
              <a:latin typeface="微软雅黑"/>
              <a:cs typeface="微软雅黑"/>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 </a:t>
            </a:r>
            <a:r>
              <a:rPr lang="en-US" altLang="zh-CN" dirty="0" err="1"/>
              <a:t>MoE</a:t>
            </a:r>
            <a:r>
              <a:rPr lang="zh-CN" altLang="en-US" dirty="0"/>
              <a:t>并行、序列并行、混合并行</a:t>
            </a:r>
            <a:endParaRPr lang="en-US" altLang="zh-CN" dirty="0"/>
          </a:p>
        </p:txBody>
      </p:sp>
      <p:sp>
        <p:nvSpPr>
          <p:cNvPr id="4" name="灯片编号占位符 3"/>
          <p:cNvSpPr>
            <a:spLocks noGrp="1"/>
          </p:cNvSpPr>
          <p:nvPr>
            <p:ph type="sldNum" sz="quarter" idx="5"/>
          </p:nvPr>
        </p:nvSpPr>
        <p:spPr/>
        <p:txBody>
          <a:bodyPr/>
          <a:lstStyle/>
          <a:p>
            <a:fld id="{6D490AF6-6054-5141-BEB6-172566EE8FDF}" type="slidenum">
              <a:rPr kumimoji="1" lang="zh-CN" altLang="en-US" smtClean="0"/>
              <a:t>6</a:t>
            </a:fld>
            <a:endParaRPr kumimoji="1" lang="zh-CN" altLang="en-US"/>
          </a:p>
        </p:txBody>
      </p:sp>
    </p:spTree>
    <p:extLst>
      <p:ext uri="{BB962C8B-B14F-4D97-AF65-F5344CB8AC3E}">
        <p14:creationId xmlns:p14="http://schemas.microsoft.com/office/powerpoint/2010/main" val="765697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spc="-20" dirty="0">
                <a:latin typeface="微软雅黑"/>
                <a:cs typeface="微软雅黑"/>
              </a:rPr>
              <a:t>完善补充和优化</a:t>
            </a:r>
            <a:endParaRPr lang="en-US" altLang="zh-CN" sz="1200" spc="-20" dirty="0">
              <a:latin typeface="微软雅黑"/>
              <a:cs typeface="微软雅黑"/>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spc="-20" dirty="0">
                <a:latin typeface="微软雅黑"/>
                <a:cs typeface="微软雅黑"/>
              </a:rPr>
              <a:t>大模型训练中，网络需要承载</a:t>
            </a:r>
            <a:r>
              <a:rPr lang="en-US" altLang="zh-CN" sz="1200" spc="-10" dirty="0">
                <a:latin typeface="微软雅黑"/>
                <a:cs typeface="微软雅黑"/>
              </a:rPr>
              <a:t>3</a:t>
            </a:r>
            <a:r>
              <a:rPr lang="zh-CN" altLang="en-US" sz="1200" spc="-20" dirty="0">
                <a:latin typeface="微软雅黑"/>
                <a:cs typeface="微软雅黑"/>
              </a:rPr>
              <a:t>类通信模式：</a:t>
            </a:r>
            <a:r>
              <a:rPr lang="en-US" altLang="zh-CN" sz="1200" spc="-20" dirty="0" err="1">
                <a:latin typeface="微软雅黑"/>
                <a:cs typeface="微软雅黑"/>
              </a:rPr>
              <a:t>allreduce</a:t>
            </a:r>
            <a:r>
              <a:rPr lang="zh-CN" altLang="en-US" sz="1200" spc="-20" dirty="0">
                <a:latin typeface="微软雅黑"/>
                <a:cs typeface="微软雅黑"/>
              </a:rPr>
              <a:t>、</a:t>
            </a:r>
            <a:r>
              <a:rPr lang="en-US" altLang="zh-CN" sz="1200" spc="-20" dirty="0">
                <a:latin typeface="微软雅黑"/>
                <a:cs typeface="微软雅黑"/>
              </a:rPr>
              <a:t>p2p</a:t>
            </a:r>
            <a:r>
              <a:rPr lang="zh-CN" altLang="en-US" sz="1200" spc="-20" dirty="0">
                <a:latin typeface="微软雅黑"/>
                <a:cs typeface="微软雅黑"/>
              </a:rPr>
              <a:t>、</a:t>
            </a:r>
            <a:r>
              <a:rPr lang="en-US" altLang="zh-CN" sz="1200" spc="-10" dirty="0" err="1">
                <a:latin typeface="微软雅黑"/>
                <a:cs typeface="微软雅黑"/>
              </a:rPr>
              <a:t>alltoall</a:t>
            </a:r>
            <a:endParaRPr lang="en-US" altLang="zh-CN" sz="1200" spc="0" dirty="0">
              <a:solidFill>
                <a:schemeClr val="tx1"/>
              </a:solidFill>
              <a:latin typeface="微软雅黑"/>
              <a:cs typeface="微软雅黑"/>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spc="-15" dirty="0">
                <a:solidFill>
                  <a:srgbClr val="C00000"/>
                </a:solidFill>
                <a:latin typeface="微软雅黑"/>
                <a:cs typeface="微软雅黑"/>
              </a:rPr>
              <a:t>数据并行 </a:t>
            </a:r>
            <a:r>
              <a:rPr lang="en-US" altLang="zh-CN" sz="1200" b="0" spc="-15" dirty="0">
                <a:solidFill>
                  <a:srgbClr val="C00000"/>
                </a:solidFill>
                <a:latin typeface="微软雅黑"/>
                <a:cs typeface="微软雅黑"/>
              </a:rPr>
              <a:t>– </a:t>
            </a:r>
            <a:r>
              <a:rPr lang="en-US" altLang="zh-CN" sz="1200" b="0" spc="-10" dirty="0" err="1">
                <a:solidFill>
                  <a:srgbClr val="C00000"/>
                </a:solidFill>
                <a:latin typeface="微软雅黑"/>
                <a:cs typeface="微软雅黑"/>
              </a:rPr>
              <a:t>allreduce</a:t>
            </a:r>
            <a:endParaRPr lang="en-US" altLang="zh-CN" sz="1200" b="0" spc="-10" dirty="0">
              <a:solidFill>
                <a:srgbClr val="C00000"/>
              </a:solidFill>
              <a:latin typeface="微软雅黑"/>
              <a:cs typeface="微软雅黑"/>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latin typeface="微软雅黑"/>
                <a:cs typeface="微软雅黑"/>
              </a:rPr>
              <a:t>张量并行 </a:t>
            </a:r>
            <a:r>
              <a:rPr lang="en-US" altLang="zh-CN" sz="1200" b="0" spc="-15" dirty="0">
                <a:solidFill>
                  <a:srgbClr val="C00000"/>
                </a:solidFill>
                <a:latin typeface="微软雅黑"/>
                <a:cs typeface="微软雅黑"/>
              </a:rPr>
              <a:t>– </a:t>
            </a:r>
            <a:r>
              <a:rPr lang="en-US" altLang="zh-CN" sz="1200" b="0" spc="-10" dirty="0" err="1">
                <a:solidFill>
                  <a:srgbClr val="C00000"/>
                </a:solidFill>
                <a:latin typeface="微软雅黑"/>
                <a:cs typeface="微软雅黑"/>
              </a:rPr>
              <a:t>allreduce</a:t>
            </a:r>
            <a:endParaRPr lang="en-US" altLang="zh-CN" sz="1200" b="0" spc="-10" dirty="0">
              <a:solidFill>
                <a:srgbClr val="C00000"/>
              </a:solidFill>
              <a:latin typeface="微软雅黑"/>
              <a:cs typeface="微软雅黑"/>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spc="-10" dirty="0">
                <a:solidFill>
                  <a:srgbClr val="C00000"/>
                </a:solidFill>
                <a:latin typeface="微软雅黑"/>
                <a:cs typeface="微软雅黑"/>
              </a:rPr>
              <a:t>流水</a:t>
            </a:r>
            <a:r>
              <a:rPr lang="zh-CN" altLang="en-US" sz="1200" spc="-25" dirty="0">
                <a:solidFill>
                  <a:srgbClr val="C00000"/>
                </a:solidFill>
                <a:latin typeface="微软雅黑"/>
                <a:cs typeface="微软雅黑"/>
              </a:rPr>
              <a:t>并行 </a:t>
            </a:r>
            <a:r>
              <a:rPr lang="en-US" altLang="zh-CN" sz="1200" spc="-25" dirty="0">
                <a:solidFill>
                  <a:srgbClr val="C00000"/>
                </a:solidFill>
                <a:latin typeface="微软雅黑"/>
                <a:cs typeface="微软雅黑"/>
              </a:rPr>
              <a:t>- </a:t>
            </a:r>
            <a:r>
              <a:rPr lang="en-US" altLang="zh-CN" sz="1200" b="0" spc="-25" dirty="0">
                <a:solidFill>
                  <a:srgbClr val="C00000"/>
                </a:solidFill>
                <a:latin typeface="微软雅黑"/>
                <a:cs typeface="微软雅黑"/>
              </a:rPr>
              <a:t>P2P</a:t>
            </a:r>
            <a:endParaRPr lang="en-US" altLang="zh-CN" sz="1200" b="0" dirty="0">
              <a:latin typeface="微软雅黑"/>
              <a:cs typeface="微软雅黑"/>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latin typeface="微软雅黑"/>
                <a:cs typeface="微软雅黑"/>
              </a:rPr>
              <a:t>MOE - </a:t>
            </a:r>
            <a:r>
              <a:rPr lang="en-US" altLang="zh-CN" sz="1200" b="0" dirty="0" err="1">
                <a:latin typeface="微软雅黑"/>
                <a:cs typeface="微软雅黑"/>
              </a:rPr>
              <a:t>alltoall</a:t>
            </a:r>
            <a:endParaRPr lang="en-US" altLang="zh-CN" sz="1200" b="0" dirty="0">
              <a:latin typeface="微软雅黑"/>
              <a:cs typeface="微软雅黑"/>
            </a:endParaRPr>
          </a:p>
        </p:txBody>
      </p:sp>
      <p:sp>
        <p:nvSpPr>
          <p:cNvPr id="4" name="灯片编号占位符 3"/>
          <p:cNvSpPr>
            <a:spLocks noGrp="1"/>
          </p:cNvSpPr>
          <p:nvPr>
            <p:ph type="sldNum" sz="quarter" idx="5"/>
          </p:nvPr>
        </p:nvSpPr>
        <p:spPr/>
        <p:txBody>
          <a:bodyPr/>
          <a:lstStyle/>
          <a:p>
            <a:fld id="{6D490AF6-6054-5141-BEB6-172566EE8FDF}" type="slidenum">
              <a:rPr kumimoji="1" lang="zh-CN" altLang="en-US" smtClean="0"/>
              <a:t>7</a:t>
            </a:fld>
            <a:endParaRPr kumimoji="1" lang="zh-CN" altLang="en-US"/>
          </a:p>
        </p:txBody>
      </p:sp>
    </p:spTree>
    <p:extLst>
      <p:ext uri="{BB962C8B-B14F-4D97-AF65-F5344CB8AC3E}">
        <p14:creationId xmlns:p14="http://schemas.microsoft.com/office/powerpoint/2010/main" val="1903594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6D490AF6-6054-5141-BEB6-172566EE8FDF}" type="slidenum">
              <a:rPr kumimoji="1" lang="zh-CN" altLang="en-US" smtClean="0"/>
              <a:t>8</a:t>
            </a:fld>
            <a:endParaRPr kumimoji="1" lang="zh-CN" altLang="en-US"/>
          </a:p>
        </p:txBody>
      </p:sp>
    </p:spTree>
    <p:extLst>
      <p:ext uri="{BB962C8B-B14F-4D97-AF65-F5344CB8AC3E}">
        <p14:creationId xmlns:p14="http://schemas.microsoft.com/office/powerpoint/2010/main" val="417864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1219170" fontAlgn="base">
              <a:lnSpc>
                <a:spcPct val="150000"/>
              </a:lnSpc>
              <a:spcBef>
                <a:spcPct val="0"/>
              </a:spcBef>
              <a:spcAft>
                <a:spcPct val="0"/>
              </a:spcAft>
              <a:defRPr/>
            </a:pPr>
            <a:r>
              <a:rPr lang="zh-CN" altLang="en-US" sz="1467" b="1" kern="100" dirty="0">
                <a:solidFill>
                  <a:srgbClr val="EB6161">
                    <a:lumMod val="50000"/>
                  </a:srgbClr>
                </a:solidFill>
                <a:latin typeface="微软雅黑" panose="020B0503020204020204" pitchFamily="34" charset="-122"/>
                <a:ea typeface="微软雅黑" panose="020B0503020204020204" pitchFamily="34" charset="-122"/>
                <a:cs typeface="Arial" panose="020B0604020202020204" pitchFamily="34" charset="0"/>
              </a:rPr>
              <a:t>单机内</a:t>
            </a:r>
            <a:r>
              <a:rPr lang="en-US" altLang="zh-CN" sz="1467" b="1" kern="100" dirty="0">
                <a:solidFill>
                  <a:srgbClr val="EB6161">
                    <a:lumMod val="50000"/>
                  </a:srgbClr>
                </a:solidFill>
                <a:latin typeface="微软雅黑" panose="020B0503020204020204" pitchFamily="34" charset="-122"/>
                <a:ea typeface="微软雅黑" panose="020B0503020204020204" pitchFamily="34" charset="-122"/>
                <a:cs typeface="Arial" panose="020B0604020202020204" pitchFamily="34" charset="0"/>
              </a:rPr>
              <a:t>8</a:t>
            </a:r>
            <a:r>
              <a:rPr lang="zh-CN" altLang="en-US" sz="1467" b="1" kern="100" dirty="0">
                <a:solidFill>
                  <a:srgbClr val="EB6161">
                    <a:lumMod val="50000"/>
                  </a:srgbClr>
                </a:solidFill>
                <a:latin typeface="微软雅黑" panose="020B0503020204020204" pitchFamily="34" charset="-122"/>
                <a:ea typeface="微软雅黑" panose="020B0503020204020204" pitchFamily="34" charset="-122"/>
                <a:cs typeface="Arial" panose="020B0604020202020204" pitchFamily="34" charset="0"/>
              </a:rPr>
              <a:t>卡张量并行（矩阵乘）</a:t>
            </a:r>
            <a:endParaRPr lang="en-US" altLang="zh-CN" sz="1467" b="1" kern="100" dirty="0">
              <a:solidFill>
                <a:srgbClr val="EB6161">
                  <a:lumMod val="50000"/>
                </a:srgbClr>
              </a:solidFill>
              <a:latin typeface="微软雅黑" panose="020B0503020204020204" pitchFamily="34" charset="-122"/>
              <a:ea typeface="微软雅黑" panose="020B0503020204020204" pitchFamily="34" charset="-122"/>
              <a:cs typeface="Arial" panose="020B0604020202020204" pitchFamily="34" charset="0"/>
            </a:endParaRPr>
          </a:p>
          <a:p>
            <a:pPr marL="838179" lvl="1" indent="-228594" defTabSz="1219170" fontAlgn="base">
              <a:lnSpc>
                <a:spcPct val="150000"/>
              </a:lnSpc>
              <a:spcBef>
                <a:spcPct val="0"/>
              </a:spcBef>
              <a:spcAft>
                <a:spcPct val="0"/>
              </a:spcAft>
              <a:buFont typeface="Arial" panose="020B0604020202020204" pitchFamily="34" charset="0"/>
              <a:buChar char="•"/>
              <a:defRPr/>
            </a:pPr>
            <a:r>
              <a:rPr lang="zh-CN" altLang="en-US" sz="1200" kern="100" dirty="0">
                <a:solidFill>
                  <a:srgbClr val="262626"/>
                </a:solidFill>
                <a:latin typeface="微软雅黑" panose="020B0503020204020204" pitchFamily="34" charset="-122"/>
                <a:ea typeface="微软雅黑" panose="020B0503020204020204" pitchFamily="34" charset="-122"/>
                <a:cs typeface="Arial" panose="020B0604020202020204" pitchFamily="34" charset="0"/>
              </a:rPr>
              <a:t>利用单机内部</a:t>
            </a:r>
            <a:r>
              <a:rPr lang="en-US" altLang="zh-CN" sz="1200" kern="100" dirty="0" err="1">
                <a:solidFill>
                  <a:srgbClr val="262626"/>
                </a:solidFill>
                <a:latin typeface="微软雅黑" panose="020B0503020204020204" pitchFamily="34" charset="-122"/>
                <a:ea typeface="微软雅黑" panose="020B0503020204020204" pitchFamily="34" charset="-122"/>
                <a:cs typeface="Arial" panose="020B0604020202020204" pitchFamily="34" charset="0"/>
              </a:rPr>
              <a:t>NVLink</a:t>
            </a:r>
            <a:r>
              <a:rPr lang="zh-CN" altLang="en-US" sz="1200" kern="100" dirty="0">
                <a:solidFill>
                  <a:srgbClr val="262626"/>
                </a:solidFill>
                <a:latin typeface="微软雅黑" panose="020B0503020204020204" pitchFamily="34" charset="-122"/>
                <a:ea typeface="微软雅黑" panose="020B0503020204020204" pitchFamily="34" charset="-122"/>
                <a:cs typeface="Arial" panose="020B0604020202020204" pitchFamily="34" charset="0"/>
              </a:rPr>
              <a:t>传输</a:t>
            </a:r>
            <a:endParaRPr lang="en-US" altLang="zh-CN" sz="1200" kern="100" dirty="0">
              <a:solidFill>
                <a:srgbClr val="262626"/>
              </a:solidFill>
              <a:latin typeface="微软雅黑" panose="020B0503020204020204" pitchFamily="34" charset="-122"/>
              <a:ea typeface="微软雅黑" panose="020B0503020204020204" pitchFamily="34" charset="-122"/>
              <a:cs typeface="Arial" panose="020B0604020202020204" pitchFamily="34" charset="0"/>
            </a:endParaRPr>
          </a:p>
          <a:p>
            <a:pPr marL="838179" lvl="1" indent="-228594" defTabSz="1219170" fontAlgn="base">
              <a:lnSpc>
                <a:spcPct val="150000"/>
              </a:lnSpc>
              <a:spcBef>
                <a:spcPct val="0"/>
              </a:spcBef>
              <a:spcAft>
                <a:spcPct val="0"/>
              </a:spcAft>
              <a:buFont typeface="Arial" panose="020B0604020202020204" pitchFamily="34" charset="0"/>
              <a:buChar char="•"/>
              <a:defRPr/>
            </a:pPr>
            <a:r>
              <a:rPr lang="zh-CN" altLang="en-US" sz="1200" kern="100" dirty="0">
                <a:solidFill>
                  <a:srgbClr val="262626"/>
                </a:solidFill>
                <a:latin typeface="微软雅黑" panose="020B0503020204020204" pitchFamily="34" charset="-122"/>
                <a:ea typeface="微软雅黑" panose="020B0503020204020204" pitchFamily="34" charset="-122"/>
                <a:cs typeface="Arial" panose="020B0604020202020204" pitchFamily="34" charset="0"/>
              </a:rPr>
              <a:t>每个迭代需要</a:t>
            </a:r>
            <a:r>
              <a:rPr lang="en-US" altLang="zh-CN" sz="1200" kern="100" dirty="0">
                <a:solidFill>
                  <a:srgbClr val="262626"/>
                </a:solidFill>
                <a:latin typeface="微软雅黑" panose="020B0503020204020204" pitchFamily="34" charset="-122"/>
                <a:ea typeface="微软雅黑" panose="020B0503020204020204" pitchFamily="34" charset="-122"/>
                <a:cs typeface="Arial" panose="020B0604020202020204" pitchFamily="34" charset="0"/>
              </a:rPr>
              <a:t>100GB</a:t>
            </a:r>
            <a:r>
              <a:rPr lang="zh-CN" altLang="en-US" sz="1200" kern="100" dirty="0">
                <a:solidFill>
                  <a:srgbClr val="262626"/>
                </a:solidFill>
                <a:latin typeface="微软雅黑" panose="020B0503020204020204" pitchFamily="34" charset="-122"/>
                <a:ea typeface="微软雅黑" panose="020B0503020204020204" pitchFamily="34" charset="-122"/>
                <a:cs typeface="Arial" panose="020B0604020202020204" pitchFamily="34" charset="0"/>
              </a:rPr>
              <a:t>级别</a:t>
            </a:r>
            <a:r>
              <a:rPr lang="en-US" altLang="zh-CN" sz="1200" kern="100" dirty="0" err="1">
                <a:solidFill>
                  <a:srgbClr val="262626"/>
                </a:solidFill>
                <a:latin typeface="微软雅黑" panose="020B0503020204020204" pitchFamily="34" charset="-122"/>
                <a:ea typeface="微软雅黑" panose="020B0503020204020204" pitchFamily="34" charset="-122"/>
                <a:cs typeface="Arial" panose="020B0604020202020204" pitchFamily="34" charset="0"/>
              </a:rPr>
              <a:t>Allreduce</a:t>
            </a:r>
            <a:endParaRPr lang="en-US" altLang="zh-CN" sz="1067" kern="100" dirty="0">
              <a:solidFill>
                <a:srgbClr val="262626"/>
              </a:solidFill>
              <a:latin typeface="微软雅黑" panose="020B0503020204020204" pitchFamily="34" charset="-122"/>
              <a:ea typeface="微软雅黑" panose="020B0503020204020204" pitchFamily="34" charset="-122"/>
              <a:cs typeface="Arial" panose="020B0604020202020204" pitchFamily="34" charset="0"/>
            </a:endParaRPr>
          </a:p>
          <a:p>
            <a:pPr defTabSz="1219170" fontAlgn="base">
              <a:lnSpc>
                <a:spcPct val="150000"/>
              </a:lnSpc>
              <a:spcBef>
                <a:spcPct val="0"/>
              </a:spcBef>
              <a:spcAft>
                <a:spcPct val="0"/>
              </a:spcAft>
              <a:defRPr/>
            </a:pPr>
            <a:r>
              <a:rPr lang="zh-CN" altLang="en-US" sz="1467" b="1" kern="100" dirty="0">
                <a:solidFill>
                  <a:srgbClr val="EB6161">
                    <a:lumMod val="50000"/>
                  </a:srgbClr>
                </a:solidFill>
                <a:latin typeface="微软雅黑" panose="020B0503020204020204" pitchFamily="34" charset="-122"/>
                <a:ea typeface="微软雅黑" panose="020B0503020204020204" pitchFamily="34" charset="-122"/>
                <a:cs typeface="Arial" panose="020B0604020202020204" pitchFamily="34" charset="0"/>
              </a:rPr>
              <a:t>多路流水线承载更多层模型</a:t>
            </a:r>
            <a:endParaRPr lang="en-US" altLang="zh-CN" sz="1467" b="1" kern="100" dirty="0">
              <a:solidFill>
                <a:srgbClr val="EB6161">
                  <a:lumMod val="50000"/>
                </a:srgbClr>
              </a:solidFill>
              <a:latin typeface="微软雅黑" panose="020B0503020204020204" pitchFamily="34" charset="-122"/>
              <a:ea typeface="微软雅黑" panose="020B0503020204020204" pitchFamily="34" charset="-122"/>
              <a:cs typeface="Arial" panose="020B0604020202020204" pitchFamily="34" charset="0"/>
            </a:endParaRPr>
          </a:p>
          <a:p>
            <a:pPr marL="838179" lvl="1" indent="-228594" defTabSz="1219170" fontAlgn="base">
              <a:lnSpc>
                <a:spcPct val="150000"/>
              </a:lnSpc>
              <a:spcBef>
                <a:spcPct val="0"/>
              </a:spcBef>
              <a:spcAft>
                <a:spcPct val="0"/>
              </a:spcAft>
              <a:buFont typeface="Arial" panose="020B0604020202020204" pitchFamily="34" charset="0"/>
              <a:buChar char="•"/>
              <a:defRPr/>
            </a:pPr>
            <a:r>
              <a:rPr lang="zh-CN" altLang="en-US" sz="1200" kern="100" dirty="0">
                <a:solidFill>
                  <a:srgbClr val="262626"/>
                </a:solidFill>
                <a:latin typeface="微软雅黑" panose="020B0503020204020204" pitchFamily="34" charset="-122"/>
                <a:ea typeface="微软雅黑" panose="020B0503020204020204" pitchFamily="34" charset="-122"/>
                <a:cs typeface="Arial" panose="020B0604020202020204" pitchFamily="34" charset="0"/>
              </a:rPr>
              <a:t>通信限制在不同机器的同号</a:t>
            </a:r>
            <a:r>
              <a:rPr lang="en-US" altLang="zh-CN" sz="1200" kern="100" dirty="0">
                <a:solidFill>
                  <a:srgbClr val="262626"/>
                </a:solidFill>
                <a:latin typeface="微软雅黑" panose="020B0503020204020204" pitchFamily="34" charset="-122"/>
                <a:ea typeface="微软雅黑" panose="020B0503020204020204" pitchFamily="34" charset="-122"/>
                <a:cs typeface="Arial" panose="020B0604020202020204" pitchFamily="34" charset="0"/>
              </a:rPr>
              <a:t>GPU</a:t>
            </a:r>
            <a:r>
              <a:rPr lang="zh-CN" altLang="en-US" sz="1200" kern="100" dirty="0">
                <a:solidFill>
                  <a:srgbClr val="262626"/>
                </a:solidFill>
                <a:latin typeface="微软雅黑" panose="020B0503020204020204" pitchFamily="34" charset="-122"/>
                <a:ea typeface="微软雅黑" panose="020B0503020204020204" pitchFamily="34" charset="-122"/>
                <a:cs typeface="Arial" panose="020B0604020202020204" pitchFamily="34" charset="0"/>
              </a:rPr>
              <a:t>卡间</a:t>
            </a:r>
            <a:endParaRPr lang="en-US" altLang="zh-CN" sz="1200" kern="100" dirty="0">
              <a:solidFill>
                <a:srgbClr val="262626"/>
              </a:solidFill>
              <a:latin typeface="微软雅黑" panose="020B0503020204020204" pitchFamily="34" charset="-122"/>
              <a:ea typeface="微软雅黑" panose="020B0503020204020204" pitchFamily="34" charset="-122"/>
              <a:cs typeface="Arial" panose="020B0604020202020204" pitchFamily="34" charset="0"/>
            </a:endParaRPr>
          </a:p>
          <a:p>
            <a:pPr marL="838179" lvl="1" indent="-228594" defTabSz="1219170" fontAlgn="base">
              <a:lnSpc>
                <a:spcPct val="150000"/>
              </a:lnSpc>
              <a:spcBef>
                <a:spcPct val="0"/>
              </a:spcBef>
              <a:spcAft>
                <a:spcPct val="0"/>
              </a:spcAft>
              <a:buFont typeface="Arial" panose="020B0604020202020204" pitchFamily="34" charset="0"/>
              <a:buChar char="•"/>
              <a:defRPr/>
            </a:pPr>
            <a:r>
              <a:rPr lang="zh-CN" altLang="en-US" sz="1200" kern="100" dirty="0">
                <a:solidFill>
                  <a:srgbClr val="262626"/>
                </a:solidFill>
                <a:latin typeface="微软雅黑" panose="020B0503020204020204" pitchFamily="34" charset="-122"/>
                <a:ea typeface="微软雅黑" panose="020B0503020204020204" pitchFamily="34" charset="-122"/>
                <a:cs typeface="Arial" panose="020B0604020202020204" pitchFamily="34" charset="0"/>
              </a:rPr>
              <a:t>每个迭代需要</a:t>
            </a:r>
            <a:r>
              <a:rPr lang="en-US" altLang="zh-CN" sz="1200" kern="100" dirty="0">
                <a:solidFill>
                  <a:srgbClr val="262626"/>
                </a:solidFill>
                <a:latin typeface="微软雅黑" panose="020B0503020204020204" pitchFamily="34" charset="-122"/>
                <a:ea typeface="微软雅黑" panose="020B0503020204020204" pitchFamily="34" charset="-122"/>
                <a:cs typeface="Arial" panose="020B0604020202020204" pitchFamily="34" charset="0"/>
              </a:rPr>
              <a:t>100MB</a:t>
            </a:r>
            <a:r>
              <a:rPr lang="zh-CN" altLang="en-US" sz="1200" kern="100" dirty="0">
                <a:solidFill>
                  <a:srgbClr val="262626"/>
                </a:solidFill>
                <a:latin typeface="微软雅黑" panose="020B0503020204020204" pitchFamily="34" charset="-122"/>
                <a:ea typeface="微软雅黑" panose="020B0503020204020204" pitchFamily="34" charset="-122"/>
                <a:cs typeface="Arial" panose="020B0604020202020204" pitchFamily="34" charset="0"/>
              </a:rPr>
              <a:t>级别点到点传输</a:t>
            </a:r>
            <a:endParaRPr lang="en-US" altLang="zh-CN" sz="1067" kern="100" dirty="0">
              <a:solidFill>
                <a:srgbClr val="262626"/>
              </a:solidFill>
              <a:latin typeface="微软雅黑" panose="020B0503020204020204" pitchFamily="34" charset="-122"/>
              <a:ea typeface="微软雅黑" panose="020B0503020204020204" pitchFamily="34" charset="-122"/>
              <a:cs typeface="Arial" panose="020B0604020202020204" pitchFamily="34" charset="0"/>
            </a:endParaRPr>
          </a:p>
          <a:p>
            <a:pPr defTabSz="1219170" fontAlgn="base">
              <a:lnSpc>
                <a:spcPct val="150000"/>
              </a:lnSpc>
              <a:spcBef>
                <a:spcPct val="0"/>
              </a:spcBef>
              <a:spcAft>
                <a:spcPct val="0"/>
              </a:spcAft>
              <a:defRPr/>
            </a:pPr>
            <a:r>
              <a:rPr lang="zh-CN" altLang="en-US" sz="1467" b="1" kern="100" dirty="0">
                <a:solidFill>
                  <a:srgbClr val="EB6161">
                    <a:lumMod val="50000"/>
                  </a:srgbClr>
                </a:solidFill>
                <a:latin typeface="微软雅黑" panose="020B0503020204020204" pitchFamily="34" charset="-122"/>
                <a:ea typeface="微软雅黑" panose="020B0503020204020204" pitchFamily="34" charset="-122"/>
                <a:cs typeface="Arial" panose="020B0604020202020204" pitchFamily="34" charset="0"/>
              </a:rPr>
              <a:t>多路数据并行加速模型计算</a:t>
            </a:r>
            <a:endParaRPr lang="en-US" altLang="zh-CN" sz="1467" b="1" kern="100" dirty="0">
              <a:solidFill>
                <a:srgbClr val="EB6161">
                  <a:lumMod val="50000"/>
                </a:srgbClr>
              </a:solidFill>
              <a:latin typeface="微软雅黑" panose="020B0503020204020204" pitchFamily="34" charset="-122"/>
              <a:ea typeface="微软雅黑" panose="020B0503020204020204" pitchFamily="34" charset="-122"/>
              <a:cs typeface="Arial" panose="020B0604020202020204" pitchFamily="34" charset="0"/>
            </a:endParaRPr>
          </a:p>
          <a:p>
            <a:pPr marL="838179" lvl="1" indent="-228594" defTabSz="1219170" fontAlgn="base">
              <a:lnSpc>
                <a:spcPct val="150000"/>
              </a:lnSpc>
              <a:spcBef>
                <a:spcPct val="0"/>
              </a:spcBef>
              <a:spcAft>
                <a:spcPct val="0"/>
              </a:spcAft>
              <a:buFont typeface="Arial" panose="020B0604020202020204" pitchFamily="34" charset="0"/>
              <a:buChar char="•"/>
              <a:defRPr/>
            </a:pPr>
            <a:r>
              <a:rPr lang="zh-CN" altLang="en-US" sz="1200" kern="100" dirty="0">
                <a:solidFill>
                  <a:srgbClr val="262626"/>
                </a:solidFill>
                <a:latin typeface="微软雅黑" panose="020B0503020204020204" pitchFamily="34" charset="-122"/>
                <a:ea typeface="微软雅黑" panose="020B0503020204020204" pitchFamily="34" charset="-122"/>
                <a:cs typeface="Arial" panose="020B0604020202020204" pitchFamily="34" charset="0"/>
              </a:rPr>
              <a:t>每个</a:t>
            </a:r>
            <a:r>
              <a:rPr lang="en-US" altLang="zh-CN" sz="1200" kern="100" dirty="0">
                <a:solidFill>
                  <a:srgbClr val="262626"/>
                </a:solidFill>
                <a:latin typeface="微软雅黑" panose="020B0503020204020204" pitchFamily="34" charset="-122"/>
                <a:ea typeface="微软雅黑" panose="020B0503020204020204" pitchFamily="34" charset="-122"/>
                <a:cs typeface="Arial" panose="020B0604020202020204" pitchFamily="34" charset="0"/>
              </a:rPr>
              <a:t>DP</a:t>
            </a:r>
            <a:r>
              <a:rPr lang="zh-CN" altLang="en-US" sz="1200" kern="100" dirty="0">
                <a:solidFill>
                  <a:srgbClr val="262626"/>
                </a:solidFill>
                <a:latin typeface="微软雅黑" panose="020B0503020204020204" pitchFamily="34" charset="-122"/>
                <a:ea typeface="微软雅黑" panose="020B0503020204020204" pitchFamily="34" charset="-122"/>
                <a:cs typeface="Arial" panose="020B0604020202020204" pitchFamily="34" charset="0"/>
              </a:rPr>
              <a:t>组包含一个完整模型</a:t>
            </a:r>
            <a:endParaRPr lang="en-US" altLang="zh-CN" sz="1200" kern="100" dirty="0">
              <a:solidFill>
                <a:srgbClr val="262626"/>
              </a:solidFill>
              <a:latin typeface="微软雅黑" panose="020B0503020204020204" pitchFamily="34" charset="-122"/>
              <a:ea typeface="微软雅黑" panose="020B0503020204020204" pitchFamily="34" charset="-122"/>
              <a:cs typeface="Arial" panose="020B0604020202020204" pitchFamily="34" charset="0"/>
            </a:endParaRPr>
          </a:p>
          <a:p>
            <a:pPr marL="838179" lvl="1" indent="-228594" defTabSz="1219170" fontAlgn="base">
              <a:lnSpc>
                <a:spcPct val="150000"/>
              </a:lnSpc>
              <a:spcBef>
                <a:spcPct val="0"/>
              </a:spcBef>
              <a:spcAft>
                <a:spcPct val="0"/>
              </a:spcAft>
              <a:buFont typeface="Arial" panose="020B0604020202020204" pitchFamily="34" charset="0"/>
              <a:buChar char="•"/>
              <a:defRPr/>
            </a:pPr>
            <a:r>
              <a:rPr lang="zh-CN" altLang="en-US" sz="1200" kern="100" dirty="0">
                <a:solidFill>
                  <a:srgbClr val="262626"/>
                </a:solidFill>
                <a:latin typeface="微软雅黑" panose="020B0503020204020204" pitchFamily="34" charset="-122"/>
                <a:ea typeface="微软雅黑" panose="020B0503020204020204" pitchFamily="34" charset="-122"/>
                <a:cs typeface="Arial" panose="020B0604020202020204" pitchFamily="34" charset="0"/>
              </a:rPr>
              <a:t>每个迭代需要</a:t>
            </a:r>
            <a:r>
              <a:rPr lang="en-US" altLang="zh-CN" sz="1200" kern="100" dirty="0">
                <a:solidFill>
                  <a:srgbClr val="EB6161">
                    <a:lumMod val="50000"/>
                  </a:srgbClr>
                </a:solidFill>
                <a:latin typeface="微软雅黑" panose="020B0503020204020204" pitchFamily="34" charset="-122"/>
                <a:ea typeface="微软雅黑" panose="020B0503020204020204" pitchFamily="34" charset="-122"/>
                <a:cs typeface="Arial" panose="020B0604020202020204" pitchFamily="34" charset="0"/>
              </a:rPr>
              <a:t>10GB</a:t>
            </a:r>
            <a:r>
              <a:rPr lang="zh-CN" altLang="en-US" sz="1200" kern="100" dirty="0">
                <a:solidFill>
                  <a:srgbClr val="EB6161">
                    <a:lumMod val="50000"/>
                  </a:srgbClr>
                </a:solidFill>
                <a:latin typeface="微软雅黑" panose="020B0503020204020204" pitchFamily="34" charset="-122"/>
                <a:ea typeface="微软雅黑" panose="020B0503020204020204" pitchFamily="34" charset="-122"/>
                <a:cs typeface="Arial" panose="020B0604020202020204" pitchFamily="34" charset="0"/>
              </a:rPr>
              <a:t>级别</a:t>
            </a:r>
            <a:r>
              <a:rPr lang="en-US" altLang="zh-CN" sz="1200" kern="100" dirty="0" err="1">
                <a:solidFill>
                  <a:srgbClr val="EB6161">
                    <a:lumMod val="50000"/>
                  </a:srgbClr>
                </a:solidFill>
                <a:latin typeface="微软雅黑" panose="020B0503020204020204" pitchFamily="34" charset="-122"/>
                <a:ea typeface="微软雅黑" panose="020B0503020204020204" pitchFamily="34" charset="-122"/>
                <a:cs typeface="Arial" panose="020B0604020202020204" pitchFamily="34" charset="0"/>
              </a:rPr>
              <a:t>Allreduce</a:t>
            </a:r>
            <a:endParaRPr lang="zh-CN" altLang="en-US" sz="1200" kern="100" dirty="0">
              <a:solidFill>
                <a:srgbClr val="EB6161">
                  <a:lumMod val="50000"/>
                </a:srgbClr>
              </a:solidFill>
              <a:latin typeface="微软雅黑" panose="020B0503020204020204" pitchFamily="34" charset="-122"/>
              <a:ea typeface="微软雅黑" panose="020B0503020204020204" pitchFamily="34" charset="-122"/>
              <a:cs typeface="Arial" panose="020B0604020202020204" pitchFamily="34" charset="0"/>
            </a:endParaRPr>
          </a:p>
          <a:p>
            <a:pPr marL="12700">
              <a:lnSpc>
                <a:spcPct val="100000"/>
              </a:lnSpc>
              <a:spcBef>
                <a:spcPts val="100"/>
              </a:spcBef>
            </a:pPr>
            <a:endParaRPr lang="en-US" altLang="zh-CN" sz="1200" dirty="0">
              <a:latin typeface="微软雅黑"/>
              <a:cs typeface="微软雅黑"/>
            </a:endParaRPr>
          </a:p>
          <a:p>
            <a:pPr marL="12700" indent="0">
              <a:lnSpc>
                <a:spcPct val="100000"/>
              </a:lnSpc>
              <a:spcBef>
                <a:spcPts val="600"/>
              </a:spcBef>
              <a:buFont typeface="Wingdings"/>
              <a:buNone/>
              <a:tabLst>
                <a:tab pos="297815" algn="l"/>
                <a:tab pos="298450" algn="l"/>
              </a:tabLst>
            </a:pPr>
            <a:r>
              <a:rPr lang="en-US" altLang="zh-CN" sz="1200" b="0" spc="-10" dirty="0">
                <a:solidFill>
                  <a:srgbClr val="006FC0"/>
                </a:solidFill>
                <a:latin typeface="微软雅黑"/>
                <a:cs typeface="微软雅黑"/>
              </a:rPr>
              <a:t>1</a:t>
            </a:r>
            <a:r>
              <a:rPr lang="zh-CN" altLang="en-US" sz="1200" b="0" spc="-10" dirty="0">
                <a:solidFill>
                  <a:srgbClr val="006FC0"/>
                </a:solidFill>
                <a:latin typeface="微软雅黑"/>
                <a:cs typeface="微软雅黑"/>
              </a:rPr>
              <a:t>、流数量少，单流带宽大，同步突发</a:t>
            </a:r>
            <a:r>
              <a:rPr lang="zh-CN" altLang="en-US" sz="1200" b="0" spc="-50" dirty="0">
                <a:latin typeface="微软雅黑"/>
                <a:cs typeface="微软雅黑"/>
              </a:rPr>
              <a:t>。</a:t>
            </a:r>
            <a:endParaRPr lang="en-US" altLang="zh-CN" sz="1200" b="0" dirty="0">
              <a:latin typeface="微软雅黑"/>
              <a:cs typeface="微软雅黑"/>
            </a:endParaRPr>
          </a:p>
          <a:p>
            <a:pPr marL="12700">
              <a:lnSpc>
                <a:spcPct val="100000"/>
              </a:lnSpc>
              <a:spcBef>
                <a:spcPts val="100"/>
              </a:spcBef>
            </a:pPr>
            <a:r>
              <a:rPr lang="en-US" altLang="zh-CN" sz="1200" spc="-5" dirty="0">
                <a:latin typeface="微软雅黑"/>
                <a:cs typeface="微软雅黑"/>
              </a:rPr>
              <a:t>2</a:t>
            </a:r>
            <a:r>
              <a:rPr lang="zh-CN" altLang="en-US" sz="1200" spc="-5" dirty="0">
                <a:latin typeface="微软雅黑"/>
                <a:cs typeface="微软雅黑"/>
              </a:rPr>
              <a:t>、通信数据量大，对网络的吞吐敏感，转发时延不敏感。</a:t>
            </a:r>
            <a:endParaRPr lang="zh-CN" altLang="en-US" sz="1200" dirty="0">
              <a:latin typeface="微软雅黑"/>
              <a:cs typeface="微软雅黑"/>
            </a:endParaRPr>
          </a:p>
          <a:p>
            <a:pPr marL="12700">
              <a:lnSpc>
                <a:spcPct val="100000"/>
              </a:lnSpc>
            </a:pPr>
            <a:r>
              <a:rPr lang="en-US" altLang="zh-CN" sz="1200" spc="-5" dirty="0">
                <a:latin typeface="微软雅黑"/>
                <a:cs typeface="微软雅黑"/>
              </a:rPr>
              <a:t>3</a:t>
            </a:r>
            <a:r>
              <a:rPr lang="zh-CN" altLang="en-US" sz="1200" spc="-5" dirty="0">
                <a:latin typeface="微软雅黑"/>
                <a:cs typeface="微软雅黑"/>
              </a:rPr>
              <a:t>、优先通过服务器内总线通信，网络同轨通信。</a:t>
            </a:r>
            <a:endParaRPr lang="zh-CN" altLang="en-US" sz="1200" dirty="0">
              <a:latin typeface="微软雅黑"/>
              <a:cs typeface="微软雅黑"/>
            </a:endParaRPr>
          </a:p>
          <a:p>
            <a:pPr marL="12700" marR="5080" indent="-635">
              <a:lnSpc>
                <a:spcPct val="100000"/>
              </a:lnSpc>
            </a:pPr>
            <a:r>
              <a:rPr lang="en-US" altLang="zh-CN" sz="1200" dirty="0">
                <a:latin typeface="微软雅黑"/>
                <a:cs typeface="微软雅黑"/>
              </a:rPr>
              <a:t>4</a:t>
            </a:r>
            <a:r>
              <a:rPr lang="zh-CN" altLang="en-US" sz="1200" dirty="0">
                <a:latin typeface="微软雅黑"/>
                <a:cs typeface="微软雅黑"/>
              </a:rPr>
              <a:t>、数据并行</a:t>
            </a:r>
            <a:r>
              <a:rPr lang="en-US" altLang="zh-CN" sz="1200" spc="-10" dirty="0">
                <a:latin typeface="微软雅黑"/>
                <a:cs typeface="微软雅黑"/>
              </a:rPr>
              <a:t>&amp;</a:t>
            </a:r>
            <a:r>
              <a:rPr lang="en-US" altLang="zh-CN" sz="1200" spc="-10" dirty="0" err="1">
                <a:latin typeface="微软雅黑"/>
                <a:cs typeface="微软雅黑"/>
              </a:rPr>
              <a:t>Pineline</a:t>
            </a:r>
            <a:r>
              <a:rPr lang="zh-CN" altLang="en-US" sz="1200" dirty="0">
                <a:latin typeface="微软雅黑"/>
                <a:cs typeface="微软雅黑"/>
              </a:rPr>
              <a:t>并行，从网络角度看都是轨内</a:t>
            </a:r>
            <a:r>
              <a:rPr lang="en-US" altLang="zh-CN" sz="1200" spc="-10" dirty="0">
                <a:latin typeface="微软雅黑"/>
                <a:cs typeface="微软雅黑"/>
              </a:rPr>
              <a:t>p2p</a:t>
            </a:r>
            <a:r>
              <a:rPr lang="zh-CN" altLang="en-US" sz="1200" spc="-10" dirty="0">
                <a:latin typeface="微软雅黑"/>
                <a:cs typeface="微软雅黑"/>
              </a:rPr>
              <a:t>通信，主要挑战是网络负载均衡。</a:t>
            </a:r>
            <a:endParaRPr lang="zh-CN" altLang="en-US" sz="1200" dirty="0">
              <a:latin typeface="微软雅黑"/>
              <a:cs typeface="微软雅黑"/>
            </a:endParaRPr>
          </a:p>
          <a:p>
            <a:pPr marL="12700">
              <a:lnSpc>
                <a:spcPct val="100000"/>
              </a:lnSpc>
            </a:pPr>
            <a:r>
              <a:rPr lang="en-US" altLang="zh-CN" sz="1200" dirty="0">
                <a:latin typeface="微软雅黑"/>
                <a:cs typeface="微软雅黑"/>
              </a:rPr>
              <a:t>5</a:t>
            </a:r>
            <a:r>
              <a:rPr lang="zh-CN" altLang="en-US" sz="1200" dirty="0">
                <a:latin typeface="微软雅黑"/>
                <a:cs typeface="微软雅黑"/>
              </a:rPr>
              <a:t>、</a:t>
            </a:r>
            <a:r>
              <a:rPr lang="en-US" altLang="zh-CN" sz="1200" spc="-10" dirty="0">
                <a:latin typeface="微软雅黑"/>
                <a:cs typeface="微软雅黑"/>
              </a:rPr>
              <a:t>MOE</a:t>
            </a:r>
            <a:r>
              <a:rPr lang="zh-CN" altLang="en-US" sz="1200" spc="-5" dirty="0">
                <a:latin typeface="微软雅黑"/>
                <a:cs typeface="微软雅黑"/>
              </a:rPr>
              <a:t>，可以转化为轨内的</a:t>
            </a:r>
            <a:r>
              <a:rPr lang="en-US" altLang="zh-CN" sz="1200" spc="-20" dirty="0" err="1">
                <a:latin typeface="微软雅黑"/>
                <a:cs typeface="微软雅黑"/>
              </a:rPr>
              <a:t>alltoall</a:t>
            </a:r>
            <a:r>
              <a:rPr lang="zh-CN" altLang="en-US" sz="1200" spc="-5" dirty="0">
                <a:latin typeface="微软雅黑"/>
                <a:cs typeface="微软雅黑"/>
              </a:rPr>
              <a:t>通信，主要挑战是拥塞控制。</a:t>
            </a:r>
            <a:endParaRPr lang="zh-CN" altLang="en-US" sz="1200" dirty="0">
              <a:latin typeface="微软雅黑"/>
              <a:cs typeface="微软雅黑"/>
            </a:endParaRPr>
          </a:p>
          <a:p>
            <a:pPr marL="12700">
              <a:lnSpc>
                <a:spcPct val="100000"/>
              </a:lnSpc>
            </a:pPr>
            <a:r>
              <a:rPr lang="en-US" altLang="zh-CN" sz="1200" spc="-5" dirty="0">
                <a:latin typeface="微软雅黑"/>
                <a:cs typeface="微软雅黑"/>
              </a:rPr>
              <a:t>6</a:t>
            </a:r>
            <a:r>
              <a:rPr lang="zh-CN" altLang="en-US" sz="1200" spc="-5" dirty="0">
                <a:latin typeface="微软雅黑"/>
                <a:cs typeface="微软雅黑"/>
              </a:rPr>
              <a:t>、需要较大的组网规模，支持单集群承载多任务。</a:t>
            </a:r>
            <a:endParaRPr lang="zh-CN" altLang="en-US" sz="1200" dirty="0">
              <a:latin typeface="微软雅黑"/>
              <a:cs typeface="微软雅黑"/>
            </a:endParaRPr>
          </a:p>
          <a:p>
            <a:endParaRPr lang="zh-CN" altLang="en-US" dirty="0"/>
          </a:p>
        </p:txBody>
      </p:sp>
      <p:sp>
        <p:nvSpPr>
          <p:cNvPr id="4" name="灯片编号占位符 3"/>
          <p:cNvSpPr>
            <a:spLocks noGrp="1"/>
          </p:cNvSpPr>
          <p:nvPr>
            <p:ph type="sldNum" sz="quarter" idx="5"/>
          </p:nvPr>
        </p:nvSpPr>
        <p:spPr/>
        <p:txBody>
          <a:bodyPr/>
          <a:lstStyle/>
          <a:p>
            <a:fld id="{6D490AF6-6054-5141-BEB6-172566EE8FDF}" type="slidenum">
              <a:rPr kumimoji="1" lang="zh-CN" altLang="en-US" smtClean="0"/>
              <a:t>9</a:t>
            </a:fld>
            <a:endParaRPr kumimoji="1" lang="zh-CN" altLang="en-US"/>
          </a:p>
        </p:txBody>
      </p:sp>
    </p:spTree>
    <p:extLst>
      <p:ext uri="{BB962C8B-B14F-4D97-AF65-F5344CB8AC3E}">
        <p14:creationId xmlns:p14="http://schemas.microsoft.com/office/powerpoint/2010/main" val="223416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2700" indent="0">
              <a:lnSpc>
                <a:spcPct val="100000"/>
              </a:lnSpc>
              <a:spcBef>
                <a:spcPts val="1600"/>
              </a:spcBef>
              <a:buFont typeface="Wingdings"/>
              <a:buNone/>
              <a:tabLst>
                <a:tab pos="298450" algn="l"/>
              </a:tabLst>
            </a:pPr>
            <a:r>
              <a:rPr lang="en-US" altLang="zh-CN" sz="1200" b="0" spc="-10" dirty="0">
                <a:latin typeface="微软雅黑"/>
                <a:cs typeface="微软雅黑"/>
              </a:rPr>
              <a:t>AI</a:t>
            </a:r>
            <a:r>
              <a:rPr lang="zh-CN" altLang="en-US" sz="1200" b="0" spc="-5" dirty="0">
                <a:latin typeface="微软雅黑"/>
                <a:cs typeface="微软雅黑"/>
              </a:rPr>
              <a:t>模型越来越大，训练越来越久</a:t>
            </a:r>
            <a:r>
              <a:rPr lang="zh-CN" altLang="en-US" sz="1200" b="0" spc="0" dirty="0">
                <a:latin typeface="微软雅黑"/>
                <a:cs typeface="微软雅黑"/>
              </a:rPr>
              <a:t>，</a:t>
            </a:r>
            <a:r>
              <a:rPr lang="zh-CN" altLang="en-US" sz="1200" b="0" spc="-5" dirty="0">
                <a:latin typeface="微软雅黑"/>
                <a:cs typeface="微软雅黑"/>
              </a:rPr>
              <a:t>为减少训练周期，从而提升集群规模</a:t>
            </a:r>
            <a:r>
              <a:rPr lang="zh-CN" altLang="en-US" sz="1200" b="0" spc="0" dirty="0">
                <a:latin typeface="微软雅黑"/>
                <a:cs typeface="微软雅黑"/>
              </a:rPr>
              <a:t>，</a:t>
            </a:r>
            <a:r>
              <a:rPr lang="zh-CN" altLang="en-US" sz="1200" b="0" spc="-5" dirty="0">
                <a:latin typeface="微软雅黑"/>
                <a:cs typeface="微软雅黑"/>
              </a:rPr>
              <a:t>集群规模越大，投资成本越高</a:t>
            </a:r>
            <a:endParaRPr lang="zh-CN" altLang="en-US" sz="1200" b="0" dirty="0">
              <a:latin typeface="微软雅黑"/>
              <a:cs typeface="微软雅黑"/>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latin typeface="微软雅黑"/>
                <a:cs typeface="微软雅黑"/>
              </a:rPr>
              <a:t>端口通信</a:t>
            </a:r>
            <a:r>
              <a:rPr lang="zh-CN" altLang="en-US" sz="1200" b="0" dirty="0">
                <a:solidFill>
                  <a:srgbClr val="C00000"/>
                </a:solidFill>
                <a:latin typeface="微软雅黑"/>
                <a:cs typeface="微软雅黑"/>
              </a:rPr>
              <a:t>带宽提升</a:t>
            </a:r>
            <a:r>
              <a:rPr lang="zh-CN" altLang="en-US" sz="1200" b="0" spc="-20" dirty="0">
                <a:latin typeface="微软雅黑"/>
                <a:cs typeface="微软雅黑"/>
              </a:rPr>
              <a:t>可有效降低训练</a:t>
            </a:r>
            <a:r>
              <a:rPr lang="zh-CN" altLang="en-US" sz="1200" b="0" spc="-10" dirty="0">
                <a:latin typeface="微软雅黑"/>
                <a:cs typeface="微软雅黑"/>
              </a:rPr>
              <a:t>过程梯度同步引入的耗时，对于</a:t>
            </a:r>
            <a:r>
              <a:rPr lang="zh-CN" altLang="en-US" sz="1200" b="0" spc="-50" dirty="0">
                <a:latin typeface="微软雅黑"/>
                <a:cs typeface="微软雅黑"/>
              </a:rPr>
              <a:t> </a:t>
            </a:r>
            <a:r>
              <a:rPr lang="en-US" altLang="zh-CN" sz="1200" b="0" spc="-10" dirty="0">
                <a:latin typeface="微软雅黑"/>
                <a:cs typeface="微软雅黑"/>
              </a:rPr>
              <a:t>GPU</a:t>
            </a:r>
            <a:r>
              <a:rPr lang="zh-CN" altLang="en-US" sz="1200" b="0" spc="-10" dirty="0">
                <a:latin typeface="微软雅黑"/>
                <a:cs typeface="微软雅黑"/>
              </a:rPr>
              <a:t>利用率的提升收益明显。</a:t>
            </a:r>
            <a:endParaRPr lang="zh-CN" altLang="en-US" sz="1200" b="0" dirty="0">
              <a:latin typeface="微软雅黑"/>
              <a:cs typeface="微软雅黑"/>
            </a:endParaRPr>
          </a:p>
          <a:p>
            <a:pPr marL="0" marR="5080" indent="0" algn="just">
              <a:lnSpc>
                <a:spcPct val="150000"/>
              </a:lnSpc>
              <a:buFont typeface="Wingdings"/>
              <a:buNone/>
              <a:tabLst>
                <a:tab pos="285750" algn="l"/>
              </a:tabLst>
            </a:pPr>
            <a:r>
              <a:rPr lang="zh-CN" altLang="en-US" sz="1200" b="0" dirty="0">
                <a:solidFill>
                  <a:srgbClr val="C00000"/>
                </a:solidFill>
                <a:latin typeface="微软雅黑"/>
                <a:cs typeface="微软雅黑"/>
              </a:rPr>
              <a:t>动态时延</a:t>
            </a:r>
            <a:r>
              <a:rPr lang="zh-CN" altLang="en-US" sz="1200" b="0" dirty="0">
                <a:latin typeface="微软雅黑"/>
                <a:cs typeface="微软雅黑"/>
              </a:rPr>
              <a:t>提升将导致</a:t>
            </a:r>
            <a:r>
              <a:rPr lang="en-US" altLang="zh-CN" sz="1200" b="0" spc="-10" dirty="0">
                <a:latin typeface="微软雅黑"/>
                <a:cs typeface="微软雅黑"/>
              </a:rPr>
              <a:t>GPU</a:t>
            </a:r>
            <a:r>
              <a:rPr lang="zh-CN" altLang="en-US" sz="1200" b="0" spc="-10" dirty="0">
                <a:latin typeface="微软雅黑"/>
                <a:cs typeface="微软雅黑"/>
              </a:rPr>
              <a:t>利用率明显</a:t>
            </a:r>
            <a:r>
              <a:rPr lang="zh-CN" altLang="en-US" sz="1200" b="0" dirty="0">
                <a:latin typeface="微软雅黑"/>
                <a:cs typeface="微软雅黑"/>
              </a:rPr>
              <a:t>下降</a:t>
            </a:r>
            <a:r>
              <a:rPr lang="zh-CN" altLang="en-US" sz="1200" b="0" spc="-10" dirty="0">
                <a:latin typeface="微软雅黑"/>
                <a:cs typeface="微软雅黑"/>
              </a:rPr>
              <a:t>，</a:t>
            </a:r>
            <a:r>
              <a:rPr lang="en-US" altLang="zh-CN" sz="1200" b="0" spc="-10" dirty="0">
                <a:latin typeface="微软雅黑"/>
                <a:cs typeface="微软雅黑"/>
              </a:rPr>
              <a:t>AI</a:t>
            </a:r>
            <a:r>
              <a:rPr lang="zh-CN" altLang="en-US" sz="1200" b="0" spc="-10" dirty="0">
                <a:latin typeface="微软雅黑"/>
                <a:cs typeface="微软雅黑"/>
              </a:rPr>
              <a:t>训练应用的优化、网络拓扑</a:t>
            </a:r>
            <a:r>
              <a:rPr lang="zh-CN" altLang="en-US" sz="1200" b="0" spc="-15" dirty="0">
                <a:latin typeface="微软雅黑"/>
                <a:cs typeface="微软雅黑"/>
              </a:rPr>
              <a:t>配置以及拥塞控制机制是关键因素。</a:t>
            </a:r>
            <a:endParaRPr lang="zh-CN" altLang="en-US" sz="1200" b="0" dirty="0">
              <a:latin typeface="微软雅黑"/>
              <a:cs typeface="微软雅黑"/>
            </a:endParaRPr>
          </a:p>
          <a:p>
            <a:r>
              <a:rPr lang="en-US" altLang="zh-CN" sz="1200" b="0" spc="-10" dirty="0">
                <a:latin typeface="微软雅黑"/>
                <a:cs typeface="微软雅黑"/>
              </a:rPr>
              <a:t>RDMA</a:t>
            </a:r>
            <a:r>
              <a:rPr lang="zh-CN" altLang="en-US" sz="1200" b="0" dirty="0">
                <a:latin typeface="微软雅黑"/>
                <a:cs typeface="微软雅黑"/>
              </a:rPr>
              <a:t>的</a:t>
            </a:r>
            <a:r>
              <a:rPr lang="zh-CN" altLang="en-US" sz="1200" b="0" dirty="0">
                <a:solidFill>
                  <a:srgbClr val="C00000"/>
                </a:solidFill>
                <a:latin typeface="微软雅黑"/>
                <a:cs typeface="微软雅黑"/>
              </a:rPr>
              <a:t>丢包重传机制</a:t>
            </a:r>
            <a:r>
              <a:rPr lang="zh-CN" altLang="en-US" sz="1200" b="0" spc="-10" dirty="0">
                <a:latin typeface="微软雅黑"/>
                <a:cs typeface="微软雅黑"/>
              </a:rPr>
              <a:t>将导致带宽</a:t>
            </a:r>
            <a:r>
              <a:rPr lang="zh-CN" altLang="en-US" sz="1200" b="0" spc="-15" dirty="0">
                <a:latin typeface="微软雅黑"/>
                <a:cs typeface="微软雅黑"/>
              </a:rPr>
              <a:t>利用率快速降低，当丢包率达到千</a:t>
            </a:r>
            <a:r>
              <a:rPr lang="zh-CN" altLang="en-US" sz="1200" b="0" dirty="0">
                <a:latin typeface="微软雅黑"/>
                <a:cs typeface="微软雅黑"/>
              </a:rPr>
              <a:t>分</a:t>
            </a:r>
            <a:r>
              <a:rPr lang="en-US" altLang="zh-CN" sz="1200" b="0" dirty="0">
                <a:latin typeface="微软雅黑"/>
                <a:cs typeface="微软雅黑"/>
              </a:rPr>
              <a:t>1</a:t>
            </a:r>
            <a:r>
              <a:rPr lang="zh-CN" altLang="en-US" sz="1200" b="0" spc="-15" dirty="0">
                <a:latin typeface="微软雅黑"/>
                <a:cs typeface="微软雅黑"/>
              </a:rPr>
              <a:t>时，训练完成时间明显提升</a:t>
            </a:r>
            <a:endParaRPr lang="en-US" altLang="zh-CN" sz="1200" b="0" spc="-15" dirty="0">
              <a:solidFill>
                <a:schemeClr val="tx1"/>
              </a:solidFill>
              <a:latin typeface="微软雅黑"/>
              <a:cs typeface="微软雅黑"/>
            </a:endParaRPr>
          </a:p>
          <a:p>
            <a:endParaRPr lang="en-US" altLang="zh-CN" sz="1200" b="0" spc="-15" dirty="0">
              <a:solidFill>
                <a:schemeClr val="tx1"/>
              </a:solidFill>
              <a:latin typeface="微软雅黑"/>
              <a:cs typeface="微软雅黑"/>
            </a:endParaRPr>
          </a:p>
          <a:p>
            <a:r>
              <a:rPr lang="zh-CN" altLang="en-US" sz="1200" b="1" dirty="0">
                <a:solidFill>
                  <a:srgbClr val="C00000"/>
                </a:solidFill>
                <a:latin typeface="微软雅黑"/>
                <a:cs typeface="微软雅黑"/>
              </a:rPr>
              <a:t>技术关键</a:t>
            </a:r>
            <a:r>
              <a:rPr lang="zh-CN" altLang="en-US" sz="1200" dirty="0">
                <a:solidFill>
                  <a:srgbClr val="404040"/>
                </a:solidFill>
                <a:latin typeface="微软雅黑"/>
                <a:cs typeface="微软雅黑"/>
              </a:rPr>
              <a:t>：</a:t>
            </a:r>
            <a:r>
              <a:rPr lang="zh-CN" altLang="en-US" sz="1200" b="1" spc="-5" dirty="0">
                <a:solidFill>
                  <a:srgbClr val="404040"/>
                </a:solidFill>
                <a:latin typeface="微软雅黑"/>
                <a:cs typeface="微软雅黑"/>
              </a:rPr>
              <a:t>提升通信带宽、实现无损网络传输</a:t>
            </a:r>
            <a:endParaRPr lang="zh-CN" altLang="en-US" sz="1200" dirty="0">
              <a:latin typeface="微软雅黑"/>
              <a:cs typeface="微软雅黑"/>
            </a:endParaRPr>
          </a:p>
          <a:p>
            <a:endParaRPr lang="en-US" altLang="zh-CN" b="0" dirty="0"/>
          </a:p>
          <a:p>
            <a:r>
              <a:rPr lang="zh-CN" altLang="en-US" b="1" dirty="0"/>
              <a:t>速度快</a:t>
            </a:r>
            <a:r>
              <a:rPr lang="zh-CN" altLang="en-US" b="0" dirty="0"/>
              <a:t>：大带宽、无丢包的无损网络，大带宽除了指更高的网络接口带宽外，还包括更高的接口利用率，简而言之就是指有效吞吐</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运行稳</a:t>
            </a:r>
            <a:r>
              <a:rPr lang="zh-CN" altLang="en-US" b="0" dirty="0"/>
              <a:t>：</a:t>
            </a:r>
            <a:r>
              <a:rPr lang="en-US" altLang="zh-CN" sz="1200" kern="100" dirty="0">
                <a:solidFill>
                  <a:srgbClr val="262626"/>
                </a:solidFill>
                <a:latin typeface="微软雅黑" panose="020B0503020204020204" pitchFamily="34" charset="-122"/>
                <a:ea typeface="微软雅黑" panose="020B0503020204020204" pitchFamily="34" charset="-122"/>
                <a:cs typeface="Arial" panose="020B0604020202020204" pitchFamily="34" charset="0"/>
              </a:rPr>
              <a:t>AI</a:t>
            </a:r>
            <a:r>
              <a:rPr lang="zh-CN" altLang="en-US" sz="1200" kern="100" dirty="0">
                <a:solidFill>
                  <a:srgbClr val="262626"/>
                </a:solidFill>
                <a:latin typeface="微软雅黑" panose="020B0503020204020204" pitchFamily="34" charset="-122"/>
                <a:ea typeface="微软雅黑" panose="020B0503020204020204" pitchFamily="34" charset="-122"/>
                <a:cs typeface="Arial" panose="020B0604020202020204" pitchFamily="34" charset="0"/>
              </a:rPr>
              <a:t>训练需要持续几天甚至几个月的稳定运行，任何一张网卡故障、交换机或光缆故障，都可能导致训练任务中断</a:t>
            </a:r>
            <a:endParaRPr lang="en-US" altLang="zh-CN" sz="1200" kern="100" dirty="0">
              <a:solidFill>
                <a:srgbClr val="262626"/>
              </a:solidFill>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solidFill>
                  <a:srgbClr val="E60012"/>
                </a:solidFill>
                <a:ea typeface="微软雅黑" panose="020B0503020204020204" pitchFamily="34" charset="-122"/>
                <a:sym typeface="Arial" panose="020B0604020202020204" pitchFamily="34" charset="0"/>
              </a:rPr>
              <a:t>        大模型训练是一项复杂的系统工程</a:t>
            </a:r>
            <a:r>
              <a:rPr lang="zh-CN" altLang="en-US" sz="1200" b="0" dirty="0">
                <a:ea typeface="微软雅黑" panose="020B0503020204020204" pitchFamily="34" charset="-122"/>
                <a:sym typeface="Arial" panose="020B0604020202020204" pitchFamily="34" charset="0"/>
              </a:rPr>
              <a:t>，除了算法方面，整个算力系统（软件、计算硬件、网络设备等）的稳定性也是重要因素。</a:t>
            </a:r>
            <a:r>
              <a:rPr lang="en-US" altLang="zh-CN" sz="1200" b="0" dirty="0">
                <a:ea typeface="微软雅黑" panose="020B0503020204020204" pitchFamily="34" charset="-122"/>
                <a:sym typeface="Arial" panose="020B0604020202020204" pitchFamily="34" charset="0"/>
              </a:rPr>
              <a:t>Meta</a:t>
            </a:r>
            <a:r>
              <a:rPr lang="zh-CN" altLang="en-US" sz="1200" b="0" dirty="0">
                <a:ea typeface="微软雅黑" panose="020B0503020204020204" pitchFamily="34" charset="-122"/>
                <a:sym typeface="Arial" panose="020B0604020202020204" pitchFamily="34" charset="0"/>
              </a:rPr>
              <a:t>训练</a:t>
            </a:r>
            <a:r>
              <a:rPr lang="en-US" altLang="zh-CN" sz="1200" b="0" dirty="0">
                <a:ea typeface="微软雅黑" panose="020B0503020204020204" pitchFamily="34" charset="-122"/>
                <a:sym typeface="Arial" panose="020B0604020202020204" pitchFamily="34" charset="0"/>
              </a:rPr>
              <a:t>OPT</a:t>
            </a:r>
            <a:r>
              <a:rPr lang="zh-CN" altLang="en-US" sz="1200" b="0" dirty="0">
                <a:ea typeface="微软雅黑" panose="020B0503020204020204" pitchFamily="34" charset="-122"/>
                <a:sym typeface="Arial" panose="020B0604020202020204" pitchFamily="34" charset="0"/>
              </a:rPr>
              <a:t>模型（</a:t>
            </a:r>
            <a:r>
              <a:rPr lang="en-US" altLang="zh-CN" sz="1200" b="0" dirty="0">
                <a:ea typeface="微软雅黑" panose="020B0503020204020204" pitchFamily="34" charset="-122"/>
                <a:sym typeface="Arial" panose="020B0604020202020204" pitchFamily="34" charset="0"/>
              </a:rPr>
              <a:t>175B</a:t>
            </a:r>
            <a:r>
              <a:rPr lang="zh-CN" altLang="en-US" sz="1200" b="0" dirty="0">
                <a:ea typeface="微软雅黑" panose="020B0503020204020204" pitchFamily="34" charset="-122"/>
                <a:sym typeface="Arial" panose="020B0604020202020204" pitchFamily="34" charset="0"/>
              </a:rPr>
              <a:t>参数）表示：“在过去的两周里，我们成功地达到了实验的前三个长期记录，分别持续了</a:t>
            </a:r>
            <a:r>
              <a:rPr lang="zh-CN" altLang="en-US" sz="1200" b="0" dirty="0">
                <a:solidFill>
                  <a:srgbClr val="E60012"/>
                </a:solidFill>
                <a:ea typeface="微软雅黑" panose="020B0503020204020204" pitchFamily="34" charset="-122"/>
                <a:sym typeface="Arial" panose="020B0604020202020204" pitchFamily="34" charset="0"/>
              </a:rPr>
              <a:t>1.5天、2.8天和2天</a:t>
            </a:r>
            <a:r>
              <a:rPr lang="zh-CN" altLang="en-US" sz="1200" b="0" dirty="0">
                <a:ea typeface="微软雅黑" panose="020B0503020204020204" pitchFamily="34" charset="-122"/>
                <a:sym typeface="Arial" panose="020B0604020202020204" pitchFamily="34" charset="0"/>
              </a:rPr>
              <a:t>！如果只看那些有助于进一步推动训练进展，并对照时钟时间绘制训练困惑的图表，会得到以下结果”</a:t>
            </a:r>
            <a:endParaRPr lang="en-US" altLang="zh-CN" sz="1200" b="0" kern="100" dirty="0">
              <a:solidFill>
                <a:srgbClr val="262626"/>
              </a:solidFill>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运维易</a:t>
            </a:r>
            <a:r>
              <a:rPr lang="zh-CN" altLang="en-US" b="0" dirty="0"/>
              <a:t>：</a:t>
            </a:r>
            <a:r>
              <a:rPr lang="zh-CN" altLang="en-US" sz="1200" spc="-5" dirty="0">
                <a:solidFill>
                  <a:srgbClr val="0078C5"/>
                </a:solidFill>
                <a:latin typeface="微软雅黑"/>
                <a:cs typeface="微软雅黑"/>
              </a:rPr>
              <a:t>网络部署运维复杂，调参困难</a:t>
            </a:r>
            <a:endParaRPr lang="zh-CN" altLang="en-US" sz="1200" dirty="0">
              <a:latin typeface="微软雅黑"/>
              <a:cs typeface="微软雅黑"/>
            </a:endParaRPr>
          </a:p>
          <a:p>
            <a:endParaRPr lang="en-US" altLang="zh-CN" b="0" dirty="0"/>
          </a:p>
          <a:p>
            <a:endParaRPr lang="en-US" altLang="zh-CN" b="0" dirty="0"/>
          </a:p>
          <a:p>
            <a:r>
              <a:rPr lang="zh-CN" altLang="en-US" b="1" dirty="0"/>
              <a:t>关于时延：</a:t>
            </a:r>
            <a:endParaRPr lang="en-US" altLang="zh-CN" b="1" dirty="0"/>
          </a:p>
          <a:p>
            <a:r>
              <a:rPr lang="zh-CN" altLang="en-US" b="0" dirty="0"/>
              <a:t>时延：计算时延 </a:t>
            </a:r>
            <a:r>
              <a:rPr lang="en-US" altLang="zh-CN" b="0" dirty="0"/>
              <a:t>+ </a:t>
            </a:r>
            <a:r>
              <a:rPr lang="zh-CN" altLang="en-US" b="0" dirty="0"/>
              <a:t>网络通信时延</a:t>
            </a:r>
          </a:p>
          <a:p>
            <a:r>
              <a:rPr lang="en-US" altLang="zh-CN" b="0" dirty="0"/>
              <a:t>	      1. </a:t>
            </a:r>
            <a:r>
              <a:rPr lang="zh-CN" altLang="en-US" b="0" dirty="0"/>
              <a:t>数据传输时延</a:t>
            </a:r>
          </a:p>
          <a:p>
            <a:r>
              <a:rPr lang="en-US" altLang="zh-CN" b="0" dirty="0"/>
              <a:t>		</a:t>
            </a:r>
            <a:r>
              <a:rPr lang="zh-CN" altLang="en-US" b="0" dirty="0"/>
              <a:t>数据量 </a:t>
            </a:r>
            <a:r>
              <a:rPr lang="en-US" altLang="zh-CN" b="0" dirty="0"/>
              <a:t>/	</a:t>
            </a:r>
            <a:r>
              <a:rPr lang="zh-CN" altLang="en-US" b="0" dirty="0"/>
              <a:t>有效吞吐</a:t>
            </a:r>
          </a:p>
          <a:p>
            <a:r>
              <a:rPr lang="zh-CN" altLang="en-US" b="0" dirty="0"/>
              <a:t>			带宽*带宽利用率</a:t>
            </a:r>
          </a:p>
          <a:p>
            <a:r>
              <a:rPr lang="zh-CN" altLang="en-US" b="0" dirty="0"/>
              <a:t>	      </a:t>
            </a:r>
            <a:r>
              <a:rPr lang="en-US" altLang="zh-CN" b="0" dirty="0"/>
              <a:t>2. </a:t>
            </a:r>
            <a:r>
              <a:rPr lang="zh-CN" altLang="en-US" b="0" dirty="0"/>
              <a:t>网络转发时延</a:t>
            </a:r>
          </a:p>
          <a:p>
            <a:r>
              <a:rPr lang="zh-CN" altLang="en-US" b="0" dirty="0"/>
              <a:t>		光缆静态时延</a:t>
            </a:r>
          </a:p>
          <a:p>
            <a:r>
              <a:rPr lang="zh-CN" altLang="en-US" b="0" dirty="0"/>
              <a:t>		设备转发时延 * 网络跳数</a:t>
            </a:r>
            <a:endParaRPr lang="en-US" altLang="zh-CN" b="0" dirty="0"/>
          </a:p>
          <a:p>
            <a:r>
              <a:rPr lang="en-US" altLang="zh-CN" sz="1200" spc="-10" dirty="0">
                <a:latin typeface="微软雅黑"/>
                <a:cs typeface="微软雅黑"/>
              </a:rPr>
              <a:t>1GB</a:t>
            </a:r>
            <a:r>
              <a:rPr lang="zh-CN" altLang="en-US" sz="1200" dirty="0">
                <a:latin typeface="微软雅黑"/>
                <a:cs typeface="微软雅黑"/>
              </a:rPr>
              <a:t>数据通过</a:t>
            </a:r>
            <a:r>
              <a:rPr lang="en-US" altLang="zh-CN" sz="1200" spc="-10" dirty="0">
                <a:latin typeface="微软雅黑"/>
                <a:cs typeface="微软雅黑"/>
              </a:rPr>
              <a:t>200G</a:t>
            </a:r>
            <a:r>
              <a:rPr lang="zh-CN" altLang="en-US" sz="1200" dirty="0">
                <a:latin typeface="微软雅黑"/>
                <a:cs typeface="微软雅黑"/>
              </a:rPr>
              <a:t>网络传输需要</a:t>
            </a:r>
            <a:r>
              <a:rPr lang="en-US" altLang="zh-CN" sz="1200" spc="-10" dirty="0">
                <a:latin typeface="微软雅黑"/>
                <a:cs typeface="微软雅黑"/>
              </a:rPr>
              <a:t>40ms</a:t>
            </a:r>
            <a:r>
              <a:rPr lang="zh-CN" altLang="en-US" sz="1200" spc="-10" dirty="0">
                <a:latin typeface="微软雅黑"/>
                <a:cs typeface="微软雅黑"/>
              </a:rPr>
              <a:t>，而网络设备的转发时</a:t>
            </a:r>
            <a:r>
              <a:rPr lang="zh-CN" altLang="en-US" sz="1200" dirty="0">
                <a:latin typeface="微软雅黑"/>
                <a:cs typeface="微软雅黑"/>
              </a:rPr>
              <a:t>延是几百</a:t>
            </a:r>
            <a:r>
              <a:rPr lang="en-US" altLang="zh-CN" sz="1200" spc="-10" dirty="0">
                <a:latin typeface="微软雅黑"/>
                <a:cs typeface="微软雅黑"/>
              </a:rPr>
              <a:t>ns</a:t>
            </a:r>
            <a:r>
              <a:rPr lang="en-US" altLang="zh-CN" sz="1200" spc="-5" dirty="0">
                <a:latin typeface="微软雅黑"/>
                <a:cs typeface="微软雅黑"/>
              </a:rPr>
              <a:t>-</a:t>
            </a:r>
            <a:r>
              <a:rPr lang="zh-CN" altLang="en-US" sz="1200" spc="-5" dirty="0">
                <a:latin typeface="微软雅黑"/>
                <a:cs typeface="微软雅黑"/>
              </a:rPr>
              <a:t>几个</a:t>
            </a:r>
            <a:r>
              <a:rPr lang="en-US" altLang="zh-CN" sz="1200" spc="-10" dirty="0">
                <a:latin typeface="微软雅黑"/>
                <a:cs typeface="微软雅黑"/>
              </a:rPr>
              <a:t>us</a:t>
            </a:r>
            <a:r>
              <a:rPr lang="zh-CN" altLang="en-US" sz="1200" spc="-10" dirty="0">
                <a:latin typeface="微软雅黑"/>
                <a:cs typeface="微软雅黑"/>
              </a:rPr>
              <a:t>，</a:t>
            </a:r>
            <a:r>
              <a:rPr lang="zh-CN" altLang="en-US" sz="1200" dirty="0">
                <a:latin typeface="微软雅黑"/>
                <a:cs typeface="微软雅黑"/>
              </a:rPr>
              <a:t>小</a:t>
            </a:r>
            <a:r>
              <a:rPr lang="en-US" altLang="zh-CN" sz="1200" spc="-10" dirty="0">
                <a:latin typeface="微软雅黑"/>
                <a:cs typeface="微软雅黑"/>
              </a:rPr>
              <a:t>4</a:t>
            </a:r>
            <a:r>
              <a:rPr lang="zh-CN" altLang="en-US" sz="1200" spc="-5" dirty="0">
                <a:latin typeface="微软雅黑"/>
                <a:cs typeface="微软雅黑"/>
              </a:rPr>
              <a:t>个数量级以上，可以忽略。</a:t>
            </a:r>
            <a:endParaRPr lang="zh-CN" altLang="en-US" b="0" dirty="0"/>
          </a:p>
        </p:txBody>
      </p:sp>
      <p:sp>
        <p:nvSpPr>
          <p:cNvPr id="4" name="灯片编号占位符 3"/>
          <p:cNvSpPr>
            <a:spLocks noGrp="1"/>
          </p:cNvSpPr>
          <p:nvPr>
            <p:ph type="sldNum" sz="quarter" idx="5"/>
          </p:nvPr>
        </p:nvSpPr>
        <p:spPr/>
        <p:txBody>
          <a:bodyPr/>
          <a:lstStyle/>
          <a:p>
            <a:fld id="{6D490AF6-6054-5141-BEB6-172566EE8FDF}" type="slidenum">
              <a:rPr kumimoji="1" lang="zh-CN" altLang="en-US" smtClean="0"/>
              <a:t>10</a:t>
            </a:fld>
            <a:endParaRPr kumimoji="1" lang="zh-CN" altLang="en-US"/>
          </a:p>
        </p:txBody>
      </p:sp>
    </p:spTree>
    <p:extLst>
      <p:ext uri="{BB962C8B-B14F-4D97-AF65-F5344CB8AC3E}">
        <p14:creationId xmlns:p14="http://schemas.microsoft.com/office/powerpoint/2010/main" val="3156141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6D490AF6-6054-5141-BEB6-172566EE8FDF}" type="slidenum">
              <a:rPr kumimoji="1" lang="zh-CN" altLang="en-US" smtClean="0"/>
              <a:t>12</a:t>
            </a:fld>
            <a:endParaRPr kumimoji="1" lang="zh-CN" altLang="en-US"/>
          </a:p>
        </p:txBody>
      </p:sp>
    </p:spTree>
    <p:extLst>
      <p:ext uri="{BB962C8B-B14F-4D97-AF65-F5344CB8AC3E}">
        <p14:creationId xmlns:p14="http://schemas.microsoft.com/office/powerpoint/2010/main" val="15410307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srcRect/>
          <a:stretch>
            <a:fillRect/>
          </a:stretch>
        </p:blipFill>
        <p:spPr>
          <a:xfrm>
            <a:off x="0" y="2983"/>
            <a:ext cx="12192000" cy="6854572"/>
          </a:xfrm>
          <a:prstGeom prst="rect">
            <a:avLst/>
          </a:prstGeom>
        </p:spPr>
      </p:pic>
      <p:sp>
        <p:nvSpPr>
          <p:cNvPr id="2" name="标题 1"/>
          <p:cNvSpPr>
            <a:spLocks noGrp="1"/>
          </p:cNvSpPr>
          <p:nvPr>
            <p:ph type="ctrTitle"/>
          </p:nvPr>
        </p:nvSpPr>
        <p:spPr>
          <a:xfrm>
            <a:off x="838200" y="1122680"/>
            <a:ext cx="10515600" cy="1649095"/>
          </a:xfrm>
        </p:spPr>
        <p:txBody>
          <a:bodyPr anchor="b"/>
          <a:lstStyle>
            <a:lvl1pPr marL="0" marR="0" lvl="0" algn="ctr" defTabSz="914400" rtl="0" eaLnBrk="1" fontAlgn="auto" latinLnBrk="0" hangingPunct="1">
              <a:lnSpc>
                <a:spcPct val="100000"/>
              </a:lnSpc>
              <a:spcBef>
                <a:spcPct val="0"/>
              </a:spcBef>
              <a:buClrTx/>
              <a:buSzTx/>
              <a:buFontTx/>
              <a:buNone/>
              <a:defRPr kumimoji="1" lang="zh-CN" altLang="en-US" sz="6000" b="1" i="0" u="none" strike="noStrike" kern="1200" cap="none" spc="0" normalizeH="0" baseline="0" noProof="1" dirty="0">
                <a:solidFill>
                  <a:schemeClr val="tx2">
                    <a:lumMod val="90000"/>
                    <a:lumOff val="10000"/>
                  </a:schemeClr>
                </a:solidFill>
                <a:latin typeface="微软雅黑" panose="020B0503020204020204" charset="-122"/>
                <a:ea typeface="微软雅黑" panose="020B0503020204020204" charset="-122"/>
                <a:cs typeface="+mn-cs"/>
              </a:defRPr>
            </a:lvl1pPr>
          </a:lstStyle>
          <a:p>
            <a:r>
              <a:rPr kumimoji="1" lang="zh-CN" altLang="en-US"/>
              <a:t>单击此处编辑母版标题样式</a:t>
            </a:r>
          </a:p>
        </p:txBody>
      </p:sp>
      <p:sp>
        <p:nvSpPr>
          <p:cNvPr id="3" name="副标题 2"/>
          <p:cNvSpPr>
            <a:spLocks noGrp="1"/>
          </p:cNvSpPr>
          <p:nvPr>
            <p:ph type="subTitle" idx="1"/>
          </p:nvPr>
        </p:nvSpPr>
        <p:spPr>
          <a:xfrm>
            <a:off x="1524000" y="4674235"/>
            <a:ext cx="9144000" cy="583565"/>
          </a:xfrm>
        </p:spPr>
        <p:txBody>
          <a:bodyPr/>
          <a:lstStyle>
            <a:lvl1pPr marL="0" marR="0" lvl="0" indent="0" algn="ctr" defTabSz="914400" rtl="0" eaLnBrk="1" fontAlgn="auto" latinLnBrk="0" hangingPunct="1">
              <a:lnSpc>
                <a:spcPct val="100000"/>
              </a:lnSpc>
              <a:spcBef>
                <a:spcPts val="1000"/>
              </a:spcBef>
              <a:buClrTx/>
              <a:buSzTx/>
              <a:buFontTx/>
              <a:buNone/>
              <a:defRPr kumimoji="1" lang="zh-CN" altLang="en-US" sz="2000" b="1" i="0" u="none" strike="noStrike" kern="1200" cap="none" spc="0" normalizeH="0" baseline="0" noProof="1" dirty="0">
                <a:solidFill>
                  <a:schemeClr val="tx1"/>
                </a:solidFill>
                <a:latin typeface="微软雅黑" panose="020B0503020204020204" charset="-122"/>
                <a:ea typeface="微软雅黑" panose="020B0503020204020204" charset="-122"/>
                <a:cs typeface="微软雅黑"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124F5FD8-4C76-8B49-A0DE-A749D6D784BB}" type="datetimeFigureOut">
              <a:rPr kumimoji="1" lang="zh-CN" altLang="en-US" smtClean="0"/>
              <a:t>2024/5/17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E433A5F3-1CC5-5B4C-9FE1-BB0EBE384814}"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601980"/>
            <a:ext cx="10515600" cy="713740"/>
          </a:xfrm>
        </p:spPr>
        <p:txBody>
          <a:bodyPr/>
          <a:lstStyle>
            <a:lvl1pPr marL="0" marR="0" lvl="0" algn="l" defTabSz="914400" rtl="0" eaLnBrk="1" fontAlgn="auto" latinLnBrk="0" hangingPunct="1">
              <a:lnSpc>
                <a:spcPct val="100000"/>
              </a:lnSpc>
              <a:spcBef>
                <a:spcPct val="0"/>
              </a:spcBef>
              <a:buClrTx/>
              <a:buSzTx/>
              <a:buFontTx/>
              <a:buNone/>
              <a:defRPr kumimoji="1" lang="zh-CN" altLang="en-US" sz="4000" b="1" i="0" u="none" strike="noStrike" kern="1200" cap="none" spc="0" normalizeH="0" baseline="0" noProof="1" dirty="0">
                <a:solidFill>
                  <a:schemeClr val="tx2">
                    <a:lumMod val="90000"/>
                    <a:lumOff val="10000"/>
                  </a:schemeClr>
                </a:solidFill>
                <a:latin typeface="微软雅黑" panose="020B0503020204020204" charset="-122"/>
                <a:ea typeface="微软雅黑" panose="020B0503020204020204" charset="-122"/>
                <a:cs typeface="+mn-cs"/>
              </a:defRPr>
            </a:lvl1pPr>
          </a:lstStyle>
          <a:p>
            <a:r>
              <a:rPr kumimoji="1" lang="zh-CN" altLang="en-US"/>
              <a:t>单击此处编辑母版标题样式</a:t>
            </a:r>
          </a:p>
        </p:txBody>
      </p:sp>
      <p:sp>
        <p:nvSpPr>
          <p:cNvPr id="3" name="内容占位符 2"/>
          <p:cNvSpPr>
            <a:spLocks noGrp="1"/>
          </p:cNvSpPr>
          <p:nvPr>
            <p:ph idx="1"/>
          </p:nvPr>
        </p:nvSpPr>
        <p:spPr>
          <a:xfrm>
            <a:off x="838200" y="1581150"/>
            <a:ext cx="10515600" cy="4596130"/>
          </a:xfrm>
        </p:spPr>
        <p:txBody>
          <a:bodyPr/>
          <a:lstStyle>
            <a:lvl1pPr>
              <a:defRPr>
                <a:latin typeface="微软雅黑" panose="020B0503020204020204" charset="-122"/>
                <a:ea typeface="微软雅黑" panose="020B0503020204020204" charset="-122"/>
              </a:defRPr>
            </a:lvl1pPr>
            <a:lvl2pPr>
              <a:defRPr>
                <a:latin typeface="微软雅黑" panose="020B0503020204020204" charset="-122"/>
                <a:ea typeface="微软雅黑" panose="020B0503020204020204" charset="-122"/>
              </a:defRPr>
            </a:lvl2pPr>
            <a:lvl3pPr>
              <a:defRPr>
                <a:latin typeface="微软雅黑" panose="020B0503020204020204" charset="-122"/>
                <a:ea typeface="微软雅黑" panose="020B0503020204020204" charset="-122"/>
              </a:defRPr>
            </a:lvl3pPr>
            <a:lvl4pPr>
              <a:defRPr>
                <a:latin typeface="微软雅黑" panose="020B0503020204020204" charset="-122"/>
                <a:ea typeface="微软雅黑" panose="020B0503020204020204" charset="-122"/>
              </a:defRPr>
            </a:lvl4pPr>
            <a:lvl5pPr>
              <a:defRPr>
                <a:latin typeface="微软雅黑" panose="020B0503020204020204" charset="-122"/>
                <a:ea typeface="微软雅黑" panose="020B0503020204020204" charset="-122"/>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124F5FD8-4C76-8B49-A0DE-A749D6D784BB}" type="datetimeFigureOut">
              <a:rPr kumimoji="1" lang="zh-CN" altLang="en-US" smtClean="0"/>
              <a:t>2024/5/17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E433A5F3-1CC5-5B4C-9FE1-BB0EBE384814}"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srcRect/>
          <a:stretch>
            <a:fillRect/>
          </a:stretch>
        </p:blipFill>
        <p:spPr>
          <a:xfrm>
            <a:off x="0" y="2983"/>
            <a:ext cx="12192000" cy="6854572"/>
          </a:xfrm>
          <a:prstGeom prst="rect">
            <a:avLst/>
          </a:prstGeom>
        </p:spPr>
      </p:pic>
      <p:sp>
        <p:nvSpPr>
          <p:cNvPr id="4" name="日期占位符 3"/>
          <p:cNvSpPr>
            <a:spLocks noGrp="1"/>
          </p:cNvSpPr>
          <p:nvPr>
            <p:ph type="dt" sz="half" idx="10"/>
          </p:nvPr>
        </p:nvSpPr>
        <p:spPr/>
        <p:txBody>
          <a:bodyPr/>
          <a:lstStyle/>
          <a:p>
            <a:fld id="{124F5FD8-4C76-8B49-A0DE-A749D6D784BB}" type="datetimeFigureOut">
              <a:rPr kumimoji="1" lang="zh-CN" altLang="en-US" smtClean="0"/>
              <a:t>2024/5/17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E433A5F3-1CC5-5B4C-9FE1-BB0EBE384814}" type="slidenum">
              <a:rPr kumimoji="1" lang="zh-CN" altLang="en-US" smtClean="0"/>
              <a:t>‹#›</a:t>
            </a:fld>
            <a:endParaRPr kumimoji="1" lang="zh-CN" altLang="en-US"/>
          </a:p>
        </p:txBody>
      </p:sp>
      <p:sp>
        <p:nvSpPr>
          <p:cNvPr id="10" name="文本框 9"/>
          <p:cNvSpPr txBox="1"/>
          <p:nvPr userDrawn="1"/>
        </p:nvSpPr>
        <p:spPr>
          <a:xfrm>
            <a:off x="1650564" y="2648359"/>
            <a:ext cx="8965802" cy="1014730"/>
          </a:xfrm>
          <a:prstGeom prst="rect">
            <a:avLst/>
          </a:prstGeom>
          <a:noFill/>
        </p:spPr>
        <p:txBody>
          <a:bodyPr wrap="square" rtlCol="0">
            <a:spAutoFit/>
          </a:bodyPr>
          <a:lstStyle/>
          <a:p>
            <a:pPr algn="ctr"/>
            <a:r>
              <a:rPr kumimoji="1" lang="zh-CN" altLang="en-US" sz="6000" b="1" dirty="0">
                <a:solidFill>
                  <a:schemeClr val="tx2">
                    <a:lumMod val="90000"/>
                    <a:lumOff val="10000"/>
                  </a:schemeClr>
                </a:solidFill>
                <a:latin typeface="微软雅黑" panose="020B0503020204020204" charset="-122"/>
                <a:ea typeface="微软雅黑" panose="020B0503020204020204" charset="-122"/>
                <a:cs typeface="微软雅黑" panose="020B0503020204020204" charset="-122"/>
              </a:rPr>
              <a:t>星火领航</a:t>
            </a:r>
            <a:r>
              <a:rPr kumimoji="1" lang="en-US" altLang="zh-CN" sz="6000" b="1" dirty="0">
                <a:solidFill>
                  <a:schemeClr val="tx2">
                    <a:lumMod val="90000"/>
                    <a:lumOff val="10000"/>
                  </a:schemeClr>
                </a:solidFill>
                <a:latin typeface="微软雅黑" panose="020B0503020204020204" charset="-122"/>
                <a:ea typeface="微软雅黑" panose="020B0503020204020204" charset="-122"/>
                <a:cs typeface="微软雅黑" panose="020B0503020204020204" charset="-122"/>
              </a:rPr>
              <a:t>  </a:t>
            </a:r>
            <a:r>
              <a:rPr kumimoji="1" lang="zh-CN" altLang="en-US" sz="6000" b="1" dirty="0">
                <a:solidFill>
                  <a:schemeClr val="tx2">
                    <a:lumMod val="90000"/>
                    <a:lumOff val="10000"/>
                  </a:schemeClr>
                </a:solidFill>
                <a:latin typeface="微软雅黑" panose="020B0503020204020204" charset="-122"/>
                <a:ea typeface="微软雅黑" panose="020B0503020204020204" charset="-122"/>
                <a:cs typeface="微软雅黑" panose="020B0503020204020204" charset="-122"/>
              </a:rPr>
              <a:t>创新无限 </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sz="3200" b="1" i="0">
                <a:solidFill>
                  <a:schemeClr val="tx1"/>
                </a:solidFill>
                <a:latin typeface="微软雅黑"/>
                <a:cs typeface="微软雅黑"/>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1000" b="1" i="0">
                <a:solidFill>
                  <a:schemeClr val="bg1"/>
                </a:solidFill>
                <a:latin typeface="微软雅黑"/>
                <a:cs typeface="微软雅黑"/>
              </a:defRPr>
            </a:lvl1pPr>
          </a:lstStyle>
          <a:p>
            <a:pPr marL="12700">
              <a:lnSpc>
                <a:spcPct val="100000"/>
              </a:lnSpc>
              <a:spcBef>
                <a:spcPts val="150"/>
              </a:spcBef>
            </a:pPr>
            <a:r>
              <a:rPr dirty="0"/>
              <a:t>Secret</a:t>
            </a:r>
            <a:r>
              <a:rPr spc="-30" dirty="0"/>
              <a:t> 机密</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5/17/2024</a:t>
            </a:fld>
            <a:endParaRPr lang="en-US"/>
          </a:p>
        </p:txBody>
      </p:sp>
      <p:sp>
        <p:nvSpPr>
          <p:cNvPr id="6" name="Holder 6"/>
          <p:cNvSpPr>
            <a:spLocks noGrp="1"/>
          </p:cNvSpPr>
          <p:nvPr>
            <p:ph type="sldNum" sz="quarter" idx="7"/>
          </p:nvPr>
        </p:nvSpPr>
        <p:spPr/>
        <p:txBody>
          <a:bodyPr lIns="0" tIns="0" rIns="0" bIns="0"/>
          <a:lstStyle>
            <a:lvl1pPr>
              <a:defRPr sz="1000" b="0" i="0">
                <a:solidFill>
                  <a:schemeClr val="bg1"/>
                </a:solidFill>
                <a:latin typeface="Arial"/>
                <a:cs typeface="Arial"/>
              </a:defRPr>
            </a:lvl1pPr>
          </a:lstStyle>
          <a:p>
            <a:pPr marL="38100">
              <a:lnSpc>
                <a:spcPct val="100000"/>
              </a:lnSpc>
            </a:pPr>
            <a:fld id="{81D60167-4931-47E6-BA6A-407CBD079E47}" type="slidenum">
              <a:rPr spc="-25" dirty="0"/>
              <a:t>‹#›</a:t>
            </a:fld>
            <a:endParaRPr spc="-25" dirty="0"/>
          </a:p>
        </p:txBody>
      </p:sp>
    </p:spTree>
    <p:extLst>
      <p:ext uri="{BB962C8B-B14F-4D97-AF65-F5344CB8AC3E}">
        <p14:creationId xmlns:p14="http://schemas.microsoft.com/office/powerpoint/2010/main" val="3643412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tx1"/>
                </a:solidFill>
                <a:latin typeface="微软雅黑"/>
                <a:cs typeface="微软雅黑"/>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1000" b="1" i="0">
                <a:solidFill>
                  <a:schemeClr val="bg1"/>
                </a:solidFill>
                <a:latin typeface="微软雅黑"/>
                <a:cs typeface="微软雅黑"/>
              </a:defRPr>
            </a:lvl1pPr>
          </a:lstStyle>
          <a:p>
            <a:pPr marL="12700">
              <a:lnSpc>
                <a:spcPct val="100000"/>
              </a:lnSpc>
              <a:spcBef>
                <a:spcPts val="150"/>
              </a:spcBef>
            </a:pPr>
            <a:r>
              <a:rPr dirty="0"/>
              <a:t>Secret</a:t>
            </a:r>
            <a:r>
              <a:rPr spc="-30" dirty="0"/>
              <a:t> 机密</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5/17/2024</a:t>
            </a:fld>
            <a:endParaRPr lang="en-US"/>
          </a:p>
        </p:txBody>
      </p:sp>
      <p:sp>
        <p:nvSpPr>
          <p:cNvPr id="6" name="Holder 6"/>
          <p:cNvSpPr>
            <a:spLocks noGrp="1"/>
          </p:cNvSpPr>
          <p:nvPr>
            <p:ph type="sldNum" sz="quarter" idx="7"/>
          </p:nvPr>
        </p:nvSpPr>
        <p:spPr/>
        <p:txBody>
          <a:bodyPr lIns="0" tIns="0" rIns="0" bIns="0"/>
          <a:lstStyle>
            <a:lvl1pPr>
              <a:defRPr sz="1000" b="0" i="0">
                <a:solidFill>
                  <a:schemeClr val="bg1"/>
                </a:solidFill>
                <a:latin typeface="Arial"/>
                <a:cs typeface="Arial"/>
              </a:defRPr>
            </a:lvl1pPr>
          </a:lstStyle>
          <a:p>
            <a:pPr marL="38100">
              <a:lnSpc>
                <a:spcPct val="100000"/>
              </a:lnSpc>
            </a:pPr>
            <a:fld id="{81D60167-4931-47E6-BA6A-407CBD079E47}" type="slidenum">
              <a:rPr spc="-25" dirty="0"/>
              <a:t>‹#›</a:t>
            </a:fld>
            <a:endParaRPr spc="-25" dirty="0"/>
          </a:p>
        </p:txBody>
      </p:sp>
    </p:spTree>
    <p:extLst>
      <p:ext uri="{BB962C8B-B14F-4D97-AF65-F5344CB8AC3E}">
        <p14:creationId xmlns:p14="http://schemas.microsoft.com/office/powerpoint/2010/main" val="29213972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446531" y="6501383"/>
            <a:ext cx="11742420" cy="356870"/>
          </a:xfrm>
          <a:custGeom>
            <a:avLst/>
            <a:gdLst/>
            <a:ahLst/>
            <a:cxnLst/>
            <a:rect l="l" t="t" r="r" b="b"/>
            <a:pathLst>
              <a:path w="11742420" h="356870">
                <a:moveTo>
                  <a:pt x="11742420" y="0"/>
                </a:moveTo>
                <a:lnTo>
                  <a:pt x="0" y="0"/>
                </a:lnTo>
                <a:lnTo>
                  <a:pt x="0" y="356614"/>
                </a:lnTo>
                <a:lnTo>
                  <a:pt x="11742420" y="356614"/>
                </a:lnTo>
                <a:lnTo>
                  <a:pt x="11742420" y="0"/>
                </a:lnTo>
                <a:close/>
              </a:path>
            </a:pathLst>
          </a:custGeom>
          <a:solidFill>
            <a:srgbClr val="717070"/>
          </a:solidFill>
        </p:spPr>
        <p:txBody>
          <a:bodyPr wrap="square" lIns="0" tIns="0" rIns="0" bIns="0" rtlCol="0"/>
          <a:lstStyle/>
          <a:p>
            <a:endParaRPr/>
          </a:p>
        </p:txBody>
      </p:sp>
      <p:sp>
        <p:nvSpPr>
          <p:cNvPr id="17" name="bg object 17"/>
          <p:cNvSpPr/>
          <p:nvPr/>
        </p:nvSpPr>
        <p:spPr>
          <a:xfrm>
            <a:off x="0" y="6501383"/>
            <a:ext cx="241300" cy="356870"/>
          </a:xfrm>
          <a:custGeom>
            <a:avLst/>
            <a:gdLst/>
            <a:ahLst/>
            <a:cxnLst/>
            <a:rect l="l" t="t" r="r" b="b"/>
            <a:pathLst>
              <a:path w="241300" h="356870">
                <a:moveTo>
                  <a:pt x="240792" y="356614"/>
                </a:moveTo>
                <a:lnTo>
                  <a:pt x="240792" y="0"/>
                </a:lnTo>
                <a:lnTo>
                  <a:pt x="0" y="0"/>
                </a:lnTo>
                <a:lnTo>
                  <a:pt x="0" y="356614"/>
                </a:lnTo>
                <a:lnTo>
                  <a:pt x="240792" y="356614"/>
                </a:lnTo>
                <a:close/>
              </a:path>
            </a:pathLst>
          </a:custGeom>
          <a:solidFill>
            <a:srgbClr val="D6000E"/>
          </a:solidFill>
        </p:spPr>
        <p:txBody>
          <a:bodyPr wrap="square" lIns="0" tIns="0" rIns="0" bIns="0" rtlCol="0"/>
          <a:lstStyle/>
          <a:p>
            <a:endParaRPr/>
          </a:p>
        </p:txBody>
      </p:sp>
      <p:sp>
        <p:nvSpPr>
          <p:cNvPr id="18" name="bg object 18"/>
          <p:cNvSpPr/>
          <p:nvPr/>
        </p:nvSpPr>
        <p:spPr>
          <a:xfrm>
            <a:off x="240791" y="6501383"/>
            <a:ext cx="123825" cy="356870"/>
          </a:xfrm>
          <a:custGeom>
            <a:avLst/>
            <a:gdLst/>
            <a:ahLst/>
            <a:cxnLst/>
            <a:rect l="l" t="t" r="r" b="b"/>
            <a:pathLst>
              <a:path w="123825" h="356870">
                <a:moveTo>
                  <a:pt x="123443" y="0"/>
                </a:moveTo>
                <a:lnTo>
                  <a:pt x="0" y="0"/>
                </a:lnTo>
                <a:lnTo>
                  <a:pt x="0" y="356614"/>
                </a:lnTo>
                <a:lnTo>
                  <a:pt x="123443" y="356614"/>
                </a:lnTo>
                <a:lnTo>
                  <a:pt x="123443" y="0"/>
                </a:lnTo>
                <a:close/>
              </a:path>
            </a:pathLst>
          </a:custGeom>
          <a:solidFill>
            <a:srgbClr val="333333"/>
          </a:solidFill>
        </p:spPr>
        <p:txBody>
          <a:bodyPr wrap="square" lIns="0" tIns="0" rIns="0" bIns="0" rtlCol="0"/>
          <a:lstStyle/>
          <a:p>
            <a:endParaRPr/>
          </a:p>
        </p:txBody>
      </p:sp>
      <p:sp>
        <p:nvSpPr>
          <p:cNvPr id="19" name="bg object 19"/>
          <p:cNvSpPr/>
          <p:nvPr/>
        </p:nvSpPr>
        <p:spPr>
          <a:xfrm>
            <a:off x="364236" y="6501383"/>
            <a:ext cx="82550" cy="356870"/>
          </a:xfrm>
          <a:custGeom>
            <a:avLst/>
            <a:gdLst/>
            <a:ahLst/>
            <a:cxnLst/>
            <a:rect l="l" t="t" r="r" b="b"/>
            <a:pathLst>
              <a:path w="82550" h="356870">
                <a:moveTo>
                  <a:pt x="82295" y="0"/>
                </a:moveTo>
                <a:lnTo>
                  <a:pt x="0" y="0"/>
                </a:lnTo>
                <a:lnTo>
                  <a:pt x="0" y="356614"/>
                </a:lnTo>
                <a:lnTo>
                  <a:pt x="82295" y="356614"/>
                </a:lnTo>
                <a:lnTo>
                  <a:pt x="82295" y="0"/>
                </a:lnTo>
                <a:close/>
              </a:path>
            </a:pathLst>
          </a:custGeom>
          <a:solidFill>
            <a:srgbClr val="999999"/>
          </a:solidFill>
        </p:spPr>
        <p:txBody>
          <a:bodyPr wrap="square" lIns="0" tIns="0" rIns="0" bIns="0" rtlCol="0"/>
          <a:lstStyle/>
          <a:p>
            <a:endParaRPr/>
          </a:p>
        </p:txBody>
      </p:sp>
      <p:pic>
        <p:nvPicPr>
          <p:cNvPr id="20" name="bg object 20"/>
          <p:cNvPicPr/>
          <p:nvPr/>
        </p:nvPicPr>
        <p:blipFill>
          <a:blip r:embed="rId2" cstate="print"/>
          <a:stretch>
            <a:fillRect/>
          </a:stretch>
        </p:blipFill>
        <p:spPr>
          <a:xfrm>
            <a:off x="9921240" y="316991"/>
            <a:ext cx="1929383" cy="323088"/>
          </a:xfrm>
          <a:prstGeom prst="rect">
            <a:avLst/>
          </a:prstGeom>
        </p:spPr>
      </p:pic>
      <p:sp>
        <p:nvSpPr>
          <p:cNvPr id="2" name="Holder 2"/>
          <p:cNvSpPr>
            <a:spLocks noGrp="1"/>
          </p:cNvSpPr>
          <p:nvPr>
            <p:ph type="title"/>
          </p:nvPr>
        </p:nvSpPr>
        <p:spPr/>
        <p:txBody>
          <a:bodyPr lIns="0" tIns="0" rIns="0" bIns="0"/>
          <a:lstStyle>
            <a:lvl1pPr>
              <a:defRPr sz="3200" b="1" i="0">
                <a:solidFill>
                  <a:schemeClr val="tx1"/>
                </a:solidFill>
                <a:latin typeface="微软雅黑"/>
                <a:cs typeface="微软雅黑"/>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000" b="1" i="0">
                <a:solidFill>
                  <a:schemeClr val="bg1"/>
                </a:solidFill>
                <a:latin typeface="微软雅黑"/>
                <a:cs typeface="微软雅黑"/>
              </a:defRPr>
            </a:lvl1pPr>
          </a:lstStyle>
          <a:p>
            <a:pPr marL="12700">
              <a:lnSpc>
                <a:spcPct val="100000"/>
              </a:lnSpc>
              <a:spcBef>
                <a:spcPts val="150"/>
              </a:spcBef>
            </a:pPr>
            <a:r>
              <a:rPr dirty="0"/>
              <a:t>Secret</a:t>
            </a:r>
            <a:r>
              <a:rPr spc="-30" dirty="0"/>
              <a:t> 机密</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5/17/2024</a:t>
            </a:fld>
            <a:endParaRPr lang="en-US"/>
          </a:p>
        </p:txBody>
      </p:sp>
      <p:sp>
        <p:nvSpPr>
          <p:cNvPr id="7" name="Holder 7"/>
          <p:cNvSpPr>
            <a:spLocks noGrp="1"/>
          </p:cNvSpPr>
          <p:nvPr>
            <p:ph type="sldNum" sz="quarter" idx="7"/>
          </p:nvPr>
        </p:nvSpPr>
        <p:spPr/>
        <p:txBody>
          <a:bodyPr lIns="0" tIns="0" rIns="0" bIns="0"/>
          <a:lstStyle>
            <a:lvl1pPr>
              <a:defRPr sz="1000" b="0" i="0">
                <a:solidFill>
                  <a:schemeClr val="bg1"/>
                </a:solidFill>
                <a:latin typeface="Arial"/>
                <a:cs typeface="Arial"/>
              </a:defRPr>
            </a:lvl1pPr>
          </a:lstStyle>
          <a:p>
            <a:pPr marL="38100">
              <a:lnSpc>
                <a:spcPct val="100000"/>
              </a:lnSpc>
            </a:pPr>
            <a:fld id="{81D60167-4931-47E6-BA6A-407CBD079E47}" type="slidenum">
              <a:rPr spc="-25" dirty="0"/>
              <a:t>‹#›</a:t>
            </a:fld>
            <a:endParaRPr spc="-25" dirty="0"/>
          </a:p>
        </p:txBody>
      </p:sp>
    </p:spTree>
    <p:extLst>
      <p:ext uri="{BB962C8B-B14F-4D97-AF65-F5344CB8AC3E}">
        <p14:creationId xmlns:p14="http://schemas.microsoft.com/office/powerpoint/2010/main" val="2948066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4572" y="3046"/>
            <a:ext cx="12182855" cy="6851902"/>
          </a:xfrm>
          <a:prstGeom prst="rect">
            <a:avLst/>
          </a:prstGeom>
        </p:spPr>
      </p:pic>
      <p:sp>
        <p:nvSpPr>
          <p:cNvPr id="17" name="bg object 17"/>
          <p:cNvSpPr/>
          <p:nvPr/>
        </p:nvSpPr>
        <p:spPr>
          <a:xfrm>
            <a:off x="3931920" y="3621023"/>
            <a:ext cx="8248015" cy="1344295"/>
          </a:xfrm>
          <a:custGeom>
            <a:avLst/>
            <a:gdLst/>
            <a:ahLst/>
            <a:cxnLst/>
            <a:rect l="l" t="t" r="r" b="b"/>
            <a:pathLst>
              <a:path w="8248015" h="1344295">
                <a:moveTo>
                  <a:pt x="8247888" y="0"/>
                </a:moveTo>
                <a:lnTo>
                  <a:pt x="0" y="0"/>
                </a:lnTo>
                <a:lnTo>
                  <a:pt x="0" y="1344168"/>
                </a:lnTo>
                <a:lnTo>
                  <a:pt x="8247888" y="1344168"/>
                </a:lnTo>
                <a:lnTo>
                  <a:pt x="8247888" y="0"/>
                </a:lnTo>
                <a:close/>
              </a:path>
            </a:pathLst>
          </a:custGeom>
          <a:solidFill>
            <a:srgbClr val="C00000">
              <a:alpha val="72155"/>
            </a:srgbClr>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200" b="1" i="0">
                <a:solidFill>
                  <a:schemeClr val="tx1"/>
                </a:solidFill>
                <a:latin typeface="微软雅黑"/>
                <a:cs typeface="微软雅黑"/>
              </a:defRPr>
            </a:lvl1pPr>
          </a:lstStyle>
          <a:p>
            <a:endParaRPr/>
          </a:p>
        </p:txBody>
      </p:sp>
      <p:sp>
        <p:nvSpPr>
          <p:cNvPr id="3" name="Holder 3"/>
          <p:cNvSpPr>
            <a:spLocks noGrp="1"/>
          </p:cNvSpPr>
          <p:nvPr>
            <p:ph type="ftr" sz="quarter" idx="5"/>
          </p:nvPr>
        </p:nvSpPr>
        <p:spPr/>
        <p:txBody>
          <a:bodyPr lIns="0" tIns="0" rIns="0" bIns="0"/>
          <a:lstStyle>
            <a:lvl1pPr>
              <a:defRPr sz="1000" b="1" i="0">
                <a:solidFill>
                  <a:schemeClr val="bg1"/>
                </a:solidFill>
                <a:latin typeface="微软雅黑"/>
                <a:cs typeface="微软雅黑"/>
              </a:defRPr>
            </a:lvl1pPr>
          </a:lstStyle>
          <a:p>
            <a:pPr marL="12700">
              <a:lnSpc>
                <a:spcPct val="100000"/>
              </a:lnSpc>
              <a:spcBef>
                <a:spcPts val="150"/>
              </a:spcBef>
            </a:pPr>
            <a:r>
              <a:rPr dirty="0"/>
              <a:t>Secret</a:t>
            </a:r>
            <a:r>
              <a:rPr spc="-30" dirty="0"/>
              <a:t> 机密</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5/17/2024</a:t>
            </a:fld>
            <a:endParaRPr lang="en-US"/>
          </a:p>
        </p:txBody>
      </p:sp>
      <p:sp>
        <p:nvSpPr>
          <p:cNvPr id="5" name="Holder 5"/>
          <p:cNvSpPr>
            <a:spLocks noGrp="1"/>
          </p:cNvSpPr>
          <p:nvPr>
            <p:ph type="sldNum" sz="quarter" idx="7"/>
          </p:nvPr>
        </p:nvSpPr>
        <p:spPr/>
        <p:txBody>
          <a:bodyPr lIns="0" tIns="0" rIns="0" bIns="0"/>
          <a:lstStyle>
            <a:lvl1pPr>
              <a:defRPr sz="1000" b="0" i="0">
                <a:solidFill>
                  <a:schemeClr val="bg1"/>
                </a:solidFill>
                <a:latin typeface="Arial"/>
                <a:cs typeface="Arial"/>
              </a:defRPr>
            </a:lvl1pPr>
          </a:lstStyle>
          <a:p>
            <a:pPr marL="38100">
              <a:lnSpc>
                <a:spcPct val="100000"/>
              </a:lnSpc>
            </a:pPr>
            <a:fld id="{81D60167-4931-47E6-BA6A-407CBD079E47}" type="slidenum">
              <a:rPr spc="-25" dirty="0"/>
              <a:t>‹#›</a:t>
            </a:fld>
            <a:endParaRPr spc="-25" dirty="0"/>
          </a:p>
        </p:txBody>
      </p:sp>
    </p:spTree>
    <p:extLst>
      <p:ext uri="{BB962C8B-B14F-4D97-AF65-F5344CB8AC3E}">
        <p14:creationId xmlns:p14="http://schemas.microsoft.com/office/powerpoint/2010/main" val="4293837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071372" y="1606296"/>
            <a:ext cx="1847214" cy="4274820"/>
          </a:xfrm>
          <a:custGeom>
            <a:avLst/>
            <a:gdLst/>
            <a:ahLst/>
            <a:cxnLst/>
            <a:rect l="l" t="t" r="r" b="b"/>
            <a:pathLst>
              <a:path w="1847214" h="4274820">
                <a:moveTo>
                  <a:pt x="0" y="4274820"/>
                </a:moveTo>
                <a:lnTo>
                  <a:pt x="1847088" y="4274820"/>
                </a:lnTo>
                <a:lnTo>
                  <a:pt x="1847088" y="0"/>
                </a:lnTo>
                <a:lnTo>
                  <a:pt x="0" y="0"/>
                </a:lnTo>
                <a:lnTo>
                  <a:pt x="0" y="4274820"/>
                </a:lnTo>
                <a:close/>
              </a:path>
            </a:pathLst>
          </a:custGeom>
          <a:ln w="6350">
            <a:solidFill>
              <a:srgbClr val="A6A6A6"/>
            </a:solidFill>
          </a:ln>
        </p:spPr>
        <p:txBody>
          <a:bodyPr wrap="square" lIns="0" tIns="0" rIns="0" bIns="0" rtlCol="0"/>
          <a:lstStyle/>
          <a:p>
            <a:endParaRPr/>
          </a:p>
        </p:txBody>
      </p:sp>
      <p:sp>
        <p:nvSpPr>
          <p:cNvPr id="17" name="bg object 17"/>
          <p:cNvSpPr/>
          <p:nvPr/>
        </p:nvSpPr>
        <p:spPr>
          <a:xfrm>
            <a:off x="737615" y="1821180"/>
            <a:ext cx="1967864" cy="4312920"/>
          </a:xfrm>
          <a:custGeom>
            <a:avLst/>
            <a:gdLst/>
            <a:ahLst/>
            <a:cxnLst/>
            <a:rect l="l" t="t" r="r" b="b"/>
            <a:pathLst>
              <a:path w="1967864" h="4312920">
                <a:moveTo>
                  <a:pt x="1967484" y="0"/>
                </a:moveTo>
                <a:lnTo>
                  <a:pt x="0" y="0"/>
                </a:lnTo>
                <a:lnTo>
                  <a:pt x="0" y="4312920"/>
                </a:lnTo>
                <a:lnTo>
                  <a:pt x="1967484" y="4312920"/>
                </a:lnTo>
                <a:lnTo>
                  <a:pt x="1967484" y="0"/>
                </a:lnTo>
                <a:close/>
              </a:path>
            </a:pathLst>
          </a:custGeom>
          <a:solidFill>
            <a:srgbClr val="FFFFFF"/>
          </a:solidFill>
        </p:spPr>
        <p:txBody>
          <a:bodyPr wrap="square" lIns="0" tIns="0" rIns="0" bIns="0" rtlCol="0"/>
          <a:lstStyle/>
          <a:p>
            <a:endParaRPr/>
          </a:p>
        </p:txBody>
      </p:sp>
      <p:sp>
        <p:nvSpPr>
          <p:cNvPr id="18" name="bg object 18"/>
          <p:cNvSpPr/>
          <p:nvPr/>
        </p:nvSpPr>
        <p:spPr>
          <a:xfrm>
            <a:off x="737615" y="1821180"/>
            <a:ext cx="1967864" cy="4312920"/>
          </a:xfrm>
          <a:custGeom>
            <a:avLst/>
            <a:gdLst/>
            <a:ahLst/>
            <a:cxnLst/>
            <a:rect l="l" t="t" r="r" b="b"/>
            <a:pathLst>
              <a:path w="1967864" h="4312920">
                <a:moveTo>
                  <a:pt x="0" y="4312920"/>
                </a:moveTo>
                <a:lnTo>
                  <a:pt x="1967484" y="4312920"/>
                </a:lnTo>
                <a:lnTo>
                  <a:pt x="1967484" y="0"/>
                </a:lnTo>
                <a:lnTo>
                  <a:pt x="0" y="0"/>
                </a:lnTo>
                <a:lnTo>
                  <a:pt x="0" y="4312920"/>
                </a:lnTo>
                <a:close/>
              </a:path>
            </a:pathLst>
          </a:custGeom>
          <a:ln w="6350">
            <a:solidFill>
              <a:srgbClr val="A6A6A6"/>
            </a:solidFill>
          </a:ln>
        </p:spPr>
        <p:txBody>
          <a:bodyPr wrap="square" lIns="0" tIns="0" rIns="0" bIns="0" rtlCol="0"/>
          <a:lstStyle/>
          <a:p>
            <a:endParaRPr/>
          </a:p>
        </p:txBody>
      </p:sp>
      <p:sp>
        <p:nvSpPr>
          <p:cNvPr id="19" name="bg object 19"/>
          <p:cNvSpPr/>
          <p:nvPr/>
        </p:nvSpPr>
        <p:spPr>
          <a:xfrm>
            <a:off x="359663" y="2036064"/>
            <a:ext cx="2105025" cy="4352925"/>
          </a:xfrm>
          <a:custGeom>
            <a:avLst/>
            <a:gdLst/>
            <a:ahLst/>
            <a:cxnLst/>
            <a:rect l="l" t="t" r="r" b="b"/>
            <a:pathLst>
              <a:path w="2105025" h="4352925">
                <a:moveTo>
                  <a:pt x="2104644" y="0"/>
                </a:moveTo>
                <a:lnTo>
                  <a:pt x="0" y="0"/>
                </a:lnTo>
                <a:lnTo>
                  <a:pt x="0" y="4352544"/>
                </a:lnTo>
                <a:lnTo>
                  <a:pt x="2104644" y="4352544"/>
                </a:lnTo>
                <a:lnTo>
                  <a:pt x="2104644" y="0"/>
                </a:lnTo>
                <a:close/>
              </a:path>
            </a:pathLst>
          </a:custGeom>
          <a:solidFill>
            <a:srgbClr val="FFFFFF"/>
          </a:solidFill>
        </p:spPr>
        <p:txBody>
          <a:bodyPr wrap="square" lIns="0" tIns="0" rIns="0" bIns="0" rtlCol="0"/>
          <a:lstStyle/>
          <a:p>
            <a:endParaRPr/>
          </a:p>
        </p:txBody>
      </p:sp>
      <p:sp>
        <p:nvSpPr>
          <p:cNvPr id="20" name="bg object 20"/>
          <p:cNvSpPr/>
          <p:nvPr/>
        </p:nvSpPr>
        <p:spPr>
          <a:xfrm>
            <a:off x="359663" y="2036064"/>
            <a:ext cx="2105025" cy="4352925"/>
          </a:xfrm>
          <a:custGeom>
            <a:avLst/>
            <a:gdLst/>
            <a:ahLst/>
            <a:cxnLst/>
            <a:rect l="l" t="t" r="r" b="b"/>
            <a:pathLst>
              <a:path w="2105025" h="4352925">
                <a:moveTo>
                  <a:pt x="0" y="4352544"/>
                </a:moveTo>
                <a:lnTo>
                  <a:pt x="2104644" y="4352544"/>
                </a:lnTo>
                <a:lnTo>
                  <a:pt x="2104644" y="0"/>
                </a:lnTo>
                <a:lnTo>
                  <a:pt x="0" y="0"/>
                </a:lnTo>
                <a:lnTo>
                  <a:pt x="0" y="4352544"/>
                </a:lnTo>
                <a:close/>
              </a:path>
            </a:pathLst>
          </a:custGeom>
          <a:ln w="6350">
            <a:solidFill>
              <a:srgbClr val="A6A6A6"/>
            </a:solidFill>
          </a:ln>
        </p:spPr>
        <p:txBody>
          <a:bodyPr wrap="square" lIns="0" tIns="0" rIns="0" bIns="0" rtlCol="0"/>
          <a:lstStyle/>
          <a:p>
            <a:endParaRPr/>
          </a:p>
        </p:txBody>
      </p:sp>
      <p:sp>
        <p:nvSpPr>
          <p:cNvPr id="21" name="bg object 21"/>
          <p:cNvSpPr/>
          <p:nvPr/>
        </p:nvSpPr>
        <p:spPr>
          <a:xfrm>
            <a:off x="4538472" y="2773680"/>
            <a:ext cx="2512060" cy="716915"/>
          </a:xfrm>
          <a:custGeom>
            <a:avLst/>
            <a:gdLst/>
            <a:ahLst/>
            <a:cxnLst/>
            <a:rect l="l" t="t" r="r" b="b"/>
            <a:pathLst>
              <a:path w="2512059" h="716914">
                <a:moveTo>
                  <a:pt x="2512060" y="0"/>
                </a:moveTo>
                <a:lnTo>
                  <a:pt x="0" y="716788"/>
                </a:lnTo>
              </a:path>
            </a:pathLst>
          </a:custGeom>
          <a:ln w="3175">
            <a:solidFill>
              <a:srgbClr val="A6A6A6"/>
            </a:solidFill>
          </a:ln>
        </p:spPr>
        <p:txBody>
          <a:bodyPr wrap="square" lIns="0" tIns="0" rIns="0" bIns="0" rtlCol="0"/>
          <a:lstStyle/>
          <a:p>
            <a:endParaRPr/>
          </a:p>
        </p:txBody>
      </p:sp>
      <p:sp>
        <p:nvSpPr>
          <p:cNvPr id="22" name="bg object 22"/>
          <p:cNvSpPr/>
          <p:nvPr/>
        </p:nvSpPr>
        <p:spPr>
          <a:xfrm>
            <a:off x="4238244" y="2773680"/>
            <a:ext cx="3894454" cy="716915"/>
          </a:xfrm>
          <a:custGeom>
            <a:avLst/>
            <a:gdLst/>
            <a:ahLst/>
            <a:cxnLst/>
            <a:rect l="l" t="t" r="r" b="b"/>
            <a:pathLst>
              <a:path w="3894454" h="716914">
                <a:moveTo>
                  <a:pt x="0" y="716788"/>
                </a:moveTo>
                <a:lnTo>
                  <a:pt x="3894074" y="0"/>
                </a:lnTo>
              </a:path>
            </a:pathLst>
          </a:custGeom>
          <a:ln w="3175">
            <a:solidFill>
              <a:srgbClr val="A6A6A6"/>
            </a:solidFill>
          </a:ln>
        </p:spPr>
        <p:txBody>
          <a:bodyPr wrap="square" lIns="0" tIns="0" rIns="0" bIns="0" rtlCol="0"/>
          <a:lstStyle/>
          <a:p>
            <a:endParaRPr/>
          </a:p>
        </p:txBody>
      </p:sp>
      <p:sp>
        <p:nvSpPr>
          <p:cNvPr id="23" name="bg object 23"/>
          <p:cNvSpPr/>
          <p:nvPr/>
        </p:nvSpPr>
        <p:spPr>
          <a:xfrm>
            <a:off x="6672072" y="2557272"/>
            <a:ext cx="756285" cy="216535"/>
          </a:xfrm>
          <a:custGeom>
            <a:avLst/>
            <a:gdLst/>
            <a:ahLst/>
            <a:cxnLst/>
            <a:rect l="l" t="t" r="r" b="b"/>
            <a:pathLst>
              <a:path w="756284" h="216535">
                <a:moveTo>
                  <a:pt x="719836" y="0"/>
                </a:moveTo>
                <a:lnTo>
                  <a:pt x="36068" y="0"/>
                </a:lnTo>
                <a:lnTo>
                  <a:pt x="22020" y="2831"/>
                </a:lnTo>
                <a:lnTo>
                  <a:pt x="10556" y="10556"/>
                </a:lnTo>
                <a:lnTo>
                  <a:pt x="2831" y="22020"/>
                </a:lnTo>
                <a:lnTo>
                  <a:pt x="0" y="36067"/>
                </a:lnTo>
                <a:lnTo>
                  <a:pt x="0" y="180339"/>
                </a:lnTo>
                <a:lnTo>
                  <a:pt x="2831" y="194387"/>
                </a:lnTo>
                <a:lnTo>
                  <a:pt x="10556" y="205851"/>
                </a:lnTo>
                <a:lnTo>
                  <a:pt x="22020" y="213576"/>
                </a:lnTo>
                <a:lnTo>
                  <a:pt x="36068" y="216407"/>
                </a:lnTo>
                <a:lnTo>
                  <a:pt x="719836" y="216407"/>
                </a:lnTo>
                <a:lnTo>
                  <a:pt x="733883" y="213576"/>
                </a:lnTo>
                <a:lnTo>
                  <a:pt x="745347" y="205851"/>
                </a:lnTo>
                <a:lnTo>
                  <a:pt x="753072" y="194387"/>
                </a:lnTo>
                <a:lnTo>
                  <a:pt x="755904" y="180339"/>
                </a:lnTo>
                <a:lnTo>
                  <a:pt x="755904" y="36067"/>
                </a:lnTo>
                <a:lnTo>
                  <a:pt x="753072" y="22020"/>
                </a:lnTo>
                <a:lnTo>
                  <a:pt x="745347" y="10556"/>
                </a:lnTo>
                <a:lnTo>
                  <a:pt x="733883" y="2831"/>
                </a:lnTo>
                <a:lnTo>
                  <a:pt x="719836" y="0"/>
                </a:lnTo>
                <a:close/>
              </a:path>
            </a:pathLst>
          </a:custGeom>
          <a:solidFill>
            <a:srgbClr val="2E5496"/>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defRPr sz="1000" b="1" i="0">
                <a:solidFill>
                  <a:schemeClr val="bg1"/>
                </a:solidFill>
                <a:latin typeface="微软雅黑"/>
                <a:cs typeface="微软雅黑"/>
              </a:defRPr>
            </a:lvl1pPr>
          </a:lstStyle>
          <a:p>
            <a:pPr marL="12700">
              <a:lnSpc>
                <a:spcPct val="100000"/>
              </a:lnSpc>
              <a:spcBef>
                <a:spcPts val="150"/>
              </a:spcBef>
            </a:pPr>
            <a:r>
              <a:rPr dirty="0"/>
              <a:t>Secret</a:t>
            </a:r>
            <a:r>
              <a:rPr spc="-30" dirty="0"/>
              <a:t> 机密</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5/17/2024</a:t>
            </a:fld>
            <a:endParaRPr lang="en-US"/>
          </a:p>
        </p:txBody>
      </p:sp>
      <p:sp>
        <p:nvSpPr>
          <p:cNvPr id="4" name="Holder 4"/>
          <p:cNvSpPr>
            <a:spLocks noGrp="1"/>
          </p:cNvSpPr>
          <p:nvPr>
            <p:ph type="sldNum" sz="quarter" idx="7"/>
          </p:nvPr>
        </p:nvSpPr>
        <p:spPr/>
        <p:txBody>
          <a:bodyPr lIns="0" tIns="0" rIns="0" bIns="0"/>
          <a:lstStyle>
            <a:lvl1pPr>
              <a:defRPr sz="1000" b="0" i="0">
                <a:solidFill>
                  <a:schemeClr val="bg1"/>
                </a:solidFill>
                <a:latin typeface="Arial"/>
                <a:cs typeface="Arial"/>
              </a:defRPr>
            </a:lvl1pPr>
          </a:lstStyle>
          <a:p>
            <a:pPr marL="38100">
              <a:lnSpc>
                <a:spcPct val="100000"/>
              </a:lnSpc>
            </a:pPr>
            <a:fld id="{81D60167-4931-47E6-BA6A-407CBD079E47}" type="slidenum">
              <a:rPr spc="-25" dirty="0"/>
              <a:t>‹#›</a:t>
            </a:fld>
            <a:endParaRPr spc="-25" dirty="0"/>
          </a:p>
        </p:txBody>
      </p:sp>
    </p:spTree>
    <p:extLst>
      <p:ext uri="{BB962C8B-B14F-4D97-AF65-F5344CB8AC3E}">
        <p14:creationId xmlns:p14="http://schemas.microsoft.com/office/powerpoint/2010/main" val="5419970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2.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图片 7" descr="背景图案&#10;&#10;描述已自动生成"/>
          <p:cNvPicPr>
            <a:picLocks noChangeAspect="1"/>
          </p:cNvPicPr>
          <p:nvPr userDrawn="1"/>
        </p:nvPicPr>
        <p:blipFill>
          <a:blip r:embed="rId5"/>
          <a:stretch>
            <a:fillRect/>
          </a:stretch>
        </p:blipFill>
        <p:spPr>
          <a:xfrm>
            <a:off x="-1" y="2076"/>
            <a:ext cx="12195697" cy="6855923"/>
          </a:xfrm>
          <a:prstGeom prst="rect">
            <a:avLst/>
          </a:prstGeom>
        </p:spPr>
      </p:pic>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24F5FD8-4C76-8B49-A0DE-A749D6D784BB}" type="datetimeFigureOut">
              <a:rPr kumimoji="1" lang="zh-CN" altLang="en-US" smtClean="0"/>
              <a:t>2024/5/17</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433A5F3-1CC5-5B4C-9FE1-BB0EBE384814}"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446531" y="6501383"/>
            <a:ext cx="11742420" cy="356870"/>
          </a:xfrm>
          <a:custGeom>
            <a:avLst/>
            <a:gdLst/>
            <a:ahLst/>
            <a:cxnLst/>
            <a:rect l="l" t="t" r="r" b="b"/>
            <a:pathLst>
              <a:path w="11742420" h="356870">
                <a:moveTo>
                  <a:pt x="11742420" y="0"/>
                </a:moveTo>
                <a:lnTo>
                  <a:pt x="0" y="0"/>
                </a:lnTo>
                <a:lnTo>
                  <a:pt x="0" y="356614"/>
                </a:lnTo>
                <a:lnTo>
                  <a:pt x="11742420" y="356614"/>
                </a:lnTo>
                <a:lnTo>
                  <a:pt x="11742420" y="0"/>
                </a:lnTo>
                <a:close/>
              </a:path>
            </a:pathLst>
          </a:custGeom>
          <a:solidFill>
            <a:srgbClr val="717070"/>
          </a:solidFill>
        </p:spPr>
        <p:txBody>
          <a:bodyPr wrap="square" lIns="0" tIns="0" rIns="0" bIns="0" rtlCol="0"/>
          <a:lstStyle/>
          <a:p>
            <a:endParaRPr/>
          </a:p>
        </p:txBody>
      </p:sp>
      <p:sp>
        <p:nvSpPr>
          <p:cNvPr id="17" name="bg object 17"/>
          <p:cNvSpPr/>
          <p:nvPr/>
        </p:nvSpPr>
        <p:spPr>
          <a:xfrm>
            <a:off x="0" y="6501383"/>
            <a:ext cx="241300" cy="356870"/>
          </a:xfrm>
          <a:custGeom>
            <a:avLst/>
            <a:gdLst/>
            <a:ahLst/>
            <a:cxnLst/>
            <a:rect l="l" t="t" r="r" b="b"/>
            <a:pathLst>
              <a:path w="241300" h="356870">
                <a:moveTo>
                  <a:pt x="240792" y="356614"/>
                </a:moveTo>
                <a:lnTo>
                  <a:pt x="240792" y="0"/>
                </a:lnTo>
                <a:lnTo>
                  <a:pt x="0" y="0"/>
                </a:lnTo>
                <a:lnTo>
                  <a:pt x="0" y="356614"/>
                </a:lnTo>
                <a:lnTo>
                  <a:pt x="240792" y="356614"/>
                </a:lnTo>
                <a:close/>
              </a:path>
            </a:pathLst>
          </a:custGeom>
          <a:solidFill>
            <a:srgbClr val="D6000E"/>
          </a:solidFill>
        </p:spPr>
        <p:txBody>
          <a:bodyPr wrap="square" lIns="0" tIns="0" rIns="0" bIns="0" rtlCol="0"/>
          <a:lstStyle/>
          <a:p>
            <a:endParaRPr/>
          </a:p>
        </p:txBody>
      </p:sp>
      <p:sp>
        <p:nvSpPr>
          <p:cNvPr id="18" name="bg object 18"/>
          <p:cNvSpPr/>
          <p:nvPr/>
        </p:nvSpPr>
        <p:spPr>
          <a:xfrm>
            <a:off x="240791" y="6501383"/>
            <a:ext cx="123825" cy="356870"/>
          </a:xfrm>
          <a:custGeom>
            <a:avLst/>
            <a:gdLst/>
            <a:ahLst/>
            <a:cxnLst/>
            <a:rect l="l" t="t" r="r" b="b"/>
            <a:pathLst>
              <a:path w="123825" h="356870">
                <a:moveTo>
                  <a:pt x="123443" y="0"/>
                </a:moveTo>
                <a:lnTo>
                  <a:pt x="0" y="0"/>
                </a:lnTo>
                <a:lnTo>
                  <a:pt x="0" y="356614"/>
                </a:lnTo>
                <a:lnTo>
                  <a:pt x="123443" y="356614"/>
                </a:lnTo>
                <a:lnTo>
                  <a:pt x="123443" y="0"/>
                </a:lnTo>
                <a:close/>
              </a:path>
            </a:pathLst>
          </a:custGeom>
          <a:solidFill>
            <a:srgbClr val="333333"/>
          </a:solidFill>
        </p:spPr>
        <p:txBody>
          <a:bodyPr wrap="square" lIns="0" tIns="0" rIns="0" bIns="0" rtlCol="0"/>
          <a:lstStyle/>
          <a:p>
            <a:endParaRPr/>
          </a:p>
        </p:txBody>
      </p:sp>
      <p:sp>
        <p:nvSpPr>
          <p:cNvPr id="19" name="bg object 19"/>
          <p:cNvSpPr/>
          <p:nvPr/>
        </p:nvSpPr>
        <p:spPr>
          <a:xfrm>
            <a:off x="364236" y="6501383"/>
            <a:ext cx="82550" cy="356870"/>
          </a:xfrm>
          <a:custGeom>
            <a:avLst/>
            <a:gdLst/>
            <a:ahLst/>
            <a:cxnLst/>
            <a:rect l="l" t="t" r="r" b="b"/>
            <a:pathLst>
              <a:path w="82550" h="356870">
                <a:moveTo>
                  <a:pt x="82295" y="0"/>
                </a:moveTo>
                <a:lnTo>
                  <a:pt x="0" y="0"/>
                </a:lnTo>
                <a:lnTo>
                  <a:pt x="0" y="356614"/>
                </a:lnTo>
                <a:lnTo>
                  <a:pt x="82295" y="356614"/>
                </a:lnTo>
                <a:lnTo>
                  <a:pt x="82295" y="0"/>
                </a:lnTo>
                <a:close/>
              </a:path>
            </a:pathLst>
          </a:custGeom>
          <a:solidFill>
            <a:srgbClr val="999999"/>
          </a:solidFill>
        </p:spPr>
        <p:txBody>
          <a:bodyPr wrap="square" lIns="0" tIns="0" rIns="0" bIns="0" rtlCol="0"/>
          <a:lstStyle/>
          <a:p>
            <a:endParaRPr/>
          </a:p>
        </p:txBody>
      </p:sp>
      <p:sp>
        <p:nvSpPr>
          <p:cNvPr id="2" name="Holder 2"/>
          <p:cNvSpPr>
            <a:spLocks noGrp="1"/>
          </p:cNvSpPr>
          <p:nvPr>
            <p:ph type="title"/>
          </p:nvPr>
        </p:nvSpPr>
        <p:spPr>
          <a:xfrm>
            <a:off x="688644" y="470662"/>
            <a:ext cx="6787515" cy="513715"/>
          </a:xfrm>
          <a:prstGeom prst="rect">
            <a:avLst/>
          </a:prstGeom>
        </p:spPr>
        <p:txBody>
          <a:bodyPr wrap="square" lIns="0" tIns="0" rIns="0" bIns="0">
            <a:spAutoFit/>
          </a:bodyPr>
          <a:lstStyle>
            <a:lvl1pPr>
              <a:defRPr sz="3200" b="1" i="0">
                <a:solidFill>
                  <a:schemeClr val="tx1"/>
                </a:solidFill>
                <a:latin typeface="微软雅黑"/>
                <a:cs typeface="微软雅黑"/>
              </a:defRPr>
            </a:lvl1pPr>
          </a:lstStyle>
          <a:p>
            <a:endParaRPr/>
          </a:p>
        </p:txBody>
      </p:sp>
      <p:sp>
        <p:nvSpPr>
          <p:cNvPr id="3" name="Holder 3"/>
          <p:cNvSpPr>
            <a:spLocks noGrp="1"/>
          </p:cNvSpPr>
          <p:nvPr>
            <p:ph type="body" idx="1"/>
          </p:nvPr>
        </p:nvSpPr>
        <p:spPr>
          <a:xfrm>
            <a:off x="758190" y="3210305"/>
            <a:ext cx="5260340" cy="319976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5739510" y="6584966"/>
            <a:ext cx="713104" cy="192404"/>
          </a:xfrm>
          <a:prstGeom prst="rect">
            <a:avLst/>
          </a:prstGeom>
        </p:spPr>
        <p:txBody>
          <a:bodyPr wrap="square" lIns="0" tIns="0" rIns="0" bIns="0">
            <a:spAutoFit/>
          </a:bodyPr>
          <a:lstStyle>
            <a:lvl1pPr>
              <a:defRPr sz="1000" b="1" i="0">
                <a:solidFill>
                  <a:schemeClr val="bg1"/>
                </a:solidFill>
                <a:latin typeface="微软雅黑"/>
                <a:cs typeface="微软雅黑"/>
              </a:defRPr>
            </a:lvl1pPr>
          </a:lstStyle>
          <a:p>
            <a:pPr marL="12700">
              <a:lnSpc>
                <a:spcPct val="100000"/>
              </a:lnSpc>
              <a:spcBef>
                <a:spcPts val="150"/>
              </a:spcBef>
            </a:pPr>
            <a:r>
              <a:rPr dirty="0"/>
              <a:t>Secret</a:t>
            </a:r>
            <a:r>
              <a:rPr spc="-30" dirty="0"/>
              <a:t> 机密</a:t>
            </a: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5/17/2024</a:t>
            </a:fld>
            <a:endParaRPr lang="en-US"/>
          </a:p>
        </p:txBody>
      </p:sp>
      <p:sp>
        <p:nvSpPr>
          <p:cNvPr id="6" name="Holder 6"/>
          <p:cNvSpPr>
            <a:spLocks noGrp="1"/>
          </p:cNvSpPr>
          <p:nvPr>
            <p:ph type="sldNum" sz="quarter" idx="7"/>
          </p:nvPr>
        </p:nvSpPr>
        <p:spPr>
          <a:xfrm>
            <a:off x="485241" y="6604298"/>
            <a:ext cx="229234" cy="167004"/>
          </a:xfrm>
          <a:prstGeom prst="rect">
            <a:avLst/>
          </a:prstGeom>
        </p:spPr>
        <p:txBody>
          <a:bodyPr wrap="square" lIns="0" tIns="0" rIns="0" bIns="0">
            <a:spAutoFit/>
          </a:bodyPr>
          <a:lstStyle>
            <a:lvl1pPr>
              <a:defRPr sz="1000" b="0" i="0">
                <a:solidFill>
                  <a:schemeClr val="bg1"/>
                </a:solidFill>
                <a:latin typeface="Arial"/>
                <a:cs typeface="Arial"/>
              </a:defRPr>
            </a:lvl1pPr>
          </a:lstStyle>
          <a:p>
            <a:pPr marL="38100">
              <a:lnSpc>
                <a:spcPct val="100000"/>
              </a:lnSpc>
            </a:pPr>
            <a:fld id="{81D60167-4931-47E6-BA6A-407CBD079E47}" type="slidenum">
              <a:rPr spc="-25" dirty="0"/>
              <a:t>‹#›</a:t>
            </a:fld>
            <a:endParaRPr spc="-25" dirty="0"/>
          </a:p>
        </p:txBody>
      </p:sp>
    </p:spTree>
    <p:extLst>
      <p:ext uri="{BB962C8B-B14F-4D97-AF65-F5344CB8AC3E}">
        <p14:creationId xmlns:p14="http://schemas.microsoft.com/office/powerpoint/2010/main" val="33322460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18" Type="http://schemas.openxmlformats.org/officeDocument/2006/relationships/image" Target="../media/image88.png"/><Relationship Id="rId26" Type="http://schemas.openxmlformats.org/officeDocument/2006/relationships/image" Target="../media/image96.png"/><Relationship Id="rId3" Type="http://schemas.openxmlformats.org/officeDocument/2006/relationships/image" Target="../media/image73.png"/><Relationship Id="rId21" Type="http://schemas.openxmlformats.org/officeDocument/2006/relationships/image" Target="../media/image91.png"/><Relationship Id="rId7" Type="http://schemas.openxmlformats.org/officeDocument/2006/relationships/image" Target="../media/image77.png"/><Relationship Id="rId12" Type="http://schemas.openxmlformats.org/officeDocument/2006/relationships/image" Target="../media/image82.png"/><Relationship Id="rId17" Type="http://schemas.openxmlformats.org/officeDocument/2006/relationships/image" Target="../media/image87.png"/><Relationship Id="rId25" Type="http://schemas.openxmlformats.org/officeDocument/2006/relationships/image" Target="../media/image95.png"/><Relationship Id="rId2" Type="http://schemas.openxmlformats.org/officeDocument/2006/relationships/notesSlide" Target="../notesSlides/notesSlide8.xml"/><Relationship Id="rId16" Type="http://schemas.openxmlformats.org/officeDocument/2006/relationships/image" Target="../media/image86.png"/><Relationship Id="rId20"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24" Type="http://schemas.openxmlformats.org/officeDocument/2006/relationships/image" Target="../media/image94.png"/><Relationship Id="rId5" Type="http://schemas.openxmlformats.org/officeDocument/2006/relationships/image" Target="../media/image75.png"/><Relationship Id="rId15" Type="http://schemas.openxmlformats.org/officeDocument/2006/relationships/image" Target="../media/image85.png"/><Relationship Id="rId23" Type="http://schemas.openxmlformats.org/officeDocument/2006/relationships/image" Target="../media/image93.png"/><Relationship Id="rId28" Type="http://schemas.openxmlformats.org/officeDocument/2006/relationships/image" Target="../media/image98.png"/><Relationship Id="rId10" Type="http://schemas.openxmlformats.org/officeDocument/2006/relationships/image" Target="../media/image80.png"/><Relationship Id="rId19" Type="http://schemas.openxmlformats.org/officeDocument/2006/relationships/image" Target="../media/image89.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png"/><Relationship Id="rId22" Type="http://schemas.openxmlformats.org/officeDocument/2006/relationships/image" Target="../media/image92.png"/><Relationship Id="rId27" Type="http://schemas.openxmlformats.org/officeDocument/2006/relationships/image" Target="../media/image97.png"/></Relationships>
</file>

<file path=ppt/slides/_rels/slide1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tags" Target="../tags/tag31.xml"/><Relationship Id="rId3" Type="http://schemas.openxmlformats.org/officeDocument/2006/relationships/tags" Target="../tags/tag26.xml"/><Relationship Id="rId7" Type="http://schemas.openxmlformats.org/officeDocument/2006/relationships/tags" Target="../tags/tag30.xml"/><Relationship Id="rId12" Type="http://schemas.openxmlformats.org/officeDocument/2006/relationships/slideLayout" Target="../slideLayouts/slideLayout2.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tags" Target="../tags/tag34.xml"/><Relationship Id="rId5" Type="http://schemas.openxmlformats.org/officeDocument/2006/relationships/tags" Target="../tags/tag28.xml"/><Relationship Id="rId10" Type="http://schemas.openxmlformats.org/officeDocument/2006/relationships/tags" Target="../tags/tag33.xml"/><Relationship Id="rId4" Type="http://schemas.openxmlformats.org/officeDocument/2006/relationships/tags" Target="../tags/tag27.xml"/><Relationship Id="rId9" Type="http://schemas.openxmlformats.org/officeDocument/2006/relationships/tags" Target="../tags/tag32.xml"/></Relationships>
</file>

<file path=ppt/slides/_rels/slide14.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5.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6.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4.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notesSlide" Target="../notesSlides/notesSlide16.xml"/><Relationship Id="rId3" Type="http://schemas.openxmlformats.org/officeDocument/2006/relationships/tags" Target="../tags/tag37.xml"/><Relationship Id="rId7" Type="http://schemas.openxmlformats.org/officeDocument/2006/relationships/tags" Target="../tags/tag41.xml"/><Relationship Id="rId12" Type="http://schemas.openxmlformats.org/officeDocument/2006/relationships/slideLayout" Target="../slideLayouts/slideLayout2.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tags" Target="../tags/tag45.xml"/><Relationship Id="rId5" Type="http://schemas.openxmlformats.org/officeDocument/2006/relationships/tags" Target="../tags/tag39.xml"/><Relationship Id="rId10" Type="http://schemas.openxmlformats.org/officeDocument/2006/relationships/tags" Target="../tags/tag44.xml"/><Relationship Id="rId4" Type="http://schemas.openxmlformats.org/officeDocument/2006/relationships/tags" Target="../tags/tag38.xml"/><Relationship Id="rId9" Type="http://schemas.openxmlformats.org/officeDocument/2006/relationships/tags" Target="../tags/tag43.xml"/></Relationships>
</file>

<file path=ppt/slides/_rels/slide2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23.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1.png"/><Relationship Id="rId3" Type="http://schemas.openxmlformats.org/officeDocument/2006/relationships/image" Target="../media/image111.png"/><Relationship Id="rId7" Type="http://schemas.openxmlformats.org/officeDocument/2006/relationships/image" Target="../media/image115.png"/><Relationship Id="rId12" Type="http://schemas.openxmlformats.org/officeDocument/2006/relationships/image" Target="../media/image120.png"/><Relationship Id="rId17" Type="http://schemas.openxmlformats.org/officeDocument/2006/relationships/image" Target="../media/image125.jpg"/><Relationship Id="rId2" Type="http://schemas.openxmlformats.org/officeDocument/2006/relationships/image" Target="../media/image110.png"/><Relationship Id="rId16"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png"/><Relationship Id="rId15" Type="http://schemas.openxmlformats.org/officeDocument/2006/relationships/image" Target="../media/image123.png"/><Relationship Id="rId10" Type="http://schemas.openxmlformats.org/officeDocument/2006/relationships/image" Target="../media/image118.png"/><Relationship Id="rId4" Type="http://schemas.openxmlformats.org/officeDocument/2006/relationships/image" Target="../media/image112.png"/><Relationship Id="rId9" Type="http://schemas.openxmlformats.org/officeDocument/2006/relationships/image" Target="../media/image117.png"/><Relationship Id="rId14" Type="http://schemas.openxmlformats.org/officeDocument/2006/relationships/image" Target="../media/image122.png"/></Relationships>
</file>

<file path=ppt/slides/_rels/slide24.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image" Target="../media/image12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tags" Target="../tags/tag53.xml"/><Relationship Id="rId3" Type="http://schemas.openxmlformats.org/officeDocument/2006/relationships/tags" Target="../tags/tag48.xml"/><Relationship Id="rId7" Type="http://schemas.openxmlformats.org/officeDocument/2006/relationships/tags" Target="../tags/tag52.xml"/><Relationship Id="rId12" Type="http://schemas.openxmlformats.org/officeDocument/2006/relationships/slideLayout" Target="../slideLayouts/slideLayout2.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tags" Target="../tags/tag56.xml"/><Relationship Id="rId5" Type="http://schemas.openxmlformats.org/officeDocument/2006/relationships/tags" Target="../tags/tag50.xml"/><Relationship Id="rId10" Type="http://schemas.openxmlformats.org/officeDocument/2006/relationships/tags" Target="../tags/tag55.xml"/><Relationship Id="rId4" Type="http://schemas.openxmlformats.org/officeDocument/2006/relationships/tags" Target="../tags/tag49.xml"/><Relationship Id="rId9" Type="http://schemas.openxmlformats.org/officeDocument/2006/relationships/tags" Target="../tags/tag54.xml"/></Relationships>
</file>

<file path=ppt/slides/_rels/slide29.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3" Type="http://schemas.openxmlformats.org/officeDocument/2006/relationships/image" Target="../media/image131.png"/><Relationship Id="rId7" Type="http://schemas.openxmlformats.org/officeDocument/2006/relationships/image" Target="../media/image135.png"/><Relationship Id="rId12" Type="http://schemas.openxmlformats.org/officeDocument/2006/relationships/image" Target="../media/image140.png"/><Relationship Id="rId17" Type="http://schemas.openxmlformats.org/officeDocument/2006/relationships/image" Target="../media/image145.png"/><Relationship Id="rId2" Type="http://schemas.openxmlformats.org/officeDocument/2006/relationships/notesSlide" Target="../notesSlides/notesSlide23.xml"/><Relationship Id="rId16" Type="http://schemas.openxmlformats.org/officeDocument/2006/relationships/image" Target="../media/image144.png"/><Relationship Id="rId1" Type="http://schemas.openxmlformats.org/officeDocument/2006/relationships/slideLayout" Target="../slideLayouts/slideLayout2.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133.png"/><Relationship Id="rId15" Type="http://schemas.openxmlformats.org/officeDocument/2006/relationships/image" Target="../media/image143.pn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png"/><Relationship Id="rId14" Type="http://schemas.openxmlformats.org/officeDocument/2006/relationships/image" Target="../media/image142.png"/></Relationships>
</file>

<file path=ppt/slides/_rels/slide3.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notesSlide" Target="../notesSlides/notesSlide2.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s>
</file>

<file path=ppt/slides/_rels/slide30.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 Id="rId9" Type="http://schemas.openxmlformats.org/officeDocument/2006/relationships/image" Target="../media/image15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3.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2.jpg"/></Relationships>
</file>

<file path=ppt/slides/_rels/slide3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34.xml.rels><?xml version="1.0" encoding="UTF-8" standalone="yes"?>
<Relationships xmlns="http://schemas.openxmlformats.org/package/2006/relationships"><Relationship Id="rId8" Type="http://schemas.openxmlformats.org/officeDocument/2006/relationships/tags" Target="../tags/tag64.xml"/><Relationship Id="rId3" Type="http://schemas.openxmlformats.org/officeDocument/2006/relationships/tags" Target="../tags/tag59.xml"/><Relationship Id="rId7" Type="http://schemas.openxmlformats.org/officeDocument/2006/relationships/tags" Target="../tags/tag63.xml"/><Relationship Id="rId12" Type="http://schemas.openxmlformats.org/officeDocument/2006/relationships/slideLayout" Target="../slideLayouts/slideLayout2.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tags" Target="../tags/tag62.xml"/><Relationship Id="rId11" Type="http://schemas.openxmlformats.org/officeDocument/2006/relationships/tags" Target="../tags/tag67.xml"/><Relationship Id="rId5" Type="http://schemas.openxmlformats.org/officeDocument/2006/relationships/tags" Target="../tags/tag61.xml"/><Relationship Id="rId10" Type="http://schemas.openxmlformats.org/officeDocument/2006/relationships/tags" Target="../tags/tag66.xml"/><Relationship Id="rId4" Type="http://schemas.openxmlformats.org/officeDocument/2006/relationships/tags" Target="../tags/tag60.xml"/><Relationship Id="rId9" Type="http://schemas.openxmlformats.org/officeDocument/2006/relationships/tags" Target="../tags/tag6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hyperlink" Target="https://arxiv.org/abs/2104.04473"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57.jpg"/><Relationship Id="rId7" Type="http://schemas.openxmlformats.org/officeDocument/2006/relationships/image" Target="../media/image161.jpg"/><Relationship Id="rId2"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jpg"/><Relationship Id="rId4" Type="http://schemas.openxmlformats.org/officeDocument/2006/relationships/image" Target="../media/image158.png"/></Relationships>
</file>

<file path=ppt/slides/_rels/slide4.xml.rels><?xml version="1.0" encoding="UTF-8" standalone="yes"?>
<Relationships xmlns="http://schemas.openxmlformats.org/package/2006/relationships"><Relationship Id="rId8" Type="http://schemas.openxmlformats.org/officeDocument/2006/relationships/tags" Target="../tags/tag20.xml"/><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slideLayout" Target="../slideLayouts/slideLayout2.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tags" Target="../tags/tag23.xml"/><Relationship Id="rId5" Type="http://schemas.openxmlformats.org/officeDocument/2006/relationships/tags" Target="../tags/tag17.xml"/><Relationship Id="rId10" Type="http://schemas.openxmlformats.org/officeDocument/2006/relationships/tags" Target="../tags/tag22.xml"/><Relationship Id="rId4" Type="http://schemas.openxmlformats.org/officeDocument/2006/relationships/tags" Target="../tags/tag16.xml"/><Relationship Id="rId9" Type="http://schemas.openxmlformats.org/officeDocument/2006/relationships/tags" Target="../tags/tag21.xml"/></Relationships>
</file>

<file path=ppt/slides/_rels/slide40.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36.png"/><Relationship Id="rId39" Type="http://schemas.openxmlformats.org/officeDocument/2006/relationships/image" Target="../media/image49.png"/><Relationship Id="rId21" Type="http://schemas.openxmlformats.org/officeDocument/2006/relationships/image" Target="../media/image31.png"/><Relationship Id="rId34" Type="http://schemas.openxmlformats.org/officeDocument/2006/relationships/image" Target="../media/image44.png"/><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60.png"/><Relationship Id="rId55" Type="http://schemas.openxmlformats.org/officeDocument/2006/relationships/image" Target="../media/image65.png"/><Relationship Id="rId7" Type="http://schemas.openxmlformats.org/officeDocument/2006/relationships/image" Target="../media/image17.png"/><Relationship Id="rId2" Type="http://schemas.openxmlformats.org/officeDocument/2006/relationships/image" Target="../media/image12.jpg"/><Relationship Id="rId16" Type="http://schemas.openxmlformats.org/officeDocument/2006/relationships/image" Target="../media/image26.png"/><Relationship Id="rId29" Type="http://schemas.openxmlformats.org/officeDocument/2006/relationships/image" Target="../media/image39.png"/><Relationship Id="rId11" Type="http://schemas.openxmlformats.org/officeDocument/2006/relationships/image" Target="../media/image21.png"/><Relationship Id="rId24" Type="http://schemas.openxmlformats.org/officeDocument/2006/relationships/image" Target="../media/image34.png"/><Relationship Id="rId32" Type="http://schemas.openxmlformats.org/officeDocument/2006/relationships/image" Target="../media/image42.png"/><Relationship Id="rId37" Type="http://schemas.openxmlformats.org/officeDocument/2006/relationships/image" Target="../media/image47.png"/><Relationship Id="rId40" Type="http://schemas.openxmlformats.org/officeDocument/2006/relationships/image" Target="../media/image50.png"/><Relationship Id="rId45" Type="http://schemas.openxmlformats.org/officeDocument/2006/relationships/image" Target="../media/image55.png"/><Relationship Id="rId53" Type="http://schemas.openxmlformats.org/officeDocument/2006/relationships/image" Target="../media/image63.png"/><Relationship Id="rId58" Type="http://schemas.openxmlformats.org/officeDocument/2006/relationships/image" Target="../media/image68.png"/><Relationship Id="rId5" Type="http://schemas.openxmlformats.org/officeDocument/2006/relationships/image" Target="../media/image15.png"/><Relationship Id="rId61" Type="http://schemas.openxmlformats.org/officeDocument/2006/relationships/image" Target="../media/image71.png"/><Relationship Id="rId19" Type="http://schemas.openxmlformats.org/officeDocument/2006/relationships/image" Target="../media/image29.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40.png"/><Relationship Id="rId35" Type="http://schemas.openxmlformats.org/officeDocument/2006/relationships/image" Target="../media/image45.png"/><Relationship Id="rId43" Type="http://schemas.openxmlformats.org/officeDocument/2006/relationships/image" Target="../media/image53.png"/><Relationship Id="rId48" Type="http://schemas.openxmlformats.org/officeDocument/2006/relationships/image" Target="../media/image58.png"/><Relationship Id="rId56" Type="http://schemas.openxmlformats.org/officeDocument/2006/relationships/image" Target="../media/image66.png"/><Relationship Id="rId8" Type="http://schemas.openxmlformats.org/officeDocument/2006/relationships/image" Target="../media/image18.png"/><Relationship Id="rId51" Type="http://schemas.openxmlformats.org/officeDocument/2006/relationships/image" Target="../media/image61.png"/><Relationship Id="rId3" Type="http://schemas.openxmlformats.org/officeDocument/2006/relationships/image" Target="../media/image13.jp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33" Type="http://schemas.openxmlformats.org/officeDocument/2006/relationships/image" Target="../media/image43.png"/><Relationship Id="rId38" Type="http://schemas.openxmlformats.org/officeDocument/2006/relationships/image" Target="../media/image48.png"/><Relationship Id="rId46" Type="http://schemas.openxmlformats.org/officeDocument/2006/relationships/image" Target="../media/image56.png"/><Relationship Id="rId59" Type="http://schemas.openxmlformats.org/officeDocument/2006/relationships/image" Target="../media/image69.png"/><Relationship Id="rId20" Type="http://schemas.openxmlformats.org/officeDocument/2006/relationships/image" Target="../media/image30.png"/><Relationship Id="rId41" Type="http://schemas.openxmlformats.org/officeDocument/2006/relationships/image" Target="../media/image51.png"/><Relationship Id="rId54"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16.pn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38.png"/><Relationship Id="rId36" Type="http://schemas.openxmlformats.org/officeDocument/2006/relationships/image" Target="../media/image46.png"/><Relationship Id="rId49" Type="http://schemas.openxmlformats.org/officeDocument/2006/relationships/image" Target="../media/image59.png"/><Relationship Id="rId57" Type="http://schemas.openxmlformats.org/officeDocument/2006/relationships/image" Target="../media/image67.png"/><Relationship Id="rId10" Type="http://schemas.openxmlformats.org/officeDocument/2006/relationships/image" Target="../media/image20.png"/><Relationship Id="rId31" Type="http://schemas.openxmlformats.org/officeDocument/2006/relationships/image" Target="../media/image41.png"/><Relationship Id="rId44" Type="http://schemas.openxmlformats.org/officeDocument/2006/relationships/image" Target="../media/image54.png"/><Relationship Id="rId52" Type="http://schemas.openxmlformats.org/officeDocument/2006/relationships/image" Target="../media/image62.png"/><Relationship Id="rId60" Type="http://schemas.openxmlformats.org/officeDocument/2006/relationships/image" Target="../media/image70.png"/><Relationship Id="rId4" Type="http://schemas.openxmlformats.org/officeDocument/2006/relationships/image" Target="../media/image14.png"/><Relationship Id="rId9" Type="http://schemas.openxmlformats.org/officeDocument/2006/relationships/image" Target="../media/image19.png"/></Relationships>
</file>

<file path=ppt/slides/_rels/slide41.xml.rels><?xml version="1.0" encoding="UTF-8" standalone="yes"?>
<Relationships xmlns="http://schemas.openxmlformats.org/package/2006/relationships"><Relationship Id="rId8" Type="http://schemas.openxmlformats.org/officeDocument/2006/relationships/image" Target="../media/image168.png"/><Relationship Id="rId13" Type="http://schemas.openxmlformats.org/officeDocument/2006/relationships/image" Target="../media/image173.png"/><Relationship Id="rId3" Type="http://schemas.openxmlformats.org/officeDocument/2006/relationships/image" Target="../media/image163.png"/><Relationship Id="rId7" Type="http://schemas.openxmlformats.org/officeDocument/2006/relationships/image" Target="../media/image167.png"/><Relationship Id="rId12" Type="http://schemas.openxmlformats.org/officeDocument/2006/relationships/image" Target="../media/image172.png"/><Relationship Id="rId2" Type="http://schemas.openxmlformats.org/officeDocument/2006/relationships/image" Target="../media/image162.jpg"/><Relationship Id="rId1" Type="http://schemas.openxmlformats.org/officeDocument/2006/relationships/slideLayout" Target="../slideLayouts/slideLayout2.xml"/><Relationship Id="rId6" Type="http://schemas.openxmlformats.org/officeDocument/2006/relationships/image" Target="../media/image166.png"/><Relationship Id="rId11" Type="http://schemas.openxmlformats.org/officeDocument/2006/relationships/image" Target="../media/image171.png"/><Relationship Id="rId5" Type="http://schemas.openxmlformats.org/officeDocument/2006/relationships/image" Target="../media/image165.png"/><Relationship Id="rId15" Type="http://schemas.openxmlformats.org/officeDocument/2006/relationships/image" Target="../media/image175.png"/><Relationship Id="rId10" Type="http://schemas.openxmlformats.org/officeDocument/2006/relationships/image" Target="../media/image170.png"/><Relationship Id="rId4" Type="http://schemas.openxmlformats.org/officeDocument/2006/relationships/image" Target="../media/image164.png"/><Relationship Id="rId9" Type="http://schemas.openxmlformats.org/officeDocument/2006/relationships/image" Target="../media/image169.png"/><Relationship Id="rId14" Type="http://schemas.openxmlformats.org/officeDocument/2006/relationships/image" Target="../media/image174.png"/></Relationships>
</file>

<file path=ppt/slides/_rels/slide42.xml.rels><?xml version="1.0" encoding="UTF-8" standalone="yes"?>
<Relationships xmlns="http://schemas.openxmlformats.org/package/2006/relationships"><Relationship Id="rId3" Type="http://schemas.openxmlformats.org/officeDocument/2006/relationships/image" Target="../media/image177.png"/><Relationship Id="rId7" Type="http://schemas.openxmlformats.org/officeDocument/2006/relationships/image" Target="../media/image181.png"/><Relationship Id="rId2" Type="http://schemas.openxmlformats.org/officeDocument/2006/relationships/image" Target="../media/image176.jpg"/><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43.xml.rels><?xml version="1.0" encoding="UTF-8" standalone="yes"?>
<Relationships xmlns="http://schemas.openxmlformats.org/package/2006/relationships"><Relationship Id="rId3" Type="http://schemas.openxmlformats.org/officeDocument/2006/relationships/image" Target="../media/image183.jpg"/><Relationship Id="rId2" Type="http://schemas.openxmlformats.org/officeDocument/2006/relationships/image" Target="../media/image182.jpg"/><Relationship Id="rId1" Type="http://schemas.openxmlformats.org/officeDocument/2006/relationships/slideLayout" Target="../slideLayouts/slideLayout2.xml"/><Relationship Id="rId4" Type="http://schemas.openxmlformats.org/officeDocument/2006/relationships/image" Target="../media/image184.jpg"/></Relationships>
</file>

<file path=ppt/slides/_rels/slide4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189.jpg"/><Relationship Id="rId5" Type="http://schemas.openxmlformats.org/officeDocument/2006/relationships/image" Target="../media/image188.png"/><Relationship Id="rId4" Type="http://schemas.openxmlformats.org/officeDocument/2006/relationships/image" Target="../media/image18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196.jpg"/><Relationship Id="rId13" Type="http://schemas.openxmlformats.org/officeDocument/2006/relationships/image" Target="../media/image201.png"/><Relationship Id="rId18" Type="http://schemas.openxmlformats.org/officeDocument/2006/relationships/image" Target="../media/image206.png"/><Relationship Id="rId3" Type="http://schemas.openxmlformats.org/officeDocument/2006/relationships/image" Target="../media/image191.png"/><Relationship Id="rId7" Type="http://schemas.openxmlformats.org/officeDocument/2006/relationships/image" Target="../media/image195.jpg"/><Relationship Id="rId12" Type="http://schemas.openxmlformats.org/officeDocument/2006/relationships/image" Target="../media/image200.png"/><Relationship Id="rId17" Type="http://schemas.openxmlformats.org/officeDocument/2006/relationships/image" Target="../media/image205.png"/><Relationship Id="rId2" Type="http://schemas.openxmlformats.org/officeDocument/2006/relationships/image" Target="../media/image190.png"/><Relationship Id="rId16" Type="http://schemas.openxmlformats.org/officeDocument/2006/relationships/image" Target="../media/image204.png"/><Relationship Id="rId1" Type="http://schemas.openxmlformats.org/officeDocument/2006/relationships/slideLayout" Target="../slideLayouts/slideLayout2.xml"/><Relationship Id="rId6" Type="http://schemas.openxmlformats.org/officeDocument/2006/relationships/image" Target="../media/image194.jpg"/><Relationship Id="rId11" Type="http://schemas.openxmlformats.org/officeDocument/2006/relationships/image" Target="../media/image199.png"/><Relationship Id="rId5" Type="http://schemas.openxmlformats.org/officeDocument/2006/relationships/image" Target="../media/image193.jpg"/><Relationship Id="rId15" Type="http://schemas.openxmlformats.org/officeDocument/2006/relationships/image" Target="../media/image203.png"/><Relationship Id="rId10" Type="http://schemas.openxmlformats.org/officeDocument/2006/relationships/image" Target="../media/image198.jpg"/><Relationship Id="rId19" Type="http://schemas.openxmlformats.org/officeDocument/2006/relationships/image" Target="../media/image207.png"/><Relationship Id="rId4" Type="http://schemas.openxmlformats.org/officeDocument/2006/relationships/image" Target="../media/image192.png"/><Relationship Id="rId9" Type="http://schemas.openxmlformats.org/officeDocument/2006/relationships/image" Target="../media/image197.jpg"/><Relationship Id="rId14" Type="http://schemas.openxmlformats.org/officeDocument/2006/relationships/image" Target="../media/image202.png"/></Relationships>
</file>

<file path=ppt/slides/_rels/slide47.xml.rels><?xml version="1.0" encoding="UTF-8" standalone="yes"?>
<Relationships xmlns="http://schemas.openxmlformats.org/package/2006/relationships"><Relationship Id="rId8" Type="http://schemas.openxmlformats.org/officeDocument/2006/relationships/image" Target="../media/image196.jpg"/><Relationship Id="rId13" Type="http://schemas.openxmlformats.org/officeDocument/2006/relationships/image" Target="../media/image213.png"/><Relationship Id="rId3" Type="http://schemas.openxmlformats.org/officeDocument/2006/relationships/image" Target="../media/image209.png"/><Relationship Id="rId7" Type="http://schemas.openxmlformats.org/officeDocument/2006/relationships/image" Target="../media/image195.jpg"/><Relationship Id="rId12" Type="http://schemas.openxmlformats.org/officeDocument/2006/relationships/image" Target="../media/image212.png"/><Relationship Id="rId2" Type="http://schemas.openxmlformats.org/officeDocument/2006/relationships/image" Target="../media/image208.png"/><Relationship Id="rId1" Type="http://schemas.openxmlformats.org/officeDocument/2006/relationships/slideLayout" Target="../slideLayouts/slideLayout8.xml"/><Relationship Id="rId6" Type="http://schemas.openxmlformats.org/officeDocument/2006/relationships/image" Target="../media/image194.jpg"/><Relationship Id="rId11" Type="http://schemas.openxmlformats.org/officeDocument/2006/relationships/image" Target="../media/image211.png"/><Relationship Id="rId5" Type="http://schemas.openxmlformats.org/officeDocument/2006/relationships/image" Target="../media/image193.jpg"/><Relationship Id="rId10" Type="http://schemas.openxmlformats.org/officeDocument/2006/relationships/image" Target="../media/image198.jpg"/><Relationship Id="rId4" Type="http://schemas.openxmlformats.org/officeDocument/2006/relationships/image" Target="../media/image210.png"/><Relationship Id="rId9" Type="http://schemas.openxmlformats.org/officeDocument/2006/relationships/image" Target="../media/image197.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3" Type="http://schemas.openxmlformats.org/officeDocument/2006/relationships/image" Target="../media/image22.png"/><Relationship Id="rId18" Type="http://schemas.openxmlformats.org/officeDocument/2006/relationships/image" Target="../media/image27.png"/><Relationship Id="rId26" Type="http://schemas.openxmlformats.org/officeDocument/2006/relationships/image" Target="../media/image35.png"/><Relationship Id="rId39" Type="http://schemas.openxmlformats.org/officeDocument/2006/relationships/image" Target="../media/image48.png"/><Relationship Id="rId21" Type="http://schemas.openxmlformats.org/officeDocument/2006/relationships/image" Target="../media/image30.png"/><Relationship Id="rId34" Type="http://schemas.openxmlformats.org/officeDocument/2006/relationships/image" Target="../media/image43.png"/><Relationship Id="rId42" Type="http://schemas.openxmlformats.org/officeDocument/2006/relationships/image" Target="../media/image51.png"/><Relationship Id="rId47" Type="http://schemas.openxmlformats.org/officeDocument/2006/relationships/image" Target="../media/image56.png"/><Relationship Id="rId50" Type="http://schemas.openxmlformats.org/officeDocument/2006/relationships/image" Target="../media/image59.png"/><Relationship Id="rId55" Type="http://schemas.openxmlformats.org/officeDocument/2006/relationships/image" Target="../media/image64.png"/><Relationship Id="rId7" Type="http://schemas.openxmlformats.org/officeDocument/2006/relationships/image" Target="../media/image16.png"/><Relationship Id="rId2" Type="http://schemas.openxmlformats.org/officeDocument/2006/relationships/notesSlide" Target="../notesSlides/notesSlide5.xml"/><Relationship Id="rId16" Type="http://schemas.openxmlformats.org/officeDocument/2006/relationships/image" Target="../media/image25.png"/><Relationship Id="rId29" Type="http://schemas.openxmlformats.org/officeDocument/2006/relationships/image" Target="../media/image38.png"/><Relationship Id="rId11" Type="http://schemas.openxmlformats.org/officeDocument/2006/relationships/image" Target="../media/image20.png"/><Relationship Id="rId24" Type="http://schemas.openxmlformats.org/officeDocument/2006/relationships/image" Target="../media/image33.png"/><Relationship Id="rId32" Type="http://schemas.openxmlformats.org/officeDocument/2006/relationships/image" Target="../media/image41.png"/><Relationship Id="rId37" Type="http://schemas.openxmlformats.org/officeDocument/2006/relationships/image" Target="../media/image46.png"/><Relationship Id="rId40" Type="http://schemas.openxmlformats.org/officeDocument/2006/relationships/image" Target="../media/image49.png"/><Relationship Id="rId45" Type="http://schemas.openxmlformats.org/officeDocument/2006/relationships/image" Target="../media/image54.png"/><Relationship Id="rId53" Type="http://schemas.openxmlformats.org/officeDocument/2006/relationships/image" Target="../media/image62.png"/><Relationship Id="rId58" Type="http://schemas.openxmlformats.org/officeDocument/2006/relationships/image" Target="../media/image67.png"/><Relationship Id="rId5" Type="http://schemas.openxmlformats.org/officeDocument/2006/relationships/image" Target="../media/image14.png"/><Relationship Id="rId61" Type="http://schemas.openxmlformats.org/officeDocument/2006/relationships/image" Target="../media/image70.png"/><Relationship Id="rId19" Type="http://schemas.openxmlformats.org/officeDocument/2006/relationships/image" Target="../media/image28.png"/><Relationship Id="rId14" Type="http://schemas.openxmlformats.org/officeDocument/2006/relationships/image" Target="../media/image23.png"/><Relationship Id="rId22" Type="http://schemas.openxmlformats.org/officeDocument/2006/relationships/image" Target="../media/image31.png"/><Relationship Id="rId27" Type="http://schemas.openxmlformats.org/officeDocument/2006/relationships/image" Target="../media/image36.png"/><Relationship Id="rId30" Type="http://schemas.openxmlformats.org/officeDocument/2006/relationships/image" Target="../media/image39.png"/><Relationship Id="rId35" Type="http://schemas.openxmlformats.org/officeDocument/2006/relationships/image" Target="../media/image44.png"/><Relationship Id="rId43" Type="http://schemas.openxmlformats.org/officeDocument/2006/relationships/image" Target="../media/image52.png"/><Relationship Id="rId48" Type="http://schemas.openxmlformats.org/officeDocument/2006/relationships/image" Target="../media/image57.png"/><Relationship Id="rId56" Type="http://schemas.openxmlformats.org/officeDocument/2006/relationships/image" Target="../media/image65.png"/><Relationship Id="rId8" Type="http://schemas.openxmlformats.org/officeDocument/2006/relationships/image" Target="../media/image17.png"/><Relationship Id="rId51" Type="http://schemas.openxmlformats.org/officeDocument/2006/relationships/image" Target="../media/image60.png"/><Relationship Id="rId3" Type="http://schemas.openxmlformats.org/officeDocument/2006/relationships/image" Target="../media/image12.jpg"/><Relationship Id="rId12" Type="http://schemas.openxmlformats.org/officeDocument/2006/relationships/image" Target="../media/image21.png"/><Relationship Id="rId17" Type="http://schemas.openxmlformats.org/officeDocument/2006/relationships/image" Target="../media/image26.png"/><Relationship Id="rId25" Type="http://schemas.openxmlformats.org/officeDocument/2006/relationships/image" Target="../media/image34.png"/><Relationship Id="rId33" Type="http://schemas.openxmlformats.org/officeDocument/2006/relationships/image" Target="../media/image42.png"/><Relationship Id="rId38" Type="http://schemas.openxmlformats.org/officeDocument/2006/relationships/image" Target="../media/image47.png"/><Relationship Id="rId46" Type="http://schemas.openxmlformats.org/officeDocument/2006/relationships/image" Target="../media/image55.png"/><Relationship Id="rId59" Type="http://schemas.openxmlformats.org/officeDocument/2006/relationships/image" Target="../media/image68.png"/><Relationship Id="rId20" Type="http://schemas.openxmlformats.org/officeDocument/2006/relationships/image" Target="../media/image29.png"/><Relationship Id="rId41" Type="http://schemas.openxmlformats.org/officeDocument/2006/relationships/image" Target="../media/image50.png"/><Relationship Id="rId54" Type="http://schemas.openxmlformats.org/officeDocument/2006/relationships/image" Target="../media/image63.png"/><Relationship Id="rId6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15.png"/><Relationship Id="rId15" Type="http://schemas.openxmlformats.org/officeDocument/2006/relationships/image" Target="../media/image24.png"/><Relationship Id="rId23" Type="http://schemas.openxmlformats.org/officeDocument/2006/relationships/image" Target="../media/image32.png"/><Relationship Id="rId28" Type="http://schemas.openxmlformats.org/officeDocument/2006/relationships/image" Target="../media/image37.png"/><Relationship Id="rId36" Type="http://schemas.openxmlformats.org/officeDocument/2006/relationships/image" Target="../media/image45.png"/><Relationship Id="rId49" Type="http://schemas.openxmlformats.org/officeDocument/2006/relationships/image" Target="../media/image58.png"/><Relationship Id="rId57" Type="http://schemas.openxmlformats.org/officeDocument/2006/relationships/image" Target="../media/image66.png"/><Relationship Id="rId10" Type="http://schemas.openxmlformats.org/officeDocument/2006/relationships/image" Target="../media/image19.png"/><Relationship Id="rId31" Type="http://schemas.openxmlformats.org/officeDocument/2006/relationships/image" Target="../media/image40.png"/><Relationship Id="rId44" Type="http://schemas.openxmlformats.org/officeDocument/2006/relationships/image" Target="../media/image53.png"/><Relationship Id="rId52" Type="http://schemas.openxmlformats.org/officeDocument/2006/relationships/image" Target="../media/image61.png"/><Relationship Id="rId60" Type="http://schemas.openxmlformats.org/officeDocument/2006/relationships/image" Target="../media/image69.png"/><Relationship Id="rId4" Type="http://schemas.openxmlformats.org/officeDocument/2006/relationships/image" Target="../media/image13.jp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208721" y="1999326"/>
            <a:ext cx="9774555" cy="1014730"/>
          </a:xfrm>
          <a:prstGeom prst="rect">
            <a:avLst/>
          </a:prstGeom>
          <a:noFill/>
        </p:spPr>
        <p:txBody>
          <a:bodyPr wrap="square" rtlCol="0">
            <a:spAutoFit/>
          </a:bodyPr>
          <a:lstStyle/>
          <a:p>
            <a:pPr algn="ctr"/>
            <a:r>
              <a:rPr kumimoji="1" lang="zh-CN" altLang="en-US" sz="6000" b="1" dirty="0">
                <a:solidFill>
                  <a:schemeClr val="tx2">
                    <a:lumMod val="90000"/>
                    <a:lumOff val="10000"/>
                  </a:schemeClr>
                </a:solidFill>
                <a:latin typeface="微软雅黑" panose="020B0503020204020204" charset="-122"/>
                <a:ea typeface="微软雅黑" panose="020B0503020204020204" charset="-122"/>
              </a:rPr>
              <a:t>大模型训练网络解构</a:t>
            </a:r>
            <a:endParaRPr kumimoji="1" lang="zh-CN" altLang="en-US" sz="5400" b="1" dirty="0">
              <a:solidFill>
                <a:schemeClr val="tx2">
                  <a:lumMod val="90000"/>
                  <a:lumOff val="10000"/>
                </a:schemeClr>
              </a:solidFill>
              <a:latin typeface="黑体" panose="02010609060101010101" pitchFamily="49" charset="-122"/>
              <a:ea typeface="黑体" panose="02010609060101010101" pitchFamily="49" charset="-122"/>
            </a:endParaRPr>
          </a:p>
        </p:txBody>
      </p:sp>
      <p:sp>
        <p:nvSpPr>
          <p:cNvPr id="13" name="文本框 12"/>
          <p:cNvSpPr txBox="1"/>
          <p:nvPr/>
        </p:nvSpPr>
        <p:spPr>
          <a:xfrm>
            <a:off x="3938617" y="5231420"/>
            <a:ext cx="4314761" cy="400110"/>
          </a:xfrm>
          <a:prstGeom prst="rect">
            <a:avLst/>
          </a:prstGeom>
          <a:noFill/>
        </p:spPr>
        <p:txBody>
          <a:bodyPr wrap="square" rtlCol="0">
            <a:spAutoFit/>
          </a:bodyPr>
          <a:lstStyle/>
          <a:p>
            <a:pPr algn="ctr"/>
            <a:r>
              <a:rPr kumimoji="1" lang="zh-CN" altLang="en-US" sz="2000" b="1" dirty="0">
                <a:latin typeface="微软雅黑" panose="020B0503020204020204" charset="-122"/>
                <a:ea typeface="微软雅黑" panose="020B0503020204020204" charset="-122"/>
                <a:cs typeface="微软雅黑" panose="020B0503020204020204" charset="-122"/>
              </a:rPr>
              <a:t>技术中心基础</a:t>
            </a:r>
            <a:r>
              <a:rPr kumimoji="1" lang="zh-CN" altLang="en-US" sz="2000" b="1">
                <a:latin typeface="微软雅黑" panose="020B0503020204020204" charset="-122"/>
                <a:ea typeface="微软雅黑" panose="020B0503020204020204" charset="-122"/>
                <a:cs typeface="微软雅黑" panose="020B0503020204020204" charset="-122"/>
              </a:rPr>
              <a:t>设施部</a:t>
            </a:r>
            <a:r>
              <a:rPr kumimoji="1" lang="en-US" altLang="zh-CN" sz="2000" b="1">
                <a:latin typeface="微软雅黑" panose="020B0503020204020204" charset="-122"/>
                <a:ea typeface="微软雅黑" panose="020B0503020204020204" charset="-122"/>
                <a:cs typeface="微软雅黑" panose="020B0503020204020204" charset="-122"/>
              </a:rPr>
              <a:t>  </a:t>
            </a:r>
            <a:r>
              <a:rPr kumimoji="1" lang="zh-CN" altLang="en-US" sz="2000" b="1" dirty="0">
                <a:latin typeface="微软雅黑" panose="020B0503020204020204" charset="-122"/>
                <a:ea typeface="微软雅黑" panose="020B0503020204020204" charset="-122"/>
                <a:cs typeface="微软雅黑" panose="020B0503020204020204" charset="-122"/>
              </a:rPr>
              <a:t>罗远</a:t>
            </a:r>
            <a:endParaRPr kumimoji="1" lang="en-US" altLang="zh-CN" sz="2000" b="1" dirty="0">
              <a:latin typeface="微软雅黑" panose="020B0503020204020204" charset="-122"/>
              <a:ea typeface="微软雅黑" panose="020B0503020204020204" charset="-122"/>
              <a:cs typeface="微软雅黑" panose="020B0503020204020204" charset="-122"/>
            </a:endParaRPr>
          </a:p>
        </p:txBody>
      </p:sp>
      <p:sp>
        <p:nvSpPr>
          <p:cNvPr id="14" name="文本框 13"/>
          <p:cNvSpPr txBox="1"/>
          <p:nvPr/>
        </p:nvSpPr>
        <p:spPr>
          <a:xfrm>
            <a:off x="5151752" y="5748655"/>
            <a:ext cx="1888490" cy="398780"/>
          </a:xfrm>
          <a:prstGeom prst="rect">
            <a:avLst/>
          </a:prstGeom>
          <a:noFill/>
        </p:spPr>
        <p:txBody>
          <a:bodyPr wrap="square" rtlCol="0">
            <a:spAutoFit/>
          </a:bodyPr>
          <a:lstStyle/>
          <a:p>
            <a:pPr algn="ctr"/>
            <a:r>
              <a:rPr kumimoji="1" lang="en-US" altLang="zh-CN" sz="2000" b="1" dirty="0">
                <a:latin typeface="微软雅黑" panose="020B0503020204020204" charset="-122"/>
                <a:ea typeface="微软雅黑" panose="020B0503020204020204" charset="-122"/>
                <a:cs typeface="微软雅黑" panose="020B0503020204020204" charset="-122"/>
              </a:rPr>
              <a:t>2024</a:t>
            </a:r>
            <a:r>
              <a:rPr kumimoji="1" lang="zh-CN" altLang="en-US" sz="2000" b="1" dirty="0">
                <a:latin typeface="微软雅黑" panose="020B0503020204020204" charset="-122"/>
                <a:ea typeface="微软雅黑" panose="020B0503020204020204" charset="-122"/>
                <a:cs typeface="微软雅黑" panose="020B0503020204020204" charset="-122"/>
              </a:rPr>
              <a:t>年</a:t>
            </a:r>
            <a:r>
              <a:rPr kumimoji="1" lang="en-US" altLang="zh-CN" sz="2000" b="1" dirty="0">
                <a:latin typeface="微软雅黑" panose="020B0503020204020204" charset="-122"/>
                <a:ea typeface="微软雅黑" panose="020B0503020204020204" charset="-122"/>
                <a:cs typeface="微软雅黑" panose="020B0503020204020204" charset="-122"/>
              </a:rPr>
              <a:t>5</a:t>
            </a:r>
            <a:r>
              <a:rPr kumimoji="1" lang="zh-CN" altLang="en-US" sz="2000" b="1" dirty="0">
                <a:latin typeface="微软雅黑" panose="020B0503020204020204" charset="-122"/>
                <a:ea typeface="微软雅黑" panose="020B0503020204020204" charset="-122"/>
                <a:cs typeface="微软雅黑" panose="020B0503020204020204" charset="-122"/>
              </a:rPr>
              <a:t>月</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大模型训练对网络的挑战</a:t>
            </a:r>
          </a:p>
        </p:txBody>
      </p:sp>
      <p:grpSp>
        <p:nvGrpSpPr>
          <p:cNvPr id="304" name="组合 303">
            <a:extLst>
              <a:ext uri="{FF2B5EF4-FFF2-40B4-BE49-F238E27FC236}">
                <a16:creationId xmlns:a16="http://schemas.microsoft.com/office/drawing/2014/main" id="{ED5E2876-0ACD-815F-4929-F6AAACE704B7}"/>
              </a:ext>
            </a:extLst>
          </p:cNvPr>
          <p:cNvGrpSpPr/>
          <p:nvPr/>
        </p:nvGrpSpPr>
        <p:grpSpPr>
          <a:xfrm>
            <a:off x="2535871" y="1312538"/>
            <a:ext cx="3762375" cy="2646045"/>
            <a:chOff x="6843598" y="3844502"/>
            <a:chExt cx="3762375" cy="2646045"/>
          </a:xfrm>
        </p:grpSpPr>
        <p:grpSp>
          <p:nvGrpSpPr>
            <p:cNvPr id="4" name="object 32">
              <a:extLst>
                <a:ext uri="{FF2B5EF4-FFF2-40B4-BE49-F238E27FC236}">
                  <a16:creationId xmlns:a16="http://schemas.microsoft.com/office/drawing/2014/main" id="{AF247574-37B0-D476-0F5F-DD3188B55A8E}"/>
                </a:ext>
              </a:extLst>
            </p:cNvPr>
            <p:cNvGrpSpPr/>
            <p:nvPr/>
          </p:nvGrpSpPr>
          <p:grpSpPr>
            <a:xfrm>
              <a:off x="7056485" y="4077255"/>
              <a:ext cx="3265804" cy="1914525"/>
              <a:chOff x="7405306" y="1736026"/>
              <a:chExt cx="3265804" cy="1914525"/>
            </a:xfrm>
          </p:grpSpPr>
          <p:sp>
            <p:nvSpPr>
              <p:cNvPr id="5" name="object 33">
                <a:extLst>
                  <a:ext uri="{FF2B5EF4-FFF2-40B4-BE49-F238E27FC236}">
                    <a16:creationId xmlns:a16="http://schemas.microsoft.com/office/drawing/2014/main" id="{9C3CB988-EE82-ED4F-CC41-285D04A687AF}"/>
                  </a:ext>
                </a:extLst>
              </p:cNvPr>
              <p:cNvSpPr/>
              <p:nvPr/>
            </p:nvSpPr>
            <p:spPr>
              <a:xfrm>
                <a:off x="7410068" y="1975485"/>
                <a:ext cx="3256279" cy="1405255"/>
              </a:xfrm>
              <a:custGeom>
                <a:avLst/>
                <a:gdLst/>
                <a:ahLst/>
                <a:cxnLst/>
                <a:rect l="l" t="t" r="r" b="b"/>
                <a:pathLst>
                  <a:path w="3256279" h="1405254">
                    <a:moveTo>
                      <a:pt x="0" y="1405127"/>
                    </a:moveTo>
                    <a:lnTo>
                      <a:pt x="3256026" y="1405127"/>
                    </a:lnTo>
                  </a:path>
                  <a:path w="3256279" h="1405254">
                    <a:moveTo>
                      <a:pt x="0" y="1171193"/>
                    </a:moveTo>
                    <a:lnTo>
                      <a:pt x="3256026" y="1171193"/>
                    </a:lnTo>
                  </a:path>
                  <a:path w="3256279" h="1405254">
                    <a:moveTo>
                      <a:pt x="0" y="936498"/>
                    </a:moveTo>
                    <a:lnTo>
                      <a:pt x="3256026" y="936498"/>
                    </a:lnTo>
                  </a:path>
                  <a:path w="3256279" h="1405254">
                    <a:moveTo>
                      <a:pt x="0" y="702563"/>
                    </a:moveTo>
                    <a:lnTo>
                      <a:pt x="3256026" y="702563"/>
                    </a:lnTo>
                  </a:path>
                  <a:path w="3256279" h="1405254">
                    <a:moveTo>
                      <a:pt x="0" y="467867"/>
                    </a:moveTo>
                    <a:lnTo>
                      <a:pt x="3256026" y="467867"/>
                    </a:lnTo>
                  </a:path>
                  <a:path w="3256279" h="1405254">
                    <a:moveTo>
                      <a:pt x="0" y="233934"/>
                    </a:moveTo>
                    <a:lnTo>
                      <a:pt x="3256026" y="233934"/>
                    </a:lnTo>
                  </a:path>
                  <a:path w="3256279" h="1405254">
                    <a:moveTo>
                      <a:pt x="0" y="0"/>
                    </a:moveTo>
                    <a:lnTo>
                      <a:pt x="3256026" y="0"/>
                    </a:lnTo>
                  </a:path>
                </a:pathLst>
              </a:custGeom>
              <a:ln w="9525">
                <a:solidFill>
                  <a:srgbClr val="DFE4EB"/>
                </a:solidFill>
              </a:ln>
            </p:spPr>
            <p:txBody>
              <a:bodyPr wrap="square" lIns="0" tIns="0" rIns="0" bIns="0" rtlCol="0"/>
              <a:lstStyle/>
              <a:p>
                <a:endParaRPr/>
              </a:p>
            </p:txBody>
          </p:sp>
          <p:sp>
            <p:nvSpPr>
              <p:cNvPr id="6" name="object 34">
                <a:extLst>
                  <a:ext uri="{FF2B5EF4-FFF2-40B4-BE49-F238E27FC236}">
                    <a16:creationId xmlns:a16="http://schemas.microsoft.com/office/drawing/2014/main" id="{98BC7284-0928-FA78-CA2E-CFD7FC9D0EBA}"/>
                  </a:ext>
                </a:extLst>
              </p:cNvPr>
              <p:cNvSpPr/>
              <p:nvPr/>
            </p:nvSpPr>
            <p:spPr>
              <a:xfrm>
                <a:off x="7735823" y="1831086"/>
                <a:ext cx="2605405" cy="1534160"/>
              </a:xfrm>
              <a:custGeom>
                <a:avLst/>
                <a:gdLst/>
                <a:ahLst/>
                <a:cxnLst/>
                <a:rect l="l" t="t" r="r" b="b"/>
                <a:pathLst>
                  <a:path w="2605404" h="1534160">
                    <a:moveTo>
                      <a:pt x="0" y="0"/>
                    </a:moveTo>
                    <a:lnTo>
                      <a:pt x="651509" y="781050"/>
                    </a:lnTo>
                    <a:lnTo>
                      <a:pt x="1302257" y="1194815"/>
                    </a:lnTo>
                    <a:lnTo>
                      <a:pt x="1953768" y="1376172"/>
                    </a:lnTo>
                    <a:lnTo>
                      <a:pt x="2605278" y="1533905"/>
                    </a:lnTo>
                  </a:path>
                </a:pathLst>
              </a:custGeom>
              <a:ln w="31750">
                <a:solidFill>
                  <a:srgbClr val="EC7C30"/>
                </a:solidFill>
              </a:ln>
            </p:spPr>
            <p:txBody>
              <a:bodyPr wrap="square" lIns="0" tIns="0" rIns="0" bIns="0" rtlCol="0"/>
              <a:lstStyle/>
              <a:p>
                <a:endParaRPr/>
              </a:p>
            </p:txBody>
          </p:sp>
          <p:sp>
            <p:nvSpPr>
              <p:cNvPr id="7" name="object 35">
                <a:extLst>
                  <a:ext uri="{FF2B5EF4-FFF2-40B4-BE49-F238E27FC236}">
                    <a16:creationId xmlns:a16="http://schemas.microsoft.com/office/drawing/2014/main" id="{55325B49-DD1D-5AD3-8EFE-D85D43CB468D}"/>
                  </a:ext>
                </a:extLst>
              </p:cNvPr>
              <p:cNvSpPr/>
              <p:nvPr/>
            </p:nvSpPr>
            <p:spPr>
              <a:xfrm>
                <a:off x="7735823" y="1954530"/>
                <a:ext cx="2605405" cy="920115"/>
              </a:xfrm>
              <a:custGeom>
                <a:avLst/>
                <a:gdLst/>
                <a:ahLst/>
                <a:cxnLst/>
                <a:rect l="l" t="t" r="r" b="b"/>
                <a:pathLst>
                  <a:path w="2605404" h="920114">
                    <a:moveTo>
                      <a:pt x="0" y="0"/>
                    </a:moveTo>
                    <a:lnTo>
                      <a:pt x="651509" y="183642"/>
                    </a:lnTo>
                    <a:lnTo>
                      <a:pt x="1302257" y="402336"/>
                    </a:lnTo>
                    <a:lnTo>
                      <a:pt x="1953768" y="752094"/>
                    </a:lnTo>
                    <a:lnTo>
                      <a:pt x="2605278" y="919734"/>
                    </a:lnTo>
                  </a:path>
                </a:pathLst>
              </a:custGeom>
              <a:ln w="31750">
                <a:solidFill>
                  <a:srgbClr val="4471C4"/>
                </a:solidFill>
              </a:ln>
            </p:spPr>
            <p:txBody>
              <a:bodyPr wrap="square" lIns="0" tIns="0" rIns="0" bIns="0" rtlCol="0"/>
              <a:lstStyle/>
              <a:p>
                <a:endParaRPr/>
              </a:p>
            </p:txBody>
          </p:sp>
          <p:sp>
            <p:nvSpPr>
              <p:cNvPr id="8" name="object 36">
                <a:extLst>
                  <a:ext uri="{FF2B5EF4-FFF2-40B4-BE49-F238E27FC236}">
                    <a16:creationId xmlns:a16="http://schemas.microsoft.com/office/drawing/2014/main" id="{32A7B509-31C6-4913-DB32-D522BFA59492}"/>
                  </a:ext>
                </a:extLst>
              </p:cNvPr>
              <p:cNvSpPr/>
              <p:nvPr/>
            </p:nvSpPr>
            <p:spPr>
              <a:xfrm>
                <a:off x="7410068" y="1740789"/>
                <a:ext cx="3256279" cy="1905000"/>
              </a:xfrm>
              <a:custGeom>
                <a:avLst/>
                <a:gdLst/>
                <a:ahLst/>
                <a:cxnLst/>
                <a:rect l="l" t="t" r="r" b="b"/>
                <a:pathLst>
                  <a:path w="3256279" h="1905000">
                    <a:moveTo>
                      <a:pt x="0" y="0"/>
                    </a:moveTo>
                    <a:lnTo>
                      <a:pt x="3256026" y="0"/>
                    </a:lnTo>
                  </a:path>
                  <a:path w="3256279" h="1905000">
                    <a:moveTo>
                      <a:pt x="0" y="1873758"/>
                    </a:moveTo>
                    <a:lnTo>
                      <a:pt x="3256026" y="1873758"/>
                    </a:lnTo>
                  </a:path>
                  <a:path w="3256279" h="1905000">
                    <a:moveTo>
                      <a:pt x="0" y="1873758"/>
                    </a:moveTo>
                    <a:lnTo>
                      <a:pt x="0" y="1905000"/>
                    </a:lnTo>
                  </a:path>
                  <a:path w="3256279" h="1905000">
                    <a:moveTo>
                      <a:pt x="651509" y="1873758"/>
                    </a:moveTo>
                    <a:lnTo>
                      <a:pt x="651509" y="1905000"/>
                    </a:lnTo>
                  </a:path>
                  <a:path w="3256279" h="1905000">
                    <a:moveTo>
                      <a:pt x="1303020" y="1873758"/>
                    </a:moveTo>
                    <a:lnTo>
                      <a:pt x="1303020" y="1905000"/>
                    </a:lnTo>
                  </a:path>
                  <a:path w="3256279" h="1905000">
                    <a:moveTo>
                      <a:pt x="1953767" y="1873758"/>
                    </a:moveTo>
                    <a:lnTo>
                      <a:pt x="1953767" y="1905000"/>
                    </a:lnTo>
                  </a:path>
                  <a:path w="3256279" h="1905000">
                    <a:moveTo>
                      <a:pt x="2605278" y="1873758"/>
                    </a:moveTo>
                    <a:lnTo>
                      <a:pt x="2605278" y="1905000"/>
                    </a:lnTo>
                  </a:path>
                  <a:path w="3256279" h="1905000">
                    <a:moveTo>
                      <a:pt x="3256026" y="1873758"/>
                    </a:moveTo>
                    <a:lnTo>
                      <a:pt x="3256026" y="1905000"/>
                    </a:lnTo>
                  </a:path>
                </a:pathLst>
              </a:custGeom>
              <a:ln w="9525">
                <a:solidFill>
                  <a:srgbClr val="DFE4EB"/>
                </a:solidFill>
              </a:ln>
            </p:spPr>
            <p:txBody>
              <a:bodyPr wrap="square" lIns="0" tIns="0" rIns="0" bIns="0" rtlCol="0"/>
              <a:lstStyle/>
              <a:p>
                <a:endParaRPr/>
              </a:p>
            </p:txBody>
          </p:sp>
        </p:grpSp>
        <p:sp>
          <p:nvSpPr>
            <p:cNvPr id="9" name="object 37">
              <a:extLst>
                <a:ext uri="{FF2B5EF4-FFF2-40B4-BE49-F238E27FC236}">
                  <a16:creationId xmlns:a16="http://schemas.microsoft.com/office/drawing/2014/main" id="{6C51C6E5-9A4C-34AF-EB44-D3B0B7122C73}"/>
                </a:ext>
              </a:extLst>
            </p:cNvPr>
            <p:cNvSpPr txBox="1"/>
            <p:nvPr/>
          </p:nvSpPr>
          <p:spPr>
            <a:xfrm>
              <a:off x="8146462" y="4859638"/>
              <a:ext cx="279400" cy="162560"/>
            </a:xfrm>
            <a:prstGeom prst="rect">
              <a:avLst/>
            </a:prstGeom>
          </p:spPr>
          <p:txBody>
            <a:bodyPr vert="horz" wrap="square" lIns="0" tIns="12700" rIns="0" bIns="0" rtlCol="0">
              <a:spAutoFit/>
            </a:bodyPr>
            <a:lstStyle/>
            <a:p>
              <a:pPr>
                <a:lnSpc>
                  <a:spcPct val="100000"/>
                </a:lnSpc>
                <a:spcBef>
                  <a:spcPts val="100"/>
                </a:spcBef>
              </a:pPr>
              <a:r>
                <a:rPr sz="900" spc="-10" dirty="0">
                  <a:solidFill>
                    <a:srgbClr val="44536A"/>
                  </a:solidFill>
                  <a:latin typeface="等线"/>
                  <a:cs typeface="等线"/>
                </a:rPr>
                <a:t>21.41</a:t>
              </a:r>
              <a:endParaRPr sz="900">
                <a:latin typeface="等线"/>
                <a:cs typeface="等线"/>
              </a:endParaRPr>
            </a:p>
          </p:txBody>
        </p:sp>
        <p:sp>
          <p:nvSpPr>
            <p:cNvPr id="10" name="object 38">
              <a:extLst>
                <a:ext uri="{FF2B5EF4-FFF2-40B4-BE49-F238E27FC236}">
                  <a16:creationId xmlns:a16="http://schemas.microsoft.com/office/drawing/2014/main" id="{272901CF-58B6-744C-D01A-DAED59BDB49C}"/>
                </a:ext>
              </a:extLst>
            </p:cNvPr>
            <p:cNvSpPr txBox="1"/>
            <p:nvPr/>
          </p:nvSpPr>
          <p:spPr>
            <a:xfrm>
              <a:off x="8797719" y="5273658"/>
              <a:ext cx="279400" cy="162560"/>
            </a:xfrm>
            <a:prstGeom prst="rect">
              <a:avLst/>
            </a:prstGeom>
          </p:spPr>
          <p:txBody>
            <a:bodyPr vert="horz" wrap="square" lIns="0" tIns="12700" rIns="0" bIns="0" rtlCol="0">
              <a:spAutoFit/>
            </a:bodyPr>
            <a:lstStyle/>
            <a:p>
              <a:pPr>
                <a:lnSpc>
                  <a:spcPct val="100000"/>
                </a:lnSpc>
                <a:spcBef>
                  <a:spcPts val="100"/>
                </a:spcBef>
              </a:pPr>
              <a:r>
                <a:rPr sz="900" spc="-10" dirty="0">
                  <a:solidFill>
                    <a:srgbClr val="44536A"/>
                  </a:solidFill>
                  <a:latin typeface="等线"/>
                  <a:cs typeface="等线"/>
                </a:rPr>
                <a:t>12.57</a:t>
              </a:r>
              <a:endParaRPr sz="900">
                <a:latin typeface="等线"/>
                <a:cs typeface="等线"/>
              </a:endParaRPr>
            </a:p>
          </p:txBody>
        </p:sp>
        <p:sp>
          <p:nvSpPr>
            <p:cNvPr id="11" name="object 39">
              <a:extLst>
                <a:ext uri="{FF2B5EF4-FFF2-40B4-BE49-F238E27FC236}">
                  <a16:creationId xmlns:a16="http://schemas.microsoft.com/office/drawing/2014/main" id="{7DC73A40-F082-361A-5808-B401FD477BD6}"/>
                </a:ext>
              </a:extLst>
            </p:cNvPr>
            <p:cNvSpPr txBox="1"/>
            <p:nvPr/>
          </p:nvSpPr>
          <p:spPr>
            <a:xfrm>
              <a:off x="9449229" y="5455014"/>
              <a:ext cx="219075" cy="162560"/>
            </a:xfrm>
            <a:prstGeom prst="rect">
              <a:avLst/>
            </a:prstGeom>
          </p:spPr>
          <p:txBody>
            <a:bodyPr vert="horz" wrap="square" lIns="0" tIns="12700" rIns="0" bIns="0" rtlCol="0">
              <a:spAutoFit/>
            </a:bodyPr>
            <a:lstStyle/>
            <a:p>
              <a:pPr>
                <a:lnSpc>
                  <a:spcPct val="100000"/>
                </a:lnSpc>
                <a:spcBef>
                  <a:spcPts val="100"/>
                </a:spcBef>
              </a:pPr>
              <a:r>
                <a:rPr sz="900" spc="-20" dirty="0">
                  <a:solidFill>
                    <a:srgbClr val="44536A"/>
                  </a:solidFill>
                  <a:latin typeface="等线"/>
                  <a:cs typeface="等线"/>
                </a:rPr>
                <a:t>8.70</a:t>
              </a:r>
              <a:endParaRPr sz="900">
                <a:latin typeface="等线"/>
                <a:cs typeface="等线"/>
              </a:endParaRPr>
            </a:p>
          </p:txBody>
        </p:sp>
        <p:sp>
          <p:nvSpPr>
            <p:cNvPr id="12" name="object 40">
              <a:extLst>
                <a:ext uri="{FF2B5EF4-FFF2-40B4-BE49-F238E27FC236}">
                  <a16:creationId xmlns:a16="http://schemas.microsoft.com/office/drawing/2014/main" id="{A064F4C9-02A0-2817-045E-753968E53BD7}"/>
                </a:ext>
              </a:extLst>
            </p:cNvPr>
            <p:cNvSpPr txBox="1"/>
            <p:nvPr/>
          </p:nvSpPr>
          <p:spPr>
            <a:xfrm>
              <a:off x="10100485" y="5612494"/>
              <a:ext cx="219075" cy="162560"/>
            </a:xfrm>
            <a:prstGeom prst="rect">
              <a:avLst/>
            </a:prstGeom>
          </p:spPr>
          <p:txBody>
            <a:bodyPr vert="horz" wrap="square" lIns="0" tIns="12700" rIns="0" bIns="0" rtlCol="0">
              <a:spAutoFit/>
            </a:bodyPr>
            <a:lstStyle/>
            <a:p>
              <a:pPr>
                <a:lnSpc>
                  <a:spcPct val="100000"/>
                </a:lnSpc>
                <a:spcBef>
                  <a:spcPts val="100"/>
                </a:spcBef>
              </a:pPr>
              <a:r>
                <a:rPr sz="900" spc="-20" dirty="0">
                  <a:solidFill>
                    <a:srgbClr val="44536A"/>
                  </a:solidFill>
                  <a:latin typeface="等线"/>
                  <a:cs typeface="等线"/>
                </a:rPr>
                <a:t>5.34</a:t>
              </a:r>
              <a:endParaRPr sz="900">
                <a:latin typeface="等线"/>
                <a:cs typeface="等线"/>
              </a:endParaRPr>
            </a:p>
          </p:txBody>
        </p:sp>
        <p:sp>
          <p:nvSpPr>
            <p:cNvPr id="13" name="object 41">
              <a:extLst>
                <a:ext uri="{FF2B5EF4-FFF2-40B4-BE49-F238E27FC236}">
                  <a16:creationId xmlns:a16="http://schemas.microsoft.com/office/drawing/2014/main" id="{50F2B50A-3734-C088-2AEA-07CA60A5EA41}"/>
                </a:ext>
              </a:extLst>
            </p:cNvPr>
            <p:cNvSpPr txBox="1"/>
            <p:nvPr/>
          </p:nvSpPr>
          <p:spPr>
            <a:xfrm>
              <a:off x="7495207" y="4078334"/>
              <a:ext cx="336550" cy="287020"/>
            </a:xfrm>
            <a:prstGeom prst="rect">
              <a:avLst/>
            </a:prstGeom>
          </p:spPr>
          <p:txBody>
            <a:bodyPr vert="horz" wrap="square" lIns="0" tIns="12700" rIns="0" bIns="0" rtlCol="0">
              <a:spAutoFit/>
            </a:bodyPr>
            <a:lstStyle/>
            <a:p>
              <a:pPr>
                <a:lnSpc>
                  <a:spcPts val="1030"/>
                </a:lnSpc>
                <a:spcBef>
                  <a:spcPts val="100"/>
                </a:spcBef>
              </a:pPr>
              <a:r>
                <a:rPr sz="900" spc="-10" dirty="0">
                  <a:solidFill>
                    <a:srgbClr val="44536A"/>
                  </a:solidFill>
                  <a:latin typeface="等线"/>
                  <a:cs typeface="等线"/>
                </a:rPr>
                <a:t>38.08</a:t>
              </a:r>
              <a:endParaRPr sz="900" dirty="0">
                <a:latin typeface="等线"/>
                <a:cs typeface="等线"/>
              </a:endParaRPr>
            </a:p>
            <a:p>
              <a:pPr>
                <a:lnSpc>
                  <a:spcPts val="1030"/>
                </a:lnSpc>
              </a:pPr>
              <a:r>
                <a:rPr sz="900" spc="-10" dirty="0">
                  <a:solidFill>
                    <a:srgbClr val="44536A"/>
                  </a:solidFill>
                  <a:latin typeface="等线"/>
                  <a:cs typeface="等线"/>
                </a:rPr>
                <a:t>79.73%</a:t>
              </a:r>
              <a:endParaRPr sz="900" dirty="0">
                <a:latin typeface="等线"/>
                <a:cs typeface="等线"/>
              </a:endParaRPr>
            </a:p>
          </p:txBody>
        </p:sp>
        <p:sp>
          <p:nvSpPr>
            <p:cNvPr id="14" name="object 42">
              <a:extLst>
                <a:ext uri="{FF2B5EF4-FFF2-40B4-BE49-F238E27FC236}">
                  <a16:creationId xmlns:a16="http://schemas.microsoft.com/office/drawing/2014/main" id="{5DC9CEAA-8C52-2040-149A-E8BE92DA8907}"/>
                </a:ext>
              </a:extLst>
            </p:cNvPr>
            <p:cNvSpPr txBox="1"/>
            <p:nvPr/>
          </p:nvSpPr>
          <p:spPr>
            <a:xfrm>
              <a:off x="8146717" y="4385929"/>
              <a:ext cx="335915" cy="162560"/>
            </a:xfrm>
            <a:prstGeom prst="rect">
              <a:avLst/>
            </a:prstGeom>
          </p:spPr>
          <p:txBody>
            <a:bodyPr vert="horz" wrap="square" lIns="0" tIns="12700" rIns="0" bIns="0" rtlCol="0">
              <a:spAutoFit/>
            </a:bodyPr>
            <a:lstStyle/>
            <a:p>
              <a:pPr>
                <a:lnSpc>
                  <a:spcPct val="100000"/>
                </a:lnSpc>
                <a:spcBef>
                  <a:spcPts val="100"/>
                </a:spcBef>
              </a:pPr>
              <a:r>
                <a:rPr sz="900" spc="-10" dirty="0">
                  <a:solidFill>
                    <a:srgbClr val="44536A"/>
                  </a:solidFill>
                  <a:latin typeface="等线"/>
                  <a:cs typeface="等线"/>
                </a:rPr>
                <a:t>70.92%</a:t>
              </a:r>
              <a:endParaRPr sz="900">
                <a:latin typeface="等线"/>
                <a:cs typeface="等线"/>
              </a:endParaRPr>
            </a:p>
          </p:txBody>
        </p:sp>
        <p:sp>
          <p:nvSpPr>
            <p:cNvPr id="15" name="object 43">
              <a:extLst>
                <a:ext uri="{FF2B5EF4-FFF2-40B4-BE49-F238E27FC236}">
                  <a16:creationId xmlns:a16="http://schemas.microsoft.com/office/drawing/2014/main" id="{63B3948F-BE6E-AAA1-E436-1EDE62136B3A}"/>
                </a:ext>
              </a:extLst>
            </p:cNvPr>
            <p:cNvSpPr txBox="1"/>
            <p:nvPr/>
          </p:nvSpPr>
          <p:spPr>
            <a:xfrm>
              <a:off x="8797972" y="4604623"/>
              <a:ext cx="335915" cy="162560"/>
            </a:xfrm>
            <a:prstGeom prst="rect">
              <a:avLst/>
            </a:prstGeom>
          </p:spPr>
          <p:txBody>
            <a:bodyPr vert="horz" wrap="square" lIns="0" tIns="12700" rIns="0" bIns="0" rtlCol="0">
              <a:spAutoFit/>
            </a:bodyPr>
            <a:lstStyle/>
            <a:p>
              <a:pPr>
                <a:lnSpc>
                  <a:spcPct val="100000"/>
                </a:lnSpc>
                <a:spcBef>
                  <a:spcPts val="100"/>
                </a:spcBef>
              </a:pPr>
              <a:r>
                <a:rPr sz="900" spc="-10" dirty="0">
                  <a:solidFill>
                    <a:srgbClr val="44536A"/>
                  </a:solidFill>
                  <a:latin typeface="等线"/>
                  <a:cs typeface="等线"/>
                </a:rPr>
                <a:t>60.41%</a:t>
              </a:r>
              <a:endParaRPr sz="900">
                <a:latin typeface="等线"/>
                <a:cs typeface="等线"/>
              </a:endParaRPr>
            </a:p>
          </p:txBody>
        </p:sp>
        <p:sp>
          <p:nvSpPr>
            <p:cNvPr id="16" name="object 44">
              <a:extLst>
                <a:ext uri="{FF2B5EF4-FFF2-40B4-BE49-F238E27FC236}">
                  <a16:creationId xmlns:a16="http://schemas.microsoft.com/office/drawing/2014/main" id="{DBC7A5F8-D704-1ADC-EF9F-E5E97CC06133}"/>
                </a:ext>
              </a:extLst>
            </p:cNvPr>
            <p:cNvSpPr txBox="1"/>
            <p:nvPr/>
          </p:nvSpPr>
          <p:spPr>
            <a:xfrm>
              <a:off x="9449229" y="4954126"/>
              <a:ext cx="335915" cy="162560"/>
            </a:xfrm>
            <a:prstGeom prst="rect">
              <a:avLst/>
            </a:prstGeom>
          </p:spPr>
          <p:txBody>
            <a:bodyPr vert="horz" wrap="square" lIns="0" tIns="12700" rIns="0" bIns="0" rtlCol="0">
              <a:spAutoFit/>
            </a:bodyPr>
            <a:lstStyle/>
            <a:p>
              <a:pPr>
                <a:lnSpc>
                  <a:spcPct val="100000"/>
                </a:lnSpc>
                <a:spcBef>
                  <a:spcPts val="100"/>
                </a:spcBef>
              </a:pPr>
              <a:r>
                <a:rPr sz="900" spc="-10" dirty="0">
                  <a:solidFill>
                    <a:srgbClr val="44536A"/>
                  </a:solidFill>
                  <a:latin typeface="等线"/>
                  <a:cs typeface="等线"/>
                </a:rPr>
                <a:t>43.63%</a:t>
              </a:r>
              <a:endParaRPr sz="900">
                <a:latin typeface="等线"/>
                <a:cs typeface="等线"/>
              </a:endParaRPr>
            </a:p>
          </p:txBody>
        </p:sp>
        <p:sp>
          <p:nvSpPr>
            <p:cNvPr id="17" name="object 45">
              <a:extLst>
                <a:ext uri="{FF2B5EF4-FFF2-40B4-BE49-F238E27FC236}">
                  <a16:creationId xmlns:a16="http://schemas.microsoft.com/office/drawing/2014/main" id="{848D2DB2-A1D5-99F4-2CAF-669E1EA69688}"/>
                </a:ext>
              </a:extLst>
            </p:cNvPr>
            <p:cNvSpPr txBox="1"/>
            <p:nvPr/>
          </p:nvSpPr>
          <p:spPr>
            <a:xfrm>
              <a:off x="10204831" y="5582270"/>
              <a:ext cx="335915" cy="441959"/>
            </a:xfrm>
            <a:prstGeom prst="rect">
              <a:avLst/>
            </a:prstGeom>
          </p:spPr>
          <p:txBody>
            <a:bodyPr vert="horz" wrap="square" lIns="0" tIns="83820" rIns="0" bIns="0" rtlCol="0">
              <a:spAutoFit/>
            </a:bodyPr>
            <a:lstStyle/>
            <a:p>
              <a:pPr>
                <a:lnSpc>
                  <a:spcPct val="100000"/>
                </a:lnSpc>
                <a:spcBef>
                  <a:spcPts val="660"/>
                </a:spcBef>
              </a:pPr>
              <a:r>
                <a:rPr sz="900" spc="-10" dirty="0">
                  <a:solidFill>
                    <a:srgbClr val="44536A"/>
                  </a:solidFill>
                  <a:latin typeface="等线"/>
                  <a:cs typeface="等线"/>
                </a:rPr>
                <a:t>10.00%</a:t>
              </a:r>
              <a:endParaRPr sz="900" dirty="0">
                <a:latin typeface="等线"/>
                <a:cs typeface="等线"/>
              </a:endParaRPr>
            </a:p>
            <a:p>
              <a:pPr>
                <a:lnSpc>
                  <a:spcPct val="100000"/>
                </a:lnSpc>
                <a:spcBef>
                  <a:spcPts val="560"/>
                </a:spcBef>
              </a:pPr>
              <a:r>
                <a:rPr sz="900" spc="-10" dirty="0">
                  <a:solidFill>
                    <a:srgbClr val="44536A"/>
                  </a:solidFill>
                  <a:latin typeface="等线"/>
                  <a:cs typeface="等线"/>
                </a:rPr>
                <a:t>0.00%</a:t>
              </a:r>
              <a:endParaRPr sz="900" dirty="0">
                <a:latin typeface="等线"/>
                <a:cs typeface="等线"/>
              </a:endParaRPr>
            </a:p>
          </p:txBody>
        </p:sp>
        <p:sp>
          <p:nvSpPr>
            <p:cNvPr id="18" name="object 46">
              <a:extLst>
                <a:ext uri="{FF2B5EF4-FFF2-40B4-BE49-F238E27FC236}">
                  <a16:creationId xmlns:a16="http://schemas.microsoft.com/office/drawing/2014/main" id="{9817B04F-FA6D-2C71-6D89-8A70E2D4D799}"/>
                </a:ext>
              </a:extLst>
            </p:cNvPr>
            <p:cNvSpPr txBox="1"/>
            <p:nvPr/>
          </p:nvSpPr>
          <p:spPr>
            <a:xfrm>
              <a:off x="9885335" y="3916537"/>
              <a:ext cx="644525" cy="1691639"/>
            </a:xfrm>
            <a:prstGeom prst="rect">
              <a:avLst/>
            </a:prstGeom>
          </p:spPr>
          <p:txBody>
            <a:bodyPr vert="horz" wrap="square" lIns="0" tIns="83820" rIns="0" bIns="0" rtlCol="0">
              <a:spAutoFit/>
            </a:bodyPr>
            <a:lstStyle/>
            <a:p>
              <a:pPr marL="307975">
                <a:lnSpc>
                  <a:spcPct val="100000"/>
                </a:lnSpc>
                <a:spcBef>
                  <a:spcPts val="660"/>
                </a:spcBef>
              </a:pPr>
              <a:r>
                <a:rPr sz="900" spc="-10" dirty="0">
                  <a:solidFill>
                    <a:srgbClr val="44536A"/>
                  </a:solidFill>
                  <a:latin typeface="等线"/>
                  <a:cs typeface="等线"/>
                </a:rPr>
                <a:t>90.00%</a:t>
              </a:r>
              <a:endParaRPr sz="900" dirty="0">
                <a:latin typeface="等线"/>
                <a:cs typeface="等线"/>
              </a:endParaRPr>
            </a:p>
            <a:p>
              <a:pPr marL="307975">
                <a:lnSpc>
                  <a:spcPct val="100000"/>
                </a:lnSpc>
                <a:spcBef>
                  <a:spcPts val="560"/>
                </a:spcBef>
              </a:pPr>
              <a:r>
                <a:rPr sz="900" spc="-10" dirty="0">
                  <a:solidFill>
                    <a:srgbClr val="44536A"/>
                  </a:solidFill>
                  <a:latin typeface="等线"/>
                  <a:cs typeface="等线"/>
                </a:rPr>
                <a:t>80.00%</a:t>
              </a:r>
              <a:endParaRPr sz="900" dirty="0">
                <a:latin typeface="等线"/>
                <a:cs typeface="等线"/>
              </a:endParaRPr>
            </a:p>
            <a:p>
              <a:pPr marL="307975">
                <a:lnSpc>
                  <a:spcPct val="100000"/>
                </a:lnSpc>
                <a:spcBef>
                  <a:spcPts val="555"/>
                </a:spcBef>
              </a:pPr>
              <a:r>
                <a:rPr sz="900" spc="-10" dirty="0">
                  <a:solidFill>
                    <a:srgbClr val="44536A"/>
                  </a:solidFill>
                  <a:latin typeface="等线"/>
                  <a:cs typeface="等线"/>
                </a:rPr>
                <a:t>70.00%</a:t>
              </a:r>
              <a:endParaRPr sz="900" dirty="0">
                <a:latin typeface="等线"/>
                <a:cs typeface="等线"/>
              </a:endParaRPr>
            </a:p>
            <a:p>
              <a:pPr marL="307975">
                <a:lnSpc>
                  <a:spcPct val="100000"/>
                </a:lnSpc>
                <a:spcBef>
                  <a:spcPts val="560"/>
                </a:spcBef>
              </a:pPr>
              <a:r>
                <a:rPr sz="900" spc="-10" dirty="0">
                  <a:solidFill>
                    <a:srgbClr val="44536A"/>
                  </a:solidFill>
                  <a:latin typeface="等线"/>
                  <a:cs typeface="等线"/>
                </a:rPr>
                <a:t>60.00%</a:t>
              </a:r>
              <a:endParaRPr sz="900" dirty="0">
                <a:latin typeface="等线"/>
                <a:cs typeface="等线"/>
              </a:endParaRPr>
            </a:p>
            <a:p>
              <a:pPr marL="307975">
                <a:lnSpc>
                  <a:spcPct val="100000"/>
                </a:lnSpc>
                <a:spcBef>
                  <a:spcPts val="560"/>
                </a:spcBef>
              </a:pPr>
              <a:r>
                <a:rPr sz="900" spc="-10" dirty="0">
                  <a:solidFill>
                    <a:srgbClr val="44536A"/>
                  </a:solidFill>
                  <a:latin typeface="等线"/>
                  <a:cs typeface="等线"/>
                </a:rPr>
                <a:t>50.00%</a:t>
              </a:r>
              <a:endParaRPr sz="900" dirty="0">
                <a:latin typeface="等线"/>
                <a:cs typeface="等线"/>
              </a:endParaRPr>
            </a:p>
            <a:p>
              <a:pPr marL="307975">
                <a:lnSpc>
                  <a:spcPts val="910"/>
                </a:lnSpc>
                <a:spcBef>
                  <a:spcPts val="560"/>
                </a:spcBef>
              </a:pPr>
              <a:r>
                <a:rPr sz="900" spc="-10" dirty="0">
                  <a:solidFill>
                    <a:srgbClr val="44536A"/>
                  </a:solidFill>
                  <a:latin typeface="等线"/>
                  <a:cs typeface="等线"/>
                </a:rPr>
                <a:t>40.00%</a:t>
              </a:r>
              <a:endParaRPr sz="900" dirty="0">
                <a:latin typeface="等线"/>
                <a:cs typeface="等线"/>
              </a:endParaRPr>
            </a:p>
            <a:p>
              <a:pPr>
                <a:lnSpc>
                  <a:spcPts val="819"/>
                </a:lnSpc>
              </a:pPr>
              <a:r>
                <a:rPr sz="900" spc="-10" dirty="0">
                  <a:solidFill>
                    <a:srgbClr val="44536A"/>
                  </a:solidFill>
                  <a:latin typeface="等线"/>
                  <a:cs typeface="等线"/>
                </a:rPr>
                <a:t>35.55%</a:t>
              </a:r>
              <a:endParaRPr sz="900" dirty="0">
                <a:latin typeface="等线"/>
                <a:cs typeface="等线"/>
              </a:endParaRPr>
            </a:p>
            <a:p>
              <a:pPr marL="307975">
                <a:lnSpc>
                  <a:spcPts val="990"/>
                </a:lnSpc>
              </a:pPr>
              <a:r>
                <a:rPr sz="900" spc="-10" dirty="0">
                  <a:solidFill>
                    <a:srgbClr val="44536A"/>
                  </a:solidFill>
                  <a:latin typeface="等线"/>
                  <a:cs typeface="等线"/>
                </a:rPr>
                <a:t>30.00%</a:t>
              </a:r>
              <a:endParaRPr sz="900" dirty="0">
                <a:latin typeface="等线"/>
                <a:cs typeface="等线"/>
              </a:endParaRPr>
            </a:p>
            <a:p>
              <a:pPr marL="307975">
                <a:lnSpc>
                  <a:spcPct val="100000"/>
                </a:lnSpc>
                <a:spcBef>
                  <a:spcPts val="560"/>
                </a:spcBef>
              </a:pPr>
              <a:r>
                <a:rPr sz="900" spc="-10" dirty="0">
                  <a:solidFill>
                    <a:srgbClr val="44536A"/>
                  </a:solidFill>
                  <a:latin typeface="等线"/>
                  <a:cs typeface="等线"/>
                </a:rPr>
                <a:t>20.00%</a:t>
              </a:r>
              <a:endParaRPr sz="900" dirty="0">
                <a:latin typeface="等线"/>
                <a:cs typeface="等线"/>
              </a:endParaRPr>
            </a:p>
          </p:txBody>
        </p:sp>
        <p:sp>
          <p:nvSpPr>
            <p:cNvPr id="19" name="object 47">
              <a:extLst>
                <a:ext uri="{FF2B5EF4-FFF2-40B4-BE49-F238E27FC236}">
                  <a16:creationId xmlns:a16="http://schemas.microsoft.com/office/drawing/2014/main" id="{879AFC80-EA99-5603-D093-F014D1D4BB39}"/>
                </a:ext>
              </a:extLst>
            </p:cNvPr>
            <p:cNvSpPr txBox="1"/>
            <p:nvPr/>
          </p:nvSpPr>
          <p:spPr>
            <a:xfrm>
              <a:off x="7003681" y="5861669"/>
              <a:ext cx="219075" cy="162560"/>
            </a:xfrm>
            <a:prstGeom prst="rect">
              <a:avLst/>
            </a:prstGeom>
          </p:spPr>
          <p:txBody>
            <a:bodyPr vert="horz" wrap="square" lIns="0" tIns="12700" rIns="0" bIns="0" rtlCol="0">
              <a:spAutoFit/>
            </a:bodyPr>
            <a:lstStyle/>
            <a:p>
              <a:pPr>
                <a:lnSpc>
                  <a:spcPct val="100000"/>
                </a:lnSpc>
                <a:spcBef>
                  <a:spcPts val="100"/>
                </a:spcBef>
              </a:pPr>
              <a:r>
                <a:rPr sz="900" spc="-20" dirty="0">
                  <a:solidFill>
                    <a:srgbClr val="44536A"/>
                  </a:solidFill>
                  <a:latin typeface="等线"/>
                  <a:cs typeface="等线"/>
                </a:rPr>
                <a:t>0.00</a:t>
              </a:r>
              <a:endParaRPr sz="900">
                <a:latin typeface="等线"/>
                <a:cs typeface="等线"/>
              </a:endParaRPr>
            </a:p>
          </p:txBody>
        </p:sp>
        <p:sp>
          <p:nvSpPr>
            <p:cNvPr id="20" name="object 48">
              <a:extLst>
                <a:ext uri="{FF2B5EF4-FFF2-40B4-BE49-F238E27FC236}">
                  <a16:creationId xmlns:a16="http://schemas.microsoft.com/office/drawing/2014/main" id="{CAF77968-0EAD-C02B-5F25-B4261AB82641}"/>
                </a:ext>
              </a:extLst>
            </p:cNvPr>
            <p:cNvSpPr txBox="1"/>
            <p:nvPr/>
          </p:nvSpPr>
          <p:spPr>
            <a:xfrm>
              <a:off x="7003681" y="5627226"/>
              <a:ext cx="219075" cy="162560"/>
            </a:xfrm>
            <a:prstGeom prst="rect">
              <a:avLst/>
            </a:prstGeom>
          </p:spPr>
          <p:txBody>
            <a:bodyPr vert="horz" wrap="square" lIns="0" tIns="12700" rIns="0" bIns="0" rtlCol="0">
              <a:spAutoFit/>
            </a:bodyPr>
            <a:lstStyle/>
            <a:p>
              <a:pPr>
                <a:lnSpc>
                  <a:spcPct val="100000"/>
                </a:lnSpc>
                <a:spcBef>
                  <a:spcPts val="100"/>
                </a:spcBef>
              </a:pPr>
              <a:r>
                <a:rPr sz="900" spc="-20" dirty="0">
                  <a:solidFill>
                    <a:srgbClr val="44536A"/>
                  </a:solidFill>
                  <a:latin typeface="等线"/>
                  <a:cs typeface="等线"/>
                </a:rPr>
                <a:t>5.00</a:t>
              </a:r>
              <a:endParaRPr sz="900">
                <a:latin typeface="等线"/>
                <a:cs typeface="等线"/>
              </a:endParaRPr>
            </a:p>
          </p:txBody>
        </p:sp>
        <p:sp>
          <p:nvSpPr>
            <p:cNvPr id="21" name="object 49">
              <a:extLst>
                <a:ext uri="{FF2B5EF4-FFF2-40B4-BE49-F238E27FC236}">
                  <a16:creationId xmlns:a16="http://schemas.microsoft.com/office/drawing/2014/main" id="{67633DD4-A680-F37D-6A4D-FCF2D0599106}"/>
                </a:ext>
              </a:extLst>
            </p:cNvPr>
            <p:cNvSpPr txBox="1"/>
            <p:nvPr/>
          </p:nvSpPr>
          <p:spPr>
            <a:xfrm>
              <a:off x="6943483" y="5393038"/>
              <a:ext cx="278765" cy="162560"/>
            </a:xfrm>
            <a:prstGeom prst="rect">
              <a:avLst/>
            </a:prstGeom>
          </p:spPr>
          <p:txBody>
            <a:bodyPr vert="horz" wrap="square" lIns="0" tIns="12700" rIns="0" bIns="0" rtlCol="0">
              <a:spAutoFit/>
            </a:bodyPr>
            <a:lstStyle/>
            <a:p>
              <a:pPr>
                <a:lnSpc>
                  <a:spcPct val="100000"/>
                </a:lnSpc>
                <a:spcBef>
                  <a:spcPts val="100"/>
                </a:spcBef>
              </a:pPr>
              <a:r>
                <a:rPr sz="900" spc="-10" dirty="0">
                  <a:solidFill>
                    <a:srgbClr val="44536A"/>
                  </a:solidFill>
                  <a:latin typeface="等线"/>
                  <a:cs typeface="等线"/>
                </a:rPr>
                <a:t>10.00</a:t>
              </a:r>
              <a:endParaRPr sz="900">
                <a:latin typeface="等线"/>
                <a:cs typeface="等线"/>
              </a:endParaRPr>
            </a:p>
          </p:txBody>
        </p:sp>
        <p:sp>
          <p:nvSpPr>
            <p:cNvPr id="22" name="object 50">
              <a:extLst>
                <a:ext uri="{FF2B5EF4-FFF2-40B4-BE49-F238E27FC236}">
                  <a16:creationId xmlns:a16="http://schemas.microsoft.com/office/drawing/2014/main" id="{11E09882-A288-22CE-FFD6-84ED137CED01}"/>
                </a:ext>
              </a:extLst>
            </p:cNvPr>
            <p:cNvSpPr txBox="1"/>
            <p:nvPr/>
          </p:nvSpPr>
          <p:spPr>
            <a:xfrm>
              <a:off x="6943483" y="5158850"/>
              <a:ext cx="278765" cy="162560"/>
            </a:xfrm>
            <a:prstGeom prst="rect">
              <a:avLst/>
            </a:prstGeom>
          </p:spPr>
          <p:txBody>
            <a:bodyPr vert="horz" wrap="square" lIns="0" tIns="12700" rIns="0" bIns="0" rtlCol="0">
              <a:spAutoFit/>
            </a:bodyPr>
            <a:lstStyle/>
            <a:p>
              <a:pPr>
                <a:lnSpc>
                  <a:spcPct val="100000"/>
                </a:lnSpc>
                <a:spcBef>
                  <a:spcPts val="100"/>
                </a:spcBef>
              </a:pPr>
              <a:r>
                <a:rPr sz="900" spc="-10" dirty="0">
                  <a:solidFill>
                    <a:srgbClr val="44536A"/>
                  </a:solidFill>
                  <a:latin typeface="等线"/>
                  <a:cs typeface="等线"/>
                </a:rPr>
                <a:t>15.00</a:t>
              </a:r>
              <a:endParaRPr sz="900">
                <a:latin typeface="等线"/>
                <a:cs typeface="等线"/>
              </a:endParaRPr>
            </a:p>
          </p:txBody>
        </p:sp>
        <p:sp>
          <p:nvSpPr>
            <p:cNvPr id="23" name="object 51">
              <a:extLst>
                <a:ext uri="{FF2B5EF4-FFF2-40B4-BE49-F238E27FC236}">
                  <a16:creationId xmlns:a16="http://schemas.microsoft.com/office/drawing/2014/main" id="{F412DB79-1915-3D55-328C-93070918377C}"/>
                </a:ext>
              </a:extLst>
            </p:cNvPr>
            <p:cNvSpPr txBox="1"/>
            <p:nvPr/>
          </p:nvSpPr>
          <p:spPr>
            <a:xfrm>
              <a:off x="6943483" y="4924663"/>
              <a:ext cx="278765" cy="162560"/>
            </a:xfrm>
            <a:prstGeom prst="rect">
              <a:avLst/>
            </a:prstGeom>
          </p:spPr>
          <p:txBody>
            <a:bodyPr vert="horz" wrap="square" lIns="0" tIns="12700" rIns="0" bIns="0" rtlCol="0">
              <a:spAutoFit/>
            </a:bodyPr>
            <a:lstStyle/>
            <a:p>
              <a:pPr>
                <a:lnSpc>
                  <a:spcPct val="100000"/>
                </a:lnSpc>
                <a:spcBef>
                  <a:spcPts val="100"/>
                </a:spcBef>
              </a:pPr>
              <a:r>
                <a:rPr sz="900" spc="-10" dirty="0">
                  <a:solidFill>
                    <a:srgbClr val="44536A"/>
                  </a:solidFill>
                  <a:latin typeface="等线"/>
                  <a:cs typeface="等线"/>
                </a:rPr>
                <a:t>20.00</a:t>
              </a:r>
              <a:endParaRPr sz="900">
                <a:latin typeface="等线"/>
                <a:cs typeface="等线"/>
              </a:endParaRPr>
            </a:p>
          </p:txBody>
        </p:sp>
        <p:sp>
          <p:nvSpPr>
            <p:cNvPr id="24" name="object 52">
              <a:extLst>
                <a:ext uri="{FF2B5EF4-FFF2-40B4-BE49-F238E27FC236}">
                  <a16:creationId xmlns:a16="http://schemas.microsoft.com/office/drawing/2014/main" id="{5F2F01BB-5B34-2F67-CABC-E4957E00947D}"/>
                </a:ext>
              </a:extLst>
            </p:cNvPr>
            <p:cNvSpPr txBox="1"/>
            <p:nvPr/>
          </p:nvSpPr>
          <p:spPr>
            <a:xfrm>
              <a:off x="6943483" y="4690475"/>
              <a:ext cx="278765" cy="162560"/>
            </a:xfrm>
            <a:prstGeom prst="rect">
              <a:avLst/>
            </a:prstGeom>
          </p:spPr>
          <p:txBody>
            <a:bodyPr vert="horz" wrap="square" lIns="0" tIns="12700" rIns="0" bIns="0" rtlCol="0">
              <a:spAutoFit/>
            </a:bodyPr>
            <a:lstStyle/>
            <a:p>
              <a:pPr>
                <a:lnSpc>
                  <a:spcPct val="100000"/>
                </a:lnSpc>
                <a:spcBef>
                  <a:spcPts val="100"/>
                </a:spcBef>
              </a:pPr>
              <a:r>
                <a:rPr sz="900" spc="-10" dirty="0">
                  <a:solidFill>
                    <a:srgbClr val="44536A"/>
                  </a:solidFill>
                  <a:latin typeface="等线"/>
                  <a:cs typeface="等线"/>
                </a:rPr>
                <a:t>25.00</a:t>
              </a:r>
              <a:endParaRPr sz="900">
                <a:latin typeface="等线"/>
                <a:cs typeface="等线"/>
              </a:endParaRPr>
            </a:p>
          </p:txBody>
        </p:sp>
        <p:sp>
          <p:nvSpPr>
            <p:cNvPr id="25" name="object 53">
              <a:extLst>
                <a:ext uri="{FF2B5EF4-FFF2-40B4-BE49-F238E27FC236}">
                  <a16:creationId xmlns:a16="http://schemas.microsoft.com/office/drawing/2014/main" id="{086259AD-F269-96C4-BB81-C75FFD064C6E}"/>
                </a:ext>
              </a:extLst>
            </p:cNvPr>
            <p:cNvSpPr txBox="1"/>
            <p:nvPr/>
          </p:nvSpPr>
          <p:spPr>
            <a:xfrm>
              <a:off x="6943483" y="4456032"/>
              <a:ext cx="278765" cy="162560"/>
            </a:xfrm>
            <a:prstGeom prst="rect">
              <a:avLst/>
            </a:prstGeom>
          </p:spPr>
          <p:txBody>
            <a:bodyPr vert="horz" wrap="square" lIns="0" tIns="12700" rIns="0" bIns="0" rtlCol="0">
              <a:spAutoFit/>
            </a:bodyPr>
            <a:lstStyle/>
            <a:p>
              <a:pPr>
                <a:lnSpc>
                  <a:spcPct val="100000"/>
                </a:lnSpc>
                <a:spcBef>
                  <a:spcPts val="100"/>
                </a:spcBef>
              </a:pPr>
              <a:r>
                <a:rPr sz="900" spc="-10" dirty="0">
                  <a:solidFill>
                    <a:srgbClr val="44536A"/>
                  </a:solidFill>
                  <a:latin typeface="等线"/>
                  <a:cs typeface="等线"/>
                </a:rPr>
                <a:t>30.00</a:t>
              </a:r>
              <a:endParaRPr sz="900">
                <a:latin typeface="等线"/>
                <a:cs typeface="等线"/>
              </a:endParaRPr>
            </a:p>
          </p:txBody>
        </p:sp>
        <p:sp>
          <p:nvSpPr>
            <p:cNvPr id="26" name="object 54">
              <a:extLst>
                <a:ext uri="{FF2B5EF4-FFF2-40B4-BE49-F238E27FC236}">
                  <a16:creationId xmlns:a16="http://schemas.microsoft.com/office/drawing/2014/main" id="{F1457DDA-CA49-896D-3CA9-2E1B4D60D34C}"/>
                </a:ext>
              </a:extLst>
            </p:cNvPr>
            <p:cNvSpPr txBox="1"/>
            <p:nvPr/>
          </p:nvSpPr>
          <p:spPr>
            <a:xfrm>
              <a:off x="6943483" y="3987657"/>
              <a:ext cx="278765" cy="396875"/>
            </a:xfrm>
            <a:prstGeom prst="rect">
              <a:avLst/>
            </a:prstGeom>
          </p:spPr>
          <p:txBody>
            <a:bodyPr vert="horz" wrap="square" lIns="0" tIns="12700" rIns="0" bIns="0" rtlCol="0">
              <a:spAutoFit/>
            </a:bodyPr>
            <a:lstStyle/>
            <a:p>
              <a:pPr>
                <a:lnSpc>
                  <a:spcPct val="100000"/>
                </a:lnSpc>
                <a:spcBef>
                  <a:spcPts val="100"/>
                </a:spcBef>
              </a:pPr>
              <a:r>
                <a:rPr sz="900" spc="-10" dirty="0">
                  <a:solidFill>
                    <a:srgbClr val="44536A"/>
                  </a:solidFill>
                  <a:latin typeface="等线"/>
                  <a:cs typeface="等线"/>
                </a:rPr>
                <a:t>40.00</a:t>
              </a:r>
              <a:endParaRPr sz="900" dirty="0">
                <a:latin typeface="等线"/>
                <a:cs typeface="等线"/>
              </a:endParaRPr>
            </a:p>
            <a:p>
              <a:pPr>
                <a:lnSpc>
                  <a:spcPct val="100000"/>
                </a:lnSpc>
                <a:spcBef>
                  <a:spcPts val="760"/>
                </a:spcBef>
              </a:pPr>
              <a:r>
                <a:rPr sz="900" spc="-10" dirty="0">
                  <a:solidFill>
                    <a:srgbClr val="44536A"/>
                  </a:solidFill>
                  <a:latin typeface="等线"/>
                  <a:cs typeface="等线"/>
                </a:rPr>
                <a:t>35.00</a:t>
              </a:r>
              <a:endParaRPr sz="900" dirty="0">
                <a:latin typeface="等线"/>
                <a:cs typeface="等线"/>
              </a:endParaRPr>
            </a:p>
          </p:txBody>
        </p:sp>
        <p:grpSp>
          <p:nvGrpSpPr>
            <p:cNvPr id="27" name="object 55">
              <a:extLst>
                <a:ext uri="{FF2B5EF4-FFF2-40B4-BE49-F238E27FC236}">
                  <a16:creationId xmlns:a16="http://schemas.microsoft.com/office/drawing/2014/main" id="{82343F4D-2BD2-6682-6B5F-25D53E4F8D1E}"/>
                </a:ext>
              </a:extLst>
            </p:cNvPr>
            <p:cNvGrpSpPr/>
            <p:nvPr/>
          </p:nvGrpSpPr>
          <p:grpSpPr>
            <a:xfrm>
              <a:off x="7933131" y="6300707"/>
              <a:ext cx="1339850" cy="31750"/>
              <a:chOff x="8111617" y="3959478"/>
              <a:chExt cx="1339850" cy="31750"/>
            </a:xfrm>
          </p:grpSpPr>
          <p:sp>
            <p:nvSpPr>
              <p:cNvPr id="28" name="object 56">
                <a:extLst>
                  <a:ext uri="{FF2B5EF4-FFF2-40B4-BE49-F238E27FC236}">
                    <a16:creationId xmlns:a16="http://schemas.microsoft.com/office/drawing/2014/main" id="{7107D8BC-794C-C1AE-F35C-83FC3153143F}"/>
                  </a:ext>
                </a:extLst>
              </p:cNvPr>
              <p:cNvSpPr/>
              <p:nvPr/>
            </p:nvSpPr>
            <p:spPr>
              <a:xfrm>
                <a:off x="8127492" y="3975353"/>
                <a:ext cx="243840" cy="0"/>
              </a:xfrm>
              <a:custGeom>
                <a:avLst/>
                <a:gdLst/>
                <a:ahLst/>
                <a:cxnLst/>
                <a:rect l="l" t="t" r="r" b="b"/>
                <a:pathLst>
                  <a:path w="243840">
                    <a:moveTo>
                      <a:pt x="0" y="0"/>
                    </a:moveTo>
                    <a:lnTo>
                      <a:pt x="243839" y="0"/>
                    </a:lnTo>
                  </a:path>
                </a:pathLst>
              </a:custGeom>
              <a:ln w="31750">
                <a:solidFill>
                  <a:srgbClr val="EC7C30"/>
                </a:solidFill>
              </a:ln>
            </p:spPr>
            <p:txBody>
              <a:bodyPr wrap="square" lIns="0" tIns="0" rIns="0" bIns="0" rtlCol="0"/>
              <a:lstStyle/>
              <a:p>
                <a:endParaRPr/>
              </a:p>
            </p:txBody>
          </p:sp>
          <p:sp>
            <p:nvSpPr>
              <p:cNvPr id="29" name="object 57">
                <a:extLst>
                  <a:ext uri="{FF2B5EF4-FFF2-40B4-BE49-F238E27FC236}">
                    <a16:creationId xmlns:a16="http://schemas.microsoft.com/office/drawing/2014/main" id="{6E09E412-7518-79D2-8111-034FD58F4275}"/>
                  </a:ext>
                </a:extLst>
              </p:cNvPr>
              <p:cNvSpPr/>
              <p:nvPr/>
            </p:nvSpPr>
            <p:spPr>
              <a:xfrm>
                <a:off x="9191244" y="3975353"/>
                <a:ext cx="243840" cy="0"/>
              </a:xfrm>
              <a:custGeom>
                <a:avLst/>
                <a:gdLst/>
                <a:ahLst/>
                <a:cxnLst/>
                <a:rect l="l" t="t" r="r" b="b"/>
                <a:pathLst>
                  <a:path w="243840">
                    <a:moveTo>
                      <a:pt x="0" y="0"/>
                    </a:moveTo>
                    <a:lnTo>
                      <a:pt x="243839" y="0"/>
                    </a:lnTo>
                  </a:path>
                </a:pathLst>
              </a:custGeom>
              <a:ln w="31750">
                <a:solidFill>
                  <a:srgbClr val="4471C4"/>
                </a:solidFill>
              </a:ln>
            </p:spPr>
            <p:txBody>
              <a:bodyPr wrap="square" lIns="0" tIns="0" rIns="0" bIns="0" rtlCol="0"/>
              <a:lstStyle/>
              <a:p>
                <a:endParaRPr/>
              </a:p>
            </p:txBody>
          </p:sp>
        </p:grpSp>
        <p:sp>
          <p:nvSpPr>
            <p:cNvPr id="30" name="object 58">
              <a:extLst>
                <a:ext uri="{FF2B5EF4-FFF2-40B4-BE49-F238E27FC236}">
                  <a16:creationId xmlns:a16="http://schemas.microsoft.com/office/drawing/2014/main" id="{3AD4BCB9-CE9B-88BF-A307-5980A06FBB5B}"/>
                </a:ext>
              </a:extLst>
            </p:cNvPr>
            <p:cNvSpPr txBox="1"/>
            <p:nvPr/>
          </p:nvSpPr>
          <p:spPr>
            <a:xfrm>
              <a:off x="7426182" y="5984096"/>
              <a:ext cx="2798445" cy="400050"/>
            </a:xfrm>
            <a:prstGeom prst="rect">
              <a:avLst/>
            </a:prstGeom>
          </p:spPr>
          <p:txBody>
            <a:bodyPr vert="horz" wrap="square" lIns="0" tIns="12700" rIns="0" bIns="0" rtlCol="0">
              <a:spAutoFit/>
            </a:bodyPr>
            <a:lstStyle/>
            <a:p>
              <a:pPr>
                <a:lnSpc>
                  <a:spcPct val="100000"/>
                </a:lnSpc>
                <a:spcBef>
                  <a:spcPts val="100"/>
                </a:spcBef>
                <a:tabLst>
                  <a:tab pos="620395" algn="l"/>
                  <a:tab pos="1271905" algn="l"/>
                  <a:tab pos="1923414" algn="l"/>
                  <a:tab pos="2544445" algn="l"/>
                </a:tabLst>
              </a:pPr>
              <a:r>
                <a:rPr sz="900" spc="-25" dirty="0">
                  <a:solidFill>
                    <a:srgbClr val="44536A"/>
                  </a:solidFill>
                  <a:latin typeface="等线"/>
                  <a:cs typeface="等线"/>
                </a:rPr>
                <a:t>64</a:t>
              </a:r>
              <a:r>
                <a:rPr sz="900" dirty="0">
                  <a:solidFill>
                    <a:srgbClr val="44536A"/>
                  </a:solidFill>
                  <a:latin typeface="等线"/>
                  <a:cs typeface="等线"/>
                </a:rPr>
                <a:t>	</a:t>
              </a:r>
              <a:r>
                <a:rPr sz="900" spc="-25" dirty="0">
                  <a:solidFill>
                    <a:srgbClr val="44536A"/>
                  </a:solidFill>
                  <a:latin typeface="等线"/>
                  <a:cs typeface="等线"/>
                </a:rPr>
                <a:t>128</a:t>
              </a:r>
              <a:r>
                <a:rPr sz="900" dirty="0">
                  <a:solidFill>
                    <a:srgbClr val="44536A"/>
                  </a:solidFill>
                  <a:latin typeface="等线"/>
                  <a:cs typeface="等线"/>
                </a:rPr>
                <a:t>	</a:t>
              </a:r>
              <a:r>
                <a:rPr sz="900" spc="-25" dirty="0">
                  <a:solidFill>
                    <a:srgbClr val="44536A"/>
                  </a:solidFill>
                  <a:latin typeface="等线"/>
                  <a:cs typeface="等线"/>
                </a:rPr>
                <a:t>256</a:t>
              </a:r>
              <a:r>
                <a:rPr sz="900" dirty="0">
                  <a:solidFill>
                    <a:srgbClr val="44536A"/>
                  </a:solidFill>
                  <a:latin typeface="等线"/>
                  <a:cs typeface="等线"/>
                </a:rPr>
                <a:t>	</a:t>
              </a:r>
              <a:r>
                <a:rPr sz="900" spc="-25" dirty="0">
                  <a:solidFill>
                    <a:srgbClr val="44536A"/>
                  </a:solidFill>
                  <a:latin typeface="等线"/>
                  <a:cs typeface="等线"/>
                </a:rPr>
                <a:t>512</a:t>
              </a:r>
              <a:r>
                <a:rPr sz="900" dirty="0">
                  <a:solidFill>
                    <a:srgbClr val="44536A"/>
                  </a:solidFill>
                  <a:latin typeface="等线"/>
                  <a:cs typeface="等线"/>
                </a:rPr>
                <a:t>	</a:t>
              </a:r>
              <a:r>
                <a:rPr sz="900" spc="-20" dirty="0">
                  <a:solidFill>
                    <a:srgbClr val="44536A"/>
                  </a:solidFill>
                  <a:latin typeface="等线"/>
                  <a:cs typeface="等线"/>
                </a:rPr>
                <a:t>1024</a:t>
              </a:r>
              <a:endParaRPr sz="900" dirty="0">
                <a:latin typeface="等线"/>
                <a:cs typeface="等线"/>
              </a:endParaRPr>
            </a:p>
            <a:p>
              <a:pPr marL="720725">
                <a:lnSpc>
                  <a:spcPct val="100000"/>
                </a:lnSpc>
                <a:spcBef>
                  <a:spcPts val="790"/>
                </a:spcBef>
                <a:tabLst>
                  <a:tab pos="1784350" algn="l"/>
                </a:tabLst>
              </a:pPr>
              <a:r>
                <a:rPr sz="900" dirty="0">
                  <a:solidFill>
                    <a:srgbClr val="44536A"/>
                  </a:solidFill>
                  <a:latin typeface="等线"/>
                  <a:cs typeface="等线"/>
                </a:rPr>
                <a:t>训练时间(天</a:t>
              </a:r>
              <a:r>
                <a:rPr sz="900" spc="-50" dirty="0">
                  <a:solidFill>
                    <a:srgbClr val="44536A"/>
                  </a:solidFill>
                  <a:latin typeface="等线"/>
                  <a:cs typeface="等线"/>
                </a:rPr>
                <a:t>)</a:t>
              </a:r>
              <a:r>
                <a:rPr sz="900" dirty="0">
                  <a:solidFill>
                    <a:srgbClr val="44536A"/>
                  </a:solidFill>
                  <a:latin typeface="等线"/>
                  <a:cs typeface="等线"/>
                </a:rPr>
                <a:t>	GPU利用</a:t>
              </a:r>
              <a:r>
                <a:rPr sz="900" spc="-50" dirty="0">
                  <a:solidFill>
                    <a:srgbClr val="44536A"/>
                  </a:solidFill>
                  <a:latin typeface="等线"/>
                  <a:cs typeface="等线"/>
                </a:rPr>
                <a:t>率</a:t>
              </a:r>
              <a:endParaRPr sz="900" dirty="0">
                <a:latin typeface="等线"/>
                <a:cs typeface="等线"/>
              </a:endParaRPr>
            </a:p>
          </p:txBody>
        </p:sp>
        <p:sp>
          <p:nvSpPr>
            <p:cNvPr id="31" name="object 59">
              <a:extLst>
                <a:ext uri="{FF2B5EF4-FFF2-40B4-BE49-F238E27FC236}">
                  <a16:creationId xmlns:a16="http://schemas.microsoft.com/office/drawing/2014/main" id="{ADD59CF1-C2AB-9DBF-6BCB-3144C7585B95}"/>
                </a:ext>
              </a:extLst>
            </p:cNvPr>
            <p:cNvSpPr/>
            <p:nvPr/>
          </p:nvSpPr>
          <p:spPr>
            <a:xfrm>
              <a:off x="6843598" y="3844502"/>
              <a:ext cx="3762375" cy="2646045"/>
            </a:xfrm>
            <a:custGeom>
              <a:avLst/>
              <a:gdLst/>
              <a:ahLst/>
              <a:cxnLst/>
              <a:rect l="l" t="t" r="r" b="b"/>
              <a:pathLst>
                <a:path w="4999990" h="2646045">
                  <a:moveTo>
                    <a:pt x="0" y="2645663"/>
                  </a:moveTo>
                  <a:lnTo>
                    <a:pt x="4999482" y="2645663"/>
                  </a:lnTo>
                  <a:lnTo>
                    <a:pt x="4999482" y="0"/>
                  </a:lnTo>
                  <a:lnTo>
                    <a:pt x="0" y="0"/>
                  </a:lnTo>
                  <a:lnTo>
                    <a:pt x="0" y="2645663"/>
                  </a:lnTo>
                  <a:close/>
                </a:path>
              </a:pathLst>
            </a:custGeom>
            <a:ln w="12699">
              <a:solidFill>
                <a:srgbClr val="2E528F"/>
              </a:solidFill>
              <a:prstDash val="sysDash"/>
            </a:ln>
          </p:spPr>
          <p:txBody>
            <a:bodyPr wrap="square" lIns="0" tIns="0" rIns="0" bIns="0" rtlCol="0"/>
            <a:lstStyle/>
            <a:p>
              <a:endParaRPr/>
            </a:p>
          </p:txBody>
        </p:sp>
        <p:sp>
          <p:nvSpPr>
            <p:cNvPr id="32" name="object 60">
              <a:extLst>
                <a:ext uri="{FF2B5EF4-FFF2-40B4-BE49-F238E27FC236}">
                  <a16:creationId xmlns:a16="http://schemas.microsoft.com/office/drawing/2014/main" id="{F093A8B4-A7B2-8A12-2C72-C08671EAA21D}"/>
                </a:ext>
              </a:extLst>
            </p:cNvPr>
            <p:cNvSpPr txBox="1"/>
            <p:nvPr/>
          </p:nvSpPr>
          <p:spPr>
            <a:xfrm>
              <a:off x="7505521" y="3937338"/>
              <a:ext cx="2873375" cy="269875"/>
            </a:xfrm>
            <a:prstGeom prst="rect">
              <a:avLst/>
            </a:prstGeom>
          </p:spPr>
          <p:txBody>
            <a:bodyPr vert="horz" wrap="square" lIns="0" tIns="12700" rIns="0" bIns="0" rtlCol="0">
              <a:spAutoFit/>
            </a:bodyPr>
            <a:lstStyle/>
            <a:p>
              <a:pPr marL="12700">
                <a:lnSpc>
                  <a:spcPct val="100000"/>
                </a:lnSpc>
                <a:spcBef>
                  <a:spcPts val="100"/>
                </a:spcBef>
              </a:pPr>
              <a:r>
                <a:rPr sz="1600" b="1" spc="-10" dirty="0">
                  <a:latin typeface="等线"/>
                  <a:cs typeface="等线"/>
                </a:rPr>
                <a:t>不同集群规模对训练效率的影响</a:t>
              </a:r>
              <a:endParaRPr sz="1600" dirty="0">
                <a:latin typeface="等线"/>
                <a:cs typeface="等线"/>
              </a:endParaRPr>
            </a:p>
          </p:txBody>
        </p:sp>
      </p:grpSp>
      <p:grpSp>
        <p:nvGrpSpPr>
          <p:cNvPr id="191" name="组合 190">
            <a:extLst>
              <a:ext uri="{FF2B5EF4-FFF2-40B4-BE49-F238E27FC236}">
                <a16:creationId xmlns:a16="http://schemas.microsoft.com/office/drawing/2014/main" id="{DE203FFB-8E42-0C6E-8152-0958B35E691A}"/>
              </a:ext>
            </a:extLst>
          </p:cNvPr>
          <p:cNvGrpSpPr/>
          <p:nvPr/>
        </p:nvGrpSpPr>
        <p:grpSpPr>
          <a:xfrm>
            <a:off x="7291958" y="1341278"/>
            <a:ext cx="3762375" cy="2639887"/>
            <a:chOff x="6388608" y="2227834"/>
            <a:chExt cx="3762375" cy="2639887"/>
          </a:xfrm>
        </p:grpSpPr>
        <p:sp>
          <p:nvSpPr>
            <p:cNvPr id="167" name="object 51">
              <a:extLst>
                <a:ext uri="{FF2B5EF4-FFF2-40B4-BE49-F238E27FC236}">
                  <a16:creationId xmlns:a16="http://schemas.microsoft.com/office/drawing/2014/main" id="{885E971A-6079-C295-5C2E-CF33E0924C67}"/>
                </a:ext>
              </a:extLst>
            </p:cNvPr>
            <p:cNvSpPr/>
            <p:nvPr/>
          </p:nvSpPr>
          <p:spPr>
            <a:xfrm>
              <a:off x="6388608" y="2227834"/>
              <a:ext cx="3762375" cy="2639887"/>
            </a:xfrm>
            <a:custGeom>
              <a:avLst/>
              <a:gdLst/>
              <a:ahLst/>
              <a:cxnLst/>
              <a:rect l="l" t="t" r="r" b="b"/>
              <a:pathLst>
                <a:path w="3762375" h="3874135">
                  <a:moveTo>
                    <a:pt x="0" y="3874008"/>
                  </a:moveTo>
                  <a:lnTo>
                    <a:pt x="3761994" y="3874008"/>
                  </a:lnTo>
                  <a:lnTo>
                    <a:pt x="3761994" y="0"/>
                  </a:lnTo>
                  <a:lnTo>
                    <a:pt x="0" y="0"/>
                  </a:lnTo>
                  <a:lnTo>
                    <a:pt x="0" y="3874008"/>
                  </a:lnTo>
                  <a:close/>
                </a:path>
              </a:pathLst>
            </a:custGeom>
            <a:ln w="12700">
              <a:solidFill>
                <a:srgbClr val="2E528F"/>
              </a:solidFill>
              <a:prstDash val="sysDash"/>
            </a:ln>
          </p:spPr>
          <p:txBody>
            <a:bodyPr wrap="square" lIns="0" tIns="0" rIns="0" bIns="0" rtlCol="0"/>
            <a:lstStyle/>
            <a:p>
              <a:endParaRPr/>
            </a:p>
          </p:txBody>
        </p:sp>
        <p:grpSp>
          <p:nvGrpSpPr>
            <p:cNvPr id="169" name="object 54">
              <a:extLst>
                <a:ext uri="{FF2B5EF4-FFF2-40B4-BE49-F238E27FC236}">
                  <a16:creationId xmlns:a16="http://schemas.microsoft.com/office/drawing/2014/main" id="{D76078EB-50A6-B74D-5F3A-45F9A2F15D1B}"/>
                </a:ext>
              </a:extLst>
            </p:cNvPr>
            <p:cNvGrpSpPr/>
            <p:nvPr/>
          </p:nvGrpSpPr>
          <p:grpSpPr>
            <a:xfrm>
              <a:off x="6869240" y="2798382"/>
              <a:ext cx="2799715" cy="1656714"/>
              <a:chOff x="668464" y="1571434"/>
              <a:chExt cx="2799715" cy="1656714"/>
            </a:xfrm>
          </p:grpSpPr>
          <p:sp>
            <p:nvSpPr>
              <p:cNvPr id="170" name="object 55">
                <a:extLst>
                  <a:ext uri="{FF2B5EF4-FFF2-40B4-BE49-F238E27FC236}">
                    <a16:creationId xmlns:a16="http://schemas.microsoft.com/office/drawing/2014/main" id="{1CD8CB7B-6FB2-F3AA-474D-0357A3D12F1A}"/>
                  </a:ext>
                </a:extLst>
              </p:cNvPr>
              <p:cNvSpPr/>
              <p:nvPr/>
            </p:nvSpPr>
            <p:spPr>
              <a:xfrm>
                <a:off x="673226" y="1576197"/>
                <a:ext cx="2790190" cy="1647189"/>
              </a:xfrm>
              <a:custGeom>
                <a:avLst/>
                <a:gdLst/>
                <a:ahLst/>
                <a:cxnLst/>
                <a:rect l="l" t="t" r="r" b="b"/>
                <a:pathLst>
                  <a:path w="2790190" h="1647189">
                    <a:moveTo>
                      <a:pt x="0" y="1346453"/>
                    </a:moveTo>
                    <a:lnTo>
                      <a:pt x="2789682" y="1346453"/>
                    </a:lnTo>
                  </a:path>
                  <a:path w="2790190" h="1647189">
                    <a:moveTo>
                      <a:pt x="0" y="1076705"/>
                    </a:moveTo>
                    <a:lnTo>
                      <a:pt x="2789682" y="1076705"/>
                    </a:lnTo>
                  </a:path>
                  <a:path w="2790190" h="1647189">
                    <a:moveTo>
                      <a:pt x="0" y="807719"/>
                    </a:moveTo>
                    <a:lnTo>
                      <a:pt x="2789682" y="807719"/>
                    </a:lnTo>
                  </a:path>
                  <a:path w="2790190" h="1647189">
                    <a:moveTo>
                      <a:pt x="0" y="537972"/>
                    </a:moveTo>
                    <a:lnTo>
                      <a:pt x="2789682" y="537972"/>
                    </a:lnTo>
                  </a:path>
                  <a:path w="2790190" h="1647189">
                    <a:moveTo>
                      <a:pt x="0" y="268986"/>
                    </a:moveTo>
                    <a:lnTo>
                      <a:pt x="2789682" y="268986"/>
                    </a:lnTo>
                  </a:path>
                  <a:path w="2790190" h="1647189">
                    <a:moveTo>
                      <a:pt x="0" y="0"/>
                    </a:moveTo>
                    <a:lnTo>
                      <a:pt x="2789682" y="0"/>
                    </a:lnTo>
                  </a:path>
                  <a:path w="2790190" h="1647189">
                    <a:moveTo>
                      <a:pt x="0" y="1615439"/>
                    </a:moveTo>
                    <a:lnTo>
                      <a:pt x="2789682" y="1615439"/>
                    </a:lnTo>
                  </a:path>
                  <a:path w="2790190" h="1647189">
                    <a:moveTo>
                      <a:pt x="0" y="1615439"/>
                    </a:moveTo>
                    <a:lnTo>
                      <a:pt x="0" y="1646681"/>
                    </a:lnTo>
                  </a:path>
                  <a:path w="2790190" h="1647189">
                    <a:moveTo>
                      <a:pt x="697230" y="1615439"/>
                    </a:moveTo>
                    <a:lnTo>
                      <a:pt x="697230" y="1646681"/>
                    </a:lnTo>
                  </a:path>
                  <a:path w="2790190" h="1647189">
                    <a:moveTo>
                      <a:pt x="1394460" y="1615439"/>
                    </a:moveTo>
                    <a:lnTo>
                      <a:pt x="1394460" y="1646681"/>
                    </a:lnTo>
                  </a:path>
                  <a:path w="2790190" h="1647189">
                    <a:moveTo>
                      <a:pt x="2091690" y="1615439"/>
                    </a:moveTo>
                    <a:lnTo>
                      <a:pt x="2091690" y="1646681"/>
                    </a:lnTo>
                  </a:path>
                  <a:path w="2790190" h="1647189">
                    <a:moveTo>
                      <a:pt x="2789682" y="1615439"/>
                    </a:moveTo>
                    <a:lnTo>
                      <a:pt x="2789682" y="1646681"/>
                    </a:lnTo>
                  </a:path>
                </a:pathLst>
              </a:custGeom>
              <a:ln w="9525">
                <a:solidFill>
                  <a:srgbClr val="DFE4EB"/>
                </a:solidFill>
              </a:ln>
            </p:spPr>
            <p:txBody>
              <a:bodyPr wrap="square" lIns="0" tIns="0" rIns="0" bIns="0" rtlCol="0"/>
              <a:lstStyle/>
              <a:p>
                <a:endParaRPr/>
              </a:p>
            </p:txBody>
          </p:sp>
          <p:sp>
            <p:nvSpPr>
              <p:cNvPr id="171" name="object 56">
                <a:extLst>
                  <a:ext uri="{FF2B5EF4-FFF2-40B4-BE49-F238E27FC236}">
                    <a16:creationId xmlns:a16="http://schemas.microsoft.com/office/drawing/2014/main" id="{2FCEB4B1-7460-7114-7CB0-E07D6671E23E}"/>
                  </a:ext>
                </a:extLst>
              </p:cNvPr>
              <p:cNvSpPr/>
              <p:nvPr/>
            </p:nvSpPr>
            <p:spPr>
              <a:xfrm>
                <a:off x="1021841" y="1717548"/>
                <a:ext cx="2092960" cy="562610"/>
              </a:xfrm>
              <a:custGeom>
                <a:avLst/>
                <a:gdLst/>
                <a:ahLst/>
                <a:cxnLst/>
                <a:rect l="l" t="t" r="r" b="b"/>
                <a:pathLst>
                  <a:path w="2092960" h="562610">
                    <a:moveTo>
                      <a:pt x="0" y="0"/>
                    </a:moveTo>
                    <a:lnTo>
                      <a:pt x="697230" y="320801"/>
                    </a:lnTo>
                    <a:lnTo>
                      <a:pt x="1394460" y="481584"/>
                    </a:lnTo>
                    <a:lnTo>
                      <a:pt x="2092452" y="562355"/>
                    </a:lnTo>
                  </a:path>
                </a:pathLst>
              </a:custGeom>
              <a:ln w="31750">
                <a:solidFill>
                  <a:srgbClr val="EC7C30"/>
                </a:solidFill>
              </a:ln>
            </p:spPr>
            <p:txBody>
              <a:bodyPr wrap="square" lIns="0" tIns="0" rIns="0" bIns="0" rtlCol="0"/>
              <a:lstStyle/>
              <a:p>
                <a:endParaRPr/>
              </a:p>
            </p:txBody>
          </p:sp>
          <p:sp>
            <p:nvSpPr>
              <p:cNvPr id="172" name="object 57">
                <a:extLst>
                  <a:ext uri="{FF2B5EF4-FFF2-40B4-BE49-F238E27FC236}">
                    <a16:creationId xmlns:a16="http://schemas.microsoft.com/office/drawing/2014/main" id="{D738F339-6313-7E0C-0F10-8EF83A91C4BC}"/>
                  </a:ext>
                </a:extLst>
              </p:cNvPr>
              <p:cNvSpPr/>
              <p:nvPr/>
            </p:nvSpPr>
            <p:spPr>
              <a:xfrm>
                <a:off x="1021841" y="1743456"/>
                <a:ext cx="2092960" cy="551815"/>
              </a:xfrm>
              <a:custGeom>
                <a:avLst/>
                <a:gdLst/>
                <a:ahLst/>
                <a:cxnLst/>
                <a:rect l="l" t="t" r="r" b="b"/>
                <a:pathLst>
                  <a:path w="2092960" h="551814">
                    <a:moveTo>
                      <a:pt x="0" y="551688"/>
                    </a:moveTo>
                    <a:lnTo>
                      <a:pt x="697230" y="302514"/>
                    </a:lnTo>
                    <a:lnTo>
                      <a:pt x="1394460" y="117348"/>
                    </a:lnTo>
                    <a:lnTo>
                      <a:pt x="2092452" y="0"/>
                    </a:lnTo>
                  </a:path>
                </a:pathLst>
              </a:custGeom>
              <a:ln w="31749">
                <a:solidFill>
                  <a:srgbClr val="4471C4"/>
                </a:solidFill>
              </a:ln>
            </p:spPr>
            <p:txBody>
              <a:bodyPr wrap="square" lIns="0" tIns="0" rIns="0" bIns="0" rtlCol="0"/>
              <a:lstStyle/>
              <a:p>
                <a:endParaRPr/>
              </a:p>
            </p:txBody>
          </p:sp>
        </p:grpSp>
        <p:sp>
          <p:nvSpPr>
            <p:cNvPr id="173" name="object 58">
              <a:extLst>
                <a:ext uri="{FF2B5EF4-FFF2-40B4-BE49-F238E27FC236}">
                  <a16:creationId xmlns:a16="http://schemas.microsoft.com/office/drawing/2014/main" id="{159C1A47-A368-830B-C7C6-5D359F78AFA8}"/>
                </a:ext>
              </a:extLst>
            </p:cNvPr>
            <p:cNvSpPr txBox="1"/>
            <p:nvPr/>
          </p:nvSpPr>
          <p:spPr>
            <a:xfrm>
              <a:off x="7330059" y="2850769"/>
              <a:ext cx="279400" cy="162560"/>
            </a:xfrm>
            <a:prstGeom prst="rect">
              <a:avLst/>
            </a:prstGeom>
          </p:spPr>
          <p:txBody>
            <a:bodyPr vert="horz" wrap="square" lIns="0" tIns="12700" rIns="0" bIns="0" rtlCol="0">
              <a:spAutoFit/>
            </a:bodyPr>
            <a:lstStyle/>
            <a:p>
              <a:pPr>
                <a:lnSpc>
                  <a:spcPct val="100000"/>
                </a:lnSpc>
                <a:spcBef>
                  <a:spcPts val="100"/>
                </a:spcBef>
              </a:pPr>
              <a:r>
                <a:rPr sz="900" spc="-10" dirty="0">
                  <a:solidFill>
                    <a:srgbClr val="44536A"/>
                  </a:solidFill>
                  <a:latin typeface="等线"/>
                  <a:cs typeface="等线"/>
                </a:rPr>
                <a:t>27.37</a:t>
              </a:r>
              <a:endParaRPr sz="900">
                <a:latin typeface="等线"/>
                <a:cs typeface="等线"/>
              </a:endParaRPr>
            </a:p>
          </p:txBody>
        </p:sp>
        <p:sp>
          <p:nvSpPr>
            <p:cNvPr id="174" name="object 59">
              <a:extLst>
                <a:ext uri="{FF2B5EF4-FFF2-40B4-BE49-F238E27FC236}">
                  <a16:creationId xmlns:a16="http://schemas.microsoft.com/office/drawing/2014/main" id="{A51964E3-74A5-164D-8FF9-320FFFB84F66}"/>
                </a:ext>
              </a:extLst>
            </p:cNvPr>
            <p:cNvSpPr txBox="1"/>
            <p:nvPr/>
          </p:nvSpPr>
          <p:spPr>
            <a:xfrm>
              <a:off x="8725027" y="3332607"/>
              <a:ext cx="279400" cy="162560"/>
            </a:xfrm>
            <a:prstGeom prst="rect">
              <a:avLst/>
            </a:prstGeom>
          </p:spPr>
          <p:txBody>
            <a:bodyPr vert="horz" wrap="square" lIns="0" tIns="12700" rIns="0" bIns="0" rtlCol="0">
              <a:spAutoFit/>
            </a:bodyPr>
            <a:lstStyle/>
            <a:p>
              <a:pPr>
                <a:lnSpc>
                  <a:spcPct val="100000"/>
                </a:lnSpc>
                <a:spcBef>
                  <a:spcPts val="100"/>
                </a:spcBef>
              </a:pPr>
              <a:r>
                <a:rPr sz="900" spc="-10" dirty="0">
                  <a:solidFill>
                    <a:srgbClr val="44536A"/>
                  </a:solidFill>
                  <a:latin typeface="等线"/>
                  <a:cs typeface="等线"/>
                </a:rPr>
                <a:t>18.43</a:t>
              </a:r>
              <a:endParaRPr sz="900">
                <a:latin typeface="等线"/>
                <a:cs typeface="等线"/>
              </a:endParaRPr>
            </a:p>
          </p:txBody>
        </p:sp>
        <p:sp>
          <p:nvSpPr>
            <p:cNvPr id="175" name="object 60">
              <a:extLst>
                <a:ext uri="{FF2B5EF4-FFF2-40B4-BE49-F238E27FC236}">
                  <a16:creationId xmlns:a16="http://schemas.microsoft.com/office/drawing/2014/main" id="{876A050F-6071-BE2C-8216-083BEA0F9D0A}"/>
                </a:ext>
              </a:extLst>
            </p:cNvPr>
            <p:cNvSpPr txBox="1"/>
            <p:nvPr/>
          </p:nvSpPr>
          <p:spPr>
            <a:xfrm>
              <a:off x="9422765" y="3412871"/>
              <a:ext cx="279400" cy="162560"/>
            </a:xfrm>
            <a:prstGeom prst="rect">
              <a:avLst/>
            </a:prstGeom>
          </p:spPr>
          <p:txBody>
            <a:bodyPr vert="horz" wrap="square" lIns="0" tIns="12700" rIns="0" bIns="0" rtlCol="0">
              <a:spAutoFit/>
            </a:bodyPr>
            <a:lstStyle/>
            <a:p>
              <a:pPr>
                <a:lnSpc>
                  <a:spcPct val="100000"/>
                </a:lnSpc>
                <a:spcBef>
                  <a:spcPts val="100"/>
                </a:spcBef>
              </a:pPr>
              <a:r>
                <a:rPr sz="900" spc="-10" dirty="0">
                  <a:solidFill>
                    <a:srgbClr val="44536A"/>
                  </a:solidFill>
                  <a:latin typeface="等线"/>
                  <a:cs typeface="等线"/>
                </a:rPr>
                <a:t>16.94</a:t>
              </a:r>
              <a:endParaRPr sz="900">
                <a:latin typeface="等线"/>
                <a:cs typeface="等线"/>
              </a:endParaRPr>
            </a:p>
          </p:txBody>
        </p:sp>
        <p:sp>
          <p:nvSpPr>
            <p:cNvPr id="176" name="object 61">
              <a:extLst>
                <a:ext uri="{FF2B5EF4-FFF2-40B4-BE49-F238E27FC236}">
                  <a16:creationId xmlns:a16="http://schemas.microsoft.com/office/drawing/2014/main" id="{A9C5AA32-5299-48F7-6F08-4C760BDABC55}"/>
                </a:ext>
              </a:extLst>
            </p:cNvPr>
            <p:cNvSpPr txBox="1"/>
            <p:nvPr/>
          </p:nvSpPr>
          <p:spPr>
            <a:xfrm>
              <a:off x="7330567" y="3428874"/>
              <a:ext cx="335915" cy="162560"/>
            </a:xfrm>
            <a:prstGeom prst="rect">
              <a:avLst/>
            </a:prstGeom>
          </p:spPr>
          <p:txBody>
            <a:bodyPr vert="horz" wrap="square" lIns="0" tIns="12700" rIns="0" bIns="0" rtlCol="0">
              <a:spAutoFit/>
            </a:bodyPr>
            <a:lstStyle/>
            <a:p>
              <a:pPr>
                <a:lnSpc>
                  <a:spcPct val="100000"/>
                </a:lnSpc>
                <a:spcBef>
                  <a:spcPts val="100"/>
                </a:spcBef>
              </a:pPr>
              <a:r>
                <a:rPr sz="900" spc="-10" dirty="0">
                  <a:solidFill>
                    <a:srgbClr val="44536A"/>
                  </a:solidFill>
                  <a:latin typeface="等线"/>
                  <a:cs typeface="等线"/>
                </a:rPr>
                <a:t>55.47%</a:t>
              </a:r>
              <a:endParaRPr sz="900">
                <a:latin typeface="等线"/>
                <a:cs typeface="等线"/>
              </a:endParaRPr>
            </a:p>
          </p:txBody>
        </p:sp>
        <p:sp>
          <p:nvSpPr>
            <p:cNvPr id="177" name="object 62">
              <a:extLst>
                <a:ext uri="{FF2B5EF4-FFF2-40B4-BE49-F238E27FC236}">
                  <a16:creationId xmlns:a16="http://schemas.microsoft.com/office/drawing/2014/main" id="{A612988A-A261-6F91-DA1C-6D4F4941AB03}"/>
                </a:ext>
              </a:extLst>
            </p:cNvPr>
            <p:cNvSpPr txBox="1"/>
            <p:nvPr/>
          </p:nvSpPr>
          <p:spPr>
            <a:xfrm>
              <a:off x="8027543" y="3179192"/>
              <a:ext cx="336550" cy="162560"/>
            </a:xfrm>
            <a:prstGeom prst="rect">
              <a:avLst/>
            </a:prstGeom>
          </p:spPr>
          <p:txBody>
            <a:bodyPr vert="horz" wrap="square" lIns="0" tIns="12700" rIns="0" bIns="0" rtlCol="0">
              <a:spAutoFit/>
            </a:bodyPr>
            <a:lstStyle/>
            <a:p>
              <a:pPr>
                <a:lnSpc>
                  <a:spcPct val="100000"/>
                </a:lnSpc>
                <a:spcBef>
                  <a:spcPts val="100"/>
                </a:spcBef>
              </a:pPr>
              <a:r>
                <a:rPr sz="1350" spc="-240" baseline="3086" dirty="0">
                  <a:solidFill>
                    <a:srgbClr val="44536A"/>
                  </a:solidFill>
                  <a:latin typeface="等线"/>
                  <a:cs typeface="等线"/>
                </a:rPr>
                <a:t>2</a:t>
              </a:r>
              <a:r>
                <a:rPr sz="900" spc="-160" dirty="0">
                  <a:solidFill>
                    <a:srgbClr val="44536A"/>
                  </a:solidFill>
                  <a:latin typeface="等线"/>
                  <a:cs typeface="等线"/>
                </a:rPr>
                <a:t>7</a:t>
              </a:r>
              <a:r>
                <a:rPr sz="1350" spc="-240" baseline="3086" dirty="0">
                  <a:solidFill>
                    <a:srgbClr val="44536A"/>
                  </a:solidFill>
                  <a:latin typeface="等线"/>
                  <a:cs typeface="等线"/>
                </a:rPr>
                <a:t>1</a:t>
              </a:r>
              <a:r>
                <a:rPr sz="900" spc="-160" dirty="0">
                  <a:solidFill>
                    <a:srgbClr val="44536A"/>
                  </a:solidFill>
                  <a:latin typeface="等线"/>
                  <a:cs typeface="等线"/>
                </a:rPr>
                <a:t>0.9</a:t>
              </a:r>
              <a:r>
                <a:rPr sz="1350" spc="-240" baseline="3086" dirty="0">
                  <a:solidFill>
                    <a:srgbClr val="44536A"/>
                  </a:solidFill>
                  <a:latin typeface="等线"/>
                  <a:cs typeface="等线"/>
                </a:rPr>
                <a:t>1</a:t>
              </a:r>
              <a:r>
                <a:rPr sz="900" spc="-160" dirty="0">
                  <a:solidFill>
                    <a:srgbClr val="44536A"/>
                  </a:solidFill>
                  <a:latin typeface="等线"/>
                  <a:cs typeface="等线"/>
                </a:rPr>
                <a:t>2%</a:t>
              </a:r>
              <a:endParaRPr sz="900">
                <a:latin typeface="等线"/>
                <a:cs typeface="等线"/>
              </a:endParaRPr>
            </a:p>
          </p:txBody>
        </p:sp>
        <p:sp>
          <p:nvSpPr>
            <p:cNvPr id="178" name="object 63">
              <a:extLst>
                <a:ext uri="{FF2B5EF4-FFF2-40B4-BE49-F238E27FC236}">
                  <a16:creationId xmlns:a16="http://schemas.microsoft.com/office/drawing/2014/main" id="{CE09A260-A654-FD4E-6ACE-E661F6CB08DD}"/>
                </a:ext>
              </a:extLst>
            </p:cNvPr>
            <p:cNvSpPr txBox="1"/>
            <p:nvPr/>
          </p:nvSpPr>
          <p:spPr>
            <a:xfrm>
              <a:off x="8725536" y="2993771"/>
              <a:ext cx="335915" cy="162560"/>
            </a:xfrm>
            <a:prstGeom prst="rect">
              <a:avLst/>
            </a:prstGeom>
          </p:spPr>
          <p:txBody>
            <a:bodyPr vert="horz" wrap="square" lIns="0" tIns="12700" rIns="0" bIns="0" rtlCol="0">
              <a:spAutoFit/>
            </a:bodyPr>
            <a:lstStyle/>
            <a:p>
              <a:pPr>
                <a:lnSpc>
                  <a:spcPct val="100000"/>
                </a:lnSpc>
                <a:spcBef>
                  <a:spcPts val="100"/>
                </a:spcBef>
              </a:pPr>
              <a:r>
                <a:rPr sz="900" spc="-10" dirty="0">
                  <a:solidFill>
                    <a:srgbClr val="44536A"/>
                  </a:solidFill>
                  <a:latin typeface="等线"/>
                  <a:cs typeface="等线"/>
                </a:rPr>
                <a:t>82.39%</a:t>
              </a:r>
              <a:endParaRPr sz="900">
                <a:latin typeface="等线"/>
                <a:cs typeface="等线"/>
              </a:endParaRPr>
            </a:p>
          </p:txBody>
        </p:sp>
        <p:sp>
          <p:nvSpPr>
            <p:cNvPr id="179" name="object 64">
              <a:extLst>
                <a:ext uri="{FF2B5EF4-FFF2-40B4-BE49-F238E27FC236}">
                  <a16:creationId xmlns:a16="http://schemas.microsoft.com/office/drawing/2014/main" id="{40E5BB1E-3CCB-2B34-099D-F49FBE29C538}"/>
                </a:ext>
              </a:extLst>
            </p:cNvPr>
            <p:cNvSpPr txBox="1"/>
            <p:nvPr/>
          </p:nvSpPr>
          <p:spPr>
            <a:xfrm>
              <a:off x="9753981" y="3330322"/>
              <a:ext cx="336550" cy="1156970"/>
            </a:xfrm>
            <a:prstGeom prst="rect">
              <a:avLst/>
            </a:prstGeom>
          </p:spPr>
          <p:txBody>
            <a:bodyPr vert="horz" wrap="square" lIns="0" tIns="36830" rIns="0" bIns="0" rtlCol="0">
              <a:spAutoFit/>
            </a:bodyPr>
            <a:lstStyle/>
            <a:p>
              <a:pPr>
                <a:lnSpc>
                  <a:spcPct val="100000"/>
                </a:lnSpc>
                <a:spcBef>
                  <a:spcPts val="290"/>
                </a:spcBef>
              </a:pPr>
              <a:r>
                <a:rPr sz="900" spc="-10" dirty="0">
                  <a:solidFill>
                    <a:srgbClr val="44536A"/>
                  </a:solidFill>
                  <a:latin typeface="等线"/>
                  <a:cs typeface="等线"/>
                </a:rPr>
                <a:t>60.00%</a:t>
              </a:r>
              <a:endParaRPr sz="900">
                <a:latin typeface="等线"/>
                <a:cs typeface="等线"/>
              </a:endParaRPr>
            </a:p>
            <a:p>
              <a:pPr>
                <a:lnSpc>
                  <a:spcPct val="100000"/>
                </a:lnSpc>
                <a:spcBef>
                  <a:spcPts val="195"/>
                </a:spcBef>
              </a:pPr>
              <a:r>
                <a:rPr sz="900" spc="-10" dirty="0">
                  <a:solidFill>
                    <a:srgbClr val="44536A"/>
                  </a:solidFill>
                  <a:latin typeface="等线"/>
                  <a:cs typeface="等线"/>
                </a:rPr>
                <a:t>50.00%</a:t>
              </a:r>
              <a:endParaRPr sz="900">
                <a:latin typeface="等线"/>
                <a:cs typeface="等线"/>
              </a:endParaRPr>
            </a:p>
            <a:p>
              <a:pPr>
                <a:lnSpc>
                  <a:spcPct val="100000"/>
                </a:lnSpc>
                <a:spcBef>
                  <a:spcPts val="190"/>
                </a:spcBef>
              </a:pPr>
              <a:r>
                <a:rPr sz="900" spc="-10" dirty="0">
                  <a:solidFill>
                    <a:srgbClr val="44536A"/>
                  </a:solidFill>
                  <a:latin typeface="等线"/>
                  <a:cs typeface="等线"/>
                </a:rPr>
                <a:t>40.00%</a:t>
              </a:r>
              <a:endParaRPr sz="900">
                <a:latin typeface="等线"/>
                <a:cs typeface="等线"/>
              </a:endParaRPr>
            </a:p>
            <a:p>
              <a:pPr>
                <a:lnSpc>
                  <a:spcPct val="100000"/>
                </a:lnSpc>
                <a:spcBef>
                  <a:spcPts val="190"/>
                </a:spcBef>
              </a:pPr>
              <a:r>
                <a:rPr sz="900" spc="-10" dirty="0">
                  <a:solidFill>
                    <a:srgbClr val="44536A"/>
                  </a:solidFill>
                  <a:latin typeface="等线"/>
                  <a:cs typeface="等线"/>
                </a:rPr>
                <a:t>30.00%</a:t>
              </a:r>
              <a:endParaRPr sz="900">
                <a:latin typeface="等线"/>
                <a:cs typeface="等线"/>
              </a:endParaRPr>
            </a:p>
            <a:p>
              <a:pPr>
                <a:lnSpc>
                  <a:spcPct val="100000"/>
                </a:lnSpc>
                <a:spcBef>
                  <a:spcPts val="195"/>
                </a:spcBef>
              </a:pPr>
              <a:r>
                <a:rPr sz="900" spc="-10" dirty="0">
                  <a:solidFill>
                    <a:srgbClr val="44536A"/>
                  </a:solidFill>
                  <a:latin typeface="等线"/>
                  <a:cs typeface="等线"/>
                </a:rPr>
                <a:t>20.00%</a:t>
              </a:r>
              <a:endParaRPr sz="900">
                <a:latin typeface="等线"/>
                <a:cs typeface="等线"/>
              </a:endParaRPr>
            </a:p>
            <a:p>
              <a:pPr>
                <a:lnSpc>
                  <a:spcPct val="100000"/>
                </a:lnSpc>
                <a:spcBef>
                  <a:spcPts val="190"/>
                </a:spcBef>
              </a:pPr>
              <a:r>
                <a:rPr sz="900" spc="-10" dirty="0">
                  <a:solidFill>
                    <a:srgbClr val="44536A"/>
                  </a:solidFill>
                  <a:latin typeface="等线"/>
                  <a:cs typeface="等线"/>
                </a:rPr>
                <a:t>10.00%</a:t>
              </a:r>
              <a:endParaRPr sz="900">
                <a:latin typeface="等线"/>
                <a:cs typeface="等线"/>
              </a:endParaRPr>
            </a:p>
            <a:p>
              <a:pPr>
                <a:lnSpc>
                  <a:spcPct val="100000"/>
                </a:lnSpc>
                <a:spcBef>
                  <a:spcPts val="195"/>
                </a:spcBef>
              </a:pPr>
              <a:r>
                <a:rPr sz="900" spc="-10" dirty="0">
                  <a:solidFill>
                    <a:srgbClr val="44536A"/>
                  </a:solidFill>
                  <a:latin typeface="等线"/>
                  <a:cs typeface="等线"/>
                </a:rPr>
                <a:t>0.00%</a:t>
              </a:r>
              <a:endParaRPr sz="900">
                <a:latin typeface="等线"/>
                <a:cs typeface="等线"/>
              </a:endParaRPr>
            </a:p>
          </p:txBody>
        </p:sp>
        <p:sp>
          <p:nvSpPr>
            <p:cNvPr id="180" name="object 65">
              <a:extLst>
                <a:ext uri="{FF2B5EF4-FFF2-40B4-BE49-F238E27FC236}">
                  <a16:creationId xmlns:a16="http://schemas.microsoft.com/office/drawing/2014/main" id="{5AD2FA14-3413-1BC9-B0ED-CC05580464ED}"/>
                </a:ext>
              </a:extLst>
            </p:cNvPr>
            <p:cNvSpPr txBox="1"/>
            <p:nvPr/>
          </p:nvSpPr>
          <p:spPr>
            <a:xfrm>
              <a:off x="9423020" y="2677288"/>
              <a:ext cx="727710" cy="678815"/>
            </a:xfrm>
            <a:prstGeom prst="rect">
              <a:avLst/>
            </a:prstGeom>
          </p:spPr>
          <p:txBody>
            <a:bodyPr vert="horz" wrap="square" lIns="0" tIns="43180" rIns="0" bIns="0" rtlCol="0">
              <a:spAutoFit/>
            </a:bodyPr>
            <a:lstStyle/>
            <a:p>
              <a:pPr marR="5080" algn="r">
                <a:lnSpc>
                  <a:spcPct val="100000"/>
                </a:lnSpc>
                <a:spcBef>
                  <a:spcPts val="340"/>
                </a:spcBef>
              </a:pPr>
              <a:r>
                <a:rPr sz="900" spc="-10" dirty="0">
                  <a:solidFill>
                    <a:srgbClr val="44536A"/>
                  </a:solidFill>
                  <a:latin typeface="等线"/>
                  <a:cs typeface="等线"/>
                </a:rPr>
                <a:t>100.00%</a:t>
              </a:r>
              <a:endParaRPr sz="900">
                <a:latin typeface="等线"/>
                <a:cs typeface="等线"/>
              </a:endParaRPr>
            </a:p>
            <a:p>
              <a:pPr marR="64769" algn="r">
                <a:lnSpc>
                  <a:spcPct val="100000"/>
                </a:lnSpc>
                <a:spcBef>
                  <a:spcPts val="245"/>
                </a:spcBef>
              </a:pPr>
              <a:r>
                <a:rPr sz="900" spc="-10" dirty="0">
                  <a:solidFill>
                    <a:srgbClr val="44536A"/>
                  </a:solidFill>
                  <a:latin typeface="等线"/>
                  <a:cs typeface="等线"/>
                </a:rPr>
                <a:t>89.64%</a:t>
              </a:r>
              <a:r>
                <a:rPr sz="1350" spc="-15" baseline="3086" dirty="0">
                  <a:solidFill>
                    <a:srgbClr val="44536A"/>
                  </a:solidFill>
                  <a:latin typeface="等线"/>
                  <a:cs typeface="等线"/>
                </a:rPr>
                <a:t>90.00%</a:t>
              </a:r>
              <a:endParaRPr sz="1350" baseline="3086">
                <a:latin typeface="等线"/>
                <a:cs typeface="等线"/>
              </a:endParaRPr>
            </a:p>
            <a:p>
              <a:pPr marR="64769" algn="r">
                <a:lnSpc>
                  <a:spcPct val="100000"/>
                </a:lnSpc>
                <a:spcBef>
                  <a:spcPts val="140"/>
                </a:spcBef>
              </a:pPr>
              <a:r>
                <a:rPr sz="900" spc="-10" dirty="0">
                  <a:solidFill>
                    <a:srgbClr val="44536A"/>
                  </a:solidFill>
                  <a:latin typeface="等线"/>
                  <a:cs typeface="等线"/>
                </a:rPr>
                <a:t>80.00%</a:t>
              </a:r>
              <a:endParaRPr sz="900">
                <a:latin typeface="等线"/>
                <a:cs typeface="等线"/>
              </a:endParaRPr>
            </a:p>
            <a:p>
              <a:pPr marR="64769" algn="r">
                <a:lnSpc>
                  <a:spcPct val="100000"/>
                </a:lnSpc>
                <a:spcBef>
                  <a:spcPts val="195"/>
                </a:spcBef>
              </a:pPr>
              <a:r>
                <a:rPr sz="900" spc="-10" dirty="0">
                  <a:solidFill>
                    <a:srgbClr val="44536A"/>
                  </a:solidFill>
                  <a:latin typeface="等线"/>
                  <a:cs typeface="等线"/>
                </a:rPr>
                <a:t>70.00%</a:t>
              </a:r>
              <a:endParaRPr sz="900">
                <a:latin typeface="等线"/>
                <a:cs typeface="等线"/>
              </a:endParaRPr>
            </a:p>
          </p:txBody>
        </p:sp>
        <p:sp>
          <p:nvSpPr>
            <p:cNvPr id="181" name="object 66">
              <a:extLst>
                <a:ext uri="{FF2B5EF4-FFF2-40B4-BE49-F238E27FC236}">
                  <a16:creationId xmlns:a16="http://schemas.microsoft.com/office/drawing/2014/main" id="{0C01D29D-A367-BE30-1155-CD9B12B448A0}"/>
                </a:ext>
              </a:extLst>
            </p:cNvPr>
            <p:cNvSpPr txBox="1"/>
            <p:nvPr/>
          </p:nvSpPr>
          <p:spPr>
            <a:xfrm>
              <a:off x="6486017" y="3785489"/>
              <a:ext cx="278765" cy="701675"/>
            </a:xfrm>
            <a:prstGeom prst="rect">
              <a:avLst/>
            </a:prstGeom>
          </p:spPr>
          <p:txBody>
            <a:bodyPr vert="horz" wrap="square" lIns="0" tIns="12700" rIns="0" bIns="0" rtlCol="0">
              <a:spAutoFit/>
            </a:bodyPr>
            <a:lstStyle/>
            <a:p>
              <a:pPr>
                <a:lnSpc>
                  <a:spcPct val="100000"/>
                </a:lnSpc>
                <a:spcBef>
                  <a:spcPts val="100"/>
                </a:spcBef>
              </a:pPr>
              <a:r>
                <a:rPr sz="900" spc="-10" dirty="0">
                  <a:solidFill>
                    <a:srgbClr val="44536A"/>
                  </a:solidFill>
                  <a:latin typeface="等线"/>
                  <a:cs typeface="等线"/>
                </a:rPr>
                <a:t>10.00</a:t>
              </a:r>
              <a:endParaRPr sz="900">
                <a:latin typeface="等线"/>
                <a:cs typeface="等线"/>
              </a:endParaRPr>
            </a:p>
            <a:p>
              <a:pPr>
                <a:lnSpc>
                  <a:spcPct val="100000"/>
                </a:lnSpc>
                <a:spcBef>
                  <a:spcPts val="60"/>
                </a:spcBef>
              </a:pPr>
              <a:endParaRPr sz="650">
                <a:latin typeface="等线"/>
                <a:cs typeface="等线"/>
              </a:endParaRPr>
            </a:p>
            <a:p>
              <a:pPr marL="59690">
                <a:lnSpc>
                  <a:spcPct val="100000"/>
                </a:lnSpc>
              </a:pPr>
              <a:r>
                <a:rPr sz="900" spc="-20" dirty="0">
                  <a:solidFill>
                    <a:srgbClr val="44536A"/>
                  </a:solidFill>
                  <a:latin typeface="等线"/>
                  <a:cs typeface="等线"/>
                </a:rPr>
                <a:t>5.00</a:t>
              </a:r>
              <a:endParaRPr sz="900">
                <a:latin typeface="等线"/>
                <a:cs typeface="等线"/>
              </a:endParaRPr>
            </a:p>
            <a:p>
              <a:pPr>
                <a:lnSpc>
                  <a:spcPct val="100000"/>
                </a:lnSpc>
                <a:spcBef>
                  <a:spcPts val="60"/>
                </a:spcBef>
              </a:pPr>
              <a:endParaRPr sz="650">
                <a:latin typeface="等线"/>
                <a:cs typeface="等线"/>
              </a:endParaRPr>
            </a:p>
            <a:p>
              <a:pPr marL="59690">
                <a:lnSpc>
                  <a:spcPct val="100000"/>
                </a:lnSpc>
                <a:spcBef>
                  <a:spcPts val="5"/>
                </a:spcBef>
              </a:pPr>
              <a:r>
                <a:rPr sz="900" spc="-20" dirty="0">
                  <a:solidFill>
                    <a:srgbClr val="44536A"/>
                  </a:solidFill>
                  <a:latin typeface="等线"/>
                  <a:cs typeface="等线"/>
                </a:rPr>
                <a:t>0.00</a:t>
              </a:r>
              <a:endParaRPr sz="900">
                <a:latin typeface="等线"/>
                <a:cs typeface="等线"/>
              </a:endParaRPr>
            </a:p>
          </p:txBody>
        </p:sp>
        <p:sp>
          <p:nvSpPr>
            <p:cNvPr id="182" name="object 67">
              <a:extLst>
                <a:ext uri="{FF2B5EF4-FFF2-40B4-BE49-F238E27FC236}">
                  <a16:creationId xmlns:a16="http://schemas.microsoft.com/office/drawing/2014/main" id="{E9578639-32C0-8671-D98E-6304F226A3A0}"/>
                </a:ext>
              </a:extLst>
            </p:cNvPr>
            <p:cNvSpPr txBox="1"/>
            <p:nvPr/>
          </p:nvSpPr>
          <p:spPr>
            <a:xfrm>
              <a:off x="6486017" y="3516250"/>
              <a:ext cx="278765" cy="162560"/>
            </a:xfrm>
            <a:prstGeom prst="rect">
              <a:avLst/>
            </a:prstGeom>
          </p:spPr>
          <p:txBody>
            <a:bodyPr vert="horz" wrap="square" lIns="0" tIns="12700" rIns="0" bIns="0" rtlCol="0">
              <a:spAutoFit/>
            </a:bodyPr>
            <a:lstStyle/>
            <a:p>
              <a:pPr>
                <a:lnSpc>
                  <a:spcPct val="100000"/>
                </a:lnSpc>
                <a:spcBef>
                  <a:spcPts val="100"/>
                </a:spcBef>
              </a:pPr>
              <a:r>
                <a:rPr sz="900" spc="-10" dirty="0">
                  <a:solidFill>
                    <a:srgbClr val="44536A"/>
                  </a:solidFill>
                  <a:latin typeface="等线"/>
                  <a:cs typeface="等线"/>
                </a:rPr>
                <a:t>15.00</a:t>
              </a:r>
              <a:endParaRPr sz="900">
                <a:latin typeface="等线"/>
                <a:cs typeface="等线"/>
              </a:endParaRPr>
            </a:p>
          </p:txBody>
        </p:sp>
        <p:sp>
          <p:nvSpPr>
            <p:cNvPr id="183" name="object 68">
              <a:extLst>
                <a:ext uri="{FF2B5EF4-FFF2-40B4-BE49-F238E27FC236}">
                  <a16:creationId xmlns:a16="http://schemas.microsoft.com/office/drawing/2014/main" id="{5FA892DA-2BB1-8566-49CA-96B92A8C5004}"/>
                </a:ext>
              </a:extLst>
            </p:cNvPr>
            <p:cNvSpPr txBox="1"/>
            <p:nvPr/>
          </p:nvSpPr>
          <p:spPr>
            <a:xfrm>
              <a:off x="6486017" y="3247009"/>
              <a:ext cx="278765" cy="162560"/>
            </a:xfrm>
            <a:prstGeom prst="rect">
              <a:avLst/>
            </a:prstGeom>
          </p:spPr>
          <p:txBody>
            <a:bodyPr vert="horz" wrap="square" lIns="0" tIns="12700" rIns="0" bIns="0" rtlCol="0">
              <a:spAutoFit/>
            </a:bodyPr>
            <a:lstStyle/>
            <a:p>
              <a:pPr>
                <a:lnSpc>
                  <a:spcPct val="100000"/>
                </a:lnSpc>
                <a:spcBef>
                  <a:spcPts val="100"/>
                </a:spcBef>
              </a:pPr>
              <a:r>
                <a:rPr sz="900" spc="-10" dirty="0">
                  <a:solidFill>
                    <a:srgbClr val="44536A"/>
                  </a:solidFill>
                  <a:latin typeface="等线"/>
                  <a:cs typeface="等线"/>
                </a:rPr>
                <a:t>20.00</a:t>
              </a:r>
              <a:endParaRPr sz="900">
                <a:latin typeface="等线"/>
                <a:cs typeface="等线"/>
              </a:endParaRPr>
            </a:p>
          </p:txBody>
        </p:sp>
        <p:sp>
          <p:nvSpPr>
            <p:cNvPr id="184" name="object 69">
              <a:extLst>
                <a:ext uri="{FF2B5EF4-FFF2-40B4-BE49-F238E27FC236}">
                  <a16:creationId xmlns:a16="http://schemas.microsoft.com/office/drawing/2014/main" id="{F2BDCACB-4F54-2503-26D5-29A15B2E48A1}"/>
                </a:ext>
              </a:extLst>
            </p:cNvPr>
            <p:cNvSpPr txBox="1"/>
            <p:nvPr/>
          </p:nvSpPr>
          <p:spPr>
            <a:xfrm>
              <a:off x="6486017" y="2977515"/>
              <a:ext cx="278765" cy="162560"/>
            </a:xfrm>
            <a:prstGeom prst="rect">
              <a:avLst/>
            </a:prstGeom>
          </p:spPr>
          <p:txBody>
            <a:bodyPr vert="horz" wrap="square" lIns="0" tIns="12700" rIns="0" bIns="0" rtlCol="0">
              <a:spAutoFit/>
            </a:bodyPr>
            <a:lstStyle/>
            <a:p>
              <a:pPr>
                <a:lnSpc>
                  <a:spcPct val="100000"/>
                </a:lnSpc>
                <a:spcBef>
                  <a:spcPts val="100"/>
                </a:spcBef>
              </a:pPr>
              <a:r>
                <a:rPr sz="900" spc="-10" dirty="0">
                  <a:solidFill>
                    <a:srgbClr val="44536A"/>
                  </a:solidFill>
                  <a:latin typeface="等线"/>
                  <a:cs typeface="等线"/>
                </a:rPr>
                <a:t>25.00</a:t>
              </a:r>
              <a:endParaRPr sz="900">
                <a:latin typeface="等线"/>
                <a:cs typeface="等线"/>
              </a:endParaRPr>
            </a:p>
          </p:txBody>
        </p:sp>
        <p:sp>
          <p:nvSpPr>
            <p:cNvPr id="185" name="object 70">
              <a:extLst>
                <a:ext uri="{FF2B5EF4-FFF2-40B4-BE49-F238E27FC236}">
                  <a16:creationId xmlns:a16="http://schemas.microsoft.com/office/drawing/2014/main" id="{3D88EBBA-2C19-A5F4-168F-1509C7EA3F02}"/>
                </a:ext>
              </a:extLst>
            </p:cNvPr>
            <p:cNvSpPr txBox="1"/>
            <p:nvPr/>
          </p:nvSpPr>
          <p:spPr>
            <a:xfrm>
              <a:off x="6486017" y="2708276"/>
              <a:ext cx="278765" cy="162560"/>
            </a:xfrm>
            <a:prstGeom prst="rect">
              <a:avLst/>
            </a:prstGeom>
          </p:spPr>
          <p:txBody>
            <a:bodyPr vert="horz" wrap="square" lIns="0" tIns="12700" rIns="0" bIns="0" rtlCol="0">
              <a:spAutoFit/>
            </a:bodyPr>
            <a:lstStyle/>
            <a:p>
              <a:pPr>
                <a:lnSpc>
                  <a:spcPct val="100000"/>
                </a:lnSpc>
                <a:spcBef>
                  <a:spcPts val="100"/>
                </a:spcBef>
              </a:pPr>
              <a:r>
                <a:rPr sz="900" spc="-10" dirty="0">
                  <a:solidFill>
                    <a:srgbClr val="44536A"/>
                  </a:solidFill>
                  <a:latin typeface="等线"/>
                  <a:cs typeface="等线"/>
                </a:rPr>
                <a:t>30.00</a:t>
              </a:r>
              <a:endParaRPr sz="900">
                <a:latin typeface="等线"/>
                <a:cs typeface="等线"/>
              </a:endParaRPr>
            </a:p>
          </p:txBody>
        </p:sp>
        <p:grpSp>
          <p:nvGrpSpPr>
            <p:cNvPr id="186" name="object 71">
              <a:extLst>
                <a:ext uri="{FF2B5EF4-FFF2-40B4-BE49-F238E27FC236}">
                  <a16:creationId xmlns:a16="http://schemas.microsoft.com/office/drawing/2014/main" id="{EB7BDF56-4C98-9205-0C00-515ECA5E9CB4}"/>
                </a:ext>
              </a:extLst>
            </p:cNvPr>
            <p:cNvGrpSpPr/>
            <p:nvPr/>
          </p:nvGrpSpPr>
          <p:grpSpPr>
            <a:xfrm>
              <a:off x="7387972" y="4763517"/>
              <a:ext cx="1306830" cy="31750"/>
              <a:chOff x="1187196" y="3536569"/>
              <a:chExt cx="1306830" cy="31750"/>
            </a:xfrm>
          </p:grpSpPr>
          <p:sp>
            <p:nvSpPr>
              <p:cNvPr id="187" name="object 72">
                <a:extLst>
                  <a:ext uri="{FF2B5EF4-FFF2-40B4-BE49-F238E27FC236}">
                    <a16:creationId xmlns:a16="http://schemas.microsoft.com/office/drawing/2014/main" id="{A9919CA5-D87A-6CDF-70C2-7A3DB6DB7D7C}"/>
                  </a:ext>
                </a:extLst>
              </p:cNvPr>
              <p:cNvSpPr/>
              <p:nvPr/>
            </p:nvSpPr>
            <p:spPr>
              <a:xfrm>
                <a:off x="1187196" y="3552444"/>
                <a:ext cx="243840" cy="0"/>
              </a:xfrm>
              <a:custGeom>
                <a:avLst/>
                <a:gdLst/>
                <a:ahLst/>
                <a:cxnLst/>
                <a:rect l="l" t="t" r="r" b="b"/>
                <a:pathLst>
                  <a:path w="243840">
                    <a:moveTo>
                      <a:pt x="0" y="0"/>
                    </a:moveTo>
                    <a:lnTo>
                      <a:pt x="243840" y="0"/>
                    </a:lnTo>
                  </a:path>
                </a:pathLst>
              </a:custGeom>
              <a:ln w="31750">
                <a:solidFill>
                  <a:srgbClr val="EC7C30"/>
                </a:solidFill>
              </a:ln>
            </p:spPr>
            <p:txBody>
              <a:bodyPr wrap="square" lIns="0" tIns="0" rIns="0" bIns="0" rtlCol="0"/>
              <a:lstStyle/>
              <a:p>
                <a:endParaRPr/>
              </a:p>
            </p:txBody>
          </p:sp>
          <p:sp>
            <p:nvSpPr>
              <p:cNvPr id="188" name="object 73">
                <a:extLst>
                  <a:ext uri="{FF2B5EF4-FFF2-40B4-BE49-F238E27FC236}">
                    <a16:creationId xmlns:a16="http://schemas.microsoft.com/office/drawing/2014/main" id="{DAD42EA6-FACD-1A07-7C82-BEBCCC7DD772}"/>
                  </a:ext>
                </a:extLst>
              </p:cNvPr>
              <p:cNvSpPr/>
              <p:nvPr/>
            </p:nvSpPr>
            <p:spPr>
              <a:xfrm>
                <a:off x="2250186" y="3552444"/>
                <a:ext cx="243840" cy="0"/>
              </a:xfrm>
              <a:custGeom>
                <a:avLst/>
                <a:gdLst/>
                <a:ahLst/>
                <a:cxnLst/>
                <a:rect l="l" t="t" r="r" b="b"/>
                <a:pathLst>
                  <a:path w="243839">
                    <a:moveTo>
                      <a:pt x="0" y="0"/>
                    </a:moveTo>
                    <a:lnTo>
                      <a:pt x="243839" y="0"/>
                    </a:lnTo>
                  </a:path>
                </a:pathLst>
              </a:custGeom>
              <a:ln w="31750">
                <a:solidFill>
                  <a:srgbClr val="4471C4"/>
                </a:solidFill>
              </a:ln>
            </p:spPr>
            <p:txBody>
              <a:bodyPr wrap="square" lIns="0" tIns="0" rIns="0" bIns="0" rtlCol="0"/>
              <a:lstStyle/>
              <a:p>
                <a:endParaRPr/>
              </a:p>
            </p:txBody>
          </p:sp>
        </p:grpSp>
        <p:sp>
          <p:nvSpPr>
            <p:cNvPr id="189" name="object 74">
              <a:extLst>
                <a:ext uri="{FF2B5EF4-FFF2-40B4-BE49-F238E27FC236}">
                  <a16:creationId xmlns:a16="http://schemas.microsoft.com/office/drawing/2014/main" id="{81E6E061-A720-7819-A5F1-5C1372F7D854}"/>
                </a:ext>
              </a:extLst>
            </p:cNvPr>
            <p:cNvSpPr txBox="1"/>
            <p:nvPr/>
          </p:nvSpPr>
          <p:spPr>
            <a:xfrm>
              <a:off x="7004685" y="4446651"/>
              <a:ext cx="2541270" cy="400685"/>
            </a:xfrm>
            <a:prstGeom prst="rect">
              <a:avLst/>
            </a:prstGeom>
          </p:spPr>
          <p:txBody>
            <a:bodyPr vert="horz" wrap="square" lIns="0" tIns="12700" rIns="0" bIns="0" rtlCol="0">
              <a:spAutoFit/>
            </a:bodyPr>
            <a:lstStyle/>
            <a:p>
              <a:pPr>
                <a:lnSpc>
                  <a:spcPct val="100000"/>
                </a:lnSpc>
                <a:spcBef>
                  <a:spcPts val="100"/>
                </a:spcBef>
                <a:tabLst>
                  <a:tab pos="697230" algn="l"/>
                  <a:tab pos="1394460" algn="l"/>
                  <a:tab pos="2092325" algn="l"/>
                </a:tabLst>
              </a:pPr>
              <a:r>
                <a:rPr sz="900" spc="-10" dirty="0">
                  <a:solidFill>
                    <a:srgbClr val="44536A"/>
                  </a:solidFill>
                  <a:latin typeface="等线"/>
                  <a:cs typeface="等线"/>
                </a:rPr>
                <a:t>100Gbps</a:t>
              </a:r>
              <a:r>
                <a:rPr sz="900" dirty="0">
                  <a:solidFill>
                    <a:srgbClr val="44536A"/>
                  </a:solidFill>
                  <a:latin typeface="等线"/>
                  <a:cs typeface="等线"/>
                </a:rPr>
                <a:t>	</a:t>
              </a:r>
              <a:r>
                <a:rPr sz="900" spc="-10" dirty="0">
                  <a:solidFill>
                    <a:srgbClr val="44536A"/>
                  </a:solidFill>
                  <a:latin typeface="等线"/>
                  <a:cs typeface="等线"/>
                </a:rPr>
                <a:t>200Gbps</a:t>
              </a:r>
              <a:r>
                <a:rPr sz="900" dirty="0">
                  <a:solidFill>
                    <a:srgbClr val="44536A"/>
                  </a:solidFill>
                  <a:latin typeface="等线"/>
                  <a:cs typeface="等线"/>
                </a:rPr>
                <a:t>	</a:t>
              </a:r>
              <a:r>
                <a:rPr sz="900" spc="-10" dirty="0">
                  <a:solidFill>
                    <a:srgbClr val="44536A"/>
                  </a:solidFill>
                  <a:latin typeface="等线"/>
                  <a:cs typeface="等线"/>
                </a:rPr>
                <a:t>400Gbps</a:t>
              </a:r>
              <a:r>
                <a:rPr sz="900" dirty="0">
                  <a:solidFill>
                    <a:srgbClr val="44536A"/>
                  </a:solidFill>
                  <a:latin typeface="等线"/>
                  <a:cs typeface="等线"/>
                </a:rPr>
                <a:t>	</a:t>
              </a:r>
              <a:r>
                <a:rPr sz="900" spc="-10" dirty="0">
                  <a:solidFill>
                    <a:srgbClr val="44536A"/>
                  </a:solidFill>
                  <a:latin typeface="等线"/>
                  <a:cs typeface="等线"/>
                </a:rPr>
                <a:t>800Gbps</a:t>
              </a:r>
              <a:endParaRPr sz="900" dirty="0">
                <a:latin typeface="等线"/>
                <a:cs typeface="等线"/>
              </a:endParaRPr>
            </a:p>
            <a:p>
              <a:pPr marL="652145">
                <a:lnSpc>
                  <a:spcPct val="100000"/>
                </a:lnSpc>
                <a:spcBef>
                  <a:spcPts val="790"/>
                </a:spcBef>
                <a:tabLst>
                  <a:tab pos="1715770" algn="l"/>
                </a:tabLst>
              </a:pPr>
              <a:r>
                <a:rPr sz="900" dirty="0">
                  <a:solidFill>
                    <a:srgbClr val="44536A"/>
                  </a:solidFill>
                  <a:latin typeface="等线"/>
                  <a:cs typeface="等线"/>
                </a:rPr>
                <a:t>训练时间(天</a:t>
              </a:r>
              <a:r>
                <a:rPr sz="900" spc="-50" dirty="0">
                  <a:solidFill>
                    <a:srgbClr val="44536A"/>
                  </a:solidFill>
                  <a:latin typeface="等线"/>
                  <a:cs typeface="等线"/>
                </a:rPr>
                <a:t>)</a:t>
              </a:r>
              <a:r>
                <a:rPr sz="900" dirty="0">
                  <a:solidFill>
                    <a:srgbClr val="44536A"/>
                  </a:solidFill>
                  <a:latin typeface="等线"/>
                  <a:cs typeface="等线"/>
                </a:rPr>
                <a:t>	GPU利用</a:t>
              </a:r>
              <a:r>
                <a:rPr sz="900" spc="-50" dirty="0">
                  <a:solidFill>
                    <a:srgbClr val="44536A"/>
                  </a:solidFill>
                  <a:latin typeface="等线"/>
                  <a:cs typeface="等线"/>
                </a:rPr>
                <a:t>率</a:t>
              </a:r>
              <a:endParaRPr sz="900" dirty="0">
                <a:latin typeface="等线"/>
                <a:cs typeface="等线"/>
              </a:endParaRPr>
            </a:p>
          </p:txBody>
        </p:sp>
        <p:sp>
          <p:nvSpPr>
            <p:cNvPr id="190" name="object 75">
              <a:extLst>
                <a:ext uri="{FF2B5EF4-FFF2-40B4-BE49-F238E27FC236}">
                  <a16:creationId xmlns:a16="http://schemas.microsoft.com/office/drawing/2014/main" id="{27C03C41-A2E7-84CB-9C95-6C1F0A9BA4E1}"/>
                </a:ext>
              </a:extLst>
            </p:cNvPr>
            <p:cNvSpPr txBox="1"/>
            <p:nvPr/>
          </p:nvSpPr>
          <p:spPr>
            <a:xfrm>
              <a:off x="6982588" y="2305178"/>
              <a:ext cx="2656840" cy="269875"/>
            </a:xfrm>
            <a:prstGeom prst="rect">
              <a:avLst/>
            </a:prstGeom>
          </p:spPr>
          <p:txBody>
            <a:bodyPr vert="horz" wrap="square" lIns="0" tIns="12700" rIns="0" bIns="0" rtlCol="0">
              <a:spAutoFit/>
            </a:bodyPr>
            <a:lstStyle/>
            <a:p>
              <a:pPr>
                <a:lnSpc>
                  <a:spcPct val="100000"/>
                </a:lnSpc>
                <a:spcBef>
                  <a:spcPts val="100"/>
                </a:spcBef>
              </a:pPr>
              <a:r>
                <a:rPr sz="1600" b="1" spc="-10" dirty="0">
                  <a:latin typeface="等线"/>
                  <a:cs typeface="等线"/>
                </a:rPr>
                <a:t>不同带宽对于训练效率的影响</a:t>
              </a:r>
              <a:endParaRPr sz="1600" dirty="0">
                <a:latin typeface="等线"/>
                <a:cs typeface="等线"/>
              </a:endParaRPr>
            </a:p>
          </p:txBody>
        </p:sp>
      </p:grpSp>
      <p:grpSp>
        <p:nvGrpSpPr>
          <p:cNvPr id="251" name="组合 250">
            <a:extLst>
              <a:ext uri="{FF2B5EF4-FFF2-40B4-BE49-F238E27FC236}">
                <a16:creationId xmlns:a16="http://schemas.microsoft.com/office/drawing/2014/main" id="{822D72F4-CF38-6EE5-DE13-043EDA47F5DD}"/>
              </a:ext>
            </a:extLst>
          </p:cNvPr>
          <p:cNvGrpSpPr/>
          <p:nvPr/>
        </p:nvGrpSpPr>
        <p:grpSpPr>
          <a:xfrm>
            <a:off x="6631939" y="4078949"/>
            <a:ext cx="3761740" cy="2646045"/>
            <a:chOff x="6537588" y="1788034"/>
            <a:chExt cx="3761740" cy="2646045"/>
          </a:xfrm>
        </p:grpSpPr>
        <p:grpSp>
          <p:nvGrpSpPr>
            <p:cNvPr id="192" name="object 76">
              <a:extLst>
                <a:ext uri="{FF2B5EF4-FFF2-40B4-BE49-F238E27FC236}">
                  <a16:creationId xmlns:a16="http://schemas.microsoft.com/office/drawing/2014/main" id="{492DAB79-BC96-E259-7C00-4EA01D820EB0}"/>
                </a:ext>
              </a:extLst>
            </p:cNvPr>
            <p:cNvGrpSpPr/>
            <p:nvPr/>
          </p:nvGrpSpPr>
          <p:grpSpPr>
            <a:xfrm>
              <a:off x="6964117" y="2297622"/>
              <a:ext cx="2900680" cy="1632585"/>
              <a:chOff x="4460938" y="1512760"/>
              <a:chExt cx="2900680" cy="1632585"/>
            </a:xfrm>
          </p:grpSpPr>
          <p:sp>
            <p:nvSpPr>
              <p:cNvPr id="193" name="object 77">
                <a:extLst>
                  <a:ext uri="{FF2B5EF4-FFF2-40B4-BE49-F238E27FC236}">
                    <a16:creationId xmlns:a16="http://schemas.microsoft.com/office/drawing/2014/main" id="{345822B5-A939-5BA2-8456-B2BB2340DA7D}"/>
                  </a:ext>
                </a:extLst>
              </p:cNvPr>
              <p:cNvSpPr/>
              <p:nvPr/>
            </p:nvSpPr>
            <p:spPr>
              <a:xfrm>
                <a:off x="4465701" y="1720214"/>
                <a:ext cx="2891155" cy="1217930"/>
              </a:xfrm>
              <a:custGeom>
                <a:avLst/>
                <a:gdLst/>
                <a:ahLst/>
                <a:cxnLst/>
                <a:rect l="l" t="t" r="r" b="b"/>
                <a:pathLst>
                  <a:path w="2891154" h="1217930">
                    <a:moveTo>
                      <a:pt x="0" y="1217676"/>
                    </a:moveTo>
                    <a:lnTo>
                      <a:pt x="2891028" y="1217676"/>
                    </a:lnTo>
                  </a:path>
                  <a:path w="2891154" h="1217930">
                    <a:moveTo>
                      <a:pt x="0" y="1014984"/>
                    </a:moveTo>
                    <a:lnTo>
                      <a:pt x="2891028" y="1014984"/>
                    </a:lnTo>
                  </a:path>
                  <a:path w="2891154" h="1217930">
                    <a:moveTo>
                      <a:pt x="0" y="812292"/>
                    </a:moveTo>
                    <a:lnTo>
                      <a:pt x="2891028" y="812292"/>
                    </a:lnTo>
                  </a:path>
                  <a:path w="2891154" h="1217930">
                    <a:moveTo>
                      <a:pt x="0" y="608838"/>
                    </a:moveTo>
                    <a:lnTo>
                      <a:pt x="2891028" y="608838"/>
                    </a:lnTo>
                  </a:path>
                  <a:path w="2891154" h="1217930">
                    <a:moveTo>
                      <a:pt x="0" y="406146"/>
                    </a:moveTo>
                    <a:lnTo>
                      <a:pt x="2891028" y="406146"/>
                    </a:lnTo>
                  </a:path>
                  <a:path w="2891154" h="1217930">
                    <a:moveTo>
                      <a:pt x="0" y="203454"/>
                    </a:moveTo>
                    <a:lnTo>
                      <a:pt x="2891028" y="203454"/>
                    </a:lnTo>
                  </a:path>
                  <a:path w="2891154" h="1217930">
                    <a:moveTo>
                      <a:pt x="0" y="0"/>
                    </a:moveTo>
                    <a:lnTo>
                      <a:pt x="2891028" y="0"/>
                    </a:lnTo>
                  </a:path>
                </a:pathLst>
              </a:custGeom>
              <a:ln w="9525">
                <a:solidFill>
                  <a:srgbClr val="DFE4EB"/>
                </a:solidFill>
              </a:ln>
            </p:spPr>
            <p:txBody>
              <a:bodyPr wrap="square" lIns="0" tIns="0" rIns="0" bIns="0" rtlCol="0"/>
              <a:lstStyle/>
              <a:p>
                <a:endParaRPr/>
              </a:p>
            </p:txBody>
          </p:sp>
          <p:sp>
            <p:nvSpPr>
              <p:cNvPr id="194" name="object 78">
                <a:extLst>
                  <a:ext uri="{FF2B5EF4-FFF2-40B4-BE49-F238E27FC236}">
                    <a16:creationId xmlns:a16="http://schemas.microsoft.com/office/drawing/2014/main" id="{B4129DBD-45FC-299F-B8F2-AF1B9AAB3C8D}"/>
                  </a:ext>
                </a:extLst>
              </p:cNvPr>
              <p:cNvSpPr/>
              <p:nvPr/>
            </p:nvSpPr>
            <p:spPr>
              <a:xfrm>
                <a:off x="4671822" y="1766315"/>
                <a:ext cx="2478405" cy="504825"/>
              </a:xfrm>
              <a:custGeom>
                <a:avLst/>
                <a:gdLst/>
                <a:ahLst/>
                <a:cxnLst/>
                <a:rect l="l" t="t" r="r" b="b"/>
                <a:pathLst>
                  <a:path w="2478404" h="504825">
                    <a:moveTo>
                      <a:pt x="0" y="504444"/>
                    </a:moveTo>
                    <a:lnTo>
                      <a:pt x="413003" y="493013"/>
                    </a:lnTo>
                    <a:lnTo>
                      <a:pt x="826007" y="442722"/>
                    </a:lnTo>
                    <a:lnTo>
                      <a:pt x="1239012" y="379475"/>
                    </a:lnTo>
                    <a:lnTo>
                      <a:pt x="1652015" y="316230"/>
                    </a:lnTo>
                    <a:lnTo>
                      <a:pt x="2065020" y="252984"/>
                    </a:lnTo>
                    <a:lnTo>
                      <a:pt x="2478024" y="0"/>
                    </a:lnTo>
                  </a:path>
                </a:pathLst>
              </a:custGeom>
              <a:ln w="31750">
                <a:solidFill>
                  <a:srgbClr val="EC7C30"/>
                </a:solidFill>
              </a:ln>
            </p:spPr>
            <p:txBody>
              <a:bodyPr wrap="square" lIns="0" tIns="0" rIns="0" bIns="0" rtlCol="0"/>
              <a:lstStyle/>
              <a:p>
                <a:endParaRPr/>
              </a:p>
            </p:txBody>
          </p:sp>
          <p:pic>
            <p:nvPicPr>
              <p:cNvPr id="195" name="object 79">
                <a:extLst>
                  <a:ext uri="{FF2B5EF4-FFF2-40B4-BE49-F238E27FC236}">
                    <a16:creationId xmlns:a16="http://schemas.microsoft.com/office/drawing/2014/main" id="{1B78430A-CD2E-A8D0-9CF8-FF33FB6C423E}"/>
                  </a:ext>
                </a:extLst>
              </p:cNvPr>
              <p:cNvPicPr/>
              <p:nvPr/>
            </p:nvPicPr>
            <p:blipFill>
              <a:blip r:embed="rId3" cstate="print"/>
              <a:stretch>
                <a:fillRect/>
              </a:stretch>
            </p:blipFill>
            <p:spPr>
              <a:xfrm>
                <a:off x="4634357" y="2233167"/>
                <a:ext cx="75437" cy="75437"/>
              </a:xfrm>
              <a:prstGeom prst="rect">
                <a:avLst/>
              </a:prstGeom>
            </p:spPr>
          </p:pic>
          <p:pic>
            <p:nvPicPr>
              <p:cNvPr id="196" name="object 80">
                <a:extLst>
                  <a:ext uri="{FF2B5EF4-FFF2-40B4-BE49-F238E27FC236}">
                    <a16:creationId xmlns:a16="http://schemas.microsoft.com/office/drawing/2014/main" id="{232E0909-DA9C-9204-95EA-A1461C1CC85D}"/>
                  </a:ext>
                </a:extLst>
              </p:cNvPr>
              <p:cNvPicPr/>
              <p:nvPr/>
            </p:nvPicPr>
            <p:blipFill>
              <a:blip r:embed="rId4" cstate="print"/>
              <a:stretch>
                <a:fillRect/>
              </a:stretch>
            </p:blipFill>
            <p:spPr>
              <a:xfrm>
                <a:off x="4628007" y="2226817"/>
                <a:ext cx="88137" cy="88137"/>
              </a:xfrm>
              <a:prstGeom prst="rect">
                <a:avLst/>
              </a:prstGeom>
            </p:spPr>
          </p:pic>
          <p:pic>
            <p:nvPicPr>
              <p:cNvPr id="197" name="object 81">
                <a:extLst>
                  <a:ext uri="{FF2B5EF4-FFF2-40B4-BE49-F238E27FC236}">
                    <a16:creationId xmlns:a16="http://schemas.microsoft.com/office/drawing/2014/main" id="{C84EC1D6-BF98-6143-8A17-AF069A3ED7B5}"/>
                  </a:ext>
                </a:extLst>
              </p:cNvPr>
              <p:cNvPicPr/>
              <p:nvPr/>
            </p:nvPicPr>
            <p:blipFill>
              <a:blip r:embed="rId5" cstate="print"/>
              <a:stretch>
                <a:fillRect/>
              </a:stretch>
            </p:blipFill>
            <p:spPr>
              <a:xfrm>
                <a:off x="5047361" y="2220975"/>
                <a:ext cx="75437" cy="75437"/>
              </a:xfrm>
              <a:prstGeom prst="rect">
                <a:avLst/>
              </a:prstGeom>
            </p:spPr>
          </p:pic>
          <p:pic>
            <p:nvPicPr>
              <p:cNvPr id="198" name="object 82">
                <a:extLst>
                  <a:ext uri="{FF2B5EF4-FFF2-40B4-BE49-F238E27FC236}">
                    <a16:creationId xmlns:a16="http://schemas.microsoft.com/office/drawing/2014/main" id="{8883C70E-9592-767E-C429-09896DEDB1C6}"/>
                  </a:ext>
                </a:extLst>
              </p:cNvPr>
              <p:cNvPicPr/>
              <p:nvPr/>
            </p:nvPicPr>
            <p:blipFill>
              <a:blip r:embed="rId6" cstate="print"/>
              <a:stretch>
                <a:fillRect/>
              </a:stretch>
            </p:blipFill>
            <p:spPr>
              <a:xfrm>
                <a:off x="5041011" y="2214625"/>
                <a:ext cx="88137" cy="88137"/>
              </a:xfrm>
              <a:prstGeom prst="rect">
                <a:avLst/>
              </a:prstGeom>
            </p:spPr>
          </p:pic>
          <p:pic>
            <p:nvPicPr>
              <p:cNvPr id="199" name="object 83">
                <a:extLst>
                  <a:ext uri="{FF2B5EF4-FFF2-40B4-BE49-F238E27FC236}">
                    <a16:creationId xmlns:a16="http://schemas.microsoft.com/office/drawing/2014/main" id="{2FE89E7D-97CC-8B71-0B49-5AEA4E3EDEC6}"/>
                  </a:ext>
                </a:extLst>
              </p:cNvPr>
              <p:cNvPicPr/>
              <p:nvPr/>
            </p:nvPicPr>
            <p:blipFill>
              <a:blip r:embed="rId7" cstate="print"/>
              <a:stretch>
                <a:fillRect/>
              </a:stretch>
            </p:blipFill>
            <p:spPr>
              <a:xfrm>
                <a:off x="5460365" y="2170683"/>
                <a:ext cx="75437" cy="75437"/>
              </a:xfrm>
              <a:prstGeom prst="rect">
                <a:avLst/>
              </a:prstGeom>
            </p:spPr>
          </p:pic>
          <p:pic>
            <p:nvPicPr>
              <p:cNvPr id="200" name="object 84">
                <a:extLst>
                  <a:ext uri="{FF2B5EF4-FFF2-40B4-BE49-F238E27FC236}">
                    <a16:creationId xmlns:a16="http://schemas.microsoft.com/office/drawing/2014/main" id="{7BBE7B86-AEBE-B720-619B-E492E8C3057A}"/>
                  </a:ext>
                </a:extLst>
              </p:cNvPr>
              <p:cNvPicPr/>
              <p:nvPr/>
            </p:nvPicPr>
            <p:blipFill>
              <a:blip r:embed="rId6" cstate="print"/>
              <a:stretch>
                <a:fillRect/>
              </a:stretch>
            </p:blipFill>
            <p:spPr>
              <a:xfrm>
                <a:off x="5454015" y="2164333"/>
                <a:ext cx="88137" cy="88137"/>
              </a:xfrm>
              <a:prstGeom prst="rect">
                <a:avLst/>
              </a:prstGeom>
            </p:spPr>
          </p:pic>
          <p:pic>
            <p:nvPicPr>
              <p:cNvPr id="201" name="object 85">
                <a:extLst>
                  <a:ext uri="{FF2B5EF4-FFF2-40B4-BE49-F238E27FC236}">
                    <a16:creationId xmlns:a16="http://schemas.microsoft.com/office/drawing/2014/main" id="{12F8DE8C-B206-B0B3-EC5E-7D7DBCBF4A2B}"/>
                  </a:ext>
                </a:extLst>
              </p:cNvPr>
              <p:cNvPicPr/>
              <p:nvPr/>
            </p:nvPicPr>
            <p:blipFill>
              <a:blip r:embed="rId8" cstate="print"/>
              <a:stretch>
                <a:fillRect/>
              </a:stretch>
            </p:blipFill>
            <p:spPr>
              <a:xfrm>
                <a:off x="5873369" y="2107437"/>
                <a:ext cx="75437" cy="75437"/>
              </a:xfrm>
              <a:prstGeom prst="rect">
                <a:avLst/>
              </a:prstGeom>
            </p:spPr>
          </p:pic>
          <p:pic>
            <p:nvPicPr>
              <p:cNvPr id="202" name="object 86">
                <a:extLst>
                  <a:ext uri="{FF2B5EF4-FFF2-40B4-BE49-F238E27FC236}">
                    <a16:creationId xmlns:a16="http://schemas.microsoft.com/office/drawing/2014/main" id="{1C1D3A42-32C3-6652-4472-9B8282C71809}"/>
                  </a:ext>
                </a:extLst>
              </p:cNvPr>
              <p:cNvPicPr/>
              <p:nvPr/>
            </p:nvPicPr>
            <p:blipFill>
              <a:blip r:embed="rId9" cstate="print"/>
              <a:stretch>
                <a:fillRect/>
              </a:stretch>
            </p:blipFill>
            <p:spPr>
              <a:xfrm>
                <a:off x="5867019" y="2101087"/>
                <a:ext cx="88137" cy="88137"/>
              </a:xfrm>
              <a:prstGeom prst="rect">
                <a:avLst/>
              </a:prstGeom>
            </p:spPr>
          </p:pic>
          <p:pic>
            <p:nvPicPr>
              <p:cNvPr id="203" name="object 87">
                <a:extLst>
                  <a:ext uri="{FF2B5EF4-FFF2-40B4-BE49-F238E27FC236}">
                    <a16:creationId xmlns:a16="http://schemas.microsoft.com/office/drawing/2014/main" id="{186003EF-903B-81F2-F23A-A642DB57414E}"/>
                  </a:ext>
                </a:extLst>
              </p:cNvPr>
              <p:cNvPicPr/>
              <p:nvPr/>
            </p:nvPicPr>
            <p:blipFill>
              <a:blip r:embed="rId10" cstate="print"/>
              <a:stretch>
                <a:fillRect/>
              </a:stretch>
            </p:blipFill>
            <p:spPr>
              <a:xfrm>
                <a:off x="6286373" y="2044191"/>
                <a:ext cx="75437" cy="75437"/>
              </a:xfrm>
              <a:prstGeom prst="rect">
                <a:avLst/>
              </a:prstGeom>
            </p:spPr>
          </p:pic>
          <p:pic>
            <p:nvPicPr>
              <p:cNvPr id="204" name="object 88">
                <a:extLst>
                  <a:ext uri="{FF2B5EF4-FFF2-40B4-BE49-F238E27FC236}">
                    <a16:creationId xmlns:a16="http://schemas.microsoft.com/office/drawing/2014/main" id="{C0033990-C66D-F441-6E3A-ECEAFC3F9ECB}"/>
                  </a:ext>
                </a:extLst>
              </p:cNvPr>
              <p:cNvPicPr/>
              <p:nvPr/>
            </p:nvPicPr>
            <p:blipFill>
              <a:blip r:embed="rId4" cstate="print"/>
              <a:stretch>
                <a:fillRect/>
              </a:stretch>
            </p:blipFill>
            <p:spPr>
              <a:xfrm>
                <a:off x="6280023" y="2037841"/>
                <a:ext cx="88137" cy="88137"/>
              </a:xfrm>
              <a:prstGeom prst="rect">
                <a:avLst/>
              </a:prstGeom>
            </p:spPr>
          </p:pic>
          <p:pic>
            <p:nvPicPr>
              <p:cNvPr id="205" name="object 89">
                <a:extLst>
                  <a:ext uri="{FF2B5EF4-FFF2-40B4-BE49-F238E27FC236}">
                    <a16:creationId xmlns:a16="http://schemas.microsoft.com/office/drawing/2014/main" id="{5AA4519D-E215-9727-A2FE-725A174A1913}"/>
                  </a:ext>
                </a:extLst>
              </p:cNvPr>
              <p:cNvPicPr/>
              <p:nvPr/>
            </p:nvPicPr>
            <p:blipFill>
              <a:blip r:embed="rId11" cstate="print"/>
              <a:stretch>
                <a:fillRect/>
              </a:stretch>
            </p:blipFill>
            <p:spPr>
              <a:xfrm>
                <a:off x="6699377" y="1980945"/>
                <a:ext cx="75438" cy="75437"/>
              </a:xfrm>
              <a:prstGeom prst="rect">
                <a:avLst/>
              </a:prstGeom>
            </p:spPr>
          </p:pic>
          <p:pic>
            <p:nvPicPr>
              <p:cNvPr id="206" name="object 90">
                <a:extLst>
                  <a:ext uri="{FF2B5EF4-FFF2-40B4-BE49-F238E27FC236}">
                    <a16:creationId xmlns:a16="http://schemas.microsoft.com/office/drawing/2014/main" id="{6CDD2E65-EE25-73C5-5B80-92A0A9EEE305}"/>
                  </a:ext>
                </a:extLst>
              </p:cNvPr>
              <p:cNvPicPr/>
              <p:nvPr/>
            </p:nvPicPr>
            <p:blipFill>
              <a:blip r:embed="rId12" cstate="print"/>
              <a:stretch>
                <a:fillRect/>
              </a:stretch>
            </p:blipFill>
            <p:spPr>
              <a:xfrm>
                <a:off x="6693027" y="1974595"/>
                <a:ext cx="88138" cy="88137"/>
              </a:xfrm>
              <a:prstGeom prst="rect">
                <a:avLst/>
              </a:prstGeom>
            </p:spPr>
          </p:pic>
          <p:pic>
            <p:nvPicPr>
              <p:cNvPr id="207" name="object 91">
                <a:extLst>
                  <a:ext uri="{FF2B5EF4-FFF2-40B4-BE49-F238E27FC236}">
                    <a16:creationId xmlns:a16="http://schemas.microsoft.com/office/drawing/2014/main" id="{2C0B0D19-10F9-9975-4397-85B895DB709D}"/>
                  </a:ext>
                </a:extLst>
              </p:cNvPr>
              <p:cNvPicPr/>
              <p:nvPr/>
            </p:nvPicPr>
            <p:blipFill>
              <a:blip r:embed="rId10" cstate="print"/>
              <a:stretch>
                <a:fillRect/>
              </a:stretch>
            </p:blipFill>
            <p:spPr>
              <a:xfrm>
                <a:off x="7112380" y="1728723"/>
                <a:ext cx="75438" cy="75437"/>
              </a:xfrm>
              <a:prstGeom prst="rect">
                <a:avLst/>
              </a:prstGeom>
            </p:spPr>
          </p:pic>
          <p:pic>
            <p:nvPicPr>
              <p:cNvPr id="208" name="object 92">
                <a:extLst>
                  <a:ext uri="{FF2B5EF4-FFF2-40B4-BE49-F238E27FC236}">
                    <a16:creationId xmlns:a16="http://schemas.microsoft.com/office/drawing/2014/main" id="{DB06BE9B-B727-7919-1F52-97B218286351}"/>
                  </a:ext>
                </a:extLst>
              </p:cNvPr>
              <p:cNvPicPr/>
              <p:nvPr/>
            </p:nvPicPr>
            <p:blipFill>
              <a:blip r:embed="rId12" cstate="print"/>
              <a:stretch>
                <a:fillRect/>
              </a:stretch>
            </p:blipFill>
            <p:spPr>
              <a:xfrm>
                <a:off x="7106030" y="1722373"/>
                <a:ext cx="88138" cy="88137"/>
              </a:xfrm>
              <a:prstGeom prst="rect">
                <a:avLst/>
              </a:prstGeom>
            </p:spPr>
          </p:pic>
          <p:sp>
            <p:nvSpPr>
              <p:cNvPr id="209" name="object 93">
                <a:extLst>
                  <a:ext uri="{FF2B5EF4-FFF2-40B4-BE49-F238E27FC236}">
                    <a16:creationId xmlns:a16="http://schemas.microsoft.com/office/drawing/2014/main" id="{C15BC30F-3484-370D-ABB2-6ED9FB7B5891}"/>
                  </a:ext>
                </a:extLst>
              </p:cNvPr>
              <p:cNvSpPr/>
              <p:nvPr/>
            </p:nvSpPr>
            <p:spPr>
              <a:xfrm>
                <a:off x="4671822" y="1704593"/>
                <a:ext cx="2478405" cy="527050"/>
              </a:xfrm>
              <a:custGeom>
                <a:avLst/>
                <a:gdLst/>
                <a:ahLst/>
                <a:cxnLst/>
                <a:rect l="l" t="t" r="r" b="b"/>
                <a:pathLst>
                  <a:path w="2478404" h="527050">
                    <a:moveTo>
                      <a:pt x="0" y="0"/>
                    </a:moveTo>
                    <a:lnTo>
                      <a:pt x="413003" y="18287"/>
                    </a:lnTo>
                    <a:lnTo>
                      <a:pt x="826007" y="95250"/>
                    </a:lnTo>
                    <a:lnTo>
                      <a:pt x="1239012" y="180593"/>
                    </a:lnTo>
                    <a:lnTo>
                      <a:pt x="1652015" y="253745"/>
                    </a:lnTo>
                    <a:lnTo>
                      <a:pt x="2065020" y="321563"/>
                    </a:lnTo>
                    <a:lnTo>
                      <a:pt x="2478024" y="526541"/>
                    </a:lnTo>
                  </a:path>
                </a:pathLst>
              </a:custGeom>
              <a:ln w="31750">
                <a:solidFill>
                  <a:srgbClr val="4471C4"/>
                </a:solidFill>
              </a:ln>
            </p:spPr>
            <p:txBody>
              <a:bodyPr wrap="square" lIns="0" tIns="0" rIns="0" bIns="0" rtlCol="0"/>
              <a:lstStyle/>
              <a:p>
                <a:endParaRPr/>
              </a:p>
            </p:txBody>
          </p:sp>
          <p:pic>
            <p:nvPicPr>
              <p:cNvPr id="210" name="object 94">
                <a:extLst>
                  <a:ext uri="{FF2B5EF4-FFF2-40B4-BE49-F238E27FC236}">
                    <a16:creationId xmlns:a16="http://schemas.microsoft.com/office/drawing/2014/main" id="{7A978DC2-DD16-972E-5EFE-812B77B0AA1C}"/>
                  </a:ext>
                </a:extLst>
              </p:cNvPr>
              <p:cNvPicPr/>
              <p:nvPr/>
            </p:nvPicPr>
            <p:blipFill>
              <a:blip r:embed="rId13" cstate="print"/>
              <a:stretch>
                <a:fillRect/>
              </a:stretch>
            </p:blipFill>
            <p:spPr>
              <a:xfrm>
                <a:off x="4634357" y="1666239"/>
                <a:ext cx="75437" cy="75437"/>
              </a:xfrm>
              <a:prstGeom prst="rect">
                <a:avLst/>
              </a:prstGeom>
            </p:spPr>
          </p:pic>
          <p:pic>
            <p:nvPicPr>
              <p:cNvPr id="211" name="object 95">
                <a:extLst>
                  <a:ext uri="{FF2B5EF4-FFF2-40B4-BE49-F238E27FC236}">
                    <a16:creationId xmlns:a16="http://schemas.microsoft.com/office/drawing/2014/main" id="{DAC70046-D3A3-1BB3-2BBE-902737AD0A47}"/>
                  </a:ext>
                </a:extLst>
              </p:cNvPr>
              <p:cNvPicPr/>
              <p:nvPr/>
            </p:nvPicPr>
            <p:blipFill>
              <a:blip r:embed="rId4" cstate="print"/>
              <a:stretch>
                <a:fillRect/>
              </a:stretch>
            </p:blipFill>
            <p:spPr>
              <a:xfrm>
                <a:off x="4628007" y="1659889"/>
                <a:ext cx="88137" cy="88137"/>
              </a:xfrm>
              <a:prstGeom prst="rect">
                <a:avLst/>
              </a:prstGeom>
            </p:spPr>
          </p:pic>
          <p:pic>
            <p:nvPicPr>
              <p:cNvPr id="212" name="object 96">
                <a:extLst>
                  <a:ext uri="{FF2B5EF4-FFF2-40B4-BE49-F238E27FC236}">
                    <a16:creationId xmlns:a16="http://schemas.microsoft.com/office/drawing/2014/main" id="{5FDB2DDC-F6EE-A219-FC15-FD9F99AA8A61}"/>
                  </a:ext>
                </a:extLst>
              </p:cNvPr>
              <p:cNvPicPr/>
              <p:nvPr/>
            </p:nvPicPr>
            <p:blipFill>
              <a:blip r:embed="rId13" cstate="print"/>
              <a:stretch>
                <a:fillRect/>
              </a:stretch>
            </p:blipFill>
            <p:spPr>
              <a:xfrm>
                <a:off x="5047361" y="1685289"/>
                <a:ext cx="75437" cy="75437"/>
              </a:xfrm>
              <a:prstGeom prst="rect">
                <a:avLst/>
              </a:prstGeom>
            </p:spPr>
          </p:pic>
          <p:pic>
            <p:nvPicPr>
              <p:cNvPr id="213" name="object 97">
                <a:extLst>
                  <a:ext uri="{FF2B5EF4-FFF2-40B4-BE49-F238E27FC236}">
                    <a16:creationId xmlns:a16="http://schemas.microsoft.com/office/drawing/2014/main" id="{3809578A-0098-4B8B-BF56-317452AF7286}"/>
                  </a:ext>
                </a:extLst>
              </p:cNvPr>
              <p:cNvPicPr/>
              <p:nvPr/>
            </p:nvPicPr>
            <p:blipFill>
              <a:blip r:embed="rId12" cstate="print"/>
              <a:stretch>
                <a:fillRect/>
              </a:stretch>
            </p:blipFill>
            <p:spPr>
              <a:xfrm>
                <a:off x="5041011" y="1678939"/>
                <a:ext cx="88137" cy="88137"/>
              </a:xfrm>
              <a:prstGeom prst="rect">
                <a:avLst/>
              </a:prstGeom>
            </p:spPr>
          </p:pic>
          <p:pic>
            <p:nvPicPr>
              <p:cNvPr id="214" name="object 98">
                <a:extLst>
                  <a:ext uri="{FF2B5EF4-FFF2-40B4-BE49-F238E27FC236}">
                    <a16:creationId xmlns:a16="http://schemas.microsoft.com/office/drawing/2014/main" id="{7B6426E2-F29D-8FC5-EFBB-B2ED6D3B1BDB}"/>
                  </a:ext>
                </a:extLst>
              </p:cNvPr>
              <p:cNvPicPr/>
              <p:nvPr/>
            </p:nvPicPr>
            <p:blipFill>
              <a:blip r:embed="rId14" cstate="print"/>
              <a:stretch>
                <a:fillRect/>
              </a:stretch>
            </p:blipFill>
            <p:spPr>
              <a:xfrm>
                <a:off x="5460365" y="1761489"/>
                <a:ext cx="75437" cy="75437"/>
              </a:xfrm>
              <a:prstGeom prst="rect">
                <a:avLst/>
              </a:prstGeom>
            </p:spPr>
          </p:pic>
          <p:pic>
            <p:nvPicPr>
              <p:cNvPr id="215" name="object 99">
                <a:extLst>
                  <a:ext uri="{FF2B5EF4-FFF2-40B4-BE49-F238E27FC236}">
                    <a16:creationId xmlns:a16="http://schemas.microsoft.com/office/drawing/2014/main" id="{8C77407B-4E20-8AA2-6F97-389C4C2C8584}"/>
                  </a:ext>
                </a:extLst>
              </p:cNvPr>
              <p:cNvPicPr/>
              <p:nvPr/>
            </p:nvPicPr>
            <p:blipFill>
              <a:blip r:embed="rId12" cstate="print"/>
              <a:stretch>
                <a:fillRect/>
              </a:stretch>
            </p:blipFill>
            <p:spPr>
              <a:xfrm>
                <a:off x="5454015" y="1755139"/>
                <a:ext cx="88137" cy="88137"/>
              </a:xfrm>
              <a:prstGeom prst="rect">
                <a:avLst/>
              </a:prstGeom>
            </p:spPr>
          </p:pic>
          <p:pic>
            <p:nvPicPr>
              <p:cNvPr id="216" name="object 100">
                <a:extLst>
                  <a:ext uri="{FF2B5EF4-FFF2-40B4-BE49-F238E27FC236}">
                    <a16:creationId xmlns:a16="http://schemas.microsoft.com/office/drawing/2014/main" id="{69869353-37F5-5C65-1949-4D576914919E}"/>
                  </a:ext>
                </a:extLst>
              </p:cNvPr>
              <p:cNvPicPr/>
              <p:nvPr/>
            </p:nvPicPr>
            <p:blipFill>
              <a:blip r:embed="rId15" cstate="print"/>
              <a:stretch>
                <a:fillRect/>
              </a:stretch>
            </p:blipFill>
            <p:spPr>
              <a:xfrm>
                <a:off x="5873369" y="1846833"/>
                <a:ext cx="75437" cy="75437"/>
              </a:xfrm>
              <a:prstGeom prst="rect">
                <a:avLst/>
              </a:prstGeom>
            </p:spPr>
          </p:pic>
          <p:pic>
            <p:nvPicPr>
              <p:cNvPr id="217" name="object 101">
                <a:extLst>
                  <a:ext uri="{FF2B5EF4-FFF2-40B4-BE49-F238E27FC236}">
                    <a16:creationId xmlns:a16="http://schemas.microsoft.com/office/drawing/2014/main" id="{0F3DD8A6-94B1-5EDA-9D14-61D6DDA00537}"/>
                  </a:ext>
                </a:extLst>
              </p:cNvPr>
              <p:cNvPicPr/>
              <p:nvPr/>
            </p:nvPicPr>
            <p:blipFill>
              <a:blip r:embed="rId9" cstate="print"/>
              <a:stretch>
                <a:fillRect/>
              </a:stretch>
            </p:blipFill>
            <p:spPr>
              <a:xfrm>
                <a:off x="5867019" y="1840483"/>
                <a:ext cx="88137" cy="88137"/>
              </a:xfrm>
              <a:prstGeom prst="rect">
                <a:avLst/>
              </a:prstGeom>
            </p:spPr>
          </p:pic>
          <p:pic>
            <p:nvPicPr>
              <p:cNvPr id="218" name="object 102">
                <a:extLst>
                  <a:ext uri="{FF2B5EF4-FFF2-40B4-BE49-F238E27FC236}">
                    <a16:creationId xmlns:a16="http://schemas.microsoft.com/office/drawing/2014/main" id="{534F1DC3-7B38-44F8-2193-6EF38383ADF7}"/>
                  </a:ext>
                </a:extLst>
              </p:cNvPr>
              <p:cNvPicPr/>
              <p:nvPr/>
            </p:nvPicPr>
            <p:blipFill>
              <a:blip r:embed="rId16" cstate="print"/>
              <a:stretch>
                <a:fillRect/>
              </a:stretch>
            </p:blipFill>
            <p:spPr>
              <a:xfrm>
                <a:off x="6286373" y="1919985"/>
                <a:ext cx="75437" cy="75437"/>
              </a:xfrm>
              <a:prstGeom prst="rect">
                <a:avLst/>
              </a:prstGeom>
            </p:spPr>
          </p:pic>
          <p:pic>
            <p:nvPicPr>
              <p:cNvPr id="219" name="object 103">
                <a:extLst>
                  <a:ext uri="{FF2B5EF4-FFF2-40B4-BE49-F238E27FC236}">
                    <a16:creationId xmlns:a16="http://schemas.microsoft.com/office/drawing/2014/main" id="{C93C5507-EEEA-35E7-1564-6AD52A5EE687}"/>
                  </a:ext>
                </a:extLst>
              </p:cNvPr>
              <p:cNvPicPr/>
              <p:nvPr/>
            </p:nvPicPr>
            <p:blipFill>
              <a:blip r:embed="rId4" cstate="print"/>
              <a:stretch>
                <a:fillRect/>
              </a:stretch>
            </p:blipFill>
            <p:spPr>
              <a:xfrm>
                <a:off x="6280023" y="1913635"/>
                <a:ext cx="88137" cy="88137"/>
              </a:xfrm>
              <a:prstGeom prst="rect">
                <a:avLst/>
              </a:prstGeom>
            </p:spPr>
          </p:pic>
          <p:pic>
            <p:nvPicPr>
              <p:cNvPr id="220" name="object 104">
                <a:extLst>
                  <a:ext uri="{FF2B5EF4-FFF2-40B4-BE49-F238E27FC236}">
                    <a16:creationId xmlns:a16="http://schemas.microsoft.com/office/drawing/2014/main" id="{1D4FD2FA-72C1-67FB-7398-461AD862E456}"/>
                  </a:ext>
                </a:extLst>
              </p:cNvPr>
              <p:cNvPicPr/>
              <p:nvPr/>
            </p:nvPicPr>
            <p:blipFill>
              <a:blip r:embed="rId17" cstate="print"/>
              <a:stretch>
                <a:fillRect/>
              </a:stretch>
            </p:blipFill>
            <p:spPr>
              <a:xfrm>
                <a:off x="6699377" y="1988565"/>
                <a:ext cx="75438" cy="75437"/>
              </a:xfrm>
              <a:prstGeom prst="rect">
                <a:avLst/>
              </a:prstGeom>
            </p:spPr>
          </p:pic>
          <p:pic>
            <p:nvPicPr>
              <p:cNvPr id="221" name="object 105">
                <a:extLst>
                  <a:ext uri="{FF2B5EF4-FFF2-40B4-BE49-F238E27FC236}">
                    <a16:creationId xmlns:a16="http://schemas.microsoft.com/office/drawing/2014/main" id="{FB378391-9E68-48AF-D58A-2326BA7047FA}"/>
                  </a:ext>
                </a:extLst>
              </p:cNvPr>
              <p:cNvPicPr/>
              <p:nvPr/>
            </p:nvPicPr>
            <p:blipFill>
              <a:blip r:embed="rId6" cstate="print"/>
              <a:stretch>
                <a:fillRect/>
              </a:stretch>
            </p:blipFill>
            <p:spPr>
              <a:xfrm>
                <a:off x="6693027" y="1982215"/>
                <a:ext cx="88138" cy="88137"/>
              </a:xfrm>
              <a:prstGeom prst="rect">
                <a:avLst/>
              </a:prstGeom>
            </p:spPr>
          </p:pic>
          <p:pic>
            <p:nvPicPr>
              <p:cNvPr id="222" name="object 106">
                <a:extLst>
                  <a:ext uri="{FF2B5EF4-FFF2-40B4-BE49-F238E27FC236}">
                    <a16:creationId xmlns:a16="http://schemas.microsoft.com/office/drawing/2014/main" id="{020D244F-B390-7EFF-BF70-40BFDB089EFF}"/>
                  </a:ext>
                </a:extLst>
              </p:cNvPr>
              <p:cNvPicPr/>
              <p:nvPr/>
            </p:nvPicPr>
            <p:blipFill>
              <a:blip r:embed="rId18" cstate="print"/>
              <a:stretch>
                <a:fillRect/>
              </a:stretch>
            </p:blipFill>
            <p:spPr>
              <a:xfrm>
                <a:off x="7112380" y="2192781"/>
                <a:ext cx="75438" cy="75437"/>
              </a:xfrm>
              <a:prstGeom prst="rect">
                <a:avLst/>
              </a:prstGeom>
            </p:spPr>
          </p:pic>
          <p:pic>
            <p:nvPicPr>
              <p:cNvPr id="223" name="object 107">
                <a:extLst>
                  <a:ext uri="{FF2B5EF4-FFF2-40B4-BE49-F238E27FC236}">
                    <a16:creationId xmlns:a16="http://schemas.microsoft.com/office/drawing/2014/main" id="{FD719530-3705-FE14-2BA2-04D8185523F9}"/>
                  </a:ext>
                </a:extLst>
              </p:cNvPr>
              <p:cNvPicPr/>
              <p:nvPr/>
            </p:nvPicPr>
            <p:blipFill>
              <a:blip r:embed="rId6" cstate="print"/>
              <a:stretch>
                <a:fillRect/>
              </a:stretch>
            </p:blipFill>
            <p:spPr>
              <a:xfrm>
                <a:off x="7106030" y="2186431"/>
                <a:ext cx="88138" cy="88137"/>
              </a:xfrm>
              <a:prstGeom prst="rect">
                <a:avLst/>
              </a:prstGeom>
            </p:spPr>
          </p:pic>
          <p:sp>
            <p:nvSpPr>
              <p:cNvPr id="224" name="object 108">
                <a:extLst>
                  <a:ext uri="{FF2B5EF4-FFF2-40B4-BE49-F238E27FC236}">
                    <a16:creationId xmlns:a16="http://schemas.microsoft.com/office/drawing/2014/main" id="{887AD042-2376-2716-EB33-D0D40A972A52}"/>
                  </a:ext>
                </a:extLst>
              </p:cNvPr>
              <p:cNvSpPr/>
              <p:nvPr/>
            </p:nvSpPr>
            <p:spPr>
              <a:xfrm>
                <a:off x="4465701" y="1517522"/>
                <a:ext cx="2891155" cy="1623060"/>
              </a:xfrm>
              <a:custGeom>
                <a:avLst/>
                <a:gdLst/>
                <a:ahLst/>
                <a:cxnLst/>
                <a:rect l="l" t="t" r="r" b="b"/>
                <a:pathLst>
                  <a:path w="2891154" h="1623060">
                    <a:moveTo>
                      <a:pt x="0" y="0"/>
                    </a:moveTo>
                    <a:lnTo>
                      <a:pt x="2891028" y="0"/>
                    </a:lnTo>
                  </a:path>
                  <a:path w="2891154" h="1623060">
                    <a:moveTo>
                      <a:pt x="0" y="1623060"/>
                    </a:moveTo>
                    <a:lnTo>
                      <a:pt x="2891028" y="1623060"/>
                    </a:lnTo>
                  </a:path>
                </a:pathLst>
              </a:custGeom>
              <a:ln w="9525">
                <a:solidFill>
                  <a:srgbClr val="DFE4EB"/>
                </a:solidFill>
              </a:ln>
            </p:spPr>
            <p:txBody>
              <a:bodyPr wrap="square" lIns="0" tIns="0" rIns="0" bIns="0" rtlCol="0"/>
              <a:lstStyle/>
              <a:p>
                <a:endParaRPr/>
              </a:p>
            </p:txBody>
          </p:sp>
        </p:grpSp>
        <p:sp>
          <p:nvSpPr>
            <p:cNvPr id="225" name="object 109">
              <a:extLst>
                <a:ext uri="{FF2B5EF4-FFF2-40B4-BE49-F238E27FC236}">
                  <a16:creationId xmlns:a16="http://schemas.microsoft.com/office/drawing/2014/main" id="{CBA25AE8-B370-C002-D13A-0569ECE25E19}"/>
                </a:ext>
              </a:extLst>
            </p:cNvPr>
            <p:cNvSpPr txBox="1"/>
            <p:nvPr/>
          </p:nvSpPr>
          <p:spPr>
            <a:xfrm>
              <a:off x="7289300" y="2961896"/>
              <a:ext cx="278765" cy="162560"/>
            </a:xfrm>
            <a:prstGeom prst="rect">
              <a:avLst/>
            </a:prstGeom>
          </p:spPr>
          <p:txBody>
            <a:bodyPr vert="horz" wrap="square" lIns="0" tIns="12700" rIns="0" bIns="0" rtlCol="0">
              <a:spAutoFit/>
            </a:bodyPr>
            <a:lstStyle/>
            <a:p>
              <a:pPr>
                <a:lnSpc>
                  <a:spcPct val="100000"/>
                </a:lnSpc>
                <a:spcBef>
                  <a:spcPts val="100"/>
                </a:spcBef>
              </a:pPr>
              <a:r>
                <a:rPr sz="900" spc="-10" dirty="0">
                  <a:solidFill>
                    <a:srgbClr val="44536A"/>
                  </a:solidFill>
                  <a:latin typeface="等线"/>
                  <a:cs typeface="等线"/>
                </a:rPr>
                <a:t>21.44</a:t>
              </a:r>
              <a:endParaRPr sz="900">
                <a:latin typeface="等线"/>
                <a:cs typeface="等线"/>
              </a:endParaRPr>
            </a:p>
          </p:txBody>
        </p:sp>
        <p:sp>
          <p:nvSpPr>
            <p:cNvPr id="226" name="object 110">
              <a:extLst>
                <a:ext uri="{FF2B5EF4-FFF2-40B4-BE49-F238E27FC236}">
                  <a16:creationId xmlns:a16="http://schemas.microsoft.com/office/drawing/2014/main" id="{A1473CF9-A69A-732D-244A-CBA7EA470638}"/>
                </a:ext>
              </a:extLst>
            </p:cNvPr>
            <p:cNvSpPr txBox="1"/>
            <p:nvPr/>
          </p:nvSpPr>
          <p:spPr>
            <a:xfrm>
              <a:off x="7702558" y="2950465"/>
              <a:ext cx="279400" cy="162560"/>
            </a:xfrm>
            <a:prstGeom prst="rect">
              <a:avLst/>
            </a:prstGeom>
          </p:spPr>
          <p:txBody>
            <a:bodyPr vert="horz" wrap="square" lIns="0" tIns="12700" rIns="0" bIns="0" rtlCol="0">
              <a:spAutoFit/>
            </a:bodyPr>
            <a:lstStyle/>
            <a:p>
              <a:pPr>
                <a:lnSpc>
                  <a:spcPct val="100000"/>
                </a:lnSpc>
                <a:spcBef>
                  <a:spcPts val="100"/>
                </a:spcBef>
              </a:pPr>
              <a:r>
                <a:rPr sz="900" spc="-10" dirty="0">
                  <a:solidFill>
                    <a:srgbClr val="44536A"/>
                  </a:solidFill>
                  <a:latin typeface="等线"/>
                  <a:cs typeface="等线"/>
                </a:rPr>
                <a:t>21.73</a:t>
              </a:r>
              <a:endParaRPr sz="900" dirty="0">
                <a:latin typeface="等线"/>
                <a:cs typeface="等线"/>
              </a:endParaRPr>
            </a:p>
          </p:txBody>
        </p:sp>
        <p:sp>
          <p:nvSpPr>
            <p:cNvPr id="227" name="object 111">
              <a:extLst>
                <a:ext uri="{FF2B5EF4-FFF2-40B4-BE49-F238E27FC236}">
                  <a16:creationId xmlns:a16="http://schemas.microsoft.com/office/drawing/2014/main" id="{1EDEABEC-980B-F1C6-7D5C-43376453DF6D}"/>
                </a:ext>
              </a:extLst>
            </p:cNvPr>
            <p:cNvSpPr txBox="1"/>
            <p:nvPr/>
          </p:nvSpPr>
          <p:spPr>
            <a:xfrm>
              <a:off x="8115563" y="2899920"/>
              <a:ext cx="279400" cy="162560"/>
            </a:xfrm>
            <a:prstGeom prst="rect">
              <a:avLst/>
            </a:prstGeom>
          </p:spPr>
          <p:txBody>
            <a:bodyPr vert="horz" wrap="square" lIns="0" tIns="12700" rIns="0" bIns="0" rtlCol="0">
              <a:spAutoFit/>
            </a:bodyPr>
            <a:lstStyle/>
            <a:p>
              <a:pPr>
                <a:lnSpc>
                  <a:spcPct val="100000"/>
                </a:lnSpc>
                <a:spcBef>
                  <a:spcPts val="100"/>
                </a:spcBef>
              </a:pPr>
              <a:r>
                <a:rPr sz="900" spc="-10" dirty="0">
                  <a:solidFill>
                    <a:srgbClr val="44536A"/>
                  </a:solidFill>
                  <a:latin typeface="等线"/>
                  <a:cs typeface="等线"/>
                </a:rPr>
                <a:t>22.97</a:t>
              </a:r>
              <a:endParaRPr sz="900">
                <a:latin typeface="等线"/>
                <a:cs typeface="等线"/>
              </a:endParaRPr>
            </a:p>
          </p:txBody>
        </p:sp>
        <p:sp>
          <p:nvSpPr>
            <p:cNvPr id="228" name="object 112">
              <a:extLst>
                <a:ext uri="{FF2B5EF4-FFF2-40B4-BE49-F238E27FC236}">
                  <a16:creationId xmlns:a16="http://schemas.microsoft.com/office/drawing/2014/main" id="{B0A2D231-4501-44F9-E4C7-10F5ECDCAF0F}"/>
                </a:ext>
              </a:extLst>
            </p:cNvPr>
            <p:cNvSpPr txBox="1"/>
            <p:nvPr/>
          </p:nvSpPr>
          <p:spPr>
            <a:xfrm>
              <a:off x="8528567" y="2836673"/>
              <a:ext cx="279400" cy="162560"/>
            </a:xfrm>
            <a:prstGeom prst="rect">
              <a:avLst/>
            </a:prstGeom>
          </p:spPr>
          <p:txBody>
            <a:bodyPr vert="horz" wrap="square" lIns="0" tIns="12700" rIns="0" bIns="0" rtlCol="0">
              <a:spAutoFit/>
            </a:bodyPr>
            <a:lstStyle/>
            <a:p>
              <a:pPr>
                <a:lnSpc>
                  <a:spcPct val="100000"/>
                </a:lnSpc>
                <a:spcBef>
                  <a:spcPts val="100"/>
                </a:spcBef>
              </a:pPr>
              <a:r>
                <a:rPr sz="900" spc="-10" dirty="0">
                  <a:solidFill>
                    <a:srgbClr val="44536A"/>
                  </a:solidFill>
                  <a:latin typeface="等线"/>
                  <a:cs typeface="等线"/>
                </a:rPr>
                <a:t>24.53</a:t>
              </a:r>
              <a:endParaRPr sz="900">
                <a:latin typeface="等线"/>
                <a:cs typeface="等线"/>
              </a:endParaRPr>
            </a:p>
          </p:txBody>
        </p:sp>
        <p:sp>
          <p:nvSpPr>
            <p:cNvPr id="229" name="object 113">
              <a:extLst>
                <a:ext uri="{FF2B5EF4-FFF2-40B4-BE49-F238E27FC236}">
                  <a16:creationId xmlns:a16="http://schemas.microsoft.com/office/drawing/2014/main" id="{C5A55F02-2AC3-1D22-7B71-CC6B28902F5C}"/>
                </a:ext>
              </a:extLst>
            </p:cNvPr>
            <p:cNvSpPr txBox="1"/>
            <p:nvPr/>
          </p:nvSpPr>
          <p:spPr>
            <a:xfrm>
              <a:off x="9767579" y="2457706"/>
              <a:ext cx="266065" cy="162560"/>
            </a:xfrm>
            <a:prstGeom prst="rect">
              <a:avLst/>
            </a:prstGeom>
          </p:spPr>
          <p:txBody>
            <a:bodyPr vert="horz" wrap="square" lIns="0" tIns="12700" rIns="0" bIns="0" rtlCol="0">
              <a:spAutoFit/>
            </a:bodyPr>
            <a:lstStyle/>
            <a:p>
              <a:pPr>
                <a:lnSpc>
                  <a:spcPct val="100000"/>
                </a:lnSpc>
                <a:spcBef>
                  <a:spcPts val="100"/>
                </a:spcBef>
              </a:pPr>
              <a:r>
                <a:rPr sz="900" spc="-10" dirty="0">
                  <a:solidFill>
                    <a:srgbClr val="44536A"/>
                  </a:solidFill>
                  <a:latin typeface="等线"/>
                  <a:cs typeface="等线"/>
                </a:rPr>
                <a:t>33.86</a:t>
              </a:r>
              <a:endParaRPr sz="900">
                <a:latin typeface="等线"/>
                <a:cs typeface="等线"/>
              </a:endParaRPr>
            </a:p>
          </p:txBody>
        </p:sp>
        <p:sp>
          <p:nvSpPr>
            <p:cNvPr id="230" name="object 114">
              <a:extLst>
                <a:ext uri="{FF2B5EF4-FFF2-40B4-BE49-F238E27FC236}">
                  <a16:creationId xmlns:a16="http://schemas.microsoft.com/office/drawing/2014/main" id="{177876E6-6B4A-98F7-1683-A815D42DBC74}"/>
                </a:ext>
              </a:extLst>
            </p:cNvPr>
            <p:cNvSpPr txBox="1"/>
            <p:nvPr/>
          </p:nvSpPr>
          <p:spPr>
            <a:xfrm>
              <a:off x="7289808" y="2395476"/>
              <a:ext cx="335915" cy="162560"/>
            </a:xfrm>
            <a:prstGeom prst="rect">
              <a:avLst/>
            </a:prstGeom>
          </p:spPr>
          <p:txBody>
            <a:bodyPr vert="horz" wrap="square" lIns="0" tIns="12700" rIns="0" bIns="0" rtlCol="0">
              <a:spAutoFit/>
            </a:bodyPr>
            <a:lstStyle/>
            <a:p>
              <a:pPr>
                <a:lnSpc>
                  <a:spcPct val="100000"/>
                </a:lnSpc>
                <a:spcBef>
                  <a:spcPts val="100"/>
                </a:spcBef>
              </a:pPr>
              <a:r>
                <a:rPr sz="900" spc="-10" dirty="0">
                  <a:solidFill>
                    <a:srgbClr val="44536A"/>
                  </a:solidFill>
                  <a:latin typeface="等线"/>
                  <a:cs typeface="等线"/>
                </a:rPr>
                <a:t>70.79%</a:t>
              </a:r>
              <a:endParaRPr sz="900">
                <a:latin typeface="等线"/>
                <a:cs typeface="等线"/>
              </a:endParaRPr>
            </a:p>
          </p:txBody>
        </p:sp>
        <p:sp>
          <p:nvSpPr>
            <p:cNvPr id="231" name="object 115">
              <a:extLst>
                <a:ext uri="{FF2B5EF4-FFF2-40B4-BE49-F238E27FC236}">
                  <a16:creationId xmlns:a16="http://schemas.microsoft.com/office/drawing/2014/main" id="{27590A5F-B645-B8E3-9155-8D03CA053008}"/>
                </a:ext>
              </a:extLst>
            </p:cNvPr>
            <p:cNvSpPr txBox="1"/>
            <p:nvPr/>
          </p:nvSpPr>
          <p:spPr>
            <a:xfrm>
              <a:off x="7702813" y="2414017"/>
              <a:ext cx="335915" cy="162560"/>
            </a:xfrm>
            <a:prstGeom prst="rect">
              <a:avLst/>
            </a:prstGeom>
          </p:spPr>
          <p:txBody>
            <a:bodyPr vert="horz" wrap="square" lIns="0" tIns="12700" rIns="0" bIns="0" rtlCol="0">
              <a:spAutoFit/>
            </a:bodyPr>
            <a:lstStyle/>
            <a:p>
              <a:pPr>
                <a:lnSpc>
                  <a:spcPct val="100000"/>
                </a:lnSpc>
                <a:spcBef>
                  <a:spcPts val="100"/>
                </a:spcBef>
              </a:pPr>
              <a:r>
                <a:rPr sz="900" spc="-10" dirty="0">
                  <a:solidFill>
                    <a:srgbClr val="44536A"/>
                  </a:solidFill>
                  <a:latin typeface="等线"/>
                  <a:cs typeface="等线"/>
                </a:rPr>
                <a:t>69.88%</a:t>
              </a:r>
              <a:endParaRPr sz="900">
                <a:latin typeface="等线"/>
                <a:cs typeface="等线"/>
              </a:endParaRPr>
            </a:p>
          </p:txBody>
        </p:sp>
        <p:sp>
          <p:nvSpPr>
            <p:cNvPr id="232" name="object 116">
              <a:extLst>
                <a:ext uri="{FF2B5EF4-FFF2-40B4-BE49-F238E27FC236}">
                  <a16:creationId xmlns:a16="http://schemas.microsoft.com/office/drawing/2014/main" id="{D7A4DE95-DF4B-5A48-6758-89D944F67DB9}"/>
                </a:ext>
              </a:extLst>
            </p:cNvPr>
            <p:cNvSpPr txBox="1"/>
            <p:nvPr/>
          </p:nvSpPr>
          <p:spPr>
            <a:xfrm>
              <a:off x="8115817" y="2490979"/>
              <a:ext cx="335915" cy="162560"/>
            </a:xfrm>
            <a:prstGeom prst="rect">
              <a:avLst/>
            </a:prstGeom>
          </p:spPr>
          <p:txBody>
            <a:bodyPr vert="horz" wrap="square" lIns="0" tIns="12700" rIns="0" bIns="0" rtlCol="0">
              <a:spAutoFit/>
            </a:bodyPr>
            <a:lstStyle/>
            <a:p>
              <a:pPr>
                <a:lnSpc>
                  <a:spcPct val="100000"/>
                </a:lnSpc>
                <a:spcBef>
                  <a:spcPts val="100"/>
                </a:spcBef>
              </a:pPr>
              <a:r>
                <a:rPr sz="900" spc="-10" dirty="0">
                  <a:solidFill>
                    <a:srgbClr val="44536A"/>
                  </a:solidFill>
                  <a:latin typeface="等线"/>
                  <a:cs typeface="等线"/>
                </a:rPr>
                <a:t>66.09%</a:t>
              </a:r>
              <a:endParaRPr sz="900">
                <a:latin typeface="等线"/>
                <a:cs typeface="等线"/>
              </a:endParaRPr>
            </a:p>
          </p:txBody>
        </p:sp>
        <p:sp>
          <p:nvSpPr>
            <p:cNvPr id="233" name="object 117">
              <a:extLst>
                <a:ext uri="{FF2B5EF4-FFF2-40B4-BE49-F238E27FC236}">
                  <a16:creationId xmlns:a16="http://schemas.microsoft.com/office/drawing/2014/main" id="{E29CD8E6-4AEF-9628-1630-ADC7F647FA3F}"/>
                </a:ext>
              </a:extLst>
            </p:cNvPr>
            <p:cNvSpPr txBox="1"/>
            <p:nvPr/>
          </p:nvSpPr>
          <p:spPr>
            <a:xfrm>
              <a:off x="8528820" y="2576070"/>
              <a:ext cx="335915" cy="162560"/>
            </a:xfrm>
            <a:prstGeom prst="rect">
              <a:avLst/>
            </a:prstGeom>
          </p:spPr>
          <p:txBody>
            <a:bodyPr vert="horz" wrap="square" lIns="0" tIns="12700" rIns="0" bIns="0" rtlCol="0">
              <a:spAutoFit/>
            </a:bodyPr>
            <a:lstStyle/>
            <a:p>
              <a:pPr>
                <a:lnSpc>
                  <a:spcPct val="100000"/>
                </a:lnSpc>
                <a:spcBef>
                  <a:spcPts val="100"/>
                </a:spcBef>
              </a:pPr>
              <a:r>
                <a:rPr sz="900" spc="-10" dirty="0">
                  <a:solidFill>
                    <a:srgbClr val="44536A"/>
                  </a:solidFill>
                  <a:latin typeface="等线"/>
                  <a:cs typeface="等线"/>
                </a:rPr>
                <a:t>61.90%</a:t>
              </a:r>
              <a:endParaRPr sz="900">
                <a:latin typeface="等线"/>
                <a:cs typeface="等线"/>
              </a:endParaRPr>
            </a:p>
          </p:txBody>
        </p:sp>
        <p:sp>
          <p:nvSpPr>
            <p:cNvPr id="234" name="object 118">
              <a:extLst>
                <a:ext uri="{FF2B5EF4-FFF2-40B4-BE49-F238E27FC236}">
                  <a16:creationId xmlns:a16="http://schemas.microsoft.com/office/drawing/2014/main" id="{BA27A47F-34B6-E472-88A2-F444E8ED42B9}"/>
                </a:ext>
              </a:extLst>
            </p:cNvPr>
            <p:cNvSpPr txBox="1"/>
            <p:nvPr/>
          </p:nvSpPr>
          <p:spPr>
            <a:xfrm>
              <a:off x="8941570" y="2649476"/>
              <a:ext cx="336550" cy="287020"/>
            </a:xfrm>
            <a:prstGeom prst="rect">
              <a:avLst/>
            </a:prstGeom>
          </p:spPr>
          <p:txBody>
            <a:bodyPr vert="horz" wrap="square" lIns="0" tIns="12700" rIns="0" bIns="0" rtlCol="0">
              <a:spAutoFit/>
            </a:bodyPr>
            <a:lstStyle/>
            <a:p>
              <a:pPr>
                <a:lnSpc>
                  <a:spcPts val="1030"/>
                </a:lnSpc>
                <a:spcBef>
                  <a:spcPts val="100"/>
                </a:spcBef>
              </a:pPr>
              <a:r>
                <a:rPr sz="900" spc="-10" dirty="0">
                  <a:solidFill>
                    <a:srgbClr val="44536A"/>
                  </a:solidFill>
                  <a:latin typeface="等线"/>
                  <a:cs typeface="等线"/>
                </a:rPr>
                <a:t>58.28%</a:t>
              </a:r>
              <a:endParaRPr sz="900" dirty="0">
                <a:latin typeface="等线"/>
                <a:cs typeface="等线"/>
              </a:endParaRPr>
            </a:p>
            <a:p>
              <a:pPr>
                <a:lnSpc>
                  <a:spcPts val="1030"/>
                </a:lnSpc>
              </a:pPr>
              <a:r>
                <a:rPr sz="900" spc="-10" dirty="0">
                  <a:solidFill>
                    <a:srgbClr val="44536A"/>
                  </a:solidFill>
                  <a:latin typeface="等线"/>
                  <a:cs typeface="等线"/>
                </a:rPr>
                <a:t>26.08</a:t>
              </a:r>
              <a:endParaRPr sz="900" dirty="0">
                <a:latin typeface="等线"/>
                <a:cs typeface="等线"/>
              </a:endParaRPr>
            </a:p>
          </p:txBody>
        </p:sp>
        <p:sp>
          <p:nvSpPr>
            <p:cNvPr id="235" name="object 119">
              <a:extLst>
                <a:ext uri="{FF2B5EF4-FFF2-40B4-BE49-F238E27FC236}">
                  <a16:creationId xmlns:a16="http://schemas.microsoft.com/office/drawing/2014/main" id="{15B1DD8A-1AF4-5FF7-A87B-147D3E25D7AB}"/>
                </a:ext>
              </a:extLst>
            </p:cNvPr>
            <p:cNvSpPr txBox="1"/>
            <p:nvPr/>
          </p:nvSpPr>
          <p:spPr>
            <a:xfrm>
              <a:off x="9354574" y="2717547"/>
              <a:ext cx="336550" cy="162560"/>
            </a:xfrm>
            <a:prstGeom prst="rect">
              <a:avLst/>
            </a:prstGeom>
          </p:spPr>
          <p:txBody>
            <a:bodyPr vert="horz" wrap="square" lIns="0" tIns="12700" rIns="0" bIns="0" rtlCol="0">
              <a:spAutoFit/>
            </a:bodyPr>
            <a:lstStyle/>
            <a:p>
              <a:pPr>
                <a:lnSpc>
                  <a:spcPct val="100000"/>
                </a:lnSpc>
                <a:spcBef>
                  <a:spcPts val="100"/>
                </a:spcBef>
              </a:pPr>
              <a:r>
                <a:rPr sz="1350" spc="-240" baseline="3086" dirty="0">
                  <a:solidFill>
                    <a:srgbClr val="44536A"/>
                  </a:solidFill>
                  <a:latin typeface="等线"/>
                  <a:cs typeface="等线"/>
                </a:rPr>
                <a:t>2</a:t>
              </a:r>
              <a:r>
                <a:rPr sz="900" spc="-160" dirty="0">
                  <a:solidFill>
                    <a:srgbClr val="44536A"/>
                  </a:solidFill>
                  <a:latin typeface="等线"/>
                  <a:cs typeface="等线"/>
                </a:rPr>
                <a:t>5</a:t>
              </a:r>
              <a:r>
                <a:rPr sz="1350" spc="-240" baseline="3086" dirty="0">
                  <a:solidFill>
                    <a:srgbClr val="44536A"/>
                  </a:solidFill>
                  <a:latin typeface="等线"/>
                  <a:cs typeface="等线"/>
                </a:rPr>
                <a:t>7</a:t>
              </a:r>
              <a:r>
                <a:rPr sz="900" spc="-160" dirty="0">
                  <a:solidFill>
                    <a:srgbClr val="44536A"/>
                  </a:solidFill>
                  <a:latin typeface="等线"/>
                  <a:cs typeface="等线"/>
                </a:rPr>
                <a:t>4.9</a:t>
              </a:r>
              <a:r>
                <a:rPr sz="1350" spc="-240" baseline="3086" dirty="0">
                  <a:solidFill>
                    <a:srgbClr val="44536A"/>
                  </a:solidFill>
                  <a:latin typeface="等线"/>
                  <a:cs typeface="等线"/>
                </a:rPr>
                <a:t>4</a:t>
              </a:r>
              <a:r>
                <a:rPr sz="900" spc="-160" dirty="0">
                  <a:solidFill>
                    <a:srgbClr val="44536A"/>
                  </a:solidFill>
                  <a:latin typeface="等线"/>
                  <a:cs typeface="等线"/>
                </a:rPr>
                <a:t>3%</a:t>
              </a:r>
              <a:endParaRPr sz="900">
                <a:latin typeface="等线"/>
                <a:cs typeface="等线"/>
              </a:endParaRPr>
            </a:p>
          </p:txBody>
        </p:sp>
        <p:sp>
          <p:nvSpPr>
            <p:cNvPr id="236" name="object 120">
              <a:extLst>
                <a:ext uri="{FF2B5EF4-FFF2-40B4-BE49-F238E27FC236}">
                  <a16:creationId xmlns:a16="http://schemas.microsoft.com/office/drawing/2014/main" id="{FDE39382-0083-4AB1-B0FB-AF9BBE1F18BC}"/>
                </a:ext>
              </a:extLst>
            </p:cNvPr>
            <p:cNvSpPr txBox="1"/>
            <p:nvPr/>
          </p:nvSpPr>
          <p:spPr>
            <a:xfrm>
              <a:off x="9767833" y="2547875"/>
              <a:ext cx="518795" cy="1446530"/>
            </a:xfrm>
            <a:prstGeom prst="rect">
              <a:avLst/>
            </a:prstGeom>
          </p:spPr>
          <p:txBody>
            <a:bodyPr vert="horz" wrap="square" lIns="0" tIns="78105" rIns="0" bIns="0" rtlCol="0">
              <a:spAutoFit/>
            </a:bodyPr>
            <a:lstStyle/>
            <a:p>
              <a:pPr marL="182245">
                <a:lnSpc>
                  <a:spcPct val="100000"/>
                </a:lnSpc>
                <a:spcBef>
                  <a:spcPts val="615"/>
                </a:spcBef>
              </a:pPr>
              <a:r>
                <a:rPr sz="900" spc="-10" dirty="0">
                  <a:solidFill>
                    <a:srgbClr val="44536A"/>
                  </a:solidFill>
                  <a:latin typeface="等线"/>
                  <a:cs typeface="等线"/>
                </a:rPr>
                <a:t>60.00%</a:t>
              </a:r>
              <a:endParaRPr sz="900">
                <a:latin typeface="等线"/>
                <a:cs typeface="等线"/>
              </a:endParaRPr>
            </a:p>
            <a:p>
              <a:pPr marL="182245">
                <a:lnSpc>
                  <a:spcPts val="955"/>
                </a:lnSpc>
                <a:spcBef>
                  <a:spcPts val="520"/>
                </a:spcBef>
              </a:pPr>
              <a:r>
                <a:rPr sz="900" spc="-10" dirty="0">
                  <a:solidFill>
                    <a:srgbClr val="44536A"/>
                  </a:solidFill>
                  <a:latin typeface="等线"/>
                  <a:cs typeface="等线"/>
                </a:rPr>
                <a:t>50.00%</a:t>
              </a:r>
              <a:endParaRPr sz="900">
                <a:latin typeface="等线"/>
                <a:cs typeface="等线"/>
              </a:endParaRPr>
            </a:p>
            <a:p>
              <a:pPr>
                <a:lnSpc>
                  <a:spcPts val="800"/>
                </a:lnSpc>
              </a:pPr>
              <a:r>
                <a:rPr sz="900" spc="-10" dirty="0">
                  <a:solidFill>
                    <a:srgbClr val="44536A"/>
                  </a:solidFill>
                  <a:latin typeface="等线"/>
                  <a:cs typeface="等线"/>
                </a:rPr>
                <a:t>44.84%</a:t>
              </a:r>
              <a:endParaRPr sz="900">
                <a:latin typeface="等线"/>
                <a:cs typeface="等线"/>
              </a:endParaRPr>
            </a:p>
            <a:p>
              <a:pPr marL="182245">
                <a:lnSpc>
                  <a:spcPts val="925"/>
                </a:lnSpc>
              </a:pPr>
              <a:r>
                <a:rPr sz="900" spc="-10" dirty="0">
                  <a:solidFill>
                    <a:srgbClr val="44536A"/>
                  </a:solidFill>
                  <a:latin typeface="等线"/>
                  <a:cs typeface="等线"/>
                </a:rPr>
                <a:t>40.00%</a:t>
              </a:r>
              <a:endParaRPr sz="900">
                <a:latin typeface="等线"/>
                <a:cs typeface="等线"/>
              </a:endParaRPr>
            </a:p>
            <a:p>
              <a:pPr marL="182245">
                <a:lnSpc>
                  <a:spcPct val="100000"/>
                </a:lnSpc>
                <a:spcBef>
                  <a:spcPts val="520"/>
                </a:spcBef>
              </a:pPr>
              <a:r>
                <a:rPr sz="900" spc="-10" dirty="0">
                  <a:solidFill>
                    <a:srgbClr val="44536A"/>
                  </a:solidFill>
                  <a:latin typeface="等线"/>
                  <a:cs typeface="等线"/>
                </a:rPr>
                <a:t>30.00%</a:t>
              </a:r>
              <a:endParaRPr sz="900">
                <a:latin typeface="等线"/>
                <a:cs typeface="等线"/>
              </a:endParaRPr>
            </a:p>
            <a:p>
              <a:pPr marL="182245">
                <a:lnSpc>
                  <a:spcPct val="100000"/>
                </a:lnSpc>
                <a:spcBef>
                  <a:spcPts val="515"/>
                </a:spcBef>
              </a:pPr>
              <a:r>
                <a:rPr sz="900" spc="-10" dirty="0">
                  <a:solidFill>
                    <a:srgbClr val="44536A"/>
                  </a:solidFill>
                  <a:latin typeface="等线"/>
                  <a:cs typeface="等线"/>
                </a:rPr>
                <a:t>20.00%</a:t>
              </a:r>
              <a:endParaRPr sz="900">
                <a:latin typeface="等线"/>
                <a:cs typeface="等线"/>
              </a:endParaRPr>
            </a:p>
            <a:p>
              <a:pPr marL="182245">
                <a:lnSpc>
                  <a:spcPct val="100000"/>
                </a:lnSpc>
                <a:spcBef>
                  <a:spcPts val="520"/>
                </a:spcBef>
              </a:pPr>
              <a:r>
                <a:rPr sz="900" spc="-10" dirty="0">
                  <a:solidFill>
                    <a:srgbClr val="44536A"/>
                  </a:solidFill>
                  <a:latin typeface="等线"/>
                  <a:cs typeface="等线"/>
                </a:rPr>
                <a:t>10.00%</a:t>
              </a:r>
              <a:endParaRPr sz="900">
                <a:latin typeface="等线"/>
                <a:cs typeface="等线"/>
              </a:endParaRPr>
            </a:p>
            <a:p>
              <a:pPr marL="182245">
                <a:lnSpc>
                  <a:spcPct val="100000"/>
                </a:lnSpc>
                <a:spcBef>
                  <a:spcPts val="515"/>
                </a:spcBef>
              </a:pPr>
              <a:r>
                <a:rPr sz="900" spc="-10" dirty="0">
                  <a:solidFill>
                    <a:srgbClr val="44536A"/>
                  </a:solidFill>
                  <a:latin typeface="等线"/>
                  <a:cs typeface="等线"/>
                </a:rPr>
                <a:t>0.00%</a:t>
              </a:r>
              <a:endParaRPr sz="900">
                <a:latin typeface="等线"/>
                <a:cs typeface="等线"/>
              </a:endParaRPr>
            </a:p>
          </p:txBody>
        </p:sp>
        <p:sp>
          <p:nvSpPr>
            <p:cNvPr id="237" name="object 121">
              <a:extLst>
                <a:ext uri="{FF2B5EF4-FFF2-40B4-BE49-F238E27FC236}">
                  <a16:creationId xmlns:a16="http://schemas.microsoft.com/office/drawing/2014/main" id="{CC1A95F0-571F-2CA7-08D6-82A5373F579C}"/>
                </a:ext>
              </a:extLst>
            </p:cNvPr>
            <p:cNvSpPr txBox="1"/>
            <p:nvPr/>
          </p:nvSpPr>
          <p:spPr>
            <a:xfrm>
              <a:off x="9950459" y="2410715"/>
              <a:ext cx="335915" cy="162560"/>
            </a:xfrm>
            <a:prstGeom prst="rect">
              <a:avLst/>
            </a:prstGeom>
          </p:spPr>
          <p:txBody>
            <a:bodyPr vert="horz" wrap="square" lIns="0" tIns="12700" rIns="0" bIns="0" rtlCol="0">
              <a:spAutoFit/>
            </a:bodyPr>
            <a:lstStyle/>
            <a:p>
              <a:pPr>
                <a:lnSpc>
                  <a:spcPct val="100000"/>
                </a:lnSpc>
                <a:spcBef>
                  <a:spcPts val="100"/>
                </a:spcBef>
              </a:pPr>
              <a:r>
                <a:rPr sz="900" spc="-10" dirty="0">
                  <a:solidFill>
                    <a:srgbClr val="44536A"/>
                  </a:solidFill>
                  <a:latin typeface="等线"/>
                  <a:cs typeface="等线"/>
                </a:rPr>
                <a:t>70.00%</a:t>
              </a:r>
              <a:endParaRPr sz="900">
                <a:latin typeface="等线"/>
                <a:cs typeface="等线"/>
              </a:endParaRPr>
            </a:p>
          </p:txBody>
        </p:sp>
        <p:sp>
          <p:nvSpPr>
            <p:cNvPr id="238" name="object 122">
              <a:extLst>
                <a:ext uri="{FF2B5EF4-FFF2-40B4-BE49-F238E27FC236}">
                  <a16:creationId xmlns:a16="http://schemas.microsoft.com/office/drawing/2014/main" id="{F3567F94-FA90-3C89-C0D6-61EBED9812C4}"/>
                </a:ext>
              </a:extLst>
            </p:cNvPr>
            <p:cNvSpPr txBox="1"/>
            <p:nvPr/>
          </p:nvSpPr>
          <p:spPr>
            <a:xfrm>
              <a:off x="9950459" y="2207770"/>
              <a:ext cx="335915" cy="162560"/>
            </a:xfrm>
            <a:prstGeom prst="rect">
              <a:avLst/>
            </a:prstGeom>
          </p:spPr>
          <p:txBody>
            <a:bodyPr vert="horz" wrap="square" lIns="0" tIns="12700" rIns="0" bIns="0" rtlCol="0">
              <a:spAutoFit/>
            </a:bodyPr>
            <a:lstStyle/>
            <a:p>
              <a:pPr>
                <a:lnSpc>
                  <a:spcPct val="100000"/>
                </a:lnSpc>
                <a:spcBef>
                  <a:spcPts val="100"/>
                </a:spcBef>
              </a:pPr>
              <a:r>
                <a:rPr sz="900" spc="-10" dirty="0">
                  <a:solidFill>
                    <a:srgbClr val="44536A"/>
                  </a:solidFill>
                  <a:latin typeface="等线"/>
                  <a:cs typeface="等线"/>
                </a:rPr>
                <a:t>80.00%</a:t>
              </a:r>
              <a:endParaRPr sz="900">
                <a:latin typeface="等线"/>
                <a:cs typeface="等线"/>
              </a:endParaRPr>
            </a:p>
          </p:txBody>
        </p:sp>
        <p:sp>
          <p:nvSpPr>
            <p:cNvPr id="239" name="object 123">
              <a:extLst>
                <a:ext uri="{FF2B5EF4-FFF2-40B4-BE49-F238E27FC236}">
                  <a16:creationId xmlns:a16="http://schemas.microsoft.com/office/drawing/2014/main" id="{98E7C52E-370F-49A5-9827-DB3EA0C19119}"/>
                </a:ext>
              </a:extLst>
            </p:cNvPr>
            <p:cNvSpPr txBox="1"/>
            <p:nvPr/>
          </p:nvSpPr>
          <p:spPr>
            <a:xfrm>
              <a:off x="6758187" y="2141984"/>
              <a:ext cx="133350" cy="1852295"/>
            </a:xfrm>
            <a:prstGeom prst="rect">
              <a:avLst/>
            </a:prstGeom>
          </p:spPr>
          <p:txBody>
            <a:bodyPr vert="horz" wrap="square" lIns="0" tIns="78105" rIns="0" bIns="0" rtlCol="0">
              <a:spAutoFit/>
            </a:bodyPr>
            <a:lstStyle/>
            <a:p>
              <a:pPr>
                <a:lnSpc>
                  <a:spcPct val="100000"/>
                </a:lnSpc>
                <a:spcBef>
                  <a:spcPts val="615"/>
                </a:spcBef>
              </a:pPr>
              <a:r>
                <a:rPr sz="900" spc="-25" dirty="0">
                  <a:solidFill>
                    <a:srgbClr val="44536A"/>
                  </a:solidFill>
                  <a:latin typeface="等线"/>
                  <a:cs typeface="等线"/>
                </a:rPr>
                <a:t>40</a:t>
              </a:r>
              <a:endParaRPr sz="900">
                <a:latin typeface="等线"/>
                <a:cs typeface="等线"/>
              </a:endParaRPr>
            </a:p>
            <a:p>
              <a:pPr>
                <a:lnSpc>
                  <a:spcPct val="100000"/>
                </a:lnSpc>
                <a:spcBef>
                  <a:spcPts val="520"/>
                </a:spcBef>
              </a:pPr>
              <a:r>
                <a:rPr sz="900" spc="-25" dirty="0">
                  <a:solidFill>
                    <a:srgbClr val="44536A"/>
                  </a:solidFill>
                  <a:latin typeface="等线"/>
                  <a:cs typeface="等线"/>
                </a:rPr>
                <a:t>35</a:t>
              </a:r>
              <a:endParaRPr sz="900">
                <a:latin typeface="等线"/>
                <a:cs typeface="等线"/>
              </a:endParaRPr>
            </a:p>
            <a:p>
              <a:pPr>
                <a:lnSpc>
                  <a:spcPct val="100000"/>
                </a:lnSpc>
                <a:spcBef>
                  <a:spcPts val="515"/>
                </a:spcBef>
              </a:pPr>
              <a:r>
                <a:rPr sz="900" spc="-25" dirty="0">
                  <a:solidFill>
                    <a:srgbClr val="44536A"/>
                  </a:solidFill>
                  <a:latin typeface="等线"/>
                  <a:cs typeface="等线"/>
                </a:rPr>
                <a:t>30</a:t>
              </a:r>
              <a:endParaRPr sz="900">
                <a:latin typeface="等线"/>
                <a:cs typeface="等线"/>
              </a:endParaRPr>
            </a:p>
            <a:p>
              <a:pPr>
                <a:lnSpc>
                  <a:spcPct val="100000"/>
                </a:lnSpc>
                <a:spcBef>
                  <a:spcPts val="520"/>
                </a:spcBef>
              </a:pPr>
              <a:r>
                <a:rPr sz="900" spc="-25" dirty="0">
                  <a:solidFill>
                    <a:srgbClr val="44536A"/>
                  </a:solidFill>
                  <a:latin typeface="等线"/>
                  <a:cs typeface="等线"/>
                </a:rPr>
                <a:t>25</a:t>
              </a:r>
              <a:endParaRPr sz="900">
                <a:latin typeface="等线"/>
                <a:cs typeface="等线"/>
              </a:endParaRPr>
            </a:p>
            <a:p>
              <a:pPr>
                <a:lnSpc>
                  <a:spcPct val="100000"/>
                </a:lnSpc>
                <a:spcBef>
                  <a:spcPts val="520"/>
                </a:spcBef>
              </a:pPr>
              <a:r>
                <a:rPr sz="900" spc="-25" dirty="0">
                  <a:solidFill>
                    <a:srgbClr val="44536A"/>
                  </a:solidFill>
                  <a:latin typeface="等线"/>
                  <a:cs typeface="等线"/>
                </a:rPr>
                <a:t>20</a:t>
              </a:r>
              <a:endParaRPr sz="900">
                <a:latin typeface="等线"/>
                <a:cs typeface="等线"/>
              </a:endParaRPr>
            </a:p>
            <a:p>
              <a:pPr>
                <a:lnSpc>
                  <a:spcPct val="100000"/>
                </a:lnSpc>
                <a:spcBef>
                  <a:spcPts val="515"/>
                </a:spcBef>
              </a:pPr>
              <a:r>
                <a:rPr sz="900" spc="-25" dirty="0">
                  <a:solidFill>
                    <a:srgbClr val="44536A"/>
                  </a:solidFill>
                  <a:latin typeface="等线"/>
                  <a:cs typeface="等线"/>
                </a:rPr>
                <a:t>15</a:t>
              </a:r>
              <a:endParaRPr sz="900">
                <a:latin typeface="等线"/>
                <a:cs typeface="等线"/>
              </a:endParaRPr>
            </a:p>
            <a:p>
              <a:pPr>
                <a:lnSpc>
                  <a:spcPct val="100000"/>
                </a:lnSpc>
                <a:spcBef>
                  <a:spcPts val="520"/>
                </a:spcBef>
              </a:pPr>
              <a:r>
                <a:rPr sz="900" spc="-25" dirty="0">
                  <a:solidFill>
                    <a:srgbClr val="44536A"/>
                  </a:solidFill>
                  <a:latin typeface="等线"/>
                  <a:cs typeface="等线"/>
                </a:rPr>
                <a:t>10</a:t>
              </a:r>
              <a:endParaRPr sz="900">
                <a:latin typeface="等线"/>
                <a:cs typeface="等线"/>
              </a:endParaRPr>
            </a:p>
            <a:p>
              <a:pPr marL="59690">
                <a:lnSpc>
                  <a:spcPct val="100000"/>
                </a:lnSpc>
                <a:spcBef>
                  <a:spcPts val="515"/>
                </a:spcBef>
              </a:pPr>
              <a:r>
                <a:rPr sz="900" dirty="0">
                  <a:solidFill>
                    <a:srgbClr val="44536A"/>
                  </a:solidFill>
                  <a:latin typeface="等线"/>
                  <a:cs typeface="等线"/>
                </a:rPr>
                <a:t>5</a:t>
              </a:r>
              <a:endParaRPr sz="900">
                <a:latin typeface="等线"/>
                <a:cs typeface="等线"/>
              </a:endParaRPr>
            </a:p>
            <a:p>
              <a:pPr marL="59690">
                <a:lnSpc>
                  <a:spcPct val="100000"/>
                </a:lnSpc>
                <a:spcBef>
                  <a:spcPts val="520"/>
                </a:spcBef>
              </a:pPr>
              <a:r>
                <a:rPr sz="900" dirty="0">
                  <a:solidFill>
                    <a:srgbClr val="44536A"/>
                  </a:solidFill>
                  <a:latin typeface="等线"/>
                  <a:cs typeface="等线"/>
                </a:rPr>
                <a:t>0</a:t>
              </a:r>
              <a:endParaRPr sz="900">
                <a:latin typeface="等线"/>
                <a:cs typeface="等线"/>
              </a:endParaRPr>
            </a:p>
          </p:txBody>
        </p:sp>
        <p:sp>
          <p:nvSpPr>
            <p:cNvPr id="240" name="object 124">
              <a:extLst>
                <a:ext uri="{FF2B5EF4-FFF2-40B4-BE49-F238E27FC236}">
                  <a16:creationId xmlns:a16="http://schemas.microsoft.com/office/drawing/2014/main" id="{1A179BE2-8206-FD9A-D316-AF5B01016363}"/>
                </a:ext>
              </a:extLst>
            </p:cNvPr>
            <p:cNvSpPr txBox="1"/>
            <p:nvPr/>
          </p:nvSpPr>
          <p:spPr>
            <a:xfrm>
              <a:off x="7115311" y="3953765"/>
              <a:ext cx="2671445" cy="162560"/>
            </a:xfrm>
            <a:prstGeom prst="rect">
              <a:avLst/>
            </a:prstGeom>
          </p:spPr>
          <p:txBody>
            <a:bodyPr vert="horz" wrap="square" lIns="0" tIns="12700" rIns="0" bIns="0" rtlCol="0">
              <a:spAutoFit/>
            </a:bodyPr>
            <a:lstStyle/>
            <a:p>
              <a:pPr>
                <a:lnSpc>
                  <a:spcPct val="100000"/>
                </a:lnSpc>
                <a:spcBef>
                  <a:spcPts val="100"/>
                </a:spcBef>
                <a:tabLst>
                  <a:tab pos="382270" algn="l"/>
                  <a:tab pos="795655" algn="l"/>
                  <a:tab pos="1178560" algn="l"/>
                  <a:tab pos="1591310" algn="l"/>
                  <a:tab pos="2004695" algn="l"/>
                  <a:tab pos="2417445" algn="l"/>
                </a:tabLst>
              </a:pPr>
              <a:r>
                <a:rPr sz="900" spc="-25" dirty="0">
                  <a:solidFill>
                    <a:srgbClr val="44536A"/>
                  </a:solidFill>
                  <a:latin typeface="等线"/>
                  <a:cs typeface="等线"/>
                </a:rPr>
                <a:t>10</a:t>
              </a:r>
              <a:r>
                <a:rPr sz="900" dirty="0">
                  <a:solidFill>
                    <a:srgbClr val="44536A"/>
                  </a:solidFill>
                  <a:latin typeface="等线"/>
                  <a:cs typeface="等线"/>
                </a:rPr>
                <a:t>	</a:t>
              </a:r>
              <a:r>
                <a:rPr sz="900" spc="-25" dirty="0">
                  <a:solidFill>
                    <a:srgbClr val="44536A"/>
                  </a:solidFill>
                  <a:latin typeface="等线"/>
                  <a:cs typeface="等线"/>
                </a:rPr>
                <a:t>100</a:t>
              </a:r>
              <a:r>
                <a:rPr sz="900" dirty="0">
                  <a:solidFill>
                    <a:srgbClr val="44536A"/>
                  </a:solidFill>
                  <a:latin typeface="等线"/>
                  <a:cs typeface="等线"/>
                </a:rPr>
                <a:t>	</a:t>
              </a:r>
              <a:r>
                <a:rPr sz="900" spc="-25" dirty="0">
                  <a:solidFill>
                    <a:srgbClr val="44536A"/>
                  </a:solidFill>
                  <a:latin typeface="等线"/>
                  <a:cs typeface="等线"/>
                </a:rPr>
                <a:t>500</a:t>
              </a:r>
              <a:r>
                <a:rPr sz="900" dirty="0">
                  <a:solidFill>
                    <a:srgbClr val="44536A"/>
                  </a:solidFill>
                  <a:latin typeface="等线"/>
                  <a:cs typeface="等线"/>
                </a:rPr>
                <a:t>	</a:t>
              </a:r>
              <a:r>
                <a:rPr sz="900" spc="-20" dirty="0">
                  <a:solidFill>
                    <a:srgbClr val="44536A"/>
                  </a:solidFill>
                  <a:latin typeface="等线"/>
                  <a:cs typeface="等线"/>
                </a:rPr>
                <a:t>1000</a:t>
              </a:r>
              <a:r>
                <a:rPr sz="900" dirty="0">
                  <a:solidFill>
                    <a:srgbClr val="44536A"/>
                  </a:solidFill>
                  <a:latin typeface="等线"/>
                  <a:cs typeface="等线"/>
                </a:rPr>
                <a:t>	</a:t>
              </a:r>
              <a:r>
                <a:rPr sz="900" spc="-20" dirty="0">
                  <a:solidFill>
                    <a:srgbClr val="44536A"/>
                  </a:solidFill>
                  <a:latin typeface="等线"/>
                  <a:cs typeface="等线"/>
                </a:rPr>
                <a:t>1500</a:t>
              </a:r>
              <a:r>
                <a:rPr sz="900" dirty="0">
                  <a:solidFill>
                    <a:srgbClr val="44536A"/>
                  </a:solidFill>
                  <a:latin typeface="等线"/>
                  <a:cs typeface="等线"/>
                </a:rPr>
                <a:t>	</a:t>
              </a:r>
              <a:r>
                <a:rPr sz="900" spc="-20" dirty="0">
                  <a:solidFill>
                    <a:srgbClr val="44536A"/>
                  </a:solidFill>
                  <a:latin typeface="等线"/>
                  <a:cs typeface="等线"/>
                </a:rPr>
                <a:t>2000</a:t>
              </a:r>
              <a:r>
                <a:rPr sz="900" dirty="0">
                  <a:solidFill>
                    <a:srgbClr val="44536A"/>
                  </a:solidFill>
                  <a:latin typeface="等线"/>
                  <a:cs typeface="等线"/>
                </a:rPr>
                <a:t>	</a:t>
              </a:r>
              <a:r>
                <a:rPr sz="900" spc="-20" dirty="0">
                  <a:solidFill>
                    <a:srgbClr val="44536A"/>
                  </a:solidFill>
                  <a:latin typeface="等线"/>
                  <a:cs typeface="等线"/>
                </a:rPr>
                <a:t>4000</a:t>
              </a:r>
              <a:endParaRPr sz="900">
                <a:latin typeface="等线"/>
                <a:cs typeface="等线"/>
              </a:endParaRPr>
            </a:p>
          </p:txBody>
        </p:sp>
        <p:grpSp>
          <p:nvGrpSpPr>
            <p:cNvPr id="241" name="object 125">
              <a:extLst>
                <a:ext uri="{FF2B5EF4-FFF2-40B4-BE49-F238E27FC236}">
                  <a16:creationId xmlns:a16="http://schemas.microsoft.com/office/drawing/2014/main" id="{8BF2D474-63D4-213E-7097-05996FD8E143}"/>
                </a:ext>
              </a:extLst>
            </p:cNvPr>
            <p:cNvGrpSpPr/>
            <p:nvPr/>
          </p:nvGrpSpPr>
          <p:grpSpPr>
            <a:xfrm>
              <a:off x="7575939" y="4247897"/>
              <a:ext cx="1338580" cy="75565"/>
              <a:chOff x="5072760" y="3463035"/>
              <a:chExt cx="1338580" cy="75565"/>
            </a:xfrm>
          </p:grpSpPr>
          <p:sp>
            <p:nvSpPr>
              <p:cNvPr id="242" name="object 126">
                <a:extLst>
                  <a:ext uri="{FF2B5EF4-FFF2-40B4-BE49-F238E27FC236}">
                    <a16:creationId xmlns:a16="http://schemas.microsoft.com/office/drawing/2014/main" id="{A115D3C0-1C40-E5EC-BE9B-D96E17D80D45}"/>
                  </a:ext>
                </a:extLst>
              </p:cNvPr>
              <p:cNvSpPr/>
              <p:nvPr/>
            </p:nvSpPr>
            <p:spPr>
              <a:xfrm>
                <a:off x="5088635" y="3501389"/>
                <a:ext cx="243840" cy="0"/>
              </a:xfrm>
              <a:custGeom>
                <a:avLst/>
                <a:gdLst/>
                <a:ahLst/>
                <a:cxnLst/>
                <a:rect l="l" t="t" r="r" b="b"/>
                <a:pathLst>
                  <a:path w="243839">
                    <a:moveTo>
                      <a:pt x="0" y="0"/>
                    </a:moveTo>
                    <a:lnTo>
                      <a:pt x="243839" y="0"/>
                    </a:lnTo>
                  </a:path>
                </a:pathLst>
              </a:custGeom>
              <a:ln w="31750">
                <a:solidFill>
                  <a:srgbClr val="EC7C30"/>
                </a:solidFill>
              </a:ln>
            </p:spPr>
            <p:txBody>
              <a:bodyPr wrap="square" lIns="0" tIns="0" rIns="0" bIns="0" rtlCol="0"/>
              <a:lstStyle/>
              <a:p>
                <a:endParaRPr/>
              </a:p>
            </p:txBody>
          </p:sp>
          <p:pic>
            <p:nvPicPr>
              <p:cNvPr id="243" name="object 127">
                <a:extLst>
                  <a:ext uri="{FF2B5EF4-FFF2-40B4-BE49-F238E27FC236}">
                    <a16:creationId xmlns:a16="http://schemas.microsoft.com/office/drawing/2014/main" id="{9DCE8A05-8A80-A860-745E-F6C5A5BF8FBE}"/>
                  </a:ext>
                </a:extLst>
              </p:cNvPr>
              <p:cNvPicPr/>
              <p:nvPr/>
            </p:nvPicPr>
            <p:blipFill>
              <a:blip r:embed="rId19" cstate="print"/>
              <a:stretch>
                <a:fillRect/>
              </a:stretch>
            </p:blipFill>
            <p:spPr>
              <a:xfrm>
                <a:off x="5178551" y="3469385"/>
                <a:ext cx="62484" cy="62484"/>
              </a:xfrm>
              <a:prstGeom prst="rect">
                <a:avLst/>
              </a:prstGeom>
            </p:spPr>
          </p:pic>
          <p:sp>
            <p:nvSpPr>
              <p:cNvPr id="244" name="object 128">
                <a:extLst>
                  <a:ext uri="{FF2B5EF4-FFF2-40B4-BE49-F238E27FC236}">
                    <a16:creationId xmlns:a16="http://schemas.microsoft.com/office/drawing/2014/main" id="{57E33787-F53C-8BD8-5FA5-7ECEC0FCFB55}"/>
                  </a:ext>
                </a:extLst>
              </p:cNvPr>
              <p:cNvSpPr/>
              <p:nvPr/>
            </p:nvSpPr>
            <p:spPr>
              <a:xfrm>
                <a:off x="5178551" y="3469385"/>
                <a:ext cx="62865" cy="62865"/>
              </a:xfrm>
              <a:custGeom>
                <a:avLst/>
                <a:gdLst/>
                <a:ahLst/>
                <a:cxnLst/>
                <a:rect l="l" t="t" r="r" b="b"/>
                <a:pathLst>
                  <a:path w="62864" h="62864">
                    <a:moveTo>
                      <a:pt x="62484" y="31241"/>
                    </a:moveTo>
                    <a:lnTo>
                      <a:pt x="60031" y="43410"/>
                    </a:lnTo>
                    <a:lnTo>
                      <a:pt x="53339" y="53339"/>
                    </a:lnTo>
                    <a:lnTo>
                      <a:pt x="43410" y="60031"/>
                    </a:lnTo>
                    <a:lnTo>
                      <a:pt x="31242" y="62484"/>
                    </a:lnTo>
                    <a:lnTo>
                      <a:pt x="19073" y="60031"/>
                    </a:lnTo>
                    <a:lnTo>
                      <a:pt x="9144" y="53339"/>
                    </a:lnTo>
                    <a:lnTo>
                      <a:pt x="2452" y="43410"/>
                    </a:lnTo>
                    <a:lnTo>
                      <a:pt x="0" y="31241"/>
                    </a:lnTo>
                    <a:lnTo>
                      <a:pt x="2452" y="19073"/>
                    </a:lnTo>
                    <a:lnTo>
                      <a:pt x="9144" y="9143"/>
                    </a:lnTo>
                    <a:lnTo>
                      <a:pt x="19073" y="2452"/>
                    </a:lnTo>
                    <a:lnTo>
                      <a:pt x="31242" y="0"/>
                    </a:lnTo>
                    <a:lnTo>
                      <a:pt x="43410" y="2452"/>
                    </a:lnTo>
                    <a:lnTo>
                      <a:pt x="53340" y="9143"/>
                    </a:lnTo>
                    <a:lnTo>
                      <a:pt x="60031" y="19073"/>
                    </a:lnTo>
                    <a:lnTo>
                      <a:pt x="62484" y="31241"/>
                    </a:lnTo>
                    <a:close/>
                  </a:path>
                </a:pathLst>
              </a:custGeom>
              <a:ln w="12700">
                <a:solidFill>
                  <a:srgbClr val="E7E6E6"/>
                </a:solidFill>
              </a:ln>
            </p:spPr>
            <p:txBody>
              <a:bodyPr wrap="square" lIns="0" tIns="0" rIns="0" bIns="0" rtlCol="0"/>
              <a:lstStyle/>
              <a:p>
                <a:endParaRPr/>
              </a:p>
            </p:txBody>
          </p:sp>
          <p:sp>
            <p:nvSpPr>
              <p:cNvPr id="245" name="object 129">
                <a:extLst>
                  <a:ext uri="{FF2B5EF4-FFF2-40B4-BE49-F238E27FC236}">
                    <a16:creationId xmlns:a16="http://schemas.microsoft.com/office/drawing/2014/main" id="{DECAD272-4372-8778-5C05-CCF9829BF885}"/>
                  </a:ext>
                </a:extLst>
              </p:cNvPr>
              <p:cNvSpPr/>
              <p:nvPr/>
            </p:nvSpPr>
            <p:spPr>
              <a:xfrm>
                <a:off x="6151625" y="3501389"/>
                <a:ext cx="243840" cy="0"/>
              </a:xfrm>
              <a:custGeom>
                <a:avLst/>
                <a:gdLst/>
                <a:ahLst/>
                <a:cxnLst/>
                <a:rect l="l" t="t" r="r" b="b"/>
                <a:pathLst>
                  <a:path w="243839">
                    <a:moveTo>
                      <a:pt x="0" y="0"/>
                    </a:moveTo>
                    <a:lnTo>
                      <a:pt x="243839" y="0"/>
                    </a:lnTo>
                  </a:path>
                </a:pathLst>
              </a:custGeom>
              <a:ln w="31750">
                <a:solidFill>
                  <a:srgbClr val="4471C4"/>
                </a:solidFill>
              </a:ln>
            </p:spPr>
            <p:txBody>
              <a:bodyPr wrap="square" lIns="0" tIns="0" rIns="0" bIns="0" rtlCol="0"/>
              <a:lstStyle/>
              <a:p>
                <a:endParaRPr/>
              </a:p>
            </p:txBody>
          </p:sp>
          <p:pic>
            <p:nvPicPr>
              <p:cNvPr id="246" name="object 130">
                <a:extLst>
                  <a:ext uri="{FF2B5EF4-FFF2-40B4-BE49-F238E27FC236}">
                    <a16:creationId xmlns:a16="http://schemas.microsoft.com/office/drawing/2014/main" id="{03BF2B04-632A-C4E6-72B2-C812285A994C}"/>
                  </a:ext>
                </a:extLst>
              </p:cNvPr>
              <p:cNvPicPr/>
              <p:nvPr/>
            </p:nvPicPr>
            <p:blipFill>
              <a:blip r:embed="rId20" cstate="print"/>
              <a:stretch>
                <a:fillRect/>
              </a:stretch>
            </p:blipFill>
            <p:spPr>
              <a:xfrm>
                <a:off x="6242303" y="3469385"/>
                <a:ext cx="62484" cy="62484"/>
              </a:xfrm>
              <a:prstGeom prst="rect">
                <a:avLst/>
              </a:prstGeom>
            </p:spPr>
          </p:pic>
          <p:sp>
            <p:nvSpPr>
              <p:cNvPr id="247" name="object 131">
                <a:extLst>
                  <a:ext uri="{FF2B5EF4-FFF2-40B4-BE49-F238E27FC236}">
                    <a16:creationId xmlns:a16="http://schemas.microsoft.com/office/drawing/2014/main" id="{3BD7E9A2-69FC-0A33-DE17-5483655A92E3}"/>
                  </a:ext>
                </a:extLst>
              </p:cNvPr>
              <p:cNvSpPr/>
              <p:nvPr/>
            </p:nvSpPr>
            <p:spPr>
              <a:xfrm>
                <a:off x="6242303" y="3469385"/>
                <a:ext cx="62865" cy="62865"/>
              </a:xfrm>
              <a:custGeom>
                <a:avLst/>
                <a:gdLst/>
                <a:ahLst/>
                <a:cxnLst/>
                <a:rect l="l" t="t" r="r" b="b"/>
                <a:pathLst>
                  <a:path w="62864" h="62864">
                    <a:moveTo>
                      <a:pt x="62484" y="31241"/>
                    </a:moveTo>
                    <a:lnTo>
                      <a:pt x="60031" y="43410"/>
                    </a:lnTo>
                    <a:lnTo>
                      <a:pt x="53339" y="53339"/>
                    </a:lnTo>
                    <a:lnTo>
                      <a:pt x="43410" y="60031"/>
                    </a:lnTo>
                    <a:lnTo>
                      <a:pt x="31242" y="62484"/>
                    </a:lnTo>
                    <a:lnTo>
                      <a:pt x="19073" y="60031"/>
                    </a:lnTo>
                    <a:lnTo>
                      <a:pt x="9144" y="53339"/>
                    </a:lnTo>
                    <a:lnTo>
                      <a:pt x="2452" y="43410"/>
                    </a:lnTo>
                    <a:lnTo>
                      <a:pt x="0" y="31241"/>
                    </a:lnTo>
                    <a:lnTo>
                      <a:pt x="2452" y="19073"/>
                    </a:lnTo>
                    <a:lnTo>
                      <a:pt x="9144" y="9143"/>
                    </a:lnTo>
                    <a:lnTo>
                      <a:pt x="19073" y="2452"/>
                    </a:lnTo>
                    <a:lnTo>
                      <a:pt x="31242" y="0"/>
                    </a:lnTo>
                    <a:lnTo>
                      <a:pt x="43410" y="2452"/>
                    </a:lnTo>
                    <a:lnTo>
                      <a:pt x="53340" y="9143"/>
                    </a:lnTo>
                    <a:lnTo>
                      <a:pt x="60031" y="19073"/>
                    </a:lnTo>
                    <a:lnTo>
                      <a:pt x="62484" y="31241"/>
                    </a:lnTo>
                    <a:close/>
                  </a:path>
                </a:pathLst>
              </a:custGeom>
              <a:ln w="12700">
                <a:solidFill>
                  <a:srgbClr val="E7E6E6"/>
                </a:solidFill>
              </a:ln>
            </p:spPr>
            <p:txBody>
              <a:bodyPr wrap="square" lIns="0" tIns="0" rIns="0" bIns="0" rtlCol="0"/>
              <a:lstStyle/>
              <a:p>
                <a:endParaRPr/>
              </a:p>
            </p:txBody>
          </p:sp>
        </p:grpSp>
        <p:sp>
          <p:nvSpPr>
            <p:cNvPr id="248" name="object 132">
              <a:extLst>
                <a:ext uri="{FF2B5EF4-FFF2-40B4-BE49-F238E27FC236}">
                  <a16:creationId xmlns:a16="http://schemas.microsoft.com/office/drawing/2014/main" id="{C09BE7DB-6856-F555-9236-BAC167C562F5}"/>
                </a:ext>
              </a:extLst>
            </p:cNvPr>
            <p:cNvSpPr txBox="1"/>
            <p:nvPr/>
          </p:nvSpPr>
          <p:spPr>
            <a:xfrm>
              <a:off x="6941067" y="1872744"/>
              <a:ext cx="2860675" cy="269875"/>
            </a:xfrm>
            <a:prstGeom prst="rect">
              <a:avLst/>
            </a:prstGeom>
          </p:spPr>
          <p:txBody>
            <a:bodyPr vert="horz" wrap="square" lIns="0" tIns="13335" rIns="0" bIns="0" rtlCol="0">
              <a:spAutoFit/>
            </a:bodyPr>
            <a:lstStyle/>
            <a:p>
              <a:pPr>
                <a:lnSpc>
                  <a:spcPct val="100000"/>
                </a:lnSpc>
                <a:spcBef>
                  <a:spcPts val="105"/>
                </a:spcBef>
              </a:pPr>
              <a:r>
                <a:rPr sz="1600" b="1" spc="-15" dirty="0">
                  <a:latin typeface="等线"/>
                  <a:cs typeface="等线"/>
                </a:rPr>
                <a:t>不同动态时延对训练效率的影响</a:t>
              </a:r>
              <a:endParaRPr sz="1600">
                <a:latin typeface="等线"/>
                <a:cs typeface="等线"/>
              </a:endParaRPr>
            </a:p>
          </p:txBody>
        </p:sp>
        <p:sp>
          <p:nvSpPr>
            <p:cNvPr id="249" name="object 133">
              <a:extLst>
                <a:ext uri="{FF2B5EF4-FFF2-40B4-BE49-F238E27FC236}">
                  <a16:creationId xmlns:a16="http://schemas.microsoft.com/office/drawing/2014/main" id="{5DBE0778-4D38-39E0-028F-A6B78F90DCB3}"/>
                </a:ext>
              </a:extLst>
            </p:cNvPr>
            <p:cNvSpPr/>
            <p:nvPr/>
          </p:nvSpPr>
          <p:spPr>
            <a:xfrm>
              <a:off x="6537588" y="1788034"/>
              <a:ext cx="3761740" cy="2646045"/>
            </a:xfrm>
            <a:custGeom>
              <a:avLst/>
              <a:gdLst/>
              <a:ahLst/>
              <a:cxnLst/>
              <a:rect l="l" t="t" r="r" b="b"/>
              <a:pathLst>
                <a:path w="3761740" h="3872229">
                  <a:moveTo>
                    <a:pt x="0" y="3871722"/>
                  </a:moveTo>
                  <a:lnTo>
                    <a:pt x="3761232" y="3871722"/>
                  </a:lnTo>
                  <a:lnTo>
                    <a:pt x="3761232" y="0"/>
                  </a:lnTo>
                  <a:lnTo>
                    <a:pt x="0" y="0"/>
                  </a:lnTo>
                  <a:lnTo>
                    <a:pt x="0" y="3871722"/>
                  </a:lnTo>
                  <a:close/>
                </a:path>
              </a:pathLst>
            </a:custGeom>
            <a:ln w="12700">
              <a:solidFill>
                <a:srgbClr val="2E528F"/>
              </a:solidFill>
              <a:prstDash val="sysDash"/>
            </a:ln>
          </p:spPr>
          <p:txBody>
            <a:bodyPr wrap="square" lIns="0" tIns="0" rIns="0" bIns="0" rtlCol="0"/>
            <a:lstStyle/>
            <a:p>
              <a:endParaRPr/>
            </a:p>
          </p:txBody>
        </p:sp>
        <p:sp>
          <p:nvSpPr>
            <p:cNvPr id="250" name="object 134">
              <a:extLst>
                <a:ext uri="{FF2B5EF4-FFF2-40B4-BE49-F238E27FC236}">
                  <a16:creationId xmlns:a16="http://schemas.microsoft.com/office/drawing/2014/main" id="{B526F68A-0FB0-4A87-83B8-F9573DA0919E}"/>
                </a:ext>
              </a:extLst>
            </p:cNvPr>
            <p:cNvSpPr txBox="1"/>
            <p:nvPr/>
          </p:nvSpPr>
          <p:spPr>
            <a:xfrm>
              <a:off x="6613661" y="4191509"/>
              <a:ext cx="3573145" cy="151323"/>
            </a:xfrm>
            <a:prstGeom prst="rect">
              <a:avLst/>
            </a:prstGeom>
          </p:spPr>
          <p:txBody>
            <a:bodyPr vert="horz" wrap="square" lIns="0" tIns="12700" rIns="0" bIns="0" rtlCol="0">
              <a:spAutoFit/>
            </a:bodyPr>
            <a:lstStyle/>
            <a:p>
              <a:pPr marL="1247140">
                <a:lnSpc>
                  <a:spcPct val="100000"/>
                </a:lnSpc>
                <a:spcBef>
                  <a:spcPts val="100"/>
                </a:spcBef>
                <a:tabLst>
                  <a:tab pos="2310765" algn="l"/>
                </a:tabLst>
              </a:pPr>
              <a:r>
                <a:rPr sz="900" dirty="0">
                  <a:solidFill>
                    <a:srgbClr val="44536A"/>
                  </a:solidFill>
                  <a:latin typeface="等线"/>
                  <a:cs typeface="等线"/>
                </a:rPr>
                <a:t>训练时间(天</a:t>
              </a:r>
              <a:r>
                <a:rPr sz="900" spc="-50" dirty="0">
                  <a:solidFill>
                    <a:srgbClr val="44536A"/>
                  </a:solidFill>
                  <a:latin typeface="等线"/>
                  <a:cs typeface="等线"/>
                </a:rPr>
                <a:t>)</a:t>
              </a:r>
              <a:r>
                <a:rPr sz="900" dirty="0">
                  <a:solidFill>
                    <a:srgbClr val="44536A"/>
                  </a:solidFill>
                  <a:latin typeface="等线"/>
                  <a:cs typeface="等线"/>
                </a:rPr>
                <a:t>	</a:t>
              </a:r>
              <a:r>
                <a:rPr sz="900" dirty="0" err="1">
                  <a:solidFill>
                    <a:srgbClr val="44536A"/>
                  </a:solidFill>
                  <a:latin typeface="等线"/>
                  <a:cs typeface="等线"/>
                </a:rPr>
                <a:t>GPU利用</a:t>
              </a:r>
              <a:r>
                <a:rPr sz="900" spc="-50" dirty="0" err="1">
                  <a:solidFill>
                    <a:srgbClr val="44536A"/>
                  </a:solidFill>
                  <a:latin typeface="等线"/>
                  <a:cs typeface="等线"/>
                </a:rPr>
                <a:t>率</a:t>
              </a:r>
              <a:endParaRPr sz="900" dirty="0">
                <a:latin typeface="等线"/>
                <a:cs typeface="等线"/>
              </a:endParaRPr>
            </a:p>
          </p:txBody>
        </p:sp>
      </p:grpSp>
      <p:grpSp>
        <p:nvGrpSpPr>
          <p:cNvPr id="302" name="组合 301">
            <a:extLst>
              <a:ext uri="{FF2B5EF4-FFF2-40B4-BE49-F238E27FC236}">
                <a16:creationId xmlns:a16="http://schemas.microsoft.com/office/drawing/2014/main" id="{B4D998FA-8499-EE53-E8D4-1B83E554939C}"/>
              </a:ext>
            </a:extLst>
          </p:cNvPr>
          <p:cNvGrpSpPr/>
          <p:nvPr/>
        </p:nvGrpSpPr>
        <p:grpSpPr>
          <a:xfrm>
            <a:off x="1907539" y="4037035"/>
            <a:ext cx="3762375" cy="2644021"/>
            <a:chOff x="9138159" y="3140577"/>
            <a:chExt cx="3762375" cy="2644021"/>
          </a:xfrm>
        </p:grpSpPr>
        <p:grpSp>
          <p:nvGrpSpPr>
            <p:cNvPr id="252" name="object 3">
              <a:extLst>
                <a:ext uri="{FF2B5EF4-FFF2-40B4-BE49-F238E27FC236}">
                  <a16:creationId xmlns:a16="http://schemas.microsoft.com/office/drawing/2014/main" id="{D8EA6505-462B-2517-21E2-86B6EB43BB93}"/>
                </a:ext>
              </a:extLst>
            </p:cNvPr>
            <p:cNvGrpSpPr/>
            <p:nvPr/>
          </p:nvGrpSpPr>
          <p:grpSpPr>
            <a:xfrm>
              <a:off x="9663749" y="3675310"/>
              <a:ext cx="2700655" cy="1655445"/>
              <a:chOff x="8405812" y="1537906"/>
              <a:chExt cx="2700655" cy="1655445"/>
            </a:xfrm>
          </p:grpSpPr>
          <p:sp>
            <p:nvSpPr>
              <p:cNvPr id="253" name="object 4">
                <a:extLst>
                  <a:ext uri="{FF2B5EF4-FFF2-40B4-BE49-F238E27FC236}">
                    <a16:creationId xmlns:a16="http://schemas.microsoft.com/office/drawing/2014/main" id="{54D9B0C9-C8B1-4166-48F2-8704606B429E}"/>
                  </a:ext>
                </a:extLst>
              </p:cNvPr>
              <p:cNvSpPr/>
              <p:nvPr/>
            </p:nvSpPr>
            <p:spPr>
              <a:xfrm>
                <a:off x="8410575" y="1778127"/>
                <a:ext cx="2691130" cy="1175385"/>
              </a:xfrm>
              <a:custGeom>
                <a:avLst/>
                <a:gdLst/>
                <a:ahLst/>
                <a:cxnLst/>
                <a:rect l="l" t="t" r="r" b="b"/>
                <a:pathLst>
                  <a:path w="2691129" h="1175385">
                    <a:moveTo>
                      <a:pt x="0" y="1175003"/>
                    </a:moveTo>
                    <a:lnTo>
                      <a:pt x="2690622" y="1175003"/>
                    </a:lnTo>
                  </a:path>
                  <a:path w="2691129" h="1175385">
                    <a:moveTo>
                      <a:pt x="0" y="940308"/>
                    </a:moveTo>
                    <a:lnTo>
                      <a:pt x="2690622" y="940308"/>
                    </a:lnTo>
                  </a:path>
                  <a:path w="2691129" h="1175385">
                    <a:moveTo>
                      <a:pt x="0" y="704850"/>
                    </a:moveTo>
                    <a:lnTo>
                      <a:pt x="2690622" y="704850"/>
                    </a:lnTo>
                  </a:path>
                  <a:path w="2691129" h="1175385">
                    <a:moveTo>
                      <a:pt x="0" y="470153"/>
                    </a:moveTo>
                    <a:lnTo>
                      <a:pt x="2690622" y="470153"/>
                    </a:lnTo>
                  </a:path>
                  <a:path w="2691129" h="1175385">
                    <a:moveTo>
                      <a:pt x="0" y="234696"/>
                    </a:moveTo>
                    <a:lnTo>
                      <a:pt x="2690622" y="234696"/>
                    </a:lnTo>
                  </a:path>
                  <a:path w="2691129" h="1175385">
                    <a:moveTo>
                      <a:pt x="0" y="0"/>
                    </a:moveTo>
                    <a:lnTo>
                      <a:pt x="2690622" y="0"/>
                    </a:lnTo>
                  </a:path>
                </a:pathLst>
              </a:custGeom>
              <a:ln w="9525">
                <a:solidFill>
                  <a:srgbClr val="DFE4EB"/>
                </a:solidFill>
              </a:ln>
            </p:spPr>
            <p:txBody>
              <a:bodyPr wrap="square" lIns="0" tIns="0" rIns="0" bIns="0" rtlCol="0"/>
              <a:lstStyle/>
              <a:p>
                <a:endParaRPr/>
              </a:p>
            </p:txBody>
          </p:sp>
          <p:sp>
            <p:nvSpPr>
              <p:cNvPr id="254" name="object 5">
                <a:extLst>
                  <a:ext uri="{FF2B5EF4-FFF2-40B4-BE49-F238E27FC236}">
                    <a16:creationId xmlns:a16="http://schemas.microsoft.com/office/drawing/2014/main" id="{C7D0F3EA-21A8-43F7-8CAE-A8550B605B30}"/>
                  </a:ext>
                </a:extLst>
              </p:cNvPr>
              <p:cNvSpPr/>
              <p:nvPr/>
            </p:nvSpPr>
            <p:spPr>
              <a:xfrm>
                <a:off x="8746997" y="1699260"/>
                <a:ext cx="2018030" cy="1388745"/>
              </a:xfrm>
              <a:custGeom>
                <a:avLst/>
                <a:gdLst/>
                <a:ahLst/>
                <a:cxnLst/>
                <a:rect l="l" t="t" r="r" b="b"/>
                <a:pathLst>
                  <a:path w="2018029" h="1388745">
                    <a:moveTo>
                      <a:pt x="0" y="1388364"/>
                    </a:moveTo>
                    <a:lnTo>
                      <a:pt x="672083" y="1385315"/>
                    </a:lnTo>
                    <a:lnTo>
                      <a:pt x="1344929" y="1364741"/>
                    </a:lnTo>
                    <a:lnTo>
                      <a:pt x="2017776" y="0"/>
                    </a:lnTo>
                  </a:path>
                </a:pathLst>
              </a:custGeom>
              <a:ln w="31750">
                <a:solidFill>
                  <a:srgbClr val="EC7C30"/>
                </a:solidFill>
              </a:ln>
            </p:spPr>
            <p:txBody>
              <a:bodyPr wrap="square" lIns="0" tIns="0" rIns="0" bIns="0" rtlCol="0"/>
              <a:lstStyle/>
              <a:p>
                <a:endParaRPr/>
              </a:p>
            </p:txBody>
          </p:sp>
          <p:pic>
            <p:nvPicPr>
              <p:cNvPr id="255" name="object 6">
                <a:extLst>
                  <a:ext uri="{FF2B5EF4-FFF2-40B4-BE49-F238E27FC236}">
                    <a16:creationId xmlns:a16="http://schemas.microsoft.com/office/drawing/2014/main" id="{7250DCF1-4651-2B45-3F9F-AFF31FE729D6}"/>
                  </a:ext>
                </a:extLst>
              </p:cNvPr>
              <p:cNvPicPr/>
              <p:nvPr/>
            </p:nvPicPr>
            <p:blipFill>
              <a:blip r:embed="rId21" cstate="print"/>
              <a:stretch>
                <a:fillRect/>
              </a:stretch>
            </p:blipFill>
            <p:spPr>
              <a:xfrm>
                <a:off x="8708643" y="3049269"/>
                <a:ext cx="75437" cy="75437"/>
              </a:xfrm>
              <a:prstGeom prst="rect">
                <a:avLst/>
              </a:prstGeom>
            </p:spPr>
          </p:pic>
          <p:pic>
            <p:nvPicPr>
              <p:cNvPr id="256" name="object 7">
                <a:extLst>
                  <a:ext uri="{FF2B5EF4-FFF2-40B4-BE49-F238E27FC236}">
                    <a16:creationId xmlns:a16="http://schemas.microsoft.com/office/drawing/2014/main" id="{2F568362-15BF-75FC-95FD-AA392ADA3B79}"/>
                  </a:ext>
                </a:extLst>
              </p:cNvPr>
              <p:cNvPicPr/>
              <p:nvPr/>
            </p:nvPicPr>
            <p:blipFill>
              <a:blip r:embed="rId12" cstate="print"/>
              <a:stretch>
                <a:fillRect/>
              </a:stretch>
            </p:blipFill>
            <p:spPr>
              <a:xfrm>
                <a:off x="8702293" y="3042919"/>
                <a:ext cx="88137" cy="88137"/>
              </a:xfrm>
              <a:prstGeom prst="rect">
                <a:avLst/>
              </a:prstGeom>
            </p:spPr>
          </p:pic>
          <p:pic>
            <p:nvPicPr>
              <p:cNvPr id="257" name="object 8">
                <a:extLst>
                  <a:ext uri="{FF2B5EF4-FFF2-40B4-BE49-F238E27FC236}">
                    <a16:creationId xmlns:a16="http://schemas.microsoft.com/office/drawing/2014/main" id="{061A45AF-6628-CEAC-3B77-2ABE167C41A5}"/>
                  </a:ext>
                </a:extLst>
              </p:cNvPr>
              <p:cNvPicPr/>
              <p:nvPr/>
            </p:nvPicPr>
            <p:blipFill>
              <a:blip r:embed="rId22" cstate="print"/>
              <a:stretch>
                <a:fillRect/>
              </a:stretch>
            </p:blipFill>
            <p:spPr>
              <a:xfrm>
                <a:off x="9381489" y="3046983"/>
                <a:ext cx="75437" cy="75437"/>
              </a:xfrm>
              <a:prstGeom prst="rect">
                <a:avLst/>
              </a:prstGeom>
            </p:spPr>
          </p:pic>
          <p:pic>
            <p:nvPicPr>
              <p:cNvPr id="258" name="object 9">
                <a:extLst>
                  <a:ext uri="{FF2B5EF4-FFF2-40B4-BE49-F238E27FC236}">
                    <a16:creationId xmlns:a16="http://schemas.microsoft.com/office/drawing/2014/main" id="{25A98252-0A5C-C143-59DD-743BAF8899ED}"/>
                  </a:ext>
                </a:extLst>
              </p:cNvPr>
              <p:cNvPicPr/>
              <p:nvPr/>
            </p:nvPicPr>
            <p:blipFill>
              <a:blip r:embed="rId9" cstate="print"/>
              <a:stretch>
                <a:fillRect/>
              </a:stretch>
            </p:blipFill>
            <p:spPr>
              <a:xfrm>
                <a:off x="9375139" y="3040633"/>
                <a:ext cx="88137" cy="88137"/>
              </a:xfrm>
              <a:prstGeom prst="rect">
                <a:avLst/>
              </a:prstGeom>
            </p:spPr>
          </p:pic>
          <p:pic>
            <p:nvPicPr>
              <p:cNvPr id="259" name="object 10">
                <a:extLst>
                  <a:ext uri="{FF2B5EF4-FFF2-40B4-BE49-F238E27FC236}">
                    <a16:creationId xmlns:a16="http://schemas.microsoft.com/office/drawing/2014/main" id="{212B3AB0-5148-7162-9809-5C8A45700E1A}"/>
                  </a:ext>
                </a:extLst>
              </p:cNvPr>
              <p:cNvPicPr/>
              <p:nvPr/>
            </p:nvPicPr>
            <p:blipFill>
              <a:blip r:embed="rId3" cstate="print"/>
              <a:stretch>
                <a:fillRect/>
              </a:stretch>
            </p:blipFill>
            <p:spPr>
              <a:xfrm>
                <a:off x="10054335" y="3025647"/>
                <a:ext cx="75438" cy="75437"/>
              </a:xfrm>
              <a:prstGeom prst="rect">
                <a:avLst/>
              </a:prstGeom>
            </p:spPr>
          </p:pic>
          <p:pic>
            <p:nvPicPr>
              <p:cNvPr id="260" name="object 11">
                <a:extLst>
                  <a:ext uri="{FF2B5EF4-FFF2-40B4-BE49-F238E27FC236}">
                    <a16:creationId xmlns:a16="http://schemas.microsoft.com/office/drawing/2014/main" id="{65A154D7-40EC-9D71-4C48-DBC6ACADAA5A}"/>
                  </a:ext>
                </a:extLst>
              </p:cNvPr>
              <p:cNvPicPr/>
              <p:nvPr/>
            </p:nvPicPr>
            <p:blipFill>
              <a:blip r:embed="rId4" cstate="print"/>
              <a:stretch>
                <a:fillRect/>
              </a:stretch>
            </p:blipFill>
            <p:spPr>
              <a:xfrm>
                <a:off x="10047985" y="3019297"/>
                <a:ext cx="88138" cy="88137"/>
              </a:xfrm>
              <a:prstGeom prst="rect">
                <a:avLst/>
              </a:prstGeom>
            </p:spPr>
          </p:pic>
          <p:pic>
            <p:nvPicPr>
              <p:cNvPr id="261" name="object 12">
                <a:extLst>
                  <a:ext uri="{FF2B5EF4-FFF2-40B4-BE49-F238E27FC236}">
                    <a16:creationId xmlns:a16="http://schemas.microsoft.com/office/drawing/2014/main" id="{5E517FD6-52BB-6F6C-E409-24A16194EF8B}"/>
                  </a:ext>
                </a:extLst>
              </p:cNvPr>
              <p:cNvPicPr/>
              <p:nvPr/>
            </p:nvPicPr>
            <p:blipFill>
              <a:blip r:embed="rId23" cstate="print"/>
              <a:stretch>
                <a:fillRect/>
              </a:stretch>
            </p:blipFill>
            <p:spPr>
              <a:xfrm>
                <a:off x="10726420" y="1660906"/>
                <a:ext cx="75437" cy="75438"/>
              </a:xfrm>
              <a:prstGeom prst="rect">
                <a:avLst/>
              </a:prstGeom>
            </p:spPr>
          </p:pic>
          <p:pic>
            <p:nvPicPr>
              <p:cNvPr id="262" name="object 13">
                <a:extLst>
                  <a:ext uri="{FF2B5EF4-FFF2-40B4-BE49-F238E27FC236}">
                    <a16:creationId xmlns:a16="http://schemas.microsoft.com/office/drawing/2014/main" id="{34C86693-CD77-274B-95C0-B279130E9A17}"/>
                  </a:ext>
                </a:extLst>
              </p:cNvPr>
              <p:cNvPicPr/>
              <p:nvPr/>
            </p:nvPicPr>
            <p:blipFill>
              <a:blip r:embed="rId9" cstate="print"/>
              <a:stretch>
                <a:fillRect/>
              </a:stretch>
            </p:blipFill>
            <p:spPr>
              <a:xfrm>
                <a:off x="10720070" y="1654556"/>
                <a:ext cx="88137" cy="88138"/>
              </a:xfrm>
              <a:prstGeom prst="rect">
                <a:avLst/>
              </a:prstGeom>
            </p:spPr>
          </p:pic>
          <p:sp>
            <p:nvSpPr>
              <p:cNvPr id="263" name="object 14">
                <a:extLst>
                  <a:ext uri="{FF2B5EF4-FFF2-40B4-BE49-F238E27FC236}">
                    <a16:creationId xmlns:a16="http://schemas.microsoft.com/office/drawing/2014/main" id="{15B5C1B6-D80D-1EBF-FCB5-6AE0C8418205}"/>
                  </a:ext>
                </a:extLst>
              </p:cNvPr>
              <p:cNvSpPr/>
              <p:nvPr/>
            </p:nvSpPr>
            <p:spPr>
              <a:xfrm>
                <a:off x="8746997" y="1735836"/>
                <a:ext cx="2018030" cy="1354455"/>
              </a:xfrm>
              <a:custGeom>
                <a:avLst/>
                <a:gdLst/>
                <a:ahLst/>
                <a:cxnLst/>
                <a:rect l="l" t="t" r="r" b="b"/>
                <a:pathLst>
                  <a:path w="2018029" h="1354455">
                    <a:moveTo>
                      <a:pt x="0" y="0"/>
                    </a:moveTo>
                    <a:lnTo>
                      <a:pt x="672083" y="39624"/>
                    </a:lnTo>
                    <a:lnTo>
                      <a:pt x="1344929" y="275843"/>
                    </a:lnTo>
                    <a:lnTo>
                      <a:pt x="2017776" y="1354074"/>
                    </a:lnTo>
                  </a:path>
                </a:pathLst>
              </a:custGeom>
              <a:ln w="31750">
                <a:solidFill>
                  <a:srgbClr val="4471C4"/>
                </a:solidFill>
              </a:ln>
            </p:spPr>
            <p:txBody>
              <a:bodyPr wrap="square" lIns="0" tIns="0" rIns="0" bIns="0" rtlCol="0"/>
              <a:lstStyle/>
              <a:p>
                <a:endParaRPr/>
              </a:p>
            </p:txBody>
          </p:sp>
          <p:pic>
            <p:nvPicPr>
              <p:cNvPr id="264" name="object 15">
                <a:extLst>
                  <a:ext uri="{FF2B5EF4-FFF2-40B4-BE49-F238E27FC236}">
                    <a16:creationId xmlns:a16="http://schemas.microsoft.com/office/drawing/2014/main" id="{7A7DB557-F0D0-80D4-2850-D013FCBBE090}"/>
                  </a:ext>
                </a:extLst>
              </p:cNvPr>
              <p:cNvPicPr/>
              <p:nvPr/>
            </p:nvPicPr>
            <p:blipFill>
              <a:blip r:embed="rId24" cstate="print"/>
              <a:stretch>
                <a:fillRect/>
              </a:stretch>
            </p:blipFill>
            <p:spPr>
              <a:xfrm>
                <a:off x="8708643" y="1698244"/>
                <a:ext cx="75437" cy="75437"/>
              </a:xfrm>
              <a:prstGeom prst="rect">
                <a:avLst/>
              </a:prstGeom>
            </p:spPr>
          </p:pic>
          <p:pic>
            <p:nvPicPr>
              <p:cNvPr id="265" name="object 16">
                <a:extLst>
                  <a:ext uri="{FF2B5EF4-FFF2-40B4-BE49-F238E27FC236}">
                    <a16:creationId xmlns:a16="http://schemas.microsoft.com/office/drawing/2014/main" id="{B1F91CBF-24BF-46A4-6543-371268571935}"/>
                  </a:ext>
                </a:extLst>
              </p:cNvPr>
              <p:cNvPicPr/>
              <p:nvPr/>
            </p:nvPicPr>
            <p:blipFill>
              <a:blip r:embed="rId6" cstate="print"/>
              <a:stretch>
                <a:fillRect/>
              </a:stretch>
            </p:blipFill>
            <p:spPr>
              <a:xfrm>
                <a:off x="8702293" y="1691894"/>
                <a:ext cx="88137" cy="88137"/>
              </a:xfrm>
              <a:prstGeom prst="rect">
                <a:avLst/>
              </a:prstGeom>
            </p:spPr>
          </p:pic>
          <p:pic>
            <p:nvPicPr>
              <p:cNvPr id="266" name="object 17">
                <a:extLst>
                  <a:ext uri="{FF2B5EF4-FFF2-40B4-BE49-F238E27FC236}">
                    <a16:creationId xmlns:a16="http://schemas.microsoft.com/office/drawing/2014/main" id="{43518A00-1DB6-BAFE-0D64-FBA7C8BC424B}"/>
                  </a:ext>
                </a:extLst>
              </p:cNvPr>
              <p:cNvPicPr/>
              <p:nvPr/>
            </p:nvPicPr>
            <p:blipFill>
              <a:blip r:embed="rId25" cstate="print"/>
              <a:stretch>
                <a:fillRect/>
              </a:stretch>
            </p:blipFill>
            <p:spPr>
              <a:xfrm>
                <a:off x="9381489" y="1737868"/>
                <a:ext cx="75437" cy="75437"/>
              </a:xfrm>
              <a:prstGeom prst="rect">
                <a:avLst/>
              </a:prstGeom>
            </p:spPr>
          </p:pic>
          <p:pic>
            <p:nvPicPr>
              <p:cNvPr id="267" name="object 18">
                <a:extLst>
                  <a:ext uri="{FF2B5EF4-FFF2-40B4-BE49-F238E27FC236}">
                    <a16:creationId xmlns:a16="http://schemas.microsoft.com/office/drawing/2014/main" id="{EB93D2AC-8D43-A7F2-C3DE-B7E5A67912CC}"/>
                  </a:ext>
                </a:extLst>
              </p:cNvPr>
              <p:cNvPicPr/>
              <p:nvPr/>
            </p:nvPicPr>
            <p:blipFill>
              <a:blip r:embed="rId4" cstate="print"/>
              <a:stretch>
                <a:fillRect/>
              </a:stretch>
            </p:blipFill>
            <p:spPr>
              <a:xfrm>
                <a:off x="9375139" y="1731518"/>
                <a:ext cx="88137" cy="88137"/>
              </a:xfrm>
              <a:prstGeom prst="rect">
                <a:avLst/>
              </a:prstGeom>
            </p:spPr>
          </p:pic>
          <p:pic>
            <p:nvPicPr>
              <p:cNvPr id="268" name="object 19">
                <a:extLst>
                  <a:ext uri="{FF2B5EF4-FFF2-40B4-BE49-F238E27FC236}">
                    <a16:creationId xmlns:a16="http://schemas.microsoft.com/office/drawing/2014/main" id="{81B2335A-EAB8-19EC-27AE-57EEA167F190}"/>
                  </a:ext>
                </a:extLst>
              </p:cNvPr>
              <p:cNvPicPr/>
              <p:nvPr/>
            </p:nvPicPr>
            <p:blipFill>
              <a:blip r:embed="rId26" cstate="print"/>
              <a:stretch>
                <a:fillRect/>
              </a:stretch>
            </p:blipFill>
            <p:spPr>
              <a:xfrm>
                <a:off x="10054335" y="1974088"/>
                <a:ext cx="75438" cy="75437"/>
              </a:xfrm>
              <a:prstGeom prst="rect">
                <a:avLst/>
              </a:prstGeom>
            </p:spPr>
          </p:pic>
          <p:pic>
            <p:nvPicPr>
              <p:cNvPr id="269" name="object 20">
                <a:extLst>
                  <a:ext uri="{FF2B5EF4-FFF2-40B4-BE49-F238E27FC236}">
                    <a16:creationId xmlns:a16="http://schemas.microsoft.com/office/drawing/2014/main" id="{C4DF6282-46A7-70F0-49CC-D1BC92BC069A}"/>
                  </a:ext>
                </a:extLst>
              </p:cNvPr>
              <p:cNvPicPr/>
              <p:nvPr/>
            </p:nvPicPr>
            <p:blipFill>
              <a:blip r:embed="rId9" cstate="print"/>
              <a:stretch>
                <a:fillRect/>
              </a:stretch>
            </p:blipFill>
            <p:spPr>
              <a:xfrm>
                <a:off x="10047985" y="1967738"/>
                <a:ext cx="88138" cy="88137"/>
              </a:xfrm>
              <a:prstGeom prst="rect">
                <a:avLst/>
              </a:prstGeom>
            </p:spPr>
          </p:pic>
          <p:pic>
            <p:nvPicPr>
              <p:cNvPr id="270" name="object 21">
                <a:extLst>
                  <a:ext uri="{FF2B5EF4-FFF2-40B4-BE49-F238E27FC236}">
                    <a16:creationId xmlns:a16="http://schemas.microsoft.com/office/drawing/2014/main" id="{DC21775B-B7FB-F9DE-98C9-EA0D41B77750}"/>
                  </a:ext>
                </a:extLst>
              </p:cNvPr>
              <p:cNvPicPr/>
              <p:nvPr/>
            </p:nvPicPr>
            <p:blipFill>
              <a:blip r:embed="rId25" cstate="print"/>
              <a:stretch>
                <a:fillRect/>
              </a:stretch>
            </p:blipFill>
            <p:spPr>
              <a:xfrm>
                <a:off x="10726420" y="3052318"/>
                <a:ext cx="75437" cy="75437"/>
              </a:xfrm>
              <a:prstGeom prst="rect">
                <a:avLst/>
              </a:prstGeom>
            </p:spPr>
          </p:pic>
          <p:pic>
            <p:nvPicPr>
              <p:cNvPr id="271" name="object 22">
                <a:extLst>
                  <a:ext uri="{FF2B5EF4-FFF2-40B4-BE49-F238E27FC236}">
                    <a16:creationId xmlns:a16="http://schemas.microsoft.com/office/drawing/2014/main" id="{31A33FBE-0803-81B4-07F8-9189FFA087A7}"/>
                  </a:ext>
                </a:extLst>
              </p:cNvPr>
              <p:cNvPicPr/>
              <p:nvPr/>
            </p:nvPicPr>
            <p:blipFill>
              <a:blip r:embed="rId4" cstate="print"/>
              <a:stretch>
                <a:fillRect/>
              </a:stretch>
            </p:blipFill>
            <p:spPr>
              <a:xfrm>
                <a:off x="10720070" y="3045968"/>
                <a:ext cx="88137" cy="88137"/>
              </a:xfrm>
              <a:prstGeom prst="rect">
                <a:avLst/>
              </a:prstGeom>
            </p:spPr>
          </p:pic>
          <p:sp>
            <p:nvSpPr>
              <p:cNvPr id="272" name="object 23">
                <a:extLst>
                  <a:ext uri="{FF2B5EF4-FFF2-40B4-BE49-F238E27FC236}">
                    <a16:creationId xmlns:a16="http://schemas.microsoft.com/office/drawing/2014/main" id="{F3DF2B33-7388-62B9-33A3-3A9467FB0D28}"/>
                  </a:ext>
                </a:extLst>
              </p:cNvPr>
              <p:cNvSpPr/>
              <p:nvPr/>
            </p:nvSpPr>
            <p:spPr>
              <a:xfrm>
                <a:off x="8410575" y="1542669"/>
                <a:ext cx="2691130" cy="1645920"/>
              </a:xfrm>
              <a:custGeom>
                <a:avLst/>
                <a:gdLst/>
                <a:ahLst/>
                <a:cxnLst/>
                <a:rect l="l" t="t" r="r" b="b"/>
                <a:pathLst>
                  <a:path w="2691129" h="1645920">
                    <a:moveTo>
                      <a:pt x="0" y="0"/>
                    </a:moveTo>
                    <a:lnTo>
                      <a:pt x="2690622" y="0"/>
                    </a:lnTo>
                  </a:path>
                  <a:path w="2691129" h="1645920">
                    <a:moveTo>
                      <a:pt x="0" y="1645919"/>
                    </a:moveTo>
                    <a:lnTo>
                      <a:pt x="2690622" y="1645919"/>
                    </a:lnTo>
                  </a:path>
                </a:pathLst>
              </a:custGeom>
              <a:ln w="9525">
                <a:solidFill>
                  <a:srgbClr val="DFE4EB"/>
                </a:solidFill>
              </a:ln>
            </p:spPr>
            <p:txBody>
              <a:bodyPr wrap="square" lIns="0" tIns="0" rIns="0" bIns="0" rtlCol="0"/>
              <a:lstStyle/>
              <a:p>
                <a:endParaRPr/>
              </a:p>
            </p:txBody>
          </p:sp>
        </p:grpSp>
        <p:sp>
          <p:nvSpPr>
            <p:cNvPr id="273" name="object 24">
              <a:extLst>
                <a:ext uri="{FF2B5EF4-FFF2-40B4-BE49-F238E27FC236}">
                  <a16:creationId xmlns:a16="http://schemas.microsoft.com/office/drawing/2014/main" id="{4FC2EDA1-5496-CE16-ADD9-388514EF8148}"/>
                </a:ext>
              </a:extLst>
            </p:cNvPr>
            <p:cNvSpPr txBox="1"/>
            <p:nvPr/>
          </p:nvSpPr>
          <p:spPr>
            <a:xfrm>
              <a:off x="10791827" y="5128507"/>
              <a:ext cx="279400" cy="162560"/>
            </a:xfrm>
            <a:prstGeom prst="rect">
              <a:avLst/>
            </a:prstGeom>
          </p:spPr>
          <p:txBody>
            <a:bodyPr vert="horz" wrap="square" lIns="0" tIns="12700" rIns="0" bIns="0" rtlCol="0">
              <a:spAutoFit/>
            </a:bodyPr>
            <a:lstStyle/>
            <a:p>
              <a:pPr>
                <a:lnSpc>
                  <a:spcPct val="100000"/>
                </a:lnSpc>
                <a:spcBef>
                  <a:spcPts val="100"/>
                </a:spcBef>
              </a:pPr>
              <a:r>
                <a:rPr sz="900" spc="-10" dirty="0">
                  <a:solidFill>
                    <a:srgbClr val="44536A"/>
                  </a:solidFill>
                  <a:latin typeface="等线"/>
                  <a:cs typeface="等线"/>
                </a:rPr>
                <a:t>22.11</a:t>
              </a:r>
              <a:endParaRPr sz="900">
                <a:latin typeface="等线"/>
                <a:cs typeface="等线"/>
              </a:endParaRPr>
            </a:p>
          </p:txBody>
        </p:sp>
        <p:sp>
          <p:nvSpPr>
            <p:cNvPr id="274" name="object 25">
              <a:extLst>
                <a:ext uri="{FF2B5EF4-FFF2-40B4-BE49-F238E27FC236}">
                  <a16:creationId xmlns:a16="http://schemas.microsoft.com/office/drawing/2014/main" id="{2DBAF98B-28B0-E6CE-8C5B-400B8D8B719F}"/>
                </a:ext>
              </a:extLst>
            </p:cNvPr>
            <p:cNvSpPr txBox="1"/>
            <p:nvPr/>
          </p:nvSpPr>
          <p:spPr>
            <a:xfrm>
              <a:off x="11464672" y="5107680"/>
              <a:ext cx="279400" cy="162560"/>
            </a:xfrm>
            <a:prstGeom prst="rect">
              <a:avLst/>
            </a:prstGeom>
          </p:spPr>
          <p:txBody>
            <a:bodyPr vert="horz" wrap="square" lIns="0" tIns="12700" rIns="0" bIns="0" rtlCol="0">
              <a:spAutoFit/>
            </a:bodyPr>
            <a:lstStyle/>
            <a:p>
              <a:pPr>
                <a:lnSpc>
                  <a:spcPct val="100000"/>
                </a:lnSpc>
                <a:spcBef>
                  <a:spcPts val="100"/>
                </a:spcBef>
              </a:pPr>
              <a:r>
                <a:rPr sz="900" spc="-10" dirty="0">
                  <a:solidFill>
                    <a:srgbClr val="44536A"/>
                  </a:solidFill>
                  <a:latin typeface="等线"/>
                  <a:cs typeface="等线"/>
                </a:rPr>
                <a:t>26.55</a:t>
              </a:r>
              <a:endParaRPr sz="900">
                <a:latin typeface="等线"/>
                <a:cs typeface="等线"/>
              </a:endParaRPr>
            </a:p>
          </p:txBody>
        </p:sp>
        <p:sp>
          <p:nvSpPr>
            <p:cNvPr id="275" name="object 26">
              <a:extLst>
                <a:ext uri="{FF2B5EF4-FFF2-40B4-BE49-F238E27FC236}">
                  <a16:creationId xmlns:a16="http://schemas.microsoft.com/office/drawing/2014/main" id="{267C21E3-A427-392E-7F80-6D783AE8B85A}"/>
                </a:ext>
              </a:extLst>
            </p:cNvPr>
            <p:cNvSpPr txBox="1"/>
            <p:nvPr/>
          </p:nvSpPr>
          <p:spPr>
            <a:xfrm>
              <a:off x="10119489" y="3779768"/>
              <a:ext cx="335915" cy="162560"/>
            </a:xfrm>
            <a:prstGeom prst="rect">
              <a:avLst/>
            </a:prstGeom>
          </p:spPr>
          <p:txBody>
            <a:bodyPr vert="horz" wrap="square" lIns="0" tIns="12700" rIns="0" bIns="0" rtlCol="0">
              <a:spAutoFit/>
            </a:bodyPr>
            <a:lstStyle/>
            <a:p>
              <a:pPr>
                <a:lnSpc>
                  <a:spcPct val="100000"/>
                </a:lnSpc>
                <a:spcBef>
                  <a:spcPts val="100"/>
                </a:spcBef>
              </a:pPr>
              <a:r>
                <a:rPr sz="900" spc="-10" dirty="0">
                  <a:solidFill>
                    <a:srgbClr val="44536A"/>
                  </a:solidFill>
                  <a:latin typeface="等线"/>
                  <a:cs typeface="等线"/>
                </a:rPr>
                <a:t>70.59%</a:t>
              </a:r>
              <a:endParaRPr sz="900">
                <a:latin typeface="等线"/>
                <a:cs typeface="等线"/>
              </a:endParaRPr>
            </a:p>
          </p:txBody>
        </p:sp>
        <p:sp>
          <p:nvSpPr>
            <p:cNvPr id="276" name="object 27">
              <a:extLst>
                <a:ext uri="{FF2B5EF4-FFF2-40B4-BE49-F238E27FC236}">
                  <a16:creationId xmlns:a16="http://schemas.microsoft.com/office/drawing/2014/main" id="{8B78B580-69CE-D857-0809-68D9E4C972BE}"/>
                </a:ext>
              </a:extLst>
            </p:cNvPr>
            <p:cNvSpPr txBox="1"/>
            <p:nvPr/>
          </p:nvSpPr>
          <p:spPr>
            <a:xfrm>
              <a:off x="10792334" y="3819392"/>
              <a:ext cx="335915" cy="162560"/>
            </a:xfrm>
            <a:prstGeom prst="rect">
              <a:avLst/>
            </a:prstGeom>
          </p:spPr>
          <p:txBody>
            <a:bodyPr vert="horz" wrap="square" lIns="0" tIns="12700" rIns="0" bIns="0" rtlCol="0">
              <a:spAutoFit/>
            </a:bodyPr>
            <a:lstStyle/>
            <a:p>
              <a:pPr>
                <a:lnSpc>
                  <a:spcPct val="100000"/>
                </a:lnSpc>
                <a:spcBef>
                  <a:spcPts val="100"/>
                </a:spcBef>
              </a:pPr>
              <a:r>
                <a:rPr sz="900" spc="-10" dirty="0">
                  <a:solidFill>
                    <a:srgbClr val="44536A"/>
                  </a:solidFill>
                  <a:latin typeface="等线"/>
                  <a:cs typeface="等线"/>
                </a:rPr>
                <a:t>68.67%</a:t>
              </a:r>
              <a:endParaRPr sz="900">
                <a:latin typeface="等线"/>
                <a:cs typeface="等线"/>
              </a:endParaRPr>
            </a:p>
          </p:txBody>
        </p:sp>
        <p:sp>
          <p:nvSpPr>
            <p:cNvPr id="277" name="object 28">
              <a:extLst>
                <a:ext uri="{FF2B5EF4-FFF2-40B4-BE49-F238E27FC236}">
                  <a16:creationId xmlns:a16="http://schemas.microsoft.com/office/drawing/2014/main" id="{CE55C06C-6751-C656-FCCB-D89F289B968D}"/>
                </a:ext>
              </a:extLst>
            </p:cNvPr>
            <p:cNvSpPr txBox="1"/>
            <p:nvPr/>
          </p:nvSpPr>
          <p:spPr>
            <a:xfrm>
              <a:off x="11464927" y="4055612"/>
              <a:ext cx="335915" cy="162560"/>
            </a:xfrm>
            <a:prstGeom prst="rect">
              <a:avLst/>
            </a:prstGeom>
          </p:spPr>
          <p:txBody>
            <a:bodyPr vert="horz" wrap="square" lIns="0" tIns="12700" rIns="0" bIns="0" rtlCol="0">
              <a:spAutoFit/>
            </a:bodyPr>
            <a:lstStyle/>
            <a:p>
              <a:pPr>
                <a:lnSpc>
                  <a:spcPct val="100000"/>
                </a:lnSpc>
                <a:spcBef>
                  <a:spcPts val="100"/>
                </a:spcBef>
              </a:pPr>
              <a:r>
                <a:rPr sz="900" spc="-10" dirty="0">
                  <a:solidFill>
                    <a:srgbClr val="44536A"/>
                  </a:solidFill>
                  <a:latin typeface="等线"/>
                  <a:cs typeface="等线"/>
                </a:rPr>
                <a:t>57.19%</a:t>
              </a:r>
              <a:endParaRPr sz="900">
                <a:latin typeface="等线"/>
                <a:cs typeface="等线"/>
              </a:endParaRPr>
            </a:p>
          </p:txBody>
        </p:sp>
        <p:sp>
          <p:nvSpPr>
            <p:cNvPr id="278" name="object 29">
              <a:extLst>
                <a:ext uri="{FF2B5EF4-FFF2-40B4-BE49-F238E27FC236}">
                  <a16:creationId xmlns:a16="http://schemas.microsoft.com/office/drawing/2014/main" id="{D51C4D95-99EF-7FFE-7935-0839311AB07E}"/>
                </a:ext>
              </a:extLst>
            </p:cNvPr>
            <p:cNvSpPr txBox="1"/>
            <p:nvPr/>
          </p:nvSpPr>
          <p:spPr>
            <a:xfrm>
              <a:off x="12137265" y="5025892"/>
              <a:ext cx="648970" cy="368300"/>
            </a:xfrm>
            <a:prstGeom prst="rect">
              <a:avLst/>
            </a:prstGeom>
          </p:spPr>
          <p:txBody>
            <a:bodyPr vert="horz" wrap="square" lIns="0" tIns="12700" rIns="0" bIns="0" rtlCol="0">
              <a:spAutoFit/>
            </a:bodyPr>
            <a:lstStyle/>
            <a:p>
              <a:pPr marL="312420">
                <a:lnSpc>
                  <a:spcPts val="965"/>
                </a:lnSpc>
                <a:spcBef>
                  <a:spcPts val="100"/>
                </a:spcBef>
              </a:pPr>
              <a:r>
                <a:rPr sz="900" spc="-10" dirty="0">
                  <a:solidFill>
                    <a:srgbClr val="44536A"/>
                  </a:solidFill>
                  <a:latin typeface="等线"/>
                  <a:cs typeface="等线"/>
                </a:rPr>
                <a:t>10.00%</a:t>
              </a:r>
              <a:endParaRPr sz="900">
                <a:latin typeface="等线"/>
                <a:cs typeface="等线"/>
              </a:endParaRPr>
            </a:p>
            <a:p>
              <a:pPr>
                <a:lnSpc>
                  <a:spcPts val="810"/>
                </a:lnSpc>
              </a:pPr>
              <a:r>
                <a:rPr sz="900" spc="-10" dirty="0">
                  <a:solidFill>
                    <a:srgbClr val="44536A"/>
                  </a:solidFill>
                  <a:latin typeface="等线"/>
                  <a:cs typeface="等线"/>
                </a:rPr>
                <a:t>4.79%</a:t>
              </a:r>
              <a:endParaRPr sz="900">
                <a:latin typeface="等线"/>
                <a:cs typeface="等线"/>
              </a:endParaRPr>
            </a:p>
            <a:p>
              <a:pPr marL="312420">
                <a:lnSpc>
                  <a:spcPts val="925"/>
                </a:lnSpc>
              </a:pPr>
              <a:r>
                <a:rPr sz="900" spc="-10" dirty="0">
                  <a:solidFill>
                    <a:srgbClr val="44536A"/>
                  </a:solidFill>
                  <a:latin typeface="等线"/>
                  <a:cs typeface="等线"/>
                </a:rPr>
                <a:t>0.00%</a:t>
              </a:r>
              <a:endParaRPr sz="900">
                <a:latin typeface="等线"/>
                <a:cs typeface="等线"/>
              </a:endParaRPr>
            </a:p>
          </p:txBody>
        </p:sp>
        <p:sp>
          <p:nvSpPr>
            <p:cNvPr id="279" name="object 30">
              <a:extLst>
                <a:ext uri="{FF2B5EF4-FFF2-40B4-BE49-F238E27FC236}">
                  <a16:creationId xmlns:a16="http://schemas.microsoft.com/office/drawing/2014/main" id="{61741F11-9FAF-99DD-9551-1AC90E7491E1}"/>
                </a:ext>
              </a:extLst>
            </p:cNvPr>
            <p:cNvSpPr txBox="1"/>
            <p:nvPr/>
          </p:nvSpPr>
          <p:spPr>
            <a:xfrm>
              <a:off x="12449939" y="3928358"/>
              <a:ext cx="336550" cy="1054735"/>
            </a:xfrm>
            <a:prstGeom prst="rect">
              <a:avLst/>
            </a:prstGeom>
          </p:spPr>
          <p:txBody>
            <a:bodyPr vert="horz" wrap="square" lIns="0" tIns="81280" rIns="0" bIns="0" rtlCol="0">
              <a:spAutoFit/>
            </a:bodyPr>
            <a:lstStyle/>
            <a:p>
              <a:pPr>
                <a:lnSpc>
                  <a:spcPct val="100000"/>
                </a:lnSpc>
                <a:spcBef>
                  <a:spcPts val="640"/>
                </a:spcBef>
              </a:pPr>
              <a:r>
                <a:rPr sz="900" spc="-10" dirty="0">
                  <a:solidFill>
                    <a:srgbClr val="44536A"/>
                  </a:solidFill>
                  <a:latin typeface="等线"/>
                  <a:cs typeface="等线"/>
                </a:rPr>
                <a:t>60.00%</a:t>
              </a:r>
              <a:endParaRPr sz="900">
                <a:latin typeface="等线"/>
                <a:cs typeface="等线"/>
              </a:endParaRPr>
            </a:p>
            <a:p>
              <a:pPr>
                <a:lnSpc>
                  <a:spcPct val="100000"/>
                </a:lnSpc>
                <a:spcBef>
                  <a:spcPts val="540"/>
                </a:spcBef>
              </a:pPr>
              <a:r>
                <a:rPr sz="900" spc="-10" dirty="0">
                  <a:solidFill>
                    <a:srgbClr val="44536A"/>
                  </a:solidFill>
                  <a:latin typeface="等线"/>
                  <a:cs typeface="等线"/>
                </a:rPr>
                <a:t>50.00%</a:t>
              </a:r>
              <a:endParaRPr sz="900">
                <a:latin typeface="等线"/>
                <a:cs typeface="等线"/>
              </a:endParaRPr>
            </a:p>
            <a:p>
              <a:pPr>
                <a:lnSpc>
                  <a:spcPct val="100000"/>
                </a:lnSpc>
                <a:spcBef>
                  <a:spcPts val="540"/>
                </a:spcBef>
              </a:pPr>
              <a:r>
                <a:rPr sz="900" spc="-10" dirty="0">
                  <a:solidFill>
                    <a:srgbClr val="44536A"/>
                  </a:solidFill>
                  <a:latin typeface="等线"/>
                  <a:cs typeface="等线"/>
                </a:rPr>
                <a:t>40.00%</a:t>
              </a:r>
              <a:endParaRPr sz="900">
                <a:latin typeface="等线"/>
                <a:cs typeface="等线"/>
              </a:endParaRPr>
            </a:p>
            <a:p>
              <a:pPr>
                <a:lnSpc>
                  <a:spcPct val="100000"/>
                </a:lnSpc>
                <a:spcBef>
                  <a:spcPts val="540"/>
                </a:spcBef>
              </a:pPr>
              <a:r>
                <a:rPr sz="900" spc="-10" dirty="0">
                  <a:solidFill>
                    <a:srgbClr val="44536A"/>
                  </a:solidFill>
                  <a:latin typeface="等线"/>
                  <a:cs typeface="等线"/>
                </a:rPr>
                <a:t>30.00%</a:t>
              </a:r>
              <a:endParaRPr sz="900">
                <a:latin typeface="等线"/>
                <a:cs typeface="等线"/>
              </a:endParaRPr>
            </a:p>
            <a:p>
              <a:pPr>
                <a:lnSpc>
                  <a:spcPct val="100000"/>
                </a:lnSpc>
                <a:spcBef>
                  <a:spcPts val="540"/>
                </a:spcBef>
              </a:pPr>
              <a:r>
                <a:rPr sz="900" spc="-10" dirty="0">
                  <a:solidFill>
                    <a:srgbClr val="44536A"/>
                  </a:solidFill>
                  <a:latin typeface="等线"/>
                  <a:cs typeface="等线"/>
                </a:rPr>
                <a:t>20.00%</a:t>
              </a:r>
              <a:endParaRPr sz="900">
                <a:latin typeface="等线"/>
                <a:cs typeface="等线"/>
              </a:endParaRPr>
            </a:p>
          </p:txBody>
        </p:sp>
        <p:sp>
          <p:nvSpPr>
            <p:cNvPr id="280" name="object 31">
              <a:extLst>
                <a:ext uri="{FF2B5EF4-FFF2-40B4-BE49-F238E27FC236}">
                  <a16:creationId xmlns:a16="http://schemas.microsoft.com/office/drawing/2014/main" id="{DA19F685-174D-FC53-4D40-22A76DB3432F}"/>
                </a:ext>
              </a:extLst>
            </p:cNvPr>
            <p:cNvSpPr txBox="1"/>
            <p:nvPr/>
          </p:nvSpPr>
          <p:spPr>
            <a:xfrm>
              <a:off x="12112372" y="3742683"/>
              <a:ext cx="699135" cy="162560"/>
            </a:xfrm>
            <a:prstGeom prst="rect">
              <a:avLst/>
            </a:prstGeom>
          </p:spPr>
          <p:txBody>
            <a:bodyPr vert="horz" wrap="square" lIns="0" tIns="12700" rIns="0" bIns="0" rtlCol="0">
              <a:spAutoFit/>
            </a:bodyPr>
            <a:lstStyle/>
            <a:p>
              <a:pPr marL="25400">
                <a:lnSpc>
                  <a:spcPct val="100000"/>
                </a:lnSpc>
                <a:spcBef>
                  <a:spcPts val="100"/>
                </a:spcBef>
              </a:pPr>
              <a:r>
                <a:rPr sz="900" spc="-10" dirty="0">
                  <a:solidFill>
                    <a:srgbClr val="44536A"/>
                  </a:solidFill>
                  <a:latin typeface="等线"/>
                  <a:cs typeface="等线"/>
                </a:rPr>
                <a:t>316.76</a:t>
              </a:r>
              <a:r>
                <a:rPr sz="1350" spc="-15" baseline="-24691" dirty="0">
                  <a:solidFill>
                    <a:srgbClr val="44536A"/>
                  </a:solidFill>
                  <a:latin typeface="等线"/>
                  <a:cs typeface="等线"/>
                </a:rPr>
                <a:t>70.00%</a:t>
              </a:r>
              <a:endParaRPr sz="1350" baseline="-24691">
                <a:latin typeface="等线"/>
                <a:cs typeface="等线"/>
              </a:endParaRPr>
            </a:p>
          </p:txBody>
        </p:sp>
        <p:sp>
          <p:nvSpPr>
            <p:cNvPr id="281" name="object 32">
              <a:extLst>
                <a:ext uri="{FF2B5EF4-FFF2-40B4-BE49-F238E27FC236}">
                  <a16:creationId xmlns:a16="http://schemas.microsoft.com/office/drawing/2014/main" id="{6E8F8362-3465-8BA6-DBBA-28FC09C0DAB8}"/>
                </a:ext>
              </a:extLst>
            </p:cNvPr>
            <p:cNvSpPr txBox="1"/>
            <p:nvPr/>
          </p:nvSpPr>
          <p:spPr>
            <a:xfrm>
              <a:off x="12449939" y="3585457"/>
              <a:ext cx="335915" cy="162560"/>
            </a:xfrm>
            <a:prstGeom prst="rect">
              <a:avLst/>
            </a:prstGeom>
          </p:spPr>
          <p:txBody>
            <a:bodyPr vert="horz" wrap="square" lIns="0" tIns="12700" rIns="0" bIns="0" rtlCol="0">
              <a:spAutoFit/>
            </a:bodyPr>
            <a:lstStyle/>
            <a:p>
              <a:pPr>
                <a:lnSpc>
                  <a:spcPct val="100000"/>
                </a:lnSpc>
                <a:spcBef>
                  <a:spcPts val="100"/>
                </a:spcBef>
              </a:pPr>
              <a:r>
                <a:rPr sz="900" spc="-10" dirty="0">
                  <a:solidFill>
                    <a:srgbClr val="44536A"/>
                  </a:solidFill>
                  <a:latin typeface="等线"/>
                  <a:cs typeface="等线"/>
                </a:rPr>
                <a:t>80.00%</a:t>
              </a:r>
              <a:endParaRPr sz="900">
                <a:latin typeface="等线"/>
                <a:cs typeface="等线"/>
              </a:endParaRPr>
            </a:p>
          </p:txBody>
        </p:sp>
        <p:sp>
          <p:nvSpPr>
            <p:cNvPr id="282" name="object 33">
              <a:extLst>
                <a:ext uri="{FF2B5EF4-FFF2-40B4-BE49-F238E27FC236}">
                  <a16:creationId xmlns:a16="http://schemas.microsoft.com/office/drawing/2014/main" id="{A01AFFC6-5C01-5507-86A3-EA7993737FD9}"/>
                </a:ext>
              </a:extLst>
            </p:cNvPr>
            <p:cNvSpPr txBox="1"/>
            <p:nvPr/>
          </p:nvSpPr>
          <p:spPr>
            <a:xfrm>
              <a:off x="9341487" y="5231632"/>
              <a:ext cx="219075" cy="162560"/>
            </a:xfrm>
            <a:prstGeom prst="rect">
              <a:avLst/>
            </a:prstGeom>
          </p:spPr>
          <p:txBody>
            <a:bodyPr vert="horz" wrap="square" lIns="0" tIns="12700" rIns="0" bIns="0" rtlCol="0">
              <a:spAutoFit/>
            </a:bodyPr>
            <a:lstStyle/>
            <a:p>
              <a:pPr>
                <a:lnSpc>
                  <a:spcPct val="100000"/>
                </a:lnSpc>
                <a:spcBef>
                  <a:spcPts val="100"/>
                </a:spcBef>
              </a:pPr>
              <a:r>
                <a:rPr sz="900" spc="-20" dirty="0">
                  <a:solidFill>
                    <a:srgbClr val="44536A"/>
                  </a:solidFill>
                  <a:latin typeface="等线"/>
                  <a:cs typeface="等线"/>
                </a:rPr>
                <a:t>0.00</a:t>
              </a:r>
              <a:endParaRPr sz="900">
                <a:latin typeface="等线"/>
                <a:cs typeface="等线"/>
              </a:endParaRPr>
            </a:p>
          </p:txBody>
        </p:sp>
        <p:sp>
          <p:nvSpPr>
            <p:cNvPr id="283" name="object 34">
              <a:extLst>
                <a:ext uri="{FF2B5EF4-FFF2-40B4-BE49-F238E27FC236}">
                  <a16:creationId xmlns:a16="http://schemas.microsoft.com/office/drawing/2014/main" id="{8EF7B936-D28A-048E-9253-D1DF931BB520}"/>
                </a:ext>
              </a:extLst>
            </p:cNvPr>
            <p:cNvSpPr txBox="1"/>
            <p:nvPr/>
          </p:nvSpPr>
          <p:spPr>
            <a:xfrm>
              <a:off x="9281289" y="4996427"/>
              <a:ext cx="278765" cy="162560"/>
            </a:xfrm>
            <a:prstGeom prst="rect">
              <a:avLst/>
            </a:prstGeom>
          </p:spPr>
          <p:txBody>
            <a:bodyPr vert="horz" wrap="square" lIns="0" tIns="12700" rIns="0" bIns="0" rtlCol="0">
              <a:spAutoFit/>
            </a:bodyPr>
            <a:lstStyle/>
            <a:p>
              <a:pPr>
                <a:lnSpc>
                  <a:spcPct val="100000"/>
                </a:lnSpc>
                <a:spcBef>
                  <a:spcPts val="100"/>
                </a:spcBef>
              </a:pPr>
              <a:r>
                <a:rPr sz="900" spc="-10" dirty="0">
                  <a:solidFill>
                    <a:srgbClr val="44536A"/>
                  </a:solidFill>
                  <a:latin typeface="等线"/>
                  <a:cs typeface="等线"/>
                </a:rPr>
                <a:t>50.00</a:t>
              </a:r>
              <a:endParaRPr sz="900">
                <a:latin typeface="等线"/>
                <a:cs typeface="等线"/>
              </a:endParaRPr>
            </a:p>
          </p:txBody>
        </p:sp>
        <p:sp>
          <p:nvSpPr>
            <p:cNvPr id="284" name="object 35">
              <a:extLst>
                <a:ext uri="{FF2B5EF4-FFF2-40B4-BE49-F238E27FC236}">
                  <a16:creationId xmlns:a16="http://schemas.microsoft.com/office/drawing/2014/main" id="{DA7EC767-4134-D75F-9EAD-3BE8740CB082}"/>
                </a:ext>
              </a:extLst>
            </p:cNvPr>
            <p:cNvSpPr txBox="1"/>
            <p:nvPr/>
          </p:nvSpPr>
          <p:spPr>
            <a:xfrm>
              <a:off x="9221091" y="4290815"/>
              <a:ext cx="339090" cy="633095"/>
            </a:xfrm>
            <a:prstGeom prst="rect">
              <a:avLst/>
            </a:prstGeom>
          </p:spPr>
          <p:txBody>
            <a:bodyPr vert="horz" wrap="square" lIns="0" tIns="12700" rIns="0" bIns="0" rtlCol="0">
              <a:spAutoFit/>
            </a:bodyPr>
            <a:lstStyle/>
            <a:p>
              <a:pPr>
                <a:lnSpc>
                  <a:spcPct val="100000"/>
                </a:lnSpc>
                <a:spcBef>
                  <a:spcPts val="100"/>
                </a:spcBef>
              </a:pPr>
              <a:r>
                <a:rPr sz="900" spc="-10" dirty="0">
                  <a:solidFill>
                    <a:srgbClr val="44536A"/>
                  </a:solidFill>
                  <a:latin typeface="等线"/>
                  <a:cs typeface="等线"/>
                </a:rPr>
                <a:t>200.00</a:t>
              </a:r>
              <a:endParaRPr sz="900">
                <a:latin typeface="等线"/>
                <a:cs typeface="等线"/>
              </a:endParaRPr>
            </a:p>
            <a:p>
              <a:pPr>
                <a:lnSpc>
                  <a:spcPct val="100000"/>
                </a:lnSpc>
                <a:spcBef>
                  <a:spcPts val="770"/>
                </a:spcBef>
              </a:pPr>
              <a:r>
                <a:rPr sz="900" spc="-10" dirty="0">
                  <a:solidFill>
                    <a:srgbClr val="44536A"/>
                  </a:solidFill>
                  <a:latin typeface="等线"/>
                  <a:cs typeface="等线"/>
                </a:rPr>
                <a:t>150.00</a:t>
              </a:r>
              <a:endParaRPr sz="900">
                <a:latin typeface="等线"/>
                <a:cs typeface="等线"/>
              </a:endParaRPr>
            </a:p>
            <a:p>
              <a:pPr>
                <a:lnSpc>
                  <a:spcPct val="100000"/>
                </a:lnSpc>
                <a:spcBef>
                  <a:spcPts val="775"/>
                </a:spcBef>
              </a:pPr>
              <a:r>
                <a:rPr sz="900" spc="-10" dirty="0">
                  <a:solidFill>
                    <a:srgbClr val="44536A"/>
                  </a:solidFill>
                  <a:latin typeface="等线"/>
                  <a:cs typeface="等线"/>
                </a:rPr>
                <a:t>100.00</a:t>
              </a:r>
              <a:endParaRPr sz="900">
                <a:latin typeface="等线"/>
                <a:cs typeface="等线"/>
              </a:endParaRPr>
            </a:p>
          </p:txBody>
        </p:sp>
        <p:sp>
          <p:nvSpPr>
            <p:cNvPr id="285" name="object 36">
              <a:extLst>
                <a:ext uri="{FF2B5EF4-FFF2-40B4-BE49-F238E27FC236}">
                  <a16:creationId xmlns:a16="http://schemas.microsoft.com/office/drawing/2014/main" id="{752FE6BA-C2EC-13AC-9BE4-55EAA2587217}"/>
                </a:ext>
              </a:extLst>
            </p:cNvPr>
            <p:cNvSpPr txBox="1"/>
            <p:nvPr/>
          </p:nvSpPr>
          <p:spPr>
            <a:xfrm>
              <a:off x="9221091" y="4055865"/>
              <a:ext cx="339090" cy="162560"/>
            </a:xfrm>
            <a:prstGeom prst="rect">
              <a:avLst/>
            </a:prstGeom>
          </p:spPr>
          <p:txBody>
            <a:bodyPr vert="horz" wrap="square" lIns="0" tIns="12700" rIns="0" bIns="0" rtlCol="0">
              <a:spAutoFit/>
            </a:bodyPr>
            <a:lstStyle/>
            <a:p>
              <a:pPr>
                <a:lnSpc>
                  <a:spcPct val="100000"/>
                </a:lnSpc>
                <a:spcBef>
                  <a:spcPts val="100"/>
                </a:spcBef>
              </a:pPr>
              <a:r>
                <a:rPr sz="900" spc="-10" dirty="0">
                  <a:solidFill>
                    <a:srgbClr val="44536A"/>
                  </a:solidFill>
                  <a:latin typeface="等线"/>
                  <a:cs typeface="等线"/>
                </a:rPr>
                <a:t>250.00</a:t>
              </a:r>
              <a:endParaRPr sz="900">
                <a:latin typeface="等线"/>
                <a:cs typeface="等线"/>
              </a:endParaRPr>
            </a:p>
          </p:txBody>
        </p:sp>
        <p:sp>
          <p:nvSpPr>
            <p:cNvPr id="286" name="object 37">
              <a:extLst>
                <a:ext uri="{FF2B5EF4-FFF2-40B4-BE49-F238E27FC236}">
                  <a16:creationId xmlns:a16="http://schemas.microsoft.com/office/drawing/2014/main" id="{EEEBE26F-9F96-4C5F-E5FA-79A6AD0DA981}"/>
                </a:ext>
              </a:extLst>
            </p:cNvPr>
            <p:cNvSpPr txBox="1"/>
            <p:nvPr/>
          </p:nvSpPr>
          <p:spPr>
            <a:xfrm>
              <a:off x="9221091" y="3820662"/>
              <a:ext cx="339090" cy="162560"/>
            </a:xfrm>
            <a:prstGeom prst="rect">
              <a:avLst/>
            </a:prstGeom>
          </p:spPr>
          <p:txBody>
            <a:bodyPr vert="horz" wrap="square" lIns="0" tIns="12700" rIns="0" bIns="0" rtlCol="0">
              <a:spAutoFit/>
            </a:bodyPr>
            <a:lstStyle/>
            <a:p>
              <a:pPr>
                <a:lnSpc>
                  <a:spcPct val="100000"/>
                </a:lnSpc>
                <a:spcBef>
                  <a:spcPts val="100"/>
                </a:spcBef>
              </a:pPr>
              <a:r>
                <a:rPr sz="900" spc="-10" dirty="0">
                  <a:solidFill>
                    <a:srgbClr val="44536A"/>
                  </a:solidFill>
                  <a:latin typeface="等线"/>
                  <a:cs typeface="等线"/>
                </a:rPr>
                <a:t>300.00</a:t>
              </a:r>
              <a:endParaRPr sz="900">
                <a:latin typeface="等线"/>
                <a:cs typeface="等线"/>
              </a:endParaRPr>
            </a:p>
          </p:txBody>
        </p:sp>
        <p:sp>
          <p:nvSpPr>
            <p:cNvPr id="287" name="object 38">
              <a:extLst>
                <a:ext uri="{FF2B5EF4-FFF2-40B4-BE49-F238E27FC236}">
                  <a16:creationId xmlns:a16="http://schemas.microsoft.com/office/drawing/2014/main" id="{ED69FC12-97E6-2083-4D09-1556830E4785}"/>
                </a:ext>
              </a:extLst>
            </p:cNvPr>
            <p:cNvSpPr txBox="1"/>
            <p:nvPr/>
          </p:nvSpPr>
          <p:spPr>
            <a:xfrm>
              <a:off x="9221091" y="3585457"/>
              <a:ext cx="339090" cy="162560"/>
            </a:xfrm>
            <a:prstGeom prst="rect">
              <a:avLst/>
            </a:prstGeom>
          </p:spPr>
          <p:txBody>
            <a:bodyPr vert="horz" wrap="square" lIns="0" tIns="12700" rIns="0" bIns="0" rtlCol="0">
              <a:spAutoFit/>
            </a:bodyPr>
            <a:lstStyle/>
            <a:p>
              <a:pPr>
                <a:lnSpc>
                  <a:spcPct val="100000"/>
                </a:lnSpc>
                <a:spcBef>
                  <a:spcPts val="100"/>
                </a:spcBef>
              </a:pPr>
              <a:r>
                <a:rPr sz="900" spc="-10" dirty="0">
                  <a:solidFill>
                    <a:srgbClr val="44536A"/>
                  </a:solidFill>
                  <a:latin typeface="等线"/>
                  <a:cs typeface="等线"/>
                </a:rPr>
                <a:t>350.00</a:t>
              </a:r>
              <a:endParaRPr sz="900">
                <a:latin typeface="等线"/>
                <a:cs typeface="等线"/>
              </a:endParaRPr>
            </a:p>
          </p:txBody>
        </p:sp>
        <p:sp>
          <p:nvSpPr>
            <p:cNvPr id="288" name="object 39">
              <a:extLst>
                <a:ext uri="{FF2B5EF4-FFF2-40B4-BE49-F238E27FC236}">
                  <a16:creationId xmlns:a16="http://schemas.microsoft.com/office/drawing/2014/main" id="{06B29B5A-5B24-9CA9-ADF2-CB161B6E2E40}"/>
                </a:ext>
              </a:extLst>
            </p:cNvPr>
            <p:cNvSpPr txBox="1"/>
            <p:nvPr/>
          </p:nvSpPr>
          <p:spPr>
            <a:xfrm>
              <a:off x="9784717" y="5131301"/>
              <a:ext cx="613410" cy="385445"/>
            </a:xfrm>
            <a:prstGeom prst="rect">
              <a:avLst/>
            </a:prstGeom>
          </p:spPr>
          <p:txBody>
            <a:bodyPr vert="horz" wrap="square" lIns="0" tIns="12700" rIns="0" bIns="0" rtlCol="0">
              <a:spAutoFit/>
            </a:bodyPr>
            <a:lstStyle/>
            <a:p>
              <a:pPr marL="334010">
                <a:lnSpc>
                  <a:spcPct val="100000"/>
                </a:lnSpc>
                <a:spcBef>
                  <a:spcPts val="100"/>
                </a:spcBef>
              </a:pPr>
              <a:r>
                <a:rPr sz="900" spc="-10" dirty="0">
                  <a:solidFill>
                    <a:srgbClr val="44536A"/>
                  </a:solidFill>
                  <a:latin typeface="等线"/>
                  <a:cs typeface="等线"/>
                </a:rPr>
                <a:t>21.51</a:t>
              </a:r>
              <a:endParaRPr sz="900">
                <a:latin typeface="等线"/>
                <a:cs typeface="等线"/>
              </a:endParaRPr>
            </a:p>
            <a:p>
              <a:pPr>
                <a:lnSpc>
                  <a:spcPct val="100000"/>
                </a:lnSpc>
                <a:spcBef>
                  <a:spcPts val="675"/>
                </a:spcBef>
              </a:pPr>
              <a:r>
                <a:rPr sz="900" spc="-10" dirty="0">
                  <a:solidFill>
                    <a:srgbClr val="44536A"/>
                  </a:solidFill>
                  <a:latin typeface="等线"/>
                  <a:cs typeface="等线"/>
                </a:rPr>
                <a:t>1.00E-</a:t>
              </a:r>
              <a:r>
                <a:rPr sz="900" spc="-25" dirty="0">
                  <a:solidFill>
                    <a:srgbClr val="44536A"/>
                  </a:solidFill>
                  <a:latin typeface="等线"/>
                  <a:cs typeface="等线"/>
                </a:rPr>
                <a:t>05</a:t>
              </a:r>
              <a:endParaRPr sz="900">
                <a:latin typeface="等线"/>
                <a:cs typeface="等线"/>
              </a:endParaRPr>
            </a:p>
          </p:txBody>
        </p:sp>
        <p:sp>
          <p:nvSpPr>
            <p:cNvPr id="289" name="object 40">
              <a:extLst>
                <a:ext uri="{FF2B5EF4-FFF2-40B4-BE49-F238E27FC236}">
                  <a16:creationId xmlns:a16="http://schemas.microsoft.com/office/drawing/2014/main" id="{C56E3A04-CD91-4D39-802A-92795E6CF52E}"/>
                </a:ext>
              </a:extLst>
            </p:cNvPr>
            <p:cNvSpPr txBox="1"/>
            <p:nvPr/>
          </p:nvSpPr>
          <p:spPr>
            <a:xfrm>
              <a:off x="10546463" y="5354059"/>
              <a:ext cx="276225" cy="162560"/>
            </a:xfrm>
            <a:prstGeom prst="rect">
              <a:avLst/>
            </a:prstGeom>
          </p:spPr>
          <p:txBody>
            <a:bodyPr vert="horz" wrap="square" lIns="0" tIns="12700" rIns="0" bIns="0" rtlCol="0">
              <a:spAutoFit/>
            </a:bodyPr>
            <a:lstStyle/>
            <a:p>
              <a:pPr>
                <a:lnSpc>
                  <a:spcPct val="100000"/>
                </a:lnSpc>
                <a:spcBef>
                  <a:spcPts val="100"/>
                </a:spcBef>
              </a:pPr>
              <a:r>
                <a:rPr sz="900" spc="-10" dirty="0">
                  <a:solidFill>
                    <a:srgbClr val="44536A"/>
                  </a:solidFill>
                  <a:latin typeface="等线"/>
                  <a:cs typeface="等线"/>
                </a:rPr>
                <a:t>0.01%</a:t>
              </a:r>
              <a:endParaRPr sz="900">
                <a:latin typeface="等线"/>
                <a:cs typeface="等线"/>
              </a:endParaRPr>
            </a:p>
          </p:txBody>
        </p:sp>
        <p:sp>
          <p:nvSpPr>
            <p:cNvPr id="290" name="object 41">
              <a:extLst>
                <a:ext uri="{FF2B5EF4-FFF2-40B4-BE49-F238E27FC236}">
                  <a16:creationId xmlns:a16="http://schemas.microsoft.com/office/drawing/2014/main" id="{E15F45DC-AF68-107E-FE2F-9B41A1E25FC0}"/>
                </a:ext>
              </a:extLst>
            </p:cNvPr>
            <p:cNvSpPr txBox="1"/>
            <p:nvPr/>
          </p:nvSpPr>
          <p:spPr>
            <a:xfrm>
              <a:off x="11219055" y="5354059"/>
              <a:ext cx="276225" cy="162560"/>
            </a:xfrm>
            <a:prstGeom prst="rect">
              <a:avLst/>
            </a:prstGeom>
          </p:spPr>
          <p:txBody>
            <a:bodyPr vert="horz" wrap="square" lIns="0" tIns="12700" rIns="0" bIns="0" rtlCol="0">
              <a:spAutoFit/>
            </a:bodyPr>
            <a:lstStyle/>
            <a:p>
              <a:pPr>
                <a:lnSpc>
                  <a:spcPct val="100000"/>
                </a:lnSpc>
                <a:spcBef>
                  <a:spcPts val="100"/>
                </a:spcBef>
              </a:pPr>
              <a:r>
                <a:rPr sz="900" spc="-10" dirty="0">
                  <a:solidFill>
                    <a:srgbClr val="44536A"/>
                  </a:solidFill>
                  <a:latin typeface="等线"/>
                  <a:cs typeface="等线"/>
                </a:rPr>
                <a:t>0.10%</a:t>
              </a:r>
              <a:endParaRPr sz="900">
                <a:latin typeface="等线"/>
                <a:cs typeface="等线"/>
              </a:endParaRPr>
            </a:p>
          </p:txBody>
        </p:sp>
        <p:sp>
          <p:nvSpPr>
            <p:cNvPr id="291" name="object 42">
              <a:extLst>
                <a:ext uri="{FF2B5EF4-FFF2-40B4-BE49-F238E27FC236}">
                  <a16:creationId xmlns:a16="http://schemas.microsoft.com/office/drawing/2014/main" id="{C2BB55FF-E531-A5AA-C8DC-71C93279C5DE}"/>
                </a:ext>
              </a:extLst>
            </p:cNvPr>
            <p:cNvSpPr txBox="1"/>
            <p:nvPr/>
          </p:nvSpPr>
          <p:spPr>
            <a:xfrm>
              <a:off x="11964544" y="5354059"/>
              <a:ext cx="130175" cy="162560"/>
            </a:xfrm>
            <a:prstGeom prst="rect">
              <a:avLst/>
            </a:prstGeom>
          </p:spPr>
          <p:txBody>
            <a:bodyPr vert="horz" wrap="square" lIns="0" tIns="12700" rIns="0" bIns="0" rtlCol="0">
              <a:spAutoFit/>
            </a:bodyPr>
            <a:lstStyle/>
            <a:p>
              <a:pPr>
                <a:lnSpc>
                  <a:spcPct val="100000"/>
                </a:lnSpc>
                <a:spcBef>
                  <a:spcPts val="100"/>
                </a:spcBef>
              </a:pPr>
              <a:r>
                <a:rPr sz="900" spc="-25" dirty="0">
                  <a:solidFill>
                    <a:srgbClr val="44536A"/>
                  </a:solidFill>
                  <a:latin typeface="等线"/>
                  <a:cs typeface="等线"/>
                </a:rPr>
                <a:t>1%</a:t>
              </a:r>
              <a:endParaRPr sz="900">
                <a:latin typeface="等线"/>
                <a:cs typeface="等线"/>
              </a:endParaRPr>
            </a:p>
          </p:txBody>
        </p:sp>
        <p:grpSp>
          <p:nvGrpSpPr>
            <p:cNvPr id="292" name="object 43">
              <a:extLst>
                <a:ext uri="{FF2B5EF4-FFF2-40B4-BE49-F238E27FC236}">
                  <a16:creationId xmlns:a16="http://schemas.microsoft.com/office/drawing/2014/main" id="{9F4D5836-5A95-52D1-5B23-7F8F93ACD103}"/>
                </a:ext>
              </a:extLst>
            </p:cNvPr>
            <p:cNvGrpSpPr/>
            <p:nvPr/>
          </p:nvGrpSpPr>
          <p:grpSpPr>
            <a:xfrm>
              <a:off x="10056878" y="5648445"/>
              <a:ext cx="1338580" cy="75565"/>
              <a:chOff x="8798941" y="3511041"/>
              <a:chExt cx="1338580" cy="75565"/>
            </a:xfrm>
          </p:grpSpPr>
          <p:sp>
            <p:nvSpPr>
              <p:cNvPr id="293" name="object 44">
                <a:extLst>
                  <a:ext uri="{FF2B5EF4-FFF2-40B4-BE49-F238E27FC236}">
                    <a16:creationId xmlns:a16="http://schemas.microsoft.com/office/drawing/2014/main" id="{6143AC4A-7661-3146-F256-35F55464CD59}"/>
                  </a:ext>
                </a:extLst>
              </p:cNvPr>
              <p:cNvSpPr/>
              <p:nvPr/>
            </p:nvSpPr>
            <p:spPr>
              <a:xfrm>
                <a:off x="8814816" y="3548633"/>
                <a:ext cx="243840" cy="0"/>
              </a:xfrm>
              <a:custGeom>
                <a:avLst/>
                <a:gdLst/>
                <a:ahLst/>
                <a:cxnLst/>
                <a:rect l="l" t="t" r="r" b="b"/>
                <a:pathLst>
                  <a:path w="243840">
                    <a:moveTo>
                      <a:pt x="0" y="0"/>
                    </a:moveTo>
                    <a:lnTo>
                      <a:pt x="243839" y="0"/>
                    </a:lnTo>
                  </a:path>
                </a:pathLst>
              </a:custGeom>
              <a:ln w="31750">
                <a:solidFill>
                  <a:srgbClr val="EC7C30"/>
                </a:solidFill>
              </a:ln>
            </p:spPr>
            <p:txBody>
              <a:bodyPr wrap="square" lIns="0" tIns="0" rIns="0" bIns="0" rtlCol="0"/>
              <a:lstStyle/>
              <a:p>
                <a:endParaRPr/>
              </a:p>
            </p:txBody>
          </p:sp>
          <p:pic>
            <p:nvPicPr>
              <p:cNvPr id="294" name="object 45">
                <a:extLst>
                  <a:ext uri="{FF2B5EF4-FFF2-40B4-BE49-F238E27FC236}">
                    <a16:creationId xmlns:a16="http://schemas.microsoft.com/office/drawing/2014/main" id="{E2F7CD69-81C6-3B13-2C67-7ADD9F2816A2}"/>
                  </a:ext>
                </a:extLst>
              </p:cNvPr>
              <p:cNvPicPr/>
              <p:nvPr/>
            </p:nvPicPr>
            <p:blipFill>
              <a:blip r:embed="rId27" cstate="print"/>
              <a:stretch>
                <a:fillRect/>
              </a:stretch>
            </p:blipFill>
            <p:spPr>
              <a:xfrm>
                <a:off x="8904732" y="3517391"/>
                <a:ext cx="62484" cy="62484"/>
              </a:xfrm>
              <a:prstGeom prst="rect">
                <a:avLst/>
              </a:prstGeom>
            </p:spPr>
          </p:pic>
          <p:sp>
            <p:nvSpPr>
              <p:cNvPr id="295" name="object 46">
                <a:extLst>
                  <a:ext uri="{FF2B5EF4-FFF2-40B4-BE49-F238E27FC236}">
                    <a16:creationId xmlns:a16="http://schemas.microsoft.com/office/drawing/2014/main" id="{1474FF5F-11DC-918A-2E73-4931CED2A395}"/>
                  </a:ext>
                </a:extLst>
              </p:cNvPr>
              <p:cNvSpPr/>
              <p:nvPr/>
            </p:nvSpPr>
            <p:spPr>
              <a:xfrm>
                <a:off x="8904732" y="3517391"/>
                <a:ext cx="62865" cy="62865"/>
              </a:xfrm>
              <a:custGeom>
                <a:avLst/>
                <a:gdLst/>
                <a:ahLst/>
                <a:cxnLst/>
                <a:rect l="l" t="t" r="r" b="b"/>
                <a:pathLst>
                  <a:path w="62865" h="62864">
                    <a:moveTo>
                      <a:pt x="62484" y="31242"/>
                    </a:moveTo>
                    <a:lnTo>
                      <a:pt x="60031" y="43410"/>
                    </a:lnTo>
                    <a:lnTo>
                      <a:pt x="53340" y="53340"/>
                    </a:lnTo>
                    <a:lnTo>
                      <a:pt x="43410" y="60031"/>
                    </a:lnTo>
                    <a:lnTo>
                      <a:pt x="31242" y="62484"/>
                    </a:lnTo>
                    <a:lnTo>
                      <a:pt x="19073" y="60031"/>
                    </a:lnTo>
                    <a:lnTo>
                      <a:pt x="9144" y="53339"/>
                    </a:lnTo>
                    <a:lnTo>
                      <a:pt x="2452" y="43410"/>
                    </a:lnTo>
                    <a:lnTo>
                      <a:pt x="0" y="31242"/>
                    </a:lnTo>
                    <a:lnTo>
                      <a:pt x="2452" y="19073"/>
                    </a:lnTo>
                    <a:lnTo>
                      <a:pt x="9144" y="9144"/>
                    </a:lnTo>
                    <a:lnTo>
                      <a:pt x="19073" y="2452"/>
                    </a:lnTo>
                    <a:lnTo>
                      <a:pt x="31242" y="0"/>
                    </a:lnTo>
                    <a:lnTo>
                      <a:pt x="43410" y="2452"/>
                    </a:lnTo>
                    <a:lnTo>
                      <a:pt x="53340" y="9144"/>
                    </a:lnTo>
                    <a:lnTo>
                      <a:pt x="60031" y="19073"/>
                    </a:lnTo>
                    <a:lnTo>
                      <a:pt x="62484" y="31242"/>
                    </a:lnTo>
                    <a:close/>
                  </a:path>
                </a:pathLst>
              </a:custGeom>
              <a:ln w="12700">
                <a:solidFill>
                  <a:srgbClr val="E7E6E6"/>
                </a:solidFill>
              </a:ln>
            </p:spPr>
            <p:txBody>
              <a:bodyPr wrap="square" lIns="0" tIns="0" rIns="0" bIns="0" rtlCol="0"/>
              <a:lstStyle/>
              <a:p>
                <a:endParaRPr/>
              </a:p>
            </p:txBody>
          </p:sp>
          <p:sp>
            <p:nvSpPr>
              <p:cNvPr id="296" name="object 47">
                <a:extLst>
                  <a:ext uri="{FF2B5EF4-FFF2-40B4-BE49-F238E27FC236}">
                    <a16:creationId xmlns:a16="http://schemas.microsoft.com/office/drawing/2014/main" id="{E27F22A8-523A-5850-2E0C-7BC14C53EA75}"/>
                  </a:ext>
                </a:extLst>
              </p:cNvPr>
              <p:cNvSpPr/>
              <p:nvPr/>
            </p:nvSpPr>
            <p:spPr>
              <a:xfrm>
                <a:off x="9877806" y="3548633"/>
                <a:ext cx="243840" cy="0"/>
              </a:xfrm>
              <a:custGeom>
                <a:avLst/>
                <a:gdLst/>
                <a:ahLst/>
                <a:cxnLst/>
                <a:rect l="l" t="t" r="r" b="b"/>
                <a:pathLst>
                  <a:path w="243840">
                    <a:moveTo>
                      <a:pt x="0" y="0"/>
                    </a:moveTo>
                    <a:lnTo>
                      <a:pt x="243840" y="0"/>
                    </a:lnTo>
                  </a:path>
                </a:pathLst>
              </a:custGeom>
              <a:ln w="31750">
                <a:solidFill>
                  <a:srgbClr val="4471C4"/>
                </a:solidFill>
              </a:ln>
            </p:spPr>
            <p:txBody>
              <a:bodyPr wrap="square" lIns="0" tIns="0" rIns="0" bIns="0" rtlCol="0"/>
              <a:lstStyle/>
              <a:p>
                <a:endParaRPr/>
              </a:p>
            </p:txBody>
          </p:sp>
          <p:pic>
            <p:nvPicPr>
              <p:cNvPr id="297" name="object 48">
                <a:extLst>
                  <a:ext uri="{FF2B5EF4-FFF2-40B4-BE49-F238E27FC236}">
                    <a16:creationId xmlns:a16="http://schemas.microsoft.com/office/drawing/2014/main" id="{3FFE2130-4743-B7E9-D897-90B0E718007C}"/>
                  </a:ext>
                </a:extLst>
              </p:cNvPr>
              <p:cNvPicPr/>
              <p:nvPr/>
            </p:nvPicPr>
            <p:blipFill>
              <a:blip r:embed="rId28" cstate="print"/>
              <a:stretch>
                <a:fillRect/>
              </a:stretch>
            </p:blipFill>
            <p:spPr>
              <a:xfrm>
                <a:off x="9968484" y="3517391"/>
                <a:ext cx="62484" cy="62484"/>
              </a:xfrm>
              <a:prstGeom prst="rect">
                <a:avLst/>
              </a:prstGeom>
            </p:spPr>
          </p:pic>
          <p:sp>
            <p:nvSpPr>
              <p:cNvPr id="298" name="object 49">
                <a:extLst>
                  <a:ext uri="{FF2B5EF4-FFF2-40B4-BE49-F238E27FC236}">
                    <a16:creationId xmlns:a16="http://schemas.microsoft.com/office/drawing/2014/main" id="{8294AEDD-D3FD-A6F8-E3B6-44C69EF1CB5C}"/>
                  </a:ext>
                </a:extLst>
              </p:cNvPr>
              <p:cNvSpPr/>
              <p:nvPr/>
            </p:nvSpPr>
            <p:spPr>
              <a:xfrm>
                <a:off x="9968484" y="3517391"/>
                <a:ext cx="62865" cy="62865"/>
              </a:xfrm>
              <a:custGeom>
                <a:avLst/>
                <a:gdLst/>
                <a:ahLst/>
                <a:cxnLst/>
                <a:rect l="l" t="t" r="r" b="b"/>
                <a:pathLst>
                  <a:path w="62865" h="62864">
                    <a:moveTo>
                      <a:pt x="62484" y="31242"/>
                    </a:moveTo>
                    <a:lnTo>
                      <a:pt x="60031" y="43410"/>
                    </a:lnTo>
                    <a:lnTo>
                      <a:pt x="53340" y="53340"/>
                    </a:lnTo>
                    <a:lnTo>
                      <a:pt x="43410" y="60031"/>
                    </a:lnTo>
                    <a:lnTo>
                      <a:pt x="31242" y="62484"/>
                    </a:lnTo>
                    <a:lnTo>
                      <a:pt x="19073" y="60031"/>
                    </a:lnTo>
                    <a:lnTo>
                      <a:pt x="9144" y="53339"/>
                    </a:lnTo>
                    <a:lnTo>
                      <a:pt x="2452" y="43410"/>
                    </a:lnTo>
                    <a:lnTo>
                      <a:pt x="0" y="31242"/>
                    </a:lnTo>
                    <a:lnTo>
                      <a:pt x="2452" y="19073"/>
                    </a:lnTo>
                    <a:lnTo>
                      <a:pt x="9144" y="9144"/>
                    </a:lnTo>
                    <a:lnTo>
                      <a:pt x="19073" y="2452"/>
                    </a:lnTo>
                    <a:lnTo>
                      <a:pt x="31242" y="0"/>
                    </a:lnTo>
                    <a:lnTo>
                      <a:pt x="43410" y="2452"/>
                    </a:lnTo>
                    <a:lnTo>
                      <a:pt x="53340" y="9144"/>
                    </a:lnTo>
                    <a:lnTo>
                      <a:pt x="60031" y="19073"/>
                    </a:lnTo>
                    <a:lnTo>
                      <a:pt x="62484" y="31242"/>
                    </a:lnTo>
                    <a:close/>
                  </a:path>
                </a:pathLst>
              </a:custGeom>
              <a:ln w="12700">
                <a:solidFill>
                  <a:srgbClr val="E7E6E6"/>
                </a:solidFill>
              </a:ln>
            </p:spPr>
            <p:txBody>
              <a:bodyPr wrap="square" lIns="0" tIns="0" rIns="0" bIns="0" rtlCol="0"/>
              <a:lstStyle/>
              <a:p>
                <a:endParaRPr/>
              </a:p>
            </p:txBody>
          </p:sp>
        </p:grpSp>
        <p:sp>
          <p:nvSpPr>
            <p:cNvPr id="299" name="object 50">
              <a:extLst>
                <a:ext uri="{FF2B5EF4-FFF2-40B4-BE49-F238E27FC236}">
                  <a16:creationId xmlns:a16="http://schemas.microsoft.com/office/drawing/2014/main" id="{D499F130-4010-9E3F-A9AA-3F86835975F7}"/>
                </a:ext>
              </a:extLst>
            </p:cNvPr>
            <p:cNvSpPr txBox="1"/>
            <p:nvPr/>
          </p:nvSpPr>
          <p:spPr>
            <a:xfrm>
              <a:off x="9292972" y="5591550"/>
              <a:ext cx="3370579" cy="151323"/>
            </a:xfrm>
            <a:prstGeom prst="rect">
              <a:avLst/>
            </a:prstGeom>
          </p:spPr>
          <p:txBody>
            <a:bodyPr vert="horz" wrap="square" lIns="0" tIns="12700" rIns="0" bIns="0" rtlCol="0">
              <a:spAutoFit/>
            </a:bodyPr>
            <a:lstStyle/>
            <a:p>
              <a:pPr marL="1049020">
                <a:lnSpc>
                  <a:spcPct val="100000"/>
                </a:lnSpc>
                <a:spcBef>
                  <a:spcPts val="100"/>
                </a:spcBef>
                <a:tabLst>
                  <a:tab pos="2112645" algn="l"/>
                </a:tabLst>
              </a:pPr>
              <a:r>
                <a:rPr sz="900" dirty="0">
                  <a:solidFill>
                    <a:srgbClr val="44536A"/>
                  </a:solidFill>
                  <a:latin typeface="等线"/>
                  <a:cs typeface="等线"/>
                </a:rPr>
                <a:t>训练时间(天</a:t>
              </a:r>
              <a:r>
                <a:rPr sz="900" spc="-50" dirty="0">
                  <a:solidFill>
                    <a:srgbClr val="44536A"/>
                  </a:solidFill>
                  <a:latin typeface="等线"/>
                  <a:cs typeface="等线"/>
                </a:rPr>
                <a:t>)</a:t>
              </a:r>
              <a:r>
                <a:rPr sz="900" dirty="0">
                  <a:solidFill>
                    <a:srgbClr val="44536A"/>
                  </a:solidFill>
                  <a:latin typeface="等线"/>
                  <a:cs typeface="等线"/>
                </a:rPr>
                <a:t>	</a:t>
              </a:r>
              <a:r>
                <a:rPr sz="900" dirty="0" err="1">
                  <a:solidFill>
                    <a:srgbClr val="44536A"/>
                  </a:solidFill>
                  <a:latin typeface="等线"/>
                  <a:cs typeface="等线"/>
                </a:rPr>
                <a:t>GPU利用</a:t>
              </a:r>
              <a:r>
                <a:rPr sz="900" spc="-50" dirty="0" err="1">
                  <a:solidFill>
                    <a:srgbClr val="44536A"/>
                  </a:solidFill>
                  <a:latin typeface="等线"/>
                  <a:cs typeface="等线"/>
                </a:rPr>
                <a:t>率</a:t>
              </a:r>
              <a:endParaRPr sz="900" dirty="0">
                <a:latin typeface="等线"/>
                <a:cs typeface="等线"/>
              </a:endParaRPr>
            </a:p>
          </p:txBody>
        </p:sp>
        <p:sp>
          <p:nvSpPr>
            <p:cNvPr id="300" name="object 52">
              <a:extLst>
                <a:ext uri="{FF2B5EF4-FFF2-40B4-BE49-F238E27FC236}">
                  <a16:creationId xmlns:a16="http://schemas.microsoft.com/office/drawing/2014/main" id="{9E0962B5-7AD2-59D6-A75F-71DE98DDF1B1}"/>
                </a:ext>
              </a:extLst>
            </p:cNvPr>
            <p:cNvSpPr txBox="1"/>
            <p:nvPr/>
          </p:nvSpPr>
          <p:spPr>
            <a:xfrm>
              <a:off x="9772017" y="3221221"/>
              <a:ext cx="2453640" cy="269875"/>
            </a:xfrm>
            <a:prstGeom prst="rect">
              <a:avLst/>
            </a:prstGeom>
          </p:spPr>
          <p:txBody>
            <a:bodyPr vert="horz" wrap="square" lIns="0" tIns="12700" rIns="0" bIns="0" rtlCol="0">
              <a:spAutoFit/>
            </a:bodyPr>
            <a:lstStyle/>
            <a:p>
              <a:pPr>
                <a:lnSpc>
                  <a:spcPct val="100000"/>
                </a:lnSpc>
                <a:spcBef>
                  <a:spcPts val="100"/>
                </a:spcBef>
              </a:pPr>
              <a:r>
                <a:rPr sz="1600" b="1" spc="-10" dirty="0">
                  <a:latin typeface="等线"/>
                  <a:cs typeface="等线"/>
                </a:rPr>
                <a:t>丢包率对于训练效率的影响</a:t>
              </a:r>
              <a:endParaRPr sz="1600">
                <a:latin typeface="等线"/>
                <a:cs typeface="等线"/>
              </a:endParaRPr>
            </a:p>
          </p:txBody>
        </p:sp>
        <p:sp>
          <p:nvSpPr>
            <p:cNvPr id="301" name="object 135">
              <a:extLst>
                <a:ext uri="{FF2B5EF4-FFF2-40B4-BE49-F238E27FC236}">
                  <a16:creationId xmlns:a16="http://schemas.microsoft.com/office/drawing/2014/main" id="{1DD8489D-D321-DDFA-E6C7-01CE358B0F4D}"/>
                </a:ext>
              </a:extLst>
            </p:cNvPr>
            <p:cNvSpPr/>
            <p:nvPr/>
          </p:nvSpPr>
          <p:spPr>
            <a:xfrm>
              <a:off x="9138159" y="3140577"/>
              <a:ext cx="3762375" cy="2644021"/>
            </a:xfrm>
            <a:custGeom>
              <a:avLst/>
              <a:gdLst/>
              <a:ahLst/>
              <a:cxnLst/>
              <a:rect l="l" t="t" r="r" b="b"/>
              <a:pathLst>
                <a:path w="3762375" h="3872229">
                  <a:moveTo>
                    <a:pt x="0" y="3871722"/>
                  </a:moveTo>
                  <a:lnTo>
                    <a:pt x="3761994" y="3871722"/>
                  </a:lnTo>
                  <a:lnTo>
                    <a:pt x="3761994" y="0"/>
                  </a:lnTo>
                  <a:lnTo>
                    <a:pt x="0" y="0"/>
                  </a:lnTo>
                  <a:lnTo>
                    <a:pt x="0" y="3871722"/>
                  </a:lnTo>
                  <a:close/>
                </a:path>
              </a:pathLst>
            </a:custGeom>
            <a:ln w="12700">
              <a:solidFill>
                <a:srgbClr val="2E528F"/>
              </a:solidFill>
              <a:prstDash val="sysDash"/>
            </a:ln>
          </p:spPr>
          <p:txBody>
            <a:bodyPr wrap="square" lIns="0" tIns="0" rIns="0" bIns="0" rtlCol="0"/>
            <a:lstStyle/>
            <a:p>
              <a:endParaRPr/>
            </a:p>
          </p:txBody>
        </p:sp>
      </p:grpSp>
    </p:spTree>
    <p:extLst>
      <p:ext uri="{BB962C8B-B14F-4D97-AF65-F5344CB8AC3E}">
        <p14:creationId xmlns:p14="http://schemas.microsoft.com/office/powerpoint/2010/main" val="3314057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1A531ED1-7BB8-19E5-BBCD-319430627983}"/>
              </a:ext>
            </a:extLst>
          </p:cNvPr>
          <p:cNvGrpSpPr/>
          <p:nvPr/>
        </p:nvGrpSpPr>
        <p:grpSpPr>
          <a:xfrm>
            <a:off x="7324837" y="991799"/>
            <a:ext cx="4474994" cy="5150209"/>
            <a:chOff x="7340886" y="2066926"/>
            <a:chExt cx="4178014" cy="3853398"/>
          </a:xfrm>
        </p:grpSpPr>
        <p:sp>
          <p:nvSpPr>
            <p:cNvPr id="10" name="Bullet5">
              <a:extLst>
                <a:ext uri="{FF2B5EF4-FFF2-40B4-BE49-F238E27FC236}">
                  <a16:creationId xmlns:a16="http://schemas.microsoft.com/office/drawing/2014/main" id="{1CF67067-6E6C-430C-B023-4EDEA75878E1}"/>
                </a:ext>
              </a:extLst>
            </p:cNvPr>
            <p:cNvSpPr/>
            <p:nvPr/>
          </p:nvSpPr>
          <p:spPr>
            <a:xfrm>
              <a:off x="7340886" y="2066926"/>
              <a:ext cx="1962150" cy="619124"/>
            </a:xfrm>
            <a:prstGeom prst="round2SameRect">
              <a:avLst>
                <a:gd name="adj1" fmla="val 19670"/>
                <a:gd name="adj2" fmla="val 0"/>
              </a:avLst>
            </a:prstGeom>
            <a:solidFill>
              <a:srgbClr val="92D050"/>
            </a:solidFill>
            <a:ln w="12700" cap="rnd" cmpd="sng" algn="ctr">
              <a:noFill/>
              <a:prstDash val="solid"/>
              <a:round/>
              <a:headEnd/>
              <a:tailEnd/>
            </a:ln>
            <a:effectLst/>
          </p:spPr>
          <p:txBody>
            <a:bodyPr rot="0" spcFirstLastPara="0" vertOverflow="overflow" horzOverflow="overflow" vert="horz" wrap="square" lIns="91440" tIns="45720" rIns="91440" bIns="45720" numCol="1" spcCol="0" rtlCol="0" fromWordArt="0" anchor="ctr" anchorCtr="1" forceAA="0" compatLnSpc="1">
              <a:normAutofit/>
            </a:body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      易运维</a:t>
              </a:r>
              <a:endParaRPr kumimoji="0" lang="en-US" altLang="zh-CN"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699A1615-6715-4742-A235-113420E55F6E}"/>
                </a:ext>
              </a:extLst>
            </p:cNvPr>
            <p:cNvSpPr/>
            <p:nvPr/>
          </p:nvSpPr>
          <p:spPr>
            <a:xfrm>
              <a:off x="9556750" y="2686049"/>
              <a:ext cx="1962150" cy="3234275"/>
            </a:xfrm>
            <a:prstGeom prst="rect">
              <a:avLst/>
            </a:prstGeom>
            <a:solidFill>
              <a:sysClr val="window" lastClr="FFFFFF">
                <a:lumMod val="75000"/>
                <a:alpha val="15000"/>
              </a:sysClr>
            </a:solidFill>
            <a:ln w="12700" cap="rnd" cmpd="sng" algn="ctr">
              <a:noFill/>
              <a:prstDash val="solid"/>
              <a:round/>
              <a:headEnd/>
              <a:tailEnd/>
            </a:ln>
            <a:effectLst/>
          </p:spPr>
          <p:txBody>
            <a:bodyPr rot="0" spcFirstLastPara="0" vertOverflow="overflow" horzOverflow="overflow" vert="horz" wrap="square" lIns="91440" tIns="45720" rIns="91440" bIns="45720" numCol="1" spcCol="0" rtlCol="0" fromWordArt="0" anchor="ctr" anchorCtr="0" forceAA="0" compatLnSpc="1">
              <a:normAutofit/>
            </a:bodyP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grpSp>
        <p:nvGrpSpPr>
          <p:cNvPr id="5" name="组合 4">
            <a:extLst>
              <a:ext uri="{FF2B5EF4-FFF2-40B4-BE49-F238E27FC236}">
                <a16:creationId xmlns:a16="http://schemas.microsoft.com/office/drawing/2014/main" id="{74B6E57F-D3D4-270A-0B05-DECE113A3AEF}"/>
              </a:ext>
            </a:extLst>
          </p:cNvPr>
          <p:cNvGrpSpPr/>
          <p:nvPr/>
        </p:nvGrpSpPr>
        <p:grpSpPr>
          <a:xfrm>
            <a:off x="204732" y="991799"/>
            <a:ext cx="4454891" cy="5150209"/>
            <a:chOff x="693304" y="2066926"/>
            <a:chExt cx="4159245" cy="3853398"/>
          </a:xfrm>
        </p:grpSpPr>
        <p:sp>
          <p:nvSpPr>
            <p:cNvPr id="20" name="Bullet1">
              <a:extLst>
                <a:ext uri="{FF2B5EF4-FFF2-40B4-BE49-F238E27FC236}">
                  <a16:creationId xmlns:a16="http://schemas.microsoft.com/office/drawing/2014/main" id="{CAAAB891-8CC1-4A04-B3F6-6E5B342977A6}"/>
                </a:ext>
              </a:extLst>
            </p:cNvPr>
            <p:cNvSpPr/>
            <p:nvPr/>
          </p:nvSpPr>
          <p:spPr>
            <a:xfrm>
              <a:off x="2890399" y="2066926"/>
              <a:ext cx="1962150" cy="619124"/>
            </a:xfrm>
            <a:prstGeom prst="round2SameRect">
              <a:avLst>
                <a:gd name="adj1" fmla="val 19670"/>
                <a:gd name="adj2" fmla="val 0"/>
              </a:avLst>
            </a:prstGeom>
            <a:solidFill>
              <a:srgbClr val="00B0F0"/>
            </a:solidFill>
            <a:ln w="12700" cap="rnd" cmpd="sng" algn="ctr">
              <a:noFill/>
              <a:prstDash val="solid"/>
              <a:round/>
              <a:headEnd/>
              <a:tailEnd/>
            </a:ln>
            <a:effectLst/>
          </p:spPr>
          <p:txBody>
            <a:bodyPr rot="0" spcFirstLastPara="0" vertOverflow="overflow" horzOverflow="overflow" vert="horz" wrap="square" lIns="91440" tIns="45720" rIns="91440" bIns="45720" numCol="1" spcCol="0" rtlCol="0" fromWordArt="0" anchor="ctr" anchorCtr="1" forceAA="0" compatLnSpc="1">
              <a:normAutofit/>
            </a:body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      高带宽</a:t>
              </a:r>
              <a:endParaRPr kumimoji="0" lang="en-US" altLang="zh-CN"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86EC3EBB-40B1-4327-8ED1-AAA801688F12}"/>
                </a:ext>
              </a:extLst>
            </p:cNvPr>
            <p:cNvSpPr/>
            <p:nvPr/>
          </p:nvSpPr>
          <p:spPr>
            <a:xfrm>
              <a:off x="693304" y="2686049"/>
              <a:ext cx="1962150" cy="3234275"/>
            </a:xfrm>
            <a:prstGeom prst="rect">
              <a:avLst/>
            </a:prstGeom>
            <a:solidFill>
              <a:sysClr val="window" lastClr="FFFFFF">
                <a:lumMod val="75000"/>
                <a:alpha val="15000"/>
              </a:sysClr>
            </a:solidFill>
            <a:ln w="12700" cap="rnd" cmpd="sng" algn="ctr">
              <a:noFill/>
              <a:prstDash val="solid"/>
              <a:round/>
              <a:headEnd/>
              <a:tailEnd/>
            </a:ln>
            <a:effectLst/>
          </p:spPr>
          <p:txBody>
            <a:bodyPr rot="0" spcFirstLastPara="0" vertOverflow="overflow" horzOverflow="overflow" vert="horz" wrap="square" lIns="91440" tIns="45720" rIns="91440" bIns="45720" numCol="1" spcCol="0" rtlCol="0" fromWordArt="0" anchor="ctr" anchorCtr="0" forceAA="0" compatLnSpc="1">
              <a:normAutofit/>
            </a:bodyP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grpSp>
        <p:nvGrpSpPr>
          <p:cNvPr id="6" name="组合 5">
            <a:extLst>
              <a:ext uri="{FF2B5EF4-FFF2-40B4-BE49-F238E27FC236}">
                <a16:creationId xmlns:a16="http://schemas.microsoft.com/office/drawing/2014/main" id="{7D7A524E-E616-2A33-AC61-6C7FCEAB11B4}"/>
              </a:ext>
            </a:extLst>
          </p:cNvPr>
          <p:cNvGrpSpPr/>
          <p:nvPr/>
        </p:nvGrpSpPr>
        <p:grpSpPr>
          <a:xfrm>
            <a:off x="2520049" y="977610"/>
            <a:ext cx="9385815" cy="5164397"/>
            <a:chOff x="2854967" y="2056310"/>
            <a:chExt cx="8762928" cy="3864014"/>
          </a:xfrm>
        </p:grpSpPr>
        <p:sp>
          <p:nvSpPr>
            <p:cNvPr id="16" name="Bullet2">
              <a:extLst>
                <a:ext uri="{FF2B5EF4-FFF2-40B4-BE49-F238E27FC236}">
                  <a16:creationId xmlns:a16="http://schemas.microsoft.com/office/drawing/2014/main" id="{5B6AF783-A174-417F-A032-349B99D9E3BC}"/>
                </a:ext>
              </a:extLst>
            </p:cNvPr>
            <p:cNvSpPr/>
            <p:nvPr/>
          </p:nvSpPr>
          <p:spPr>
            <a:xfrm>
              <a:off x="9556747" y="2056310"/>
              <a:ext cx="1962150" cy="619124"/>
            </a:xfrm>
            <a:prstGeom prst="round2SameRect">
              <a:avLst>
                <a:gd name="adj1" fmla="val 19670"/>
                <a:gd name="adj2" fmla="val 0"/>
              </a:avLst>
            </a:prstGeom>
            <a:solidFill>
              <a:sysClr val="window" lastClr="FFFFFF">
                <a:lumMod val="75000"/>
              </a:sysClr>
            </a:solidFill>
            <a:ln w="12700" cap="rnd" cmpd="sng" algn="ctr">
              <a:noFill/>
              <a:prstDash val="solid"/>
              <a:round/>
              <a:headEnd/>
              <a:tailEnd/>
            </a:ln>
            <a:effectLst/>
          </p:spPr>
          <p:txBody>
            <a:bodyPr rot="0" spcFirstLastPara="0" vertOverflow="overflow" horzOverflow="overflow" vert="horz" wrap="square" lIns="91440" tIns="45720" rIns="91440" bIns="45720" numCol="1" spcCol="0" rtlCol="0" fromWordArt="0" anchor="ctr" anchorCtr="1" forceAA="0" compatLnSpc="1">
              <a:normAutofit/>
            </a:body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        </a:t>
              </a:r>
              <a:r>
                <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低时延和抖动</a:t>
              </a:r>
              <a:endParaRPr kumimoji="0" lang="en-US" altLang="zh-CN"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DF0E6B13-FDC7-445A-AB80-A051B32A2920}"/>
                </a:ext>
              </a:extLst>
            </p:cNvPr>
            <p:cNvSpPr/>
            <p:nvPr/>
          </p:nvSpPr>
          <p:spPr>
            <a:xfrm>
              <a:off x="2909165" y="2686049"/>
              <a:ext cx="1962150" cy="3234275"/>
            </a:xfrm>
            <a:prstGeom prst="rect">
              <a:avLst/>
            </a:prstGeom>
            <a:solidFill>
              <a:sysClr val="window" lastClr="FFFFFF">
                <a:lumMod val="75000"/>
                <a:alpha val="15000"/>
              </a:sysClr>
            </a:solidFill>
            <a:ln w="12700" cap="rnd" cmpd="sng" algn="ctr">
              <a:noFill/>
              <a:prstDash val="solid"/>
              <a:round/>
              <a:headEnd/>
              <a:tailEnd/>
            </a:ln>
            <a:effectLst/>
          </p:spPr>
          <p:txBody>
            <a:bodyPr rot="0" spcFirstLastPara="0" vertOverflow="overflow" horzOverflow="overflow" vert="horz" wrap="square" lIns="91440" tIns="45720" rIns="91440" bIns="45720" numCol="1" spcCol="0" rtlCol="0" fromWordArt="0" anchor="ctr" anchorCtr="0" forceAA="0" compatLnSpc="1">
              <a:normAutofit/>
            </a:bodyP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8" name="Text2">
              <a:extLst>
                <a:ext uri="{FF2B5EF4-FFF2-40B4-BE49-F238E27FC236}">
                  <a16:creationId xmlns:a16="http://schemas.microsoft.com/office/drawing/2014/main" id="{53D16C35-8539-48B7-AA7A-298FB9A30E2D}"/>
                </a:ext>
              </a:extLst>
            </p:cNvPr>
            <p:cNvSpPr txBox="1"/>
            <p:nvPr/>
          </p:nvSpPr>
          <p:spPr>
            <a:xfrm>
              <a:off x="9556746" y="2779620"/>
              <a:ext cx="2061149" cy="1254213"/>
            </a:xfrm>
            <a:prstGeom prst="rect">
              <a:avLst/>
            </a:prstGeom>
            <a:noFill/>
          </p:spPr>
          <p:txBody>
            <a:bodyPr wrap="square" rtlCol="0" anchor="t" anchorCtr="1">
              <a:noAutofit/>
            </a:bodyPr>
            <a:lstStyle/>
            <a:p>
              <a:pPr marL="0" marR="0" lvl="0" indent="0" defTabSz="685800" eaLnBrk="1" fontAlgn="auto" latinLnBrk="0" hangingPunct="1">
                <a:lnSpc>
                  <a:spcPct val="15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在分布式训练场景下，单次的计算时间包含了单卡的计算时间加上卡间通信时间，导致集群整体算力并不是简单的随着节点的增加而线性增长，而是存在加速比，且加速比小于 </a:t>
              </a:r>
              <a:r>
                <a:rPr kumimoji="0" lang="en-US" altLang="zh-CN"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1</a:t>
              </a: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。因此，</a:t>
              </a:r>
              <a:r>
                <a:rPr kumimoji="0" lang="zh-CN" altLang="en-US" sz="1200" i="0" u="none" strike="noStrike" kern="0" cap="none" spc="0" normalizeH="0" baseline="0" noProof="0" dirty="0">
                  <a:ln>
                    <a:noFill/>
                  </a:ln>
                  <a:solidFill>
                    <a:schemeClr val="bg1">
                      <a:lumMod val="95000"/>
                    </a:schemeClr>
                  </a:solidFill>
                  <a:effectLst/>
                  <a:uLnTx/>
                  <a:uFillTx/>
                  <a:latin typeface="微软雅黑" panose="020B0503020204020204" pitchFamily="34" charset="-122"/>
                  <a:ea typeface="微软雅黑" panose="020B0503020204020204" pitchFamily="34" charset="-122"/>
                </a:rPr>
                <a:t>降低卡间通信时延</a:t>
              </a: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 是分布式训练中提升加速比的关键，需要重点考虑和设计。此外，网络变化等因素引起的抖动也对训练效率产生影响，网络波动时，</a:t>
              </a:r>
              <a:r>
                <a:rPr lang="zh-CN" altLang="en-US" sz="1200" kern="0" dirty="0">
                  <a:solidFill>
                    <a:prstClr val="black"/>
                  </a:solidFill>
                  <a:latin typeface="微软雅黑" panose="020B0503020204020204" pitchFamily="34" charset="-122"/>
                  <a:ea typeface="微软雅黑" panose="020B0503020204020204" pitchFamily="34" charset="-122"/>
                </a:rPr>
                <a:t>两个节点间的</a:t>
              </a:r>
              <a:r>
                <a:rPr lang="en-US" altLang="zh-CN" sz="1200" kern="0" dirty="0">
                  <a:solidFill>
                    <a:prstClr val="black"/>
                  </a:solidFill>
                  <a:latin typeface="微软雅黑" panose="020B0503020204020204" pitchFamily="34" charset="-122"/>
                  <a:ea typeface="微软雅黑" panose="020B0503020204020204" pitchFamily="34" charset="-122"/>
                </a:rPr>
                <a:t>P2P</a:t>
              </a:r>
              <a:r>
                <a:rPr lang="zh-CN" altLang="en-US" sz="1200" kern="0" dirty="0">
                  <a:solidFill>
                    <a:prstClr val="black"/>
                  </a:solidFill>
                  <a:latin typeface="微软雅黑" panose="020B0503020204020204" pitchFamily="34" charset="-122"/>
                  <a:ea typeface="微软雅黑" panose="020B0503020204020204" pitchFamily="34" charset="-122"/>
                </a:rPr>
                <a:t>的流完成时间将明显变长</a:t>
              </a:r>
              <a:r>
                <a:rPr lang="en-US" altLang="zh-CN" sz="1200" kern="0" dirty="0">
                  <a:solidFill>
                    <a:prstClr val="black"/>
                  </a:solidFill>
                  <a:latin typeface="微软雅黑" panose="020B0503020204020204" pitchFamily="34" charset="-122"/>
                  <a:ea typeface="微软雅黑" panose="020B0503020204020204" pitchFamily="34" charset="-122"/>
                </a:rPr>
                <a:t>(</a:t>
              </a:r>
              <a:r>
                <a:rPr lang="zh-CN" altLang="en-US" sz="1200" kern="0" dirty="0">
                  <a:solidFill>
                    <a:prstClr val="black"/>
                  </a:solidFill>
                  <a:latin typeface="微软雅黑" panose="020B0503020204020204" pitchFamily="34" charset="-122"/>
                  <a:ea typeface="微软雅黑" panose="020B0503020204020204" pitchFamily="34" charset="-122"/>
                </a:rPr>
                <a:t>木桶效应</a:t>
              </a:r>
              <a:r>
                <a:rPr lang="en-US" altLang="zh-CN" sz="1200" kern="0" dirty="0">
                  <a:solidFill>
                    <a:prstClr val="black"/>
                  </a:solidFill>
                  <a:latin typeface="微软雅黑" panose="020B0503020204020204" pitchFamily="34" charset="-122"/>
                  <a:ea typeface="微软雅黑" panose="020B0503020204020204" pitchFamily="34" charset="-122"/>
                </a:rPr>
                <a:t>)</a:t>
              </a:r>
              <a:r>
                <a:rPr lang="zh-CN" altLang="en-US" sz="1200" kern="0" dirty="0">
                  <a:solidFill>
                    <a:prstClr val="black"/>
                  </a:solidFill>
                  <a:latin typeface="微软雅黑" panose="020B0503020204020204" pitchFamily="34" charset="-122"/>
                  <a:ea typeface="微软雅黑" panose="020B0503020204020204" pitchFamily="34" charset="-122"/>
                </a:rPr>
                <a:t>，因此网络抖动也会导致大模型通信效率变低。</a:t>
              </a:r>
              <a:endParaRPr kumimoji="0" lang="en-US" altLang="zh-CN"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9" name="Text2">
              <a:extLst>
                <a:ext uri="{FF2B5EF4-FFF2-40B4-BE49-F238E27FC236}">
                  <a16:creationId xmlns:a16="http://schemas.microsoft.com/office/drawing/2014/main" id="{53D16C35-8539-48B7-AA7A-298FB9A30E2D}"/>
                </a:ext>
              </a:extLst>
            </p:cNvPr>
            <p:cNvSpPr txBox="1"/>
            <p:nvPr/>
          </p:nvSpPr>
          <p:spPr>
            <a:xfrm>
              <a:off x="2854967" y="2779620"/>
              <a:ext cx="2061149" cy="1254213"/>
            </a:xfrm>
            <a:prstGeom prst="rect">
              <a:avLst/>
            </a:prstGeom>
            <a:noFill/>
          </p:spPr>
          <p:txBody>
            <a:bodyPr wrap="square" rtlCol="0" anchor="t" anchorCtr="1">
              <a:noAutofit/>
            </a:bodyPr>
            <a:lstStyle/>
            <a:p>
              <a:pPr marL="0" marR="0" lvl="0" indent="0" defTabSz="685800" eaLnBrk="1" fontAlgn="auto" latinLnBrk="0" hangingPunct="1">
                <a:lnSpc>
                  <a:spcPct val="15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AI</a:t>
              </a: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大模型训练场景，机内和机外的集合通信操作产生大量的通信数据量。从机内</a:t>
              </a:r>
              <a:r>
                <a:rPr kumimoji="0" lang="en-US" altLang="zh-CN"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GPU</a:t>
              </a: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通信来看，以千亿参数为例，模型并行产生的</a:t>
              </a:r>
              <a:r>
                <a:rPr kumimoji="0" lang="en-US" altLang="zh-CN" sz="1200" b="0" i="0" u="none" strike="noStrike" kern="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AllReduce</a:t>
              </a: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数据量将达百</a:t>
              </a:r>
              <a:r>
                <a:rPr kumimoji="0" lang="en-US" altLang="zh-CN"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GB</a:t>
              </a: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级别，</a:t>
              </a:r>
              <a:r>
                <a:rPr kumimoji="0" lang="zh-CN" altLang="en-US" sz="12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提升</a:t>
              </a:r>
              <a:r>
                <a:rPr kumimoji="0" lang="en-US" altLang="zh-CN" sz="12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GPU</a:t>
              </a:r>
              <a:r>
                <a:rPr kumimoji="0" lang="zh-CN" altLang="en-US" sz="12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间通信带宽及方式</a:t>
              </a: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可有效降低流完成时间。从机间</a:t>
              </a:r>
              <a:r>
                <a:rPr kumimoji="0" lang="en-US" altLang="zh-CN"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GPU</a:t>
              </a: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通信来看，部分集合通信数据达百</a:t>
              </a:r>
              <a:r>
                <a:rPr kumimoji="0" lang="en-US" altLang="zh-CN"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GB</a:t>
              </a:r>
              <a:r>
                <a:rPr lang="zh-CN" altLang="en-US" sz="1200" kern="0" dirty="0">
                  <a:solidFill>
                    <a:prstClr val="black"/>
                  </a:solidFill>
                  <a:latin typeface="微软雅黑" panose="020B0503020204020204" pitchFamily="34" charset="-122"/>
                  <a:ea typeface="微软雅黑" panose="020B0503020204020204" pitchFamily="34" charset="-122"/>
                </a:rPr>
                <a:t>，因此</a:t>
              </a:r>
              <a:r>
                <a:rPr lang="zh-CN" altLang="en-US" sz="1200" b="1" kern="0" dirty="0">
                  <a:solidFill>
                    <a:srgbClr val="FF0000"/>
                  </a:solidFill>
                  <a:latin typeface="微软雅黑" panose="020B0503020204020204" pitchFamily="34" charset="-122"/>
                  <a:ea typeface="微软雅黑" panose="020B0503020204020204" pitchFamily="34" charset="-122"/>
                </a:rPr>
                <a:t>机间</a:t>
              </a:r>
              <a:r>
                <a:rPr lang="en-US" altLang="zh-CN" sz="1200" b="1" kern="0" dirty="0">
                  <a:solidFill>
                    <a:srgbClr val="FF0000"/>
                  </a:solidFill>
                  <a:latin typeface="微软雅黑" panose="020B0503020204020204" pitchFamily="34" charset="-122"/>
                  <a:ea typeface="微软雅黑" panose="020B0503020204020204" pitchFamily="34" charset="-122"/>
                </a:rPr>
                <a:t>GPU</a:t>
              </a:r>
              <a:r>
                <a:rPr lang="zh-CN" altLang="en-US" sz="1200" b="1" kern="0" dirty="0">
                  <a:solidFill>
                    <a:srgbClr val="FF0000"/>
                  </a:solidFill>
                  <a:latin typeface="微软雅黑" panose="020B0503020204020204" pitchFamily="34" charset="-122"/>
                  <a:ea typeface="微软雅黑" panose="020B0503020204020204" pitchFamily="34" charset="-122"/>
                </a:rPr>
                <a:t>的高速互联</a:t>
              </a:r>
              <a:r>
                <a:rPr lang="zh-CN" altLang="en-US" sz="1200" kern="0" dirty="0">
                  <a:solidFill>
                    <a:prstClr val="black"/>
                  </a:solidFill>
                  <a:latin typeface="微软雅黑" panose="020B0503020204020204" pitchFamily="34" charset="-122"/>
                  <a:ea typeface="微软雅黑" panose="020B0503020204020204" pitchFamily="34" charset="-122"/>
                </a:rPr>
                <a:t>对于网络单端口带宽、节点间可用链路和网络总带宽要求较高。另外，</a:t>
              </a:r>
              <a:r>
                <a:rPr lang="en-US" altLang="zh-CN" sz="1200" kern="0" dirty="0">
                  <a:solidFill>
                    <a:prstClr val="black"/>
                  </a:solidFill>
                  <a:latin typeface="微软雅黑" panose="020B0503020204020204" pitchFamily="34" charset="-122"/>
                  <a:ea typeface="微软雅黑" panose="020B0503020204020204" pitchFamily="34" charset="-122"/>
                </a:rPr>
                <a:t>GPU</a:t>
              </a:r>
              <a:r>
                <a:rPr lang="zh-CN" altLang="en-US" sz="1200" kern="0" dirty="0">
                  <a:solidFill>
                    <a:prstClr val="black"/>
                  </a:solidFill>
                  <a:latin typeface="微软雅黑" panose="020B0503020204020204" pitchFamily="34" charset="-122"/>
                  <a:ea typeface="微软雅黑" panose="020B0503020204020204" pitchFamily="34" charset="-122"/>
                </a:rPr>
                <a:t>和网卡通常使用</a:t>
              </a:r>
              <a:r>
                <a:rPr lang="en-US" altLang="zh-CN" sz="1200" kern="0" dirty="0">
                  <a:solidFill>
                    <a:prstClr val="black"/>
                  </a:solidFill>
                  <a:latin typeface="微软雅黑" panose="020B0503020204020204" pitchFamily="34" charset="-122"/>
                  <a:ea typeface="微软雅黑" panose="020B0503020204020204" pitchFamily="34" charset="-122"/>
                </a:rPr>
                <a:t>PCIE</a:t>
              </a:r>
              <a:r>
                <a:rPr lang="zh-CN" altLang="en-US" sz="1200" kern="0" dirty="0">
                  <a:solidFill>
                    <a:prstClr val="black"/>
                  </a:solidFill>
                  <a:latin typeface="微软雅黑" panose="020B0503020204020204" pitchFamily="34" charset="-122"/>
                  <a:ea typeface="微软雅黑" panose="020B0503020204020204" pitchFamily="34" charset="-122"/>
                </a:rPr>
                <a:t>总线互联，</a:t>
              </a:r>
              <a:r>
                <a:rPr lang="en-US" altLang="zh-CN" sz="1200" kern="0" dirty="0">
                  <a:solidFill>
                    <a:prstClr val="black"/>
                  </a:solidFill>
                  <a:latin typeface="微软雅黑" panose="020B0503020204020204" pitchFamily="34" charset="-122"/>
                  <a:ea typeface="微软雅黑" panose="020B0503020204020204" pitchFamily="34" charset="-122"/>
                </a:rPr>
                <a:t>PCIE</a:t>
              </a:r>
              <a:r>
                <a:rPr lang="zh-CN" altLang="en-US" sz="1200" kern="0" dirty="0">
                  <a:solidFill>
                    <a:prstClr val="black"/>
                  </a:solidFill>
                  <a:latin typeface="微软雅黑" panose="020B0503020204020204" pitchFamily="34" charset="-122"/>
                  <a:ea typeface="微软雅黑" panose="020B0503020204020204" pitchFamily="34" charset="-122"/>
                </a:rPr>
                <a:t>难以适应高速的</a:t>
              </a:r>
              <a:r>
                <a:rPr lang="en-US" altLang="zh-CN" sz="1200" kern="0" dirty="0">
                  <a:solidFill>
                    <a:prstClr val="black"/>
                  </a:solidFill>
                  <a:latin typeface="微软雅黑" panose="020B0503020204020204" pitchFamily="34" charset="-122"/>
                  <a:ea typeface="微软雅黑" panose="020B0503020204020204" pitchFamily="34" charset="-122"/>
                </a:rPr>
                <a:t>AI</a:t>
              </a:r>
              <a:r>
                <a:rPr lang="zh-CN" altLang="en-US" sz="1200" kern="0" dirty="0">
                  <a:solidFill>
                    <a:prstClr val="black"/>
                  </a:solidFill>
                  <a:latin typeface="微软雅黑" panose="020B0503020204020204" pitchFamily="34" charset="-122"/>
                  <a:ea typeface="微软雅黑" panose="020B0503020204020204" pitchFamily="34" charset="-122"/>
                </a:rPr>
                <a:t>发展需求。</a:t>
              </a:r>
              <a:endParaRPr kumimoji="0" lang="en-US" altLang="zh-CN"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7" name="组合 6">
            <a:extLst>
              <a:ext uri="{FF2B5EF4-FFF2-40B4-BE49-F238E27FC236}">
                <a16:creationId xmlns:a16="http://schemas.microsoft.com/office/drawing/2014/main" id="{ABA2AB28-CACE-CE64-EF13-07CD36CAA2FC}"/>
              </a:ext>
            </a:extLst>
          </p:cNvPr>
          <p:cNvGrpSpPr/>
          <p:nvPr/>
        </p:nvGrpSpPr>
        <p:grpSpPr>
          <a:xfrm>
            <a:off x="4951469" y="991799"/>
            <a:ext cx="2101623" cy="5150209"/>
            <a:chOff x="5125026" y="2066926"/>
            <a:chExt cx="1962150" cy="3853398"/>
          </a:xfrm>
        </p:grpSpPr>
        <p:sp>
          <p:nvSpPr>
            <p:cNvPr id="14" name="Bullet3">
              <a:extLst>
                <a:ext uri="{FF2B5EF4-FFF2-40B4-BE49-F238E27FC236}">
                  <a16:creationId xmlns:a16="http://schemas.microsoft.com/office/drawing/2014/main" id="{09B70513-64E2-4B39-BBB4-2A22CCB5984D}"/>
                </a:ext>
              </a:extLst>
            </p:cNvPr>
            <p:cNvSpPr/>
            <p:nvPr/>
          </p:nvSpPr>
          <p:spPr>
            <a:xfrm>
              <a:off x="5125026" y="2066926"/>
              <a:ext cx="1962150" cy="619124"/>
            </a:xfrm>
            <a:prstGeom prst="round2SameRect">
              <a:avLst>
                <a:gd name="adj1" fmla="val 19670"/>
                <a:gd name="adj2" fmla="val 0"/>
              </a:avLst>
            </a:prstGeom>
            <a:solidFill>
              <a:srgbClr val="EA545D"/>
            </a:solidFill>
            <a:ln w="12700" cap="rnd" cmpd="sng" algn="ctr">
              <a:noFill/>
              <a:prstDash val="solid"/>
              <a:round/>
              <a:headEnd/>
              <a:tailEnd/>
            </a:ln>
            <a:effectLst/>
          </p:spPr>
          <p:txBody>
            <a:bodyPr rot="0" spcFirstLastPara="0" vertOverflow="overflow" horzOverflow="overflow" vert="horz" wrap="square" lIns="91440" tIns="45720" rIns="91440" bIns="45720" numCol="1" spcCol="0" rtlCol="0" fromWordArt="0" anchor="ctr" anchorCtr="1" forceAA="0" compatLnSpc="1">
              <a:normAutofit/>
            </a:body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      高可靠</a:t>
              </a:r>
              <a:endParaRPr kumimoji="0" lang="en-US" altLang="zh-CN"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247AAB37-5BB1-4E1D-B461-F0AC996310AA}"/>
                </a:ext>
              </a:extLst>
            </p:cNvPr>
            <p:cNvSpPr/>
            <p:nvPr/>
          </p:nvSpPr>
          <p:spPr>
            <a:xfrm>
              <a:off x="5125026" y="2686049"/>
              <a:ext cx="1962150" cy="3234275"/>
            </a:xfrm>
            <a:prstGeom prst="rect">
              <a:avLst/>
            </a:prstGeom>
            <a:solidFill>
              <a:sysClr val="window" lastClr="FFFFFF">
                <a:lumMod val="75000"/>
                <a:alpha val="15000"/>
              </a:sysClr>
            </a:solidFill>
            <a:ln w="12700" cap="rnd" cmpd="sng" algn="ctr">
              <a:noFill/>
              <a:prstDash val="solid"/>
              <a:round/>
              <a:headEnd/>
              <a:tailEnd/>
            </a:ln>
            <a:effectLst/>
          </p:spPr>
          <p:txBody>
            <a:bodyPr rot="0" spcFirstLastPara="0" vertOverflow="overflow" horzOverflow="overflow" vert="horz" wrap="square" lIns="91440" tIns="45720" rIns="91440" bIns="45720" numCol="1" spcCol="0" rtlCol="0" fromWordArt="0" anchor="ctr" anchorCtr="0" forceAA="0" compatLnSpc="1">
              <a:normAutofit/>
            </a:bodyP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grpSp>
        <p:nvGrpSpPr>
          <p:cNvPr id="8" name="组合 7">
            <a:extLst>
              <a:ext uri="{FF2B5EF4-FFF2-40B4-BE49-F238E27FC236}">
                <a16:creationId xmlns:a16="http://schemas.microsoft.com/office/drawing/2014/main" id="{287663CB-6C03-B335-2891-2B0712084391}"/>
              </a:ext>
            </a:extLst>
          </p:cNvPr>
          <p:cNvGrpSpPr/>
          <p:nvPr/>
        </p:nvGrpSpPr>
        <p:grpSpPr>
          <a:xfrm>
            <a:off x="219799" y="991799"/>
            <a:ext cx="9206662" cy="5150209"/>
            <a:chOff x="707370" y="2066926"/>
            <a:chExt cx="8595667" cy="3853398"/>
          </a:xfrm>
        </p:grpSpPr>
        <p:sp>
          <p:nvSpPr>
            <p:cNvPr id="12" name="Bullet4">
              <a:extLst>
                <a:ext uri="{FF2B5EF4-FFF2-40B4-BE49-F238E27FC236}">
                  <a16:creationId xmlns:a16="http://schemas.microsoft.com/office/drawing/2014/main" id="{75121A1F-7650-4DE7-9DF8-958ABA0CB8E0}"/>
                </a:ext>
              </a:extLst>
            </p:cNvPr>
            <p:cNvSpPr/>
            <p:nvPr/>
          </p:nvSpPr>
          <p:spPr>
            <a:xfrm>
              <a:off x="707370" y="2066926"/>
              <a:ext cx="1962150" cy="619124"/>
            </a:xfrm>
            <a:prstGeom prst="round2SameRect">
              <a:avLst>
                <a:gd name="adj1" fmla="val 19670"/>
                <a:gd name="adj2" fmla="val 0"/>
              </a:avLst>
            </a:prstGeom>
            <a:solidFill>
              <a:srgbClr val="FFC000"/>
            </a:solidFill>
            <a:ln w="12700" cap="rnd" cmpd="sng" algn="ctr">
              <a:noFill/>
              <a:prstDash val="solid"/>
              <a:round/>
              <a:headEnd/>
              <a:tailEnd/>
            </a:ln>
            <a:effectLst/>
          </p:spPr>
          <p:txBody>
            <a:bodyPr rot="0" spcFirstLastPara="0" vertOverflow="overflow" horzOverflow="overflow" vert="horz" wrap="square" lIns="91440" tIns="45720" rIns="91440" bIns="45720" numCol="1" spcCol="0" rtlCol="0" fromWordArt="0" anchor="ctr" anchorCtr="1" forceAA="0" compatLnSpc="1">
              <a:normAutofit/>
            </a:body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        </a:t>
              </a:r>
              <a:r>
                <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大规模组网</a:t>
              </a:r>
              <a:endParaRPr kumimoji="0" lang="en-US" altLang="zh-CN"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43C75476-240F-418B-8688-8A41A6BA3FF6}"/>
                </a:ext>
              </a:extLst>
            </p:cNvPr>
            <p:cNvSpPr/>
            <p:nvPr/>
          </p:nvSpPr>
          <p:spPr>
            <a:xfrm>
              <a:off x="7340887" y="2686049"/>
              <a:ext cx="1962150" cy="3234275"/>
            </a:xfrm>
            <a:prstGeom prst="rect">
              <a:avLst/>
            </a:prstGeom>
            <a:solidFill>
              <a:sysClr val="window" lastClr="FFFFFF">
                <a:lumMod val="75000"/>
                <a:alpha val="15000"/>
              </a:sysClr>
            </a:solidFill>
            <a:ln w="12700" cap="rnd" cmpd="sng" algn="ctr">
              <a:noFill/>
              <a:prstDash val="solid"/>
              <a:round/>
              <a:headEnd/>
              <a:tailEnd/>
            </a:ln>
            <a:effectLst/>
          </p:spPr>
          <p:txBody>
            <a:bodyPr rot="0" spcFirstLastPara="0" vertOverflow="overflow" horzOverflow="overflow" vert="horz" wrap="square" lIns="91440" tIns="45720" rIns="91440" bIns="45720" numCol="1" spcCol="0" rtlCol="0" fromWordArt="0" anchor="ctr" anchorCtr="0" forceAA="0" compatLnSpc="1">
              <a:normAutofit/>
            </a:bodyP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sp>
        <p:nvSpPr>
          <p:cNvPr id="22" name="矩形 21"/>
          <p:cNvSpPr/>
          <p:nvPr/>
        </p:nvSpPr>
        <p:spPr>
          <a:xfrm>
            <a:off x="5028836" y="1960271"/>
            <a:ext cx="1946887" cy="4247317"/>
          </a:xfrm>
          <a:prstGeom prst="rect">
            <a:avLst/>
          </a:prstGeom>
        </p:spPr>
        <p:txBody>
          <a:bodyPr wrap="square">
            <a:spAutoFit/>
          </a:bodyPr>
          <a:lstStyle/>
          <a:p>
            <a:pPr defTabSz="685800">
              <a:lnSpc>
                <a:spcPct val="150000"/>
              </a:lnSpc>
            </a:pPr>
            <a:r>
              <a:rPr lang="zh-CN" altLang="en-US" sz="1200" dirty="0">
                <a:solidFill>
                  <a:prstClr val="black"/>
                </a:solidFill>
                <a:latin typeface="微软雅黑" panose="020B0503020204020204" pitchFamily="34" charset="-122"/>
                <a:ea typeface="微软雅黑" panose="020B0503020204020204" pitchFamily="34" charset="-122"/>
              </a:rPr>
              <a:t>网络系统的可用性是作为基础来决定整个集群的计算稳定性。模型训练参数量越来越大，训练可能持续需要数天或数周。训练期间若网络不稳定，会影响整个训练任务进度，轻则需要回退到上一个</a:t>
            </a:r>
            <a:r>
              <a:rPr lang="en-US" altLang="zh-CN" sz="1200" dirty="0" err="1">
                <a:solidFill>
                  <a:prstClr val="black"/>
                </a:solidFill>
                <a:latin typeface="微软雅黑" panose="020B0503020204020204" pitchFamily="34" charset="-122"/>
                <a:ea typeface="微软雅黑" panose="020B0503020204020204" pitchFamily="34" charset="-122"/>
              </a:rPr>
              <a:t>CheckPoint</a:t>
            </a:r>
            <a:r>
              <a:rPr lang="zh-CN" altLang="en-US" sz="1200" dirty="0">
                <a:solidFill>
                  <a:prstClr val="black"/>
                </a:solidFill>
                <a:latin typeface="微软雅黑" panose="020B0503020204020204" pitchFamily="34" charset="-122"/>
                <a:ea typeface="微软雅黑" panose="020B0503020204020204" pitchFamily="34" charset="-122"/>
              </a:rPr>
              <a:t>重训，重则可能从头开始，需要</a:t>
            </a:r>
            <a:r>
              <a:rPr lang="zh-CN" altLang="en-US" sz="1200" b="1" dirty="0">
                <a:solidFill>
                  <a:srgbClr val="FF0000"/>
                </a:solidFill>
                <a:latin typeface="微软雅黑" panose="020B0503020204020204" pitchFamily="34" charset="-122"/>
                <a:ea typeface="微软雅黑" panose="020B0503020204020204" pitchFamily="34" charset="-122"/>
              </a:rPr>
              <a:t>网络故障爆炸半径尽可能小，故障时能快速倒换。</a:t>
            </a:r>
            <a:r>
              <a:rPr lang="zh-CN" altLang="en-US" sz="1200" dirty="0">
                <a:solidFill>
                  <a:prstClr val="black"/>
                </a:solidFill>
                <a:latin typeface="微软雅黑" panose="020B0503020204020204" pitchFamily="34" charset="-122"/>
                <a:ea typeface="微软雅黑" panose="020B0503020204020204" pitchFamily="34" charset="-122"/>
              </a:rPr>
              <a:t>因此在</a:t>
            </a:r>
            <a:r>
              <a:rPr lang="en-US" altLang="zh-CN" sz="1200" dirty="0">
                <a:solidFill>
                  <a:prstClr val="black"/>
                </a:solidFill>
                <a:latin typeface="微软雅黑" panose="020B0503020204020204" pitchFamily="34" charset="-122"/>
                <a:ea typeface="微软雅黑" panose="020B0503020204020204" pitchFamily="34" charset="-122"/>
              </a:rPr>
              <a:t>AI</a:t>
            </a:r>
            <a:r>
              <a:rPr lang="zh-CN" altLang="en-US" sz="1200" dirty="0">
                <a:solidFill>
                  <a:prstClr val="black"/>
                </a:solidFill>
                <a:latin typeface="微软雅黑" panose="020B0503020204020204" pitchFamily="34" charset="-122"/>
                <a:ea typeface="微软雅黑" panose="020B0503020204020204" pitchFamily="34" charset="-122"/>
              </a:rPr>
              <a:t>大模型训练任务周期中，维持网络稳定高效是极其重要的目标。</a:t>
            </a:r>
          </a:p>
        </p:txBody>
      </p:sp>
      <p:sp>
        <p:nvSpPr>
          <p:cNvPr id="23" name="矩形 22"/>
          <p:cNvSpPr/>
          <p:nvPr/>
        </p:nvSpPr>
        <p:spPr>
          <a:xfrm>
            <a:off x="189665" y="1961118"/>
            <a:ext cx="2101624" cy="4247317"/>
          </a:xfrm>
          <a:prstGeom prst="rect">
            <a:avLst/>
          </a:prstGeom>
        </p:spPr>
        <p:txBody>
          <a:bodyPr wrap="square">
            <a:spAutoFit/>
          </a:bodyPr>
          <a:lstStyle/>
          <a:p>
            <a:pPr defTabSz="685800">
              <a:lnSpc>
                <a:spcPct val="150000"/>
              </a:lnSpc>
            </a:pPr>
            <a:r>
              <a:rPr lang="zh-CN" altLang="en-US" sz="1200" dirty="0">
                <a:solidFill>
                  <a:prstClr val="black"/>
                </a:solidFill>
                <a:latin typeface="微软雅黑" panose="020B0503020204020204" pitchFamily="34" charset="-122"/>
                <a:ea typeface="微软雅黑" panose="020B0503020204020204" pitchFamily="34" charset="-122"/>
              </a:rPr>
              <a:t>先进的基础模型和大语言模型通常包含数千亿甚至数万亿个参数或变量，</a:t>
            </a:r>
            <a:r>
              <a:rPr lang="zh-CN" altLang="en-US" sz="1200" kern="100" dirty="0">
                <a:solidFill>
                  <a:srgbClr val="262626"/>
                </a:solidFill>
                <a:latin typeface="微软雅黑" panose="020B0503020204020204" pitchFamily="34" charset="-122"/>
                <a:ea typeface="微软雅黑" panose="020B0503020204020204" pitchFamily="34" charset="-122"/>
                <a:cs typeface="Arial" panose="020B0604020202020204" pitchFamily="34" charset="0"/>
              </a:rPr>
              <a:t>卡</a:t>
            </a:r>
            <a:r>
              <a:rPr lang="zh-CN" altLang="en-US" sz="1200" dirty="0">
                <a:solidFill>
                  <a:prstClr val="black"/>
                </a:solidFill>
                <a:latin typeface="微软雅黑" panose="020B0503020204020204" pitchFamily="34" charset="-122"/>
                <a:ea typeface="微软雅黑" panose="020B0503020204020204" pitchFamily="34" charset="-122"/>
              </a:rPr>
              <a:t>的数量直接决定了模型训练的时长，多卡训练会大大缩短训练时间，因此组网架构需要支持</a:t>
            </a:r>
            <a:r>
              <a:rPr lang="zh-CN" altLang="en-US" sz="1200" b="1" dirty="0">
                <a:solidFill>
                  <a:srgbClr val="FF0000"/>
                </a:solidFill>
                <a:latin typeface="微软雅黑" panose="020B0503020204020204" pitchFamily="34" charset="-122"/>
                <a:ea typeface="微软雅黑" panose="020B0503020204020204" pitchFamily="34" charset="-122"/>
              </a:rPr>
              <a:t>万卡及以上</a:t>
            </a:r>
            <a:r>
              <a:rPr lang="zh-CN" altLang="en-US" sz="1200" dirty="0">
                <a:solidFill>
                  <a:prstClr val="black"/>
                </a:solidFill>
                <a:latin typeface="微软雅黑" panose="020B0503020204020204" pitchFamily="34" charset="-122"/>
                <a:ea typeface="微软雅黑" panose="020B0503020204020204" pitchFamily="34" charset="-122"/>
              </a:rPr>
              <a:t>的能力。</a:t>
            </a:r>
            <a:endParaRPr lang="en-US" altLang="zh-CN" sz="1200" dirty="0">
              <a:solidFill>
                <a:prstClr val="black"/>
              </a:solidFill>
              <a:latin typeface="微软雅黑" panose="020B0503020204020204" pitchFamily="34" charset="-122"/>
              <a:ea typeface="微软雅黑" panose="020B0503020204020204" pitchFamily="34" charset="-122"/>
            </a:endParaRPr>
          </a:p>
          <a:p>
            <a:pPr defTabSz="685800">
              <a:lnSpc>
                <a:spcPct val="150000"/>
              </a:lnSpc>
            </a:pPr>
            <a:r>
              <a:rPr lang="zh-CN" altLang="en-US" sz="1200" dirty="0">
                <a:solidFill>
                  <a:prstClr val="black"/>
                </a:solidFill>
                <a:latin typeface="微软雅黑" panose="020B0503020204020204" pitchFamily="34" charset="-122"/>
                <a:ea typeface="微软雅黑" panose="020B0503020204020204" pitchFamily="34" charset="-122"/>
              </a:rPr>
              <a:t>其次，上万及以上</a:t>
            </a:r>
            <a:r>
              <a:rPr lang="en-US" altLang="zh-CN" sz="1200" dirty="0">
                <a:solidFill>
                  <a:prstClr val="black"/>
                </a:solidFill>
                <a:latin typeface="微软雅黑" panose="020B0503020204020204" pitchFamily="34" charset="-122"/>
                <a:ea typeface="微软雅黑" panose="020B0503020204020204" pitchFamily="34" charset="-122"/>
              </a:rPr>
              <a:t>GPU</a:t>
            </a:r>
            <a:r>
              <a:rPr lang="zh-CN" altLang="en-US" sz="1200" dirty="0">
                <a:solidFill>
                  <a:prstClr val="black"/>
                </a:solidFill>
                <a:latin typeface="微软雅黑" panose="020B0503020204020204" pitchFamily="34" charset="-122"/>
                <a:ea typeface="微软雅黑" panose="020B0503020204020204" pitchFamily="34" charset="-122"/>
              </a:rPr>
              <a:t>的高性能组网需要考虑如下问题：</a:t>
            </a:r>
            <a:endParaRPr lang="en-US" altLang="zh-CN" sz="1200" dirty="0">
              <a:solidFill>
                <a:prstClr val="black"/>
              </a:solidFill>
              <a:latin typeface="微软雅黑" panose="020B0503020204020204" pitchFamily="34" charset="-122"/>
              <a:ea typeface="微软雅黑" panose="020B0503020204020204" pitchFamily="34" charset="-122"/>
            </a:endParaRPr>
          </a:p>
          <a:p>
            <a:pPr marL="228600" indent="-228600" defTabSz="685800">
              <a:lnSpc>
                <a:spcPct val="150000"/>
              </a:lnSpc>
              <a:buFont typeface="Wingdings" panose="05000000000000000000" pitchFamily="2" charset="2"/>
              <a:buChar char="l"/>
            </a:pPr>
            <a:r>
              <a:rPr lang="en-US" altLang="zh-CN" sz="1200" dirty="0">
                <a:solidFill>
                  <a:prstClr val="black"/>
                </a:solidFill>
                <a:latin typeface="微软雅黑" panose="020B0503020204020204" pitchFamily="34" charset="-122"/>
                <a:ea typeface="微软雅黑" panose="020B0503020204020204" pitchFamily="34" charset="-122"/>
              </a:rPr>
              <a:t>RoCEv2</a:t>
            </a:r>
            <a:r>
              <a:rPr lang="zh-CN" altLang="en-US" sz="1200" dirty="0">
                <a:solidFill>
                  <a:prstClr val="black"/>
                </a:solidFill>
                <a:latin typeface="微软雅黑" panose="020B0503020204020204" pitchFamily="34" charset="-122"/>
                <a:ea typeface="微软雅黑" panose="020B0503020204020204" pitchFamily="34" charset="-122"/>
              </a:rPr>
              <a:t>网络中</a:t>
            </a:r>
            <a:r>
              <a:rPr lang="en-US" altLang="zh-CN" sz="1200" dirty="0">
                <a:solidFill>
                  <a:prstClr val="black"/>
                </a:solidFill>
                <a:latin typeface="微软雅黑" panose="020B0503020204020204" pitchFamily="34" charset="-122"/>
                <a:ea typeface="微软雅黑" panose="020B0503020204020204" pitchFamily="34" charset="-122"/>
              </a:rPr>
              <a:t>PFC</a:t>
            </a:r>
            <a:r>
              <a:rPr lang="zh-CN" altLang="en-US" sz="1200" dirty="0">
                <a:solidFill>
                  <a:prstClr val="black"/>
                </a:solidFill>
                <a:latin typeface="微软雅黑" panose="020B0503020204020204" pitchFamily="34" charset="-122"/>
                <a:ea typeface="微软雅黑" panose="020B0503020204020204" pitchFamily="34" charset="-122"/>
              </a:rPr>
              <a:t>死锁</a:t>
            </a:r>
            <a:endParaRPr lang="en-US" altLang="zh-CN" sz="1200" dirty="0">
              <a:solidFill>
                <a:prstClr val="black"/>
              </a:solidFill>
              <a:latin typeface="微软雅黑" panose="020B0503020204020204" pitchFamily="34" charset="-122"/>
              <a:ea typeface="微软雅黑" panose="020B0503020204020204" pitchFamily="34" charset="-122"/>
            </a:endParaRPr>
          </a:p>
          <a:p>
            <a:pPr marL="228600" indent="-228600" defTabSz="685800">
              <a:lnSpc>
                <a:spcPct val="150000"/>
              </a:lnSpc>
              <a:buFont typeface="Wingdings" panose="05000000000000000000" pitchFamily="2" charset="2"/>
              <a:buChar char="l"/>
            </a:pPr>
            <a:r>
              <a:rPr lang="zh-CN" altLang="en-US" sz="1200" dirty="0">
                <a:solidFill>
                  <a:prstClr val="black"/>
                </a:solidFill>
                <a:latin typeface="微软雅黑" panose="020B0503020204020204" pitchFamily="34" charset="-122"/>
                <a:ea typeface="微软雅黑" panose="020B0503020204020204" pitchFamily="34" charset="-122"/>
              </a:rPr>
              <a:t>高效的拥塞控制、负载均衡技术</a:t>
            </a:r>
            <a:endParaRPr lang="en-US" altLang="zh-CN" sz="1200" dirty="0">
              <a:solidFill>
                <a:prstClr val="black"/>
              </a:solidFill>
              <a:latin typeface="微软雅黑" panose="020B0503020204020204" pitchFamily="34" charset="-122"/>
              <a:ea typeface="微软雅黑" panose="020B0503020204020204" pitchFamily="34" charset="-122"/>
            </a:endParaRPr>
          </a:p>
          <a:p>
            <a:pPr marL="228600" indent="-228600" defTabSz="685800">
              <a:lnSpc>
                <a:spcPct val="150000"/>
              </a:lnSpc>
              <a:buFont typeface="Wingdings" panose="05000000000000000000" pitchFamily="2" charset="2"/>
              <a:buChar char="l"/>
            </a:pPr>
            <a:r>
              <a:rPr lang="zh-CN" altLang="en-US" sz="1200" dirty="0">
                <a:solidFill>
                  <a:prstClr val="black"/>
                </a:solidFill>
                <a:latin typeface="微软雅黑" panose="020B0503020204020204" pitchFamily="34" charset="-122"/>
                <a:ea typeface="微软雅黑" panose="020B0503020204020204" pitchFamily="34" charset="-122"/>
              </a:rPr>
              <a:t>从规模、时延和复杂度等方面，选择更优的网络拓扑组网</a:t>
            </a:r>
            <a:endParaRPr lang="en-US" altLang="zh-CN" sz="1200" dirty="0">
              <a:solidFill>
                <a:prstClr val="black"/>
              </a:solidFill>
              <a:latin typeface="微软雅黑" panose="020B0503020204020204" pitchFamily="34" charset="-122"/>
              <a:ea typeface="微软雅黑" panose="020B0503020204020204" pitchFamily="34" charset="-122"/>
            </a:endParaRPr>
          </a:p>
        </p:txBody>
      </p:sp>
      <p:sp>
        <p:nvSpPr>
          <p:cNvPr id="24" name="矩形 23"/>
          <p:cNvSpPr/>
          <p:nvPr/>
        </p:nvSpPr>
        <p:spPr>
          <a:xfrm>
            <a:off x="7324836" y="1986608"/>
            <a:ext cx="2101625" cy="2585323"/>
          </a:xfrm>
          <a:prstGeom prst="rect">
            <a:avLst/>
          </a:prstGeom>
        </p:spPr>
        <p:txBody>
          <a:bodyPr wrap="square">
            <a:spAutoFit/>
          </a:bodyPr>
          <a:lstStyle/>
          <a:p>
            <a:pPr defTabSz="685800">
              <a:lnSpc>
                <a:spcPct val="150000"/>
              </a:lnSpc>
            </a:pPr>
            <a:r>
              <a:rPr lang="zh-CN" altLang="en-US" sz="1200" dirty="0">
                <a:solidFill>
                  <a:prstClr val="black"/>
                </a:solidFill>
                <a:latin typeface="微软雅黑" panose="020B0503020204020204" pitchFamily="34" charset="-122"/>
                <a:ea typeface="微软雅黑" panose="020B0503020204020204" pitchFamily="34" charset="-122"/>
              </a:rPr>
              <a:t>大规模智能算力集群有成千上成张卡，集群的易运维性、可管理是需要重点考虑的维度。整个智算集群的</a:t>
            </a:r>
            <a:r>
              <a:rPr lang="zh-CN" altLang="en-US" sz="1200" b="1" dirty="0">
                <a:solidFill>
                  <a:srgbClr val="FF0000"/>
                </a:solidFill>
                <a:latin typeface="微软雅黑" panose="020B0503020204020204" pitchFamily="34" charset="-122"/>
                <a:ea typeface="微软雅黑" panose="020B0503020204020204" pitchFamily="34" charset="-122"/>
              </a:rPr>
              <a:t>配置自动化、运行可视化，调优智能化，异常状态和故障的快速感知，快速定位恢复</a:t>
            </a:r>
            <a:r>
              <a:rPr lang="zh-CN" altLang="en-US" sz="1200" dirty="0">
                <a:solidFill>
                  <a:prstClr val="black"/>
                </a:solidFill>
                <a:latin typeface="微软雅黑" panose="020B0503020204020204" pitchFamily="34" charset="-122"/>
                <a:ea typeface="微软雅黑" panose="020B0503020204020204" pitchFamily="34" charset="-122"/>
              </a:rPr>
              <a:t>是对智算集群进行高效运维管理的基础</a:t>
            </a:r>
          </a:p>
        </p:txBody>
      </p:sp>
      <p:grpSp>
        <p:nvGrpSpPr>
          <p:cNvPr id="25" name="Group 67"/>
          <p:cNvGrpSpPr/>
          <p:nvPr/>
        </p:nvGrpSpPr>
        <p:grpSpPr>
          <a:xfrm>
            <a:off x="5204300" y="1351969"/>
            <a:ext cx="506822" cy="157882"/>
            <a:chOff x="1441430" y="4357700"/>
            <a:chExt cx="503238" cy="177800"/>
          </a:xfrm>
          <a:solidFill>
            <a:sysClr val="window" lastClr="FFFFFF"/>
          </a:solidFill>
        </p:grpSpPr>
        <p:sp>
          <p:nvSpPr>
            <p:cNvPr id="26" name="Freeform 19"/>
            <p:cNvSpPr>
              <a:spLocks/>
            </p:cNvSpPr>
            <p:nvPr/>
          </p:nvSpPr>
          <p:spPr bwMode="auto">
            <a:xfrm>
              <a:off x="1441430" y="4357700"/>
              <a:ext cx="231775" cy="177800"/>
            </a:xfrm>
            <a:custGeom>
              <a:avLst/>
              <a:gdLst/>
              <a:ahLst/>
              <a:cxnLst>
                <a:cxn ang="0">
                  <a:pos x="192" y="0"/>
                </a:cxn>
                <a:cxn ang="0">
                  <a:pos x="203" y="0"/>
                </a:cxn>
                <a:cxn ang="0">
                  <a:pos x="225" y="5"/>
                </a:cxn>
                <a:cxn ang="0">
                  <a:pos x="245" y="13"/>
                </a:cxn>
                <a:cxn ang="0">
                  <a:pos x="262" y="26"/>
                </a:cxn>
                <a:cxn ang="0">
                  <a:pos x="271" y="32"/>
                </a:cxn>
                <a:cxn ang="0">
                  <a:pos x="282" y="47"/>
                </a:cxn>
                <a:cxn ang="0">
                  <a:pos x="292" y="63"/>
                </a:cxn>
                <a:cxn ang="0">
                  <a:pos x="232" y="63"/>
                </a:cxn>
                <a:cxn ang="0">
                  <a:pos x="213" y="53"/>
                </a:cxn>
                <a:cxn ang="0">
                  <a:pos x="192" y="49"/>
                </a:cxn>
                <a:cxn ang="0">
                  <a:pos x="112" y="49"/>
                </a:cxn>
                <a:cxn ang="0">
                  <a:pos x="88" y="54"/>
                </a:cxn>
                <a:cxn ang="0">
                  <a:pos x="68" y="68"/>
                </a:cxn>
                <a:cxn ang="0">
                  <a:pos x="61" y="77"/>
                </a:cxn>
                <a:cxn ang="0">
                  <a:pos x="51" y="99"/>
                </a:cxn>
                <a:cxn ang="0">
                  <a:pos x="50" y="111"/>
                </a:cxn>
                <a:cxn ang="0">
                  <a:pos x="51" y="124"/>
                </a:cxn>
                <a:cxn ang="0">
                  <a:pos x="61" y="146"/>
                </a:cxn>
                <a:cxn ang="0">
                  <a:pos x="68" y="154"/>
                </a:cxn>
                <a:cxn ang="0">
                  <a:pos x="88" y="168"/>
                </a:cxn>
                <a:cxn ang="0">
                  <a:pos x="112" y="173"/>
                </a:cxn>
                <a:cxn ang="0">
                  <a:pos x="192" y="173"/>
                </a:cxn>
                <a:cxn ang="0">
                  <a:pos x="213" y="169"/>
                </a:cxn>
                <a:cxn ang="0">
                  <a:pos x="232" y="158"/>
                </a:cxn>
                <a:cxn ang="0">
                  <a:pos x="292" y="158"/>
                </a:cxn>
                <a:cxn ang="0">
                  <a:pos x="282" y="175"/>
                </a:cxn>
                <a:cxn ang="0">
                  <a:pos x="271" y="189"/>
                </a:cxn>
                <a:cxn ang="0">
                  <a:pos x="262" y="196"/>
                </a:cxn>
                <a:cxn ang="0">
                  <a:pos x="245" y="209"/>
                </a:cxn>
                <a:cxn ang="0">
                  <a:pos x="225" y="217"/>
                </a:cxn>
                <a:cxn ang="0">
                  <a:pos x="203" y="221"/>
                </a:cxn>
                <a:cxn ang="0">
                  <a:pos x="112" y="222"/>
                </a:cxn>
                <a:cxn ang="0">
                  <a:pos x="100" y="221"/>
                </a:cxn>
                <a:cxn ang="0">
                  <a:pos x="78" y="217"/>
                </a:cxn>
                <a:cxn ang="0">
                  <a:pos x="58" y="209"/>
                </a:cxn>
                <a:cxn ang="0">
                  <a:pos x="41" y="196"/>
                </a:cxn>
                <a:cxn ang="0">
                  <a:pos x="34" y="189"/>
                </a:cxn>
                <a:cxn ang="0">
                  <a:pos x="20" y="173"/>
                </a:cxn>
                <a:cxn ang="0">
                  <a:pos x="9" y="154"/>
                </a:cxn>
                <a:cxn ang="0">
                  <a:pos x="3" y="133"/>
                </a:cxn>
                <a:cxn ang="0">
                  <a:pos x="0" y="111"/>
                </a:cxn>
                <a:cxn ang="0">
                  <a:pos x="0" y="111"/>
                </a:cxn>
                <a:cxn ang="0">
                  <a:pos x="3" y="89"/>
                </a:cxn>
                <a:cxn ang="0">
                  <a:pos x="9" y="68"/>
                </a:cxn>
                <a:cxn ang="0">
                  <a:pos x="20" y="49"/>
                </a:cxn>
                <a:cxn ang="0">
                  <a:pos x="34" y="32"/>
                </a:cxn>
                <a:cxn ang="0">
                  <a:pos x="41" y="26"/>
                </a:cxn>
                <a:cxn ang="0">
                  <a:pos x="58" y="13"/>
                </a:cxn>
                <a:cxn ang="0">
                  <a:pos x="78" y="5"/>
                </a:cxn>
                <a:cxn ang="0">
                  <a:pos x="100" y="0"/>
                </a:cxn>
                <a:cxn ang="0">
                  <a:pos x="112" y="0"/>
                </a:cxn>
              </a:cxnLst>
              <a:rect l="0" t="0" r="r" b="b"/>
              <a:pathLst>
                <a:path w="292" h="222">
                  <a:moveTo>
                    <a:pt x="112" y="0"/>
                  </a:moveTo>
                  <a:lnTo>
                    <a:pt x="192" y="0"/>
                  </a:lnTo>
                  <a:lnTo>
                    <a:pt x="192" y="0"/>
                  </a:lnTo>
                  <a:lnTo>
                    <a:pt x="203" y="0"/>
                  </a:lnTo>
                  <a:lnTo>
                    <a:pt x="214" y="2"/>
                  </a:lnTo>
                  <a:lnTo>
                    <a:pt x="225" y="5"/>
                  </a:lnTo>
                  <a:lnTo>
                    <a:pt x="235" y="9"/>
                  </a:lnTo>
                  <a:lnTo>
                    <a:pt x="245" y="13"/>
                  </a:lnTo>
                  <a:lnTo>
                    <a:pt x="254" y="18"/>
                  </a:lnTo>
                  <a:lnTo>
                    <a:pt x="262" y="26"/>
                  </a:lnTo>
                  <a:lnTo>
                    <a:pt x="271" y="32"/>
                  </a:lnTo>
                  <a:lnTo>
                    <a:pt x="271" y="32"/>
                  </a:lnTo>
                  <a:lnTo>
                    <a:pt x="277" y="39"/>
                  </a:lnTo>
                  <a:lnTo>
                    <a:pt x="282" y="47"/>
                  </a:lnTo>
                  <a:lnTo>
                    <a:pt x="288" y="56"/>
                  </a:lnTo>
                  <a:lnTo>
                    <a:pt x="292" y="63"/>
                  </a:lnTo>
                  <a:lnTo>
                    <a:pt x="232" y="63"/>
                  </a:lnTo>
                  <a:lnTo>
                    <a:pt x="232" y="63"/>
                  </a:lnTo>
                  <a:lnTo>
                    <a:pt x="223" y="58"/>
                  </a:lnTo>
                  <a:lnTo>
                    <a:pt x="213" y="53"/>
                  </a:lnTo>
                  <a:lnTo>
                    <a:pt x="203" y="51"/>
                  </a:lnTo>
                  <a:lnTo>
                    <a:pt x="192" y="49"/>
                  </a:lnTo>
                  <a:lnTo>
                    <a:pt x="112" y="49"/>
                  </a:lnTo>
                  <a:lnTo>
                    <a:pt x="112" y="49"/>
                  </a:lnTo>
                  <a:lnTo>
                    <a:pt x="99" y="51"/>
                  </a:lnTo>
                  <a:lnTo>
                    <a:pt x="88" y="54"/>
                  </a:lnTo>
                  <a:lnTo>
                    <a:pt x="77" y="60"/>
                  </a:lnTo>
                  <a:lnTo>
                    <a:pt x="68" y="68"/>
                  </a:lnTo>
                  <a:lnTo>
                    <a:pt x="68" y="68"/>
                  </a:lnTo>
                  <a:lnTo>
                    <a:pt x="61" y="77"/>
                  </a:lnTo>
                  <a:lnTo>
                    <a:pt x="55" y="86"/>
                  </a:lnTo>
                  <a:lnTo>
                    <a:pt x="51" y="99"/>
                  </a:lnTo>
                  <a:lnTo>
                    <a:pt x="50" y="111"/>
                  </a:lnTo>
                  <a:lnTo>
                    <a:pt x="50" y="111"/>
                  </a:lnTo>
                  <a:lnTo>
                    <a:pt x="50" y="111"/>
                  </a:lnTo>
                  <a:lnTo>
                    <a:pt x="51" y="124"/>
                  </a:lnTo>
                  <a:lnTo>
                    <a:pt x="55" y="135"/>
                  </a:lnTo>
                  <a:lnTo>
                    <a:pt x="61" y="146"/>
                  </a:lnTo>
                  <a:lnTo>
                    <a:pt x="68" y="154"/>
                  </a:lnTo>
                  <a:lnTo>
                    <a:pt x="68" y="154"/>
                  </a:lnTo>
                  <a:lnTo>
                    <a:pt x="77" y="162"/>
                  </a:lnTo>
                  <a:lnTo>
                    <a:pt x="88" y="168"/>
                  </a:lnTo>
                  <a:lnTo>
                    <a:pt x="99" y="172"/>
                  </a:lnTo>
                  <a:lnTo>
                    <a:pt x="112" y="173"/>
                  </a:lnTo>
                  <a:lnTo>
                    <a:pt x="192" y="173"/>
                  </a:lnTo>
                  <a:lnTo>
                    <a:pt x="192" y="173"/>
                  </a:lnTo>
                  <a:lnTo>
                    <a:pt x="203" y="172"/>
                  </a:lnTo>
                  <a:lnTo>
                    <a:pt x="213" y="169"/>
                  </a:lnTo>
                  <a:lnTo>
                    <a:pt x="223" y="164"/>
                  </a:lnTo>
                  <a:lnTo>
                    <a:pt x="232" y="158"/>
                  </a:lnTo>
                  <a:lnTo>
                    <a:pt x="292" y="158"/>
                  </a:lnTo>
                  <a:lnTo>
                    <a:pt x="292" y="158"/>
                  </a:lnTo>
                  <a:lnTo>
                    <a:pt x="288" y="167"/>
                  </a:lnTo>
                  <a:lnTo>
                    <a:pt x="282" y="175"/>
                  </a:lnTo>
                  <a:lnTo>
                    <a:pt x="277" y="183"/>
                  </a:lnTo>
                  <a:lnTo>
                    <a:pt x="271" y="189"/>
                  </a:lnTo>
                  <a:lnTo>
                    <a:pt x="271" y="189"/>
                  </a:lnTo>
                  <a:lnTo>
                    <a:pt x="262" y="196"/>
                  </a:lnTo>
                  <a:lnTo>
                    <a:pt x="254" y="203"/>
                  </a:lnTo>
                  <a:lnTo>
                    <a:pt x="245" y="209"/>
                  </a:lnTo>
                  <a:lnTo>
                    <a:pt x="235" y="214"/>
                  </a:lnTo>
                  <a:lnTo>
                    <a:pt x="225" y="217"/>
                  </a:lnTo>
                  <a:lnTo>
                    <a:pt x="214" y="220"/>
                  </a:lnTo>
                  <a:lnTo>
                    <a:pt x="203" y="221"/>
                  </a:lnTo>
                  <a:lnTo>
                    <a:pt x="192" y="222"/>
                  </a:lnTo>
                  <a:lnTo>
                    <a:pt x="112" y="222"/>
                  </a:lnTo>
                  <a:lnTo>
                    <a:pt x="112" y="222"/>
                  </a:lnTo>
                  <a:lnTo>
                    <a:pt x="100" y="221"/>
                  </a:lnTo>
                  <a:lnTo>
                    <a:pt x="89" y="220"/>
                  </a:lnTo>
                  <a:lnTo>
                    <a:pt x="78" y="217"/>
                  </a:lnTo>
                  <a:lnTo>
                    <a:pt x="68" y="214"/>
                  </a:lnTo>
                  <a:lnTo>
                    <a:pt x="58" y="209"/>
                  </a:lnTo>
                  <a:lnTo>
                    <a:pt x="50" y="203"/>
                  </a:lnTo>
                  <a:lnTo>
                    <a:pt x="41" y="196"/>
                  </a:lnTo>
                  <a:lnTo>
                    <a:pt x="34" y="189"/>
                  </a:lnTo>
                  <a:lnTo>
                    <a:pt x="34" y="189"/>
                  </a:lnTo>
                  <a:lnTo>
                    <a:pt x="26" y="182"/>
                  </a:lnTo>
                  <a:lnTo>
                    <a:pt x="20" y="173"/>
                  </a:lnTo>
                  <a:lnTo>
                    <a:pt x="14" y="164"/>
                  </a:lnTo>
                  <a:lnTo>
                    <a:pt x="9" y="154"/>
                  </a:lnTo>
                  <a:lnTo>
                    <a:pt x="5" y="143"/>
                  </a:lnTo>
                  <a:lnTo>
                    <a:pt x="3" y="133"/>
                  </a:lnTo>
                  <a:lnTo>
                    <a:pt x="2" y="122"/>
                  </a:lnTo>
                  <a:lnTo>
                    <a:pt x="0" y="111"/>
                  </a:lnTo>
                  <a:lnTo>
                    <a:pt x="0" y="111"/>
                  </a:lnTo>
                  <a:lnTo>
                    <a:pt x="0" y="111"/>
                  </a:lnTo>
                  <a:lnTo>
                    <a:pt x="2" y="100"/>
                  </a:lnTo>
                  <a:lnTo>
                    <a:pt x="3" y="89"/>
                  </a:lnTo>
                  <a:lnTo>
                    <a:pt x="5" y="78"/>
                  </a:lnTo>
                  <a:lnTo>
                    <a:pt x="9" y="68"/>
                  </a:lnTo>
                  <a:lnTo>
                    <a:pt x="14" y="58"/>
                  </a:lnTo>
                  <a:lnTo>
                    <a:pt x="20" y="49"/>
                  </a:lnTo>
                  <a:lnTo>
                    <a:pt x="26" y="41"/>
                  </a:lnTo>
                  <a:lnTo>
                    <a:pt x="34" y="32"/>
                  </a:lnTo>
                  <a:lnTo>
                    <a:pt x="34" y="32"/>
                  </a:lnTo>
                  <a:lnTo>
                    <a:pt x="41" y="26"/>
                  </a:lnTo>
                  <a:lnTo>
                    <a:pt x="50" y="18"/>
                  </a:lnTo>
                  <a:lnTo>
                    <a:pt x="58" y="13"/>
                  </a:lnTo>
                  <a:lnTo>
                    <a:pt x="68" y="9"/>
                  </a:lnTo>
                  <a:lnTo>
                    <a:pt x="78" y="5"/>
                  </a:lnTo>
                  <a:lnTo>
                    <a:pt x="89" y="2"/>
                  </a:lnTo>
                  <a:lnTo>
                    <a:pt x="100" y="0"/>
                  </a:lnTo>
                  <a:lnTo>
                    <a:pt x="112" y="0"/>
                  </a:lnTo>
                  <a:lnTo>
                    <a:pt x="112" y="0"/>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pPr marL="0" marR="0" lvl="0" indent="0" defTabSz="685800" eaLnBrk="1" fontAlgn="base" latinLnBrk="0" hangingPunct="1">
                <a:lnSpc>
                  <a:spcPct val="100000"/>
                </a:lnSpc>
                <a:spcBef>
                  <a:spcPct val="0"/>
                </a:spcBef>
                <a:spcAft>
                  <a:spcPct val="0"/>
                </a:spcAft>
                <a:buClrTx/>
                <a:buSzTx/>
                <a:buFontTx/>
                <a:buNone/>
                <a:tabLst/>
                <a:defRPr/>
              </a:pPr>
              <a:endParaRPr kumimoji="0" lang="en-US" sz="4267" b="0" i="0" u="none" strike="noStrike" kern="0" cap="none" spc="0" normalizeH="0" baseline="0" noProof="0">
                <a:ln>
                  <a:noFill/>
                </a:ln>
                <a:solidFill>
                  <a:srgbClr val="595959"/>
                </a:solidFill>
                <a:effectLst/>
                <a:uLnTx/>
                <a:uFillTx/>
                <a:latin typeface="微软雅黑" panose="020B0503020204020204" pitchFamily="34" charset="-122"/>
                <a:ea typeface="微软雅黑" panose="020B0503020204020204" pitchFamily="34" charset="-122"/>
              </a:endParaRPr>
            </a:p>
          </p:txBody>
        </p:sp>
        <p:sp>
          <p:nvSpPr>
            <p:cNvPr id="27" name="Freeform 20"/>
            <p:cNvSpPr>
              <a:spLocks/>
            </p:cNvSpPr>
            <p:nvPr/>
          </p:nvSpPr>
          <p:spPr bwMode="auto">
            <a:xfrm>
              <a:off x="1714480" y="4357700"/>
              <a:ext cx="230188" cy="177800"/>
            </a:xfrm>
            <a:custGeom>
              <a:avLst/>
              <a:gdLst/>
              <a:ahLst/>
              <a:cxnLst>
                <a:cxn ang="0">
                  <a:pos x="181" y="0"/>
                </a:cxn>
                <a:cxn ang="0">
                  <a:pos x="192" y="0"/>
                </a:cxn>
                <a:cxn ang="0">
                  <a:pos x="213" y="5"/>
                </a:cxn>
                <a:cxn ang="0">
                  <a:pos x="234" y="13"/>
                </a:cxn>
                <a:cxn ang="0">
                  <a:pos x="251" y="26"/>
                </a:cxn>
                <a:cxn ang="0">
                  <a:pos x="258" y="32"/>
                </a:cxn>
                <a:cxn ang="0">
                  <a:pos x="272" y="49"/>
                </a:cxn>
                <a:cxn ang="0">
                  <a:pos x="283" y="68"/>
                </a:cxn>
                <a:cxn ang="0">
                  <a:pos x="289" y="89"/>
                </a:cxn>
                <a:cxn ang="0">
                  <a:pos x="292" y="111"/>
                </a:cxn>
                <a:cxn ang="0">
                  <a:pos x="292" y="111"/>
                </a:cxn>
                <a:cxn ang="0">
                  <a:pos x="289" y="133"/>
                </a:cxn>
                <a:cxn ang="0">
                  <a:pos x="283" y="154"/>
                </a:cxn>
                <a:cxn ang="0">
                  <a:pos x="272" y="173"/>
                </a:cxn>
                <a:cxn ang="0">
                  <a:pos x="258" y="189"/>
                </a:cxn>
                <a:cxn ang="0">
                  <a:pos x="251" y="196"/>
                </a:cxn>
                <a:cxn ang="0">
                  <a:pos x="234" y="209"/>
                </a:cxn>
                <a:cxn ang="0">
                  <a:pos x="213" y="217"/>
                </a:cxn>
                <a:cxn ang="0">
                  <a:pos x="192" y="221"/>
                </a:cxn>
                <a:cxn ang="0">
                  <a:pos x="100" y="222"/>
                </a:cxn>
                <a:cxn ang="0">
                  <a:pos x="89" y="221"/>
                </a:cxn>
                <a:cxn ang="0">
                  <a:pos x="67" y="217"/>
                </a:cxn>
                <a:cxn ang="0">
                  <a:pos x="47" y="209"/>
                </a:cxn>
                <a:cxn ang="0">
                  <a:pos x="30" y="196"/>
                </a:cxn>
                <a:cxn ang="0">
                  <a:pos x="21" y="189"/>
                </a:cxn>
                <a:cxn ang="0">
                  <a:pos x="9" y="175"/>
                </a:cxn>
                <a:cxn ang="0">
                  <a:pos x="0" y="158"/>
                </a:cxn>
                <a:cxn ang="0">
                  <a:pos x="61" y="158"/>
                </a:cxn>
                <a:cxn ang="0">
                  <a:pos x="79" y="169"/>
                </a:cxn>
                <a:cxn ang="0">
                  <a:pos x="100" y="173"/>
                </a:cxn>
                <a:cxn ang="0">
                  <a:pos x="181" y="173"/>
                </a:cxn>
                <a:cxn ang="0">
                  <a:pos x="204" y="168"/>
                </a:cxn>
                <a:cxn ang="0">
                  <a:pos x="224" y="154"/>
                </a:cxn>
                <a:cxn ang="0">
                  <a:pos x="231" y="146"/>
                </a:cxn>
                <a:cxn ang="0">
                  <a:pos x="241" y="124"/>
                </a:cxn>
                <a:cxn ang="0">
                  <a:pos x="242" y="111"/>
                </a:cxn>
                <a:cxn ang="0">
                  <a:pos x="241" y="99"/>
                </a:cxn>
                <a:cxn ang="0">
                  <a:pos x="231" y="77"/>
                </a:cxn>
                <a:cxn ang="0">
                  <a:pos x="224" y="68"/>
                </a:cxn>
                <a:cxn ang="0">
                  <a:pos x="204" y="54"/>
                </a:cxn>
                <a:cxn ang="0">
                  <a:pos x="181" y="49"/>
                </a:cxn>
                <a:cxn ang="0">
                  <a:pos x="100" y="49"/>
                </a:cxn>
                <a:cxn ang="0">
                  <a:pos x="79" y="53"/>
                </a:cxn>
                <a:cxn ang="0">
                  <a:pos x="61" y="63"/>
                </a:cxn>
                <a:cxn ang="0">
                  <a:pos x="0" y="63"/>
                </a:cxn>
                <a:cxn ang="0">
                  <a:pos x="9" y="47"/>
                </a:cxn>
                <a:cxn ang="0">
                  <a:pos x="21" y="32"/>
                </a:cxn>
                <a:cxn ang="0">
                  <a:pos x="30" y="26"/>
                </a:cxn>
                <a:cxn ang="0">
                  <a:pos x="47" y="13"/>
                </a:cxn>
                <a:cxn ang="0">
                  <a:pos x="67" y="5"/>
                </a:cxn>
                <a:cxn ang="0">
                  <a:pos x="89" y="0"/>
                </a:cxn>
                <a:cxn ang="0">
                  <a:pos x="100" y="0"/>
                </a:cxn>
              </a:cxnLst>
              <a:rect l="0" t="0" r="r" b="b"/>
              <a:pathLst>
                <a:path w="292" h="222">
                  <a:moveTo>
                    <a:pt x="100" y="0"/>
                  </a:moveTo>
                  <a:lnTo>
                    <a:pt x="181" y="0"/>
                  </a:lnTo>
                  <a:lnTo>
                    <a:pt x="181" y="0"/>
                  </a:lnTo>
                  <a:lnTo>
                    <a:pt x="192" y="0"/>
                  </a:lnTo>
                  <a:lnTo>
                    <a:pt x="203" y="2"/>
                  </a:lnTo>
                  <a:lnTo>
                    <a:pt x="213" y="5"/>
                  </a:lnTo>
                  <a:lnTo>
                    <a:pt x="224" y="9"/>
                  </a:lnTo>
                  <a:lnTo>
                    <a:pt x="234" y="13"/>
                  </a:lnTo>
                  <a:lnTo>
                    <a:pt x="242" y="18"/>
                  </a:lnTo>
                  <a:lnTo>
                    <a:pt x="251" y="26"/>
                  </a:lnTo>
                  <a:lnTo>
                    <a:pt x="258" y="32"/>
                  </a:lnTo>
                  <a:lnTo>
                    <a:pt x="258" y="32"/>
                  </a:lnTo>
                  <a:lnTo>
                    <a:pt x="266" y="41"/>
                  </a:lnTo>
                  <a:lnTo>
                    <a:pt x="272" y="49"/>
                  </a:lnTo>
                  <a:lnTo>
                    <a:pt x="278" y="58"/>
                  </a:lnTo>
                  <a:lnTo>
                    <a:pt x="283" y="68"/>
                  </a:lnTo>
                  <a:lnTo>
                    <a:pt x="287" y="78"/>
                  </a:lnTo>
                  <a:lnTo>
                    <a:pt x="289" y="89"/>
                  </a:lnTo>
                  <a:lnTo>
                    <a:pt x="291" y="100"/>
                  </a:lnTo>
                  <a:lnTo>
                    <a:pt x="292" y="111"/>
                  </a:lnTo>
                  <a:lnTo>
                    <a:pt x="292" y="111"/>
                  </a:lnTo>
                  <a:lnTo>
                    <a:pt x="292" y="111"/>
                  </a:lnTo>
                  <a:lnTo>
                    <a:pt x="291" y="122"/>
                  </a:lnTo>
                  <a:lnTo>
                    <a:pt x="289" y="133"/>
                  </a:lnTo>
                  <a:lnTo>
                    <a:pt x="287" y="143"/>
                  </a:lnTo>
                  <a:lnTo>
                    <a:pt x="283" y="154"/>
                  </a:lnTo>
                  <a:lnTo>
                    <a:pt x="278" y="164"/>
                  </a:lnTo>
                  <a:lnTo>
                    <a:pt x="272" y="173"/>
                  </a:lnTo>
                  <a:lnTo>
                    <a:pt x="266" y="182"/>
                  </a:lnTo>
                  <a:lnTo>
                    <a:pt x="258" y="189"/>
                  </a:lnTo>
                  <a:lnTo>
                    <a:pt x="258" y="189"/>
                  </a:lnTo>
                  <a:lnTo>
                    <a:pt x="251" y="196"/>
                  </a:lnTo>
                  <a:lnTo>
                    <a:pt x="242" y="203"/>
                  </a:lnTo>
                  <a:lnTo>
                    <a:pt x="234" y="209"/>
                  </a:lnTo>
                  <a:lnTo>
                    <a:pt x="224" y="214"/>
                  </a:lnTo>
                  <a:lnTo>
                    <a:pt x="213" y="217"/>
                  </a:lnTo>
                  <a:lnTo>
                    <a:pt x="203" y="220"/>
                  </a:lnTo>
                  <a:lnTo>
                    <a:pt x="192" y="221"/>
                  </a:lnTo>
                  <a:lnTo>
                    <a:pt x="181" y="222"/>
                  </a:lnTo>
                  <a:lnTo>
                    <a:pt x="100" y="222"/>
                  </a:lnTo>
                  <a:lnTo>
                    <a:pt x="100" y="222"/>
                  </a:lnTo>
                  <a:lnTo>
                    <a:pt x="89" y="221"/>
                  </a:lnTo>
                  <a:lnTo>
                    <a:pt x="78" y="220"/>
                  </a:lnTo>
                  <a:lnTo>
                    <a:pt x="67" y="217"/>
                  </a:lnTo>
                  <a:lnTo>
                    <a:pt x="57" y="214"/>
                  </a:lnTo>
                  <a:lnTo>
                    <a:pt x="47" y="209"/>
                  </a:lnTo>
                  <a:lnTo>
                    <a:pt x="38" y="203"/>
                  </a:lnTo>
                  <a:lnTo>
                    <a:pt x="30" y="196"/>
                  </a:lnTo>
                  <a:lnTo>
                    <a:pt x="21" y="189"/>
                  </a:lnTo>
                  <a:lnTo>
                    <a:pt x="21" y="189"/>
                  </a:lnTo>
                  <a:lnTo>
                    <a:pt x="15" y="183"/>
                  </a:lnTo>
                  <a:lnTo>
                    <a:pt x="9" y="175"/>
                  </a:lnTo>
                  <a:lnTo>
                    <a:pt x="4" y="167"/>
                  </a:lnTo>
                  <a:lnTo>
                    <a:pt x="0" y="158"/>
                  </a:lnTo>
                  <a:lnTo>
                    <a:pt x="61" y="158"/>
                  </a:lnTo>
                  <a:lnTo>
                    <a:pt x="61" y="158"/>
                  </a:lnTo>
                  <a:lnTo>
                    <a:pt x="69" y="164"/>
                  </a:lnTo>
                  <a:lnTo>
                    <a:pt x="79" y="169"/>
                  </a:lnTo>
                  <a:lnTo>
                    <a:pt x="89" y="172"/>
                  </a:lnTo>
                  <a:lnTo>
                    <a:pt x="100" y="173"/>
                  </a:lnTo>
                  <a:lnTo>
                    <a:pt x="181" y="173"/>
                  </a:lnTo>
                  <a:lnTo>
                    <a:pt x="181" y="173"/>
                  </a:lnTo>
                  <a:lnTo>
                    <a:pt x="193" y="172"/>
                  </a:lnTo>
                  <a:lnTo>
                    <a:pt x="204" y="168"/>
                  </a:lnTo>
                  <a:lnTo>
                    <a:pt x="215" y="162"/>
                  </a:lnTo>
                  <a:lnTo>
                    <a:pt x="224" y="154"/>
                  </a:lnTo>
                  <a:lnTo>
                    <a:pt x="224" y="154"/>
                  </a:lnTo>
                  <a:lnTo>
                    <a:pt x="231" y="146"/>
                  </a:lnTo>
                  <a:lnTo>
                    <a:pt x="237" y="135"/>
                  </a:lnTo>
                  <a:lnTo>
                    <a:pt x="241" y="124"/>
                  </a:lnTo>
                  <a:lnTo>
                    <a:pt x="242" y="111"/>
                  </a:lnTo>
                  <a:lnTo>
                    <a:pt x="242" y="111"/>
                  </a:lnTo>
                  <a:lnTo>
                    <a:pt x="242" y="111"/>
                  </a:lnTo>
                  <a:lnTo>
                    <a:pt x="241" y="99"/>
                  </a:lnTo>
                  <a:lnTo>
                    <a:pt x="237" y="86"/>
                  </a:lnTo>
                  <a:lnTo>
                    <a:pt x="231" y="77"/>
                  </a:lnTo>
                  <a:lnTo>
                    <a:pt x="224" y="68"/>
                  </a:lnTo>
                  <a:lnTo>
                    <a:pt x="224" y="68"/>
                  </a:lnTo>
                  <a:lnTo>
                    <a:pt x="215" y="60"/>
                  </a:lnTo>
                  <a:lnTo>
                    <a:pt x="204" y="54"/>
                  </a:lnTo>
                  <a:lnTo>
                    <a:pt x="193" y="51"/>
                  </a:lnTo>
                  <a:lnTo>
                    <a:pt x="181" y="49"/>
                  </a:lnTo>
                  <a:lnTo>
                    <a:pt x="100" y="49"/>
                  </a:lnTo>
                  <a:lnTo>
                    <a:pt x="100" y="49"/>
                  </a:lnTo>
                  <a:lnTo>
                    <a:pt x="89" y="51"/>
                  </a:lnTo>
                  <a:lnTo>
                    <a:pt x="79" y="53"/>
                  </a:lnTo>
                  <a:lnTo>
                    <a:pt x="69" y="58"/>
                  </a:lnTo>
                  <a:lnTo>
                    <a:pt x="61" y="63"/>
                  </a:lnTo>
                  <a:lnTo>
                    <a:pt x="0" y="63"/>
                  </a:lnTo>
                  <a:lnTo>
                    <a:pt x="0" y="63"/>
                  </a:lnTo>
                  <a:lnTo>
                    <a:pt x="4" y="56"/>
                  </a:lnTo>
                  <a:lnTo>
                    <a:pt x="9" y="47"/>
                  </a:lnTo>
                  <a:lnTo>
                    <a:pt x="15" y="39"/>
                  </a:lnTo>
                  <a:lnTo>
                    <a:pt x="21" y="32"/>
                  </a:lnTo>
                  <a:lnTo>
                    <a:pt x="21" y="32"/>
                  </a:lnTo>
                  <a:lnTo>
                    <a:pt x="30" y="26"/>
                  </a:lnTo>
                  <a:lnTo>
                    <a:pt x="38" y="18"/>
                  </a:lnTo>
                  <a:lnTo>
                    <a:pt x="47" y="13"/>
                  </a:lnTo>
                  <a:lnTo>
                    <a:pt x="57" y="9"/>
                  </a:lnTo>
                  <a:lnTo>
                    <a:pt x="67" y="5"/>
                  </a:lnTo>
                  <a:lnTo>
                    <a:pt x="78" y="2"/>
                  </a:lnTo>
                  <a:lnTo>
                    <a:pt x="89" y="0"/>
                  </a:lnTo>
                  <a:lnTo>
                    <a:pt x="100" y="0"/>
                  </a:lnTo>
                  <a:lnTo>
                    <a:pt x="100" y="0"/>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pPr marL="0" marR="0" lvl="0" indent="0" defTabSz="685800" eaLnBrk="1" fontAlgn="base" latinLnBrk="0" hangingPunct="1">
                <a:lnSpc>
                  <a:spcPct val="100000"/>
                </a:lnSpc>
                <a:spcBef>
                  <a:spcPct val="0"/>
                </a:spcBef>
                <a:spcAft>
                  <a:spcPct val="0"/>
                </a:spcAft>
                <a:buClrTx/>
                <a:buSzTx/>
                <a:buFontTx/>
                <a:buNone/>
                <a:tabLst/>
                <a:defRPr/>
              </a:pPr>
              <a:endParaRPr kumimoji="0" lang="en-US" sz="4267" b="0" i="0" u="none" strike="noStrike" kern="0" cap="none" spc="0" normalizeH="0" baseline="0" noProof="0">
                <a:ln>
                  <a:noFill/>
                </a:ln>
                <a:solidFill>
                  <a:srgbClr val="595959"/>
                </a:solidFill>
                <a:effectLst/>
                <a:uLnTx/>
                <a:uFillTx/>
                <a:latin typeface="微软雅黑" panose="020B0503020204020204" pitchFamily="34" charset="-122"/>
                <a:ea typeface="微软雅黑" panose="020B0503020204020204" pitchFamily="34" charset="-122"/>
              </a:endParaRPr>
            </a:p>
          </p:txBody>
        </p:sp>
        <p:sp>
          <p:nvSpPr>
            <p:cNvPr id="28" name="Freeform 21"/>
            <p:cNvSpPr>
              <a:spLocks/>
            </p:cNvSpPr>
            <p:nvPr/>
          </p:nvSpPr>
          <p:spPr bwMode="auto">
            <a:xfrm>
              <a:off x="1601767" y="4427550"/>
              <a:ext cx="195263" cy="36513"/>
            </a:xfrm>
            <a:custGeom>
              <a:avLst/>
              <a:gdLst/>
              <a:ahLst/>
              <a:cxnLst>
                <a:cxn ang="0">
                  <a:pos x="24" y="0"/>
                </a:cxn>
                <a:cxn ang="0">
                  <a:pos x="224" y="0"/>
                </a:cxn>
                <a:cxn ang="0">
                  <a:pos x="224" y="0"/>
                </a:cxn>
                <a:cxn ang="0">
                  <a:pos x="229" y="1"/>
                </a:cxn>
                <a:cxn ang="0">
                  <a:pos x="233" y="2"/>
                </a:cxn>
                <a:cxn ang="0">
                  <a:pos x="236" y="5"/>
                </a:cxn>
                <a:cxn ang="0">
                  <a:pos x="240" y="7"/>
                </a:cxn>
                <a:cxn ang="0">
                  <a:pos x="242" y="11"/>
                </a:cxn>
                <a:cxn ang="0">
                  <a:pos x="245" y="14"/>
                </a:cxn>
                <a:cxn ang="0">
                  <a:pos x="246" y="18"/>
                </a:cxn>
                <a:cxn ang="0">
                  <a:pos x="246" y="23"/>
                </a:cxn>
                <a:cxn ang="0">
                  <a:pos x="246" y="23"/>
                </a:cxn>
                <a:cxn ang="0">
                  <a:pos x="246" y="23"/>
                </a:cxn>
                <a:cxn ang="0">
                  <a:pos x="246" y="28"/>
                </a:cxn>
                <a:cxn ang="0">
                  <a:pos x="245" y="32"/>
                </a:cxn>
                <a:cxn ang="0">
                  <a:pos x="242" y="36"/>
                </a:cxn>
                <a:cxn ang="0">
                  <a:pos x="240" y="39"/>
                </a:cxn>
                <a:cxn ang="0">
                  <a:pos x="236" y="42"/>
                </a:cxn>
                <a:cxn ang="0">
                  <a:pos x="233" y="44"/>
                </a:cxn>
                <a:cxn ang="0">
                  <a:pos x="229" y="45"/>
                </a:cxn>
                <a:cxn ang="0">
                  <a:pos x="224" y="45"/>
                </a:cxn>
                <a:cxn ang="0">
                  <a:pos x="24" y="45"/>
                </a:cxn>
                <a:cxn ang="0">
                  <a:pos x="24" y="45"/>
                </a:cxn>
                <a:cxn ang="0">
                  <a:pos x="19" y="45"/>
                </a:cxn>
                <a:cxn ang="0">
                  <a:pos x="14" y="44"/>
                </a:cxn>
                <a:cxn ang="0">
                  <a:pos x="10" y="42"/>
                </a:cxn>
                <a:cxn ang="0">
                  <a:pos x="6" y="39"/>
                </a:cxn>
                <a:cxn ang="0">
                  <a:pos x="4" y="36"/>
                </a:cxn>
                <a:cxn ang="0">
                  <a:pos x="3" y="32"/>
                </a:cxn>
                <a:cxn ang="0">
                  <a:pos x="0" y="28"/>
                </a:cxn>
                <a:cxn ang="0">
                  <a:pos x="0" y="23"/>
                </a:cxn>
                <a:cxn ang="0">
                  <a:pos x="0" y="23"/>
                </a:cxn>
                <a:cxn ang="0">
                  <a:pos x="0" y="23"/>
                </a:cxn>
                <a:cxn ang="0">
                  <a:pos x="0" y="18"/>
                </a:cxn>
                <a:cxn ang="0">
                  <a:pos x="3" y="14"/>
                </a:cxn>
                <a:cxn ang="0">
                  <a:pos x="4" y="11"/>
                </a:cxn>
                <a:cxn ang="0">
                  <a:pos x="6" y="7"/>
                </a:cxn>
                <a:cxn ang="0">
                  <a:pos x="10" y="5"/>
                </a:cxn>
                <a:cxn ang="0">
                  <a:pos x="14" y="2"/>
                </a:cxn>
                <a:cxn ang="0">
                  <a:pos x="19" y="1"/>
                </a:cxn>
                <a:cxn ang="0">
                  <a:pos x="24" y="0"/>
                </a:cxn>
                <a:cxn ang="0">
                  <a:pos x="24" y="0"/>
                </a:cxn>
              </a:cxnLst>
              <a:rect l="0" t="0" r="r" b="b"/>
              <a:pathLst>
                <a:path w="246" h="45">
                  <a:moveTo>
                    <a:pt x="24" y="0"/>
                  </a:moveTo>
                  <a:lnTo>
                    <a:pt x="224" y="0"/>
                  </a:lnTo>
                  <a:lnTo>
                    <a:pt x="224" y="0"/>
                  </a:lnTo>
                  <a:lnTo>
                    <a:pt x="229" y="1"/>
                  </a:lnTo>
                  <a:lnTo>
                    <a:pt x="233" y="2"/>
                  </a:lnTo>
                  <a:lnTo>
                    <a:pt x="236" y="5"/>
                  </a:lnTo>
                  <a:lnTo>
                    <a:pt x="240" y="7"/>
                  </a:lnTo>
                  <a:lnTo>
                    <a:pt x="242" y="11"/>
                  </a:lnTo>
                  <a:lnTo>
                    <a:pt x="245" y="14"/>
                  </a:lnTo>
                  <a:lnTo>
                    <a:pt x="246" y="18"/>
                  </a:lnTo>
                  <a:lnTo>
                    <a:pt x="246" y="23"/>
                  </a:lnTo>
                  <a:lnTo>
                    <a:pt x="246" y="23"/>
                  </a:lnTo>
                  <a:lnTo>
                    <a:pt x="246" y="23"/>
                  </a:lnTo>
                  <a:lnTo>
                    <a:pt x="246" y="28"/>
                  </a:lnTo>
                  <a:lnTo>
                    <a:pt x="245" y="32"/>
                  </a:lnTo>
                  <a:lnTo>
                    <a:pt x="242" y="36"/>
                  </a:lnTo>
                  <a:lnTo>
                    <a:pt x="240" y="39"/>
                  </a:lnTo>
                  <a:lnTo>
                    <a:pt x="236" y="42"/>
                  </a:lnTo>
                  <a:lnTo>
                    <a:pt x="233" y="44"/>
                  </a:lnTo>
                  <a:lnTo>
                    <a:pt x="229" y="45"/>
                  </a:lnTo>
                  <a:lnTo>
                    <a:pt x="224" y="45"/>
                  </a:lnTo>
                  <a:lnTo>
                    <a:pt x="24" y="45"/>
                  </a:lnTo>
                  <a:lnTo>
                    <a:pt x="24" y="45"/>
                  </a:lnTo>
                  <a:lnTo>
                    <a:pt x="19" y="45"/>
                  </a:lnTo>
                  <a:lnTo>
                    <a:pt x="14" y="44"/>
                  </a:lnTo>
                  <a:lnTo>
                    <a:pt x="10" y="42"/>
                  </a:lnTo>
                  <a:lnTo>
                    <a:pt x="6" y="39"/>
                  </a:lnTo>
                  <a:lnTo>
                    <a:pt x="4" y="36"/>
                  </a:lnTo>
                  <a:lnTo>
                    <a:pt x="3" y="32"/>
                  </a:lnTo>
                  <a:lnTo>
                    <a:pt x="0" y="28"/>
                  </a:lnTo>
                  <a:lnTo>
                    <a:pt x="0" y="23"/>
                  </a:lnTo>
                  <a:lnTo>
                    <a:pt x="0" y="23"/>
                  </a:lnTo>
                  <a:lnTo>
                    <a:pt x="0" y="23"/>
                  </a:lnTo>
                  <a:lnTo>
                    <a:pt x="0" y="18"/>
                  </a:lnTo>
                  <a:lnTo>
                    <a:pt x="3" y="14"/>
                  </a:lnTo>
                  <a:lnTo>
                    <a:pt x="4" y="11"/>
                  </a:lnTo>
                  <a:lnTo>
                    <a:pt x="6" y="7"/>
                  </a:lnTo>
                  <a:lnTo>
                    <a:pt x="10" y="5"/>
                  </a:lnTo>
                  <a:lnTo>
                    <a:pt x="14" y="2"/>
                  </a:lnTo>
                  <a:lnTo>
                    <a:pt x="19" y="1"/>
                  </a:lnTo>
                  <a:lnTo>
                    <a:pt x="24" y="0"/>
                  </a:lnTo>
                  <a:lnTo>
                    <a:pt x="24" y="0"/>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pPr marL="0" marR="0" lvl="0" indent="0" defTabSz="685800" eaLnBrk="1" fontAlgn="base" latinLnBrk="0" hangingPunct="1">
                <a:lnSpc>
                  <a:spcPct val="100000"/>
                </a:lnSpc>
                <a:spcBef>
                  <a:spcPct val="0"/>
                </a:spcBef>
                <a:spcAft>
                  <a:spcPct val="0"/>
                </a:spcAft>
                <a:buClrTx/>
                <a:buSzTx/>
                <a:buFontTx/>
                <a:buNone/>
                <a:tabLst/>
                <a:defRPr/>
              </a:pPr>
              <a:endParaRPr kumimoji="0" lang="en-US" sz="4267" b="0" i="0" u="none" strike="noStrike" kern="0" cap="none" spc="0" normalizeH="0" baseline="0" noProof="0">
                <a:ln>
                  <a:noFill/>
                </a:ln>
                <a:solidFill>
                  <a:srgbClr val="595959"/>
                </a:solidFill>
                <a:effectLst/>
                <a:uLnTx/>
                <a:uFillTx/>
                <a:latin typeface="微软雅黑" panose="020B0503020204020204" pitchFamily="34" charset="-122"/>
                <a:ea typeface="微软雅黑" panose="020B0503020204020204" pitchFamily="34" charset="-122"/>
              </a:endParaRPr>
            </a:p>
          </p:txBody>
        </p:sp>
      </p:grpSp>
      <p:grpSp>
        <p:nvGrpSpPr>
          <p:cNvPr id="30" name="组合 29"/>
          <p:cNvGrpSpPr/>
          <p:nvPr/>
        </p:nvGrpSpPr>
        <p:grpSpPr>
          <a:xfrm>
            <a:off x="483791" y="1270976"/>
            <a:ext cx="518753" cy="309940"/>
            <a:chOff x="10548664" y="2850946"/>
            <a:chExt cx="502754" cy="511227"/>
          </a:xfrm>
        </p:grpSpPr>
        <p:sp>
          <p:nvSpPr>
            <p:cNvPr id="31" name="Freeform 42"/>
            <p:cNvSpPr>
              <a:spLocks/>
            </p:cNvSpPr>
            <p:nvPr/>
          </p:nvSpPr>
          <p:spPr bwMode="auto">
            <a:xfrm>
              <a:off x="10552901" y="2850946"/>
              <a:ext cx="418020" cy="295156"/>
            </a:xfrm>
            <a:custGeom>
              <a:avLst/>
              <a:gdLst>
                <a:gd name="T0" fmla="*/ 122 w 125"/>
                <a:gd name="T1" fmla="*/ 0 h 87"/>
                <a:gd name="T2" fmla="*/ 88 w 125"/>
                <a:gd name="T3" fmla="*/ 12 h 87"/>
                <a:gd name="T4" fmla="*/ 101 w 125"/>
                <a:gd name="T5" fmla="*/ 20 h 87"/>
                <a:gd name="T6" fmla="*/ 42 w 125"/>
                <a:gd name="T7" fmla="*/ 65 h 87"/>
                <a:gd name="T8" fmla="*/ 5 w 125"/>
                <a:gd name="T9" fmla="*/ 71 h 87"/>
                <a:gd name="T10" fmla="*/ 0 w 125"/>
                <a:gd name="T11" fmla="*/ 71 h 87"/>
                <a:gd name="T12" fmla="*/ 0 w 125"/>
                <a:gd name="T13" fmla="*/ 79 h 87"/>
                <a:gd name="T14" fmla="*/ 0 w 125"/>
                <a:gd name="T15" fmla="*/ 87 h 87"/>
                <a:gd name="T16" fmla="*/ 6 w 125"/>
                <a:gd name="T17" fmla="*/ 87 h 87"/>
                <a:gd name="T18" fmla="*/ 46 w 125"/>
                <a:gd name="T19" fmla="*/ 80 h 87"/>
                <a:gd name="T20" fmla="*/ 87 w 125"/>
                <a:gd name="T21" fmla="*/ 58 h 87"/>
                <a:gd name="T22" fmla="*/ 115 w 125"/>
                <a:gd name="T23" fmla="*/ 28 h 87"/>
                <a:gd name="T24" fmla="*/ 125 w 125"/>
                <a:gd name="T25" fmla="*/ 34 h 87"/>
                <a:gd name="T26" fmla="*/ 122 w 125"/>
                <a:gd name="T27"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87">
                  <a:moveTo>
                    <a:pt x="122" y="0"/>
                  </a:moveTo>
                  <a:cubicBezTo>
                    <a:pt x="88" y="12"/>
                    <a:pt x="88" y="12"/>
                    <a:pt x="88" y="12"/>
                  </a:cubicBezTo>
                  <a:cubicBezTo>
                    <a:pt x="101" y="20"/>
                    <a:pt x="101" y="20"/>
                    <a:pt x="101" y="20"/>
                  </a:cubicBezTo>
                  <a:cubicBezTo>
                    <a:pt x="87" y="41"/>
                    <a:pt x="67" y="56"/>
                    <a:pt x="42" y="65"/>
                  </a:cubicBezTo>
                  <a:cubicBezTo>
                    <a:pt x="26" y="70"/>
                    <a:pt x="12" y="71"/>
                    <a:pt x="5" y="71"/>
                  </a:cubicBezTo>
                  <a:cubicBezTo>
                    <a:pt x="2" y="71"/>
                    <a:pt x="0" y="71"/>
                    <a:pt x="0" y="71"/>
                  </a:cubicBezTo>
                  <a:cubicBezTo>
                    <a:pt x="0" y="79"/>
                    <a:pt x="0" y="79"/>
                    <a:pt x="0" y="79"/>
                  </a:cubicBezTo>
                  <a:cubicBezTo>
                    <a:pt x="0" y="87"/>
                    <a:pt x="0" y="87"/>
                    <a:pt x="0" y="87"/>
                  </a:cubicBezTo>
                  <a:cubicBezTo>
                    <a:pt x="1" y="87"/>
                    <a:pt x="3" y="87"/>
                    <a:pt x="6" y="87"/>
                  </a:cubicBezTo>
                  <a:cubicBezTo>
                    <a:pt x="14" y="87"/>
                    <a:pt x="29" y="86"/>
                    <a:pt x="46" y="80"/>
                  </a:cubicBezTo>
                  <a:cubicBezTo>
                    <a:pt x="61" y="75"/>
                    <a:pt x="75" y="67"/>
                    <a:pt x="87" y="58"/>
                  </a:cubicBezTo>
                  <a:cubicBezTo>
                    <a:pt x="98" y="50"/>
                    <a:pt x="107" y="40"/>
                    <a:pt x="115" y="28"/>
                  </a:cubicBezTo>
                  <a:cubicBezTo>
                    <a:pt x="125" y="34"/>
                    <a:pt x="125" y="34"/>
                    <a:pt x="125" y="34"/>
                  </a:cubicBezTo>
                  <a:cubicBezTo>
                    <a:pt x="122" y="0"/>
                    <a:pt x="122" y="0"/>
                    <a:pt x="122" y="0"/>
                  </a:cubicBezTo>
                </a:path>
              </a:pathLst>
            </a:custGeom>
            <a:solidFill>
              <a:sysClr val="window" lastClr="FFFFFF"/>
            </a:solidFill>
            <a:ln>
              <a:noFill/>
            </a:ln>
          </p:spPr>
          <p:txBody>
            <a:bodyPr vert="horz" wrap="square" lIns="121920" tIns="60960" rIns="121920" bIns="60960" numCol="1" anchor="t" anchorCtr="0" compatLnSpc="1">
              <a:prstTxWarp prst="textNoShape">
                <a:avLst/>
              </a:prstTxWarp>
            </a:bodyPr>
            <a:lstStyle/>
            <a:p>
              <a:pPr marL="0" marR="0" lvl="0" indent="0" defTabSz="6858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2" name="Rectangle 43"/>
            <p:cNvSpPr>
              <a:spLocks noChangeArrowheads="1"/>
            </p:cNvSpPr>
            <p:nvPr/>
          </p:nvSpPr>
          <p:spPr bwMode="auto">
            <a:xfrm>
              <a:off x="10548664" y="3192706"/>
              <a:ext cx="94619" cy="108742"/>
            </a:xfrm>
            <a:prstGeom prst="rect">
              <a:avLst/>
            </a:prstGeom>
            <a:solidFill>
              <a:sysClr val="window" lastClr="FFFFFF"/>
            </a:solidFill>
            <a:ln>
              <a:noFill/>
            </a:ln>
          </p:spPr>
          <p:txBody>
            <a:bodyPr vert="horz" wrap="square" lIns="121920" tIns="60960" rIns="121920" bIns="60960" numCol="1" anchor="t" anchorCtr="0" compatLnSpc="1">
              <a:prstTxWarp prst="textNoShape">
                <a:avLst/>
              </a:prstTxWarp>
            </a:bodyPr>
            <a:lstStyle/>
            <a:p>
              <a:pPr marL="0" marR="0" lvl="0" indent="0" defTabSz="6858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4" name="Rectangle 44"/>
            <p:cNvSpPr>
              <a:spLocks noChangeArrowheads="1"/>
            </p:cNvSpPr>
            <p:nvPr/>
          </p:nvSpPr>
          <p:spPr bwMode="auto">
            <a:xfrm>
              <a:off x="10548664" y="3192706"/>
              <a:ext cx="94619" cy="108742"/>
            </a:xfrm>
            <a:prstGeom prst="rect">
              <a:avLst/>
            </a:prstGeom>
            <a:solidFill>
              <a:sysClr val="window" lastClr="FFFFFF"/>
            </a:solidFill>
            <a:ln>
              <a:noFill/>
            </a:ln>
          </p:spPr>
          <p:txBody>
            <a:bodyPr vert="horz" wrap="square" lIns="121920" tIns="60960" rIns="121920" bIns="60960" numCol="1" anchor="t" anchorCtr="0" compatLnSpc="1">
              <a:prstTxWarp prst="textNoShape">
                <a:avLst/>
              </a:prstTxWarp>
            </a:bodyPr>
            <a:lstStyle/>
            <a:p>
              <a:pPr marL="0" marR="0" lvl="0" indent="0" defTabSz="6858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5" name="Rectangle 45"/>
            <p:cNvSpPr>
              <a:spLocks noChangeArrowheads="1"/>
            </p:cNvSpPr>
            <p:nvPr/>
          </p:nvSpPr>
          <p:spPr bwMode="auto">
            <a:xfrm>
              <a:off x="10663055" y="3158812"/>
              <a:ext cx="97444" cy="142635"/>
            </a:xfrm>
            <a:prstGeom prst="rect">
              <a:avLst/>
            </a:prstGeom>
            <a:solidFill>
              <a:sysClr val="window" lastClr="FFFFFF"/>
            </a:solidFill>
            <a:ln>
              <a:noFill/>
            </a:ln>
          </p:spPr>
          <p:txBody>
            <a:bodyPr vert="horz" wrap="square" lIns="121920" tIns="60960" rIns="121920" bIns="60960" numCol="1" anchor="t" anchorCtr="0" compatLnSpc="1">
              <a:prstTxWarp prst="textNoShape">
                <a:avLst/>
              </a:prstTxWarp>
            </a:bodyPr>
            <a:lstStyle/>
            <a:p>
              <a:pPr marL="0" marR="0" lvl="0" indent="0" defTabSz="6858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6" name="Rectangle 47"/>
            <p:cNvSpPr>
              <a:spLocks noChangeArrowheads="1"/>
            </p:cNvSpPr>
            <p:nvPr/>
          </p:nvSpPr>
          <p:spPr bwMode="auto">
            <a:xfrm>
              <a:off x="10776033" y="3107972"/>
              <a:ext cx="97444" cy="193475"/>
            </a:xfrm>
            <a:prstGeom prst="rect">
              <a:avLst/>
            </a:prstGeom>
            <a:solidFill>
              <a:sysClr val="window" lastClr="FFFFFF"/>
            </a:solidFill>
            <a:ln>
              <a:noFill/>
            </a:ln>
          </p:spPr>
          <p:txBody>
            <a:bodyPr vert="horz" wrap="square" lIns="121920" tIns="60960" rIns="121920" bIns="60960" numCol="1" anchor="t" anchorCtr="0" compatLnSpc="1">
              <a:prstTxWarp prst="textNoShape">
                <a:avLst/>
              </a:prstTxWarp>
            </a:bodyPr>
            <a:lstStyle/>
            <a:p>
              <a:pPr marL="0" marR="0" lvl="0" indent="0" defTabSz="6858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7" name="Rectangle 48"/>
            <p:cNvSpPr>
              <a:spLocks noChangeArrowheads="1"/>
            </p:cNvSpPr>
            <p:nvPr/>
          </p:nvSpPr>
          <p:spPr bwMode="auto">
            <a:xfrm>
              <a:off x="10791015" y="3178910"/>
              <a:ext cx="82461" cy="122537"/>
            </a:xfrm>
            <a:prstGeom prst="rect">
              <a:avLst/>
            </a:prstGeom>
            <a:solidFill>
              <a:sysClr val="window" lastClr="FFFFFF"/>
            </a:solidFill>
            <a:ln>
              <a:noFill/>
            </a:ln>
          </p:spPr>
          <p:txBody>
            <a:bodyPr vert="horz" wrap="square" lIns="121920" tIns="60960" rIns="121920" bIns="60960" numCol="1" anchor="t" anchorCtr="0" compatLnSpc="1">
              <a:prstTxWarp prst="textNoShape">
                <a:avLst/>
              </a:prstTxWarp>
            </a:bodyPr>
            <a:lstStyle/>
            <a:p>
              <a:pPr marL="0" marR="0" lvl="0" indent="0" defTabSz="6858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8" name="Rectangle 49"/>
            <p:cNvSpPr>
              <a:spLocks noChangeArrowheads="1"/>
            </p:cNvSpPr>
            <p:nvPr/>
          </p:nvSpPr>
          <p:spPr bwMode="auto">
            <a:xfrm>
              <a:off x="10890424" y="3033123"/>
              <a:ext cx="97444" cy="268324"/>
            </a:xfrm>
            <a:prstGeom prst="rect">
              <a:avLst/>
            </a:prstGeom>
            <a:solidFill>
              <a:sysClr val="window" lastClr="FFFFFF"/>
            </a:solidFill>
            <a:ln>
              <a:noFill/>
            </a:ln>
          </p:spPr>
          <p:txBody>
            <a:bodyPr vert="horz" wrap="square" lIns="121920" tIns="60960" rIns="121920" bIns="60960" numCol="1" anchor="t" anchorCtr="0" compatLnSpc="1">
              <a:prstTxWarp prst="textNoShape">
                <a:avLst/>
              </a:prstTxWarp>
            </a:bodyPr>
            <a:lstStyle/>
            <a:p>
              <a:pPr marL="0" marR="0" lvl="0" indent="0" defTabSz="6858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9" name="Rectangle 50"/>
            <p:cNvSpPr>
              <a:spLocks noChangeArrowheads="1"/>
            </p:cNvSpPr>
            <p:nvPr/>
          </p:nvSpPr>
          <p:spPr bwMode="auto">
            <a:xfrm>
              <a:off x="10890424" y="3033123"/>
              <a:ext cx="97444" cy="268324"/>
            </a:xfrm>
            <a:prstGeom prst="rect">
              <a:avLst/>
            </a:prstGeom>
            <a:solidFill>
              <a:sysClr val="window" lastClr="FFFFFF"/>
            </a:solidFill>
            <a:ln>
              <a:noFill/>
            </a:ln>
          </p:spPr>
          <p:txBody>
            <a:bodyPr vert="horz" wrap="square" lIns="121920" tIns="60960" rIns="121920" bIns="60960" numCol="1" anchor="t" anchorCtr="0" compatLnSpc="1">
              <a:prstTxWarp prst="textNoShape">
                <a:avLst/>
              </a:prstTxWarp>
            </a:bodyPr>
            <a:lstStyle/>
            <a:p>
              <a:pPr marL="0" marR="0" lvl="0" indent="0" defTabSz="6858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0" name="Freeform 51"/>
            <p:cNvSpPr>
              <a:spLocks/>
            </p:cNvSpPr>
            <p:nvPr/>
          </p:nvSpPr>
          <p:spPr bwMode="auto">
            <a:xfrm>
              <a:off x="10548664" y="2850946"/>
              <a:ext cx="502754" cy="511227"/>
            </a:xfrm>
            <a:custGeom>
              <a:avLst/>
              <a:gdLst>
                <a:gd name="T0" fmla="*/ 144 w 150"/>
                <a:gd name="T1" fmla="*/ 0 h 151"/>
                <a:gd name="T2" fmla="*/ 144 w 150"/>
                <a:gd name="T3" fmla="*/ 0 h 151"/>
                <a:gd name="T4" fmla="*/ 144 w 150"/>
                <a:gd name="T5" fmla="*/ 0 h 151"/>
                <a:gd name="T6" fmla="*/ 140 w 150"/>
                <a:gd name="T7" fmla="*/ 1 h 151"/>
                <a:gd name="T8" fmla="*/ 138 w 150"/>
                <a:gd name="T9" fmla="*/ 6 h 151"/>
                <a:gd name="T10" fmla="*/ 142 w 150"/>
                <a:gd name="T11" fmla="*/ 12 h 151"/>
                <a:gd name="T12" fmla="*/ 142 w 150"/>
                <a:gd name="T13" fmla="*/ 144 h 151"/>
                <a:gd name="T14" fmla="*/ 12 w 150"/>
                <a:gd name="T15" fmla="*/ 144 h 151"/>
                <a:gd name="T16" fmla="*/ 6 w 150"/>
                <a:gd name="T17" fmla="*/ 139 h 151"/>
                <a:gd name="T18" fmla="*/ 0 w 150"/>
                <a:gd name="T19" fmla="*/ 145 h 151"/>
                <a:gd name="T20" fmla="*/ 0 w 150"/>
                <a:gd name="T21" fmla="*/ 146 h 151"/>
                <a:gd name="T22" fmla="*/ 6 w 150"/>
                <a:gd name="T23" fmla="*/ 151 h 151"/>
                <a:gd name="T24" fmla="*/ 12 w 150"/>
                <a:gd name="T25" fmla="*/ 147 h 151"/>
                <a:gd name="T26" fmla="*/ 145 w 150"/>
                <a:gd name="T27" fmla="*/ 147 h 151"/>
                <a:gd name="T28" fmla="*/ 145 w 150"/>
                <a:gd name="T29" fmla="*/ 12 h 151"/>
                <a:gd name="T30" fmla="*/ 150 w 150"/>
                <a:gd name="T31" fmla="*/ 6 h 151"/>
                <a:gd name="T32" fmla="*/ 144 w 150"/>
                <a:gd name="T33"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 h="151">
                  <a:moveTo>
                    <a:pt x="144" y="0"/>
                  </a:moveTo>
                  <a:cubicBezTo>
                    <a:pt x="144" y="0"/>
                    <a:pt x="144" y="0"/>
                    <a:pt x="144" y="0"/>
                  </a:cubicBezTo>
                  <a:cubicBezTo>
                    <a:pt x="144" y="0"/>
                    <a:pt x="144" y="0"/>
                    <a:pt x="144" y="0"/>
                  </a:cubicBezTo>
                  <a:cubicBezTo>
                    <a:pt x="142" y="0"/>
                    <a:pt x="141" y="0"/>
                    <a:pt x="140" y="1"/>
                  </a:cubicBezTo>
                  <a:cubicBezTo>
                    <a:pt x="139" y="2"/>
                    <a:pt x="138" y="4"/>
                    <a:pt x="138" y="6"/>
                  </a:cubicBezTo>
                  <a:cubicBezTo>
                    <a:pt x="138" y="9"/>
                    <a:pt x="140" y="11"/>
                    <a:pt x="142" y="12"/>
                  </a:cubicBezTo>
                  <a:cubicBezTo>
                    <a:pt x="142" y="144"/>
                    <a:pt x="142" y="144"/>
                    <a:pt x="142" y="144"/>
                  </a:cubicBezTo>
                  <a:cubicBezTo>
                    <a:pt x="12" y="144"/>
                    <a:pt x="12" y="144"/>
                    <a:pt x="12" y="144"/>
                  </a:cubicBezTo>
                  <a:cubicBezTo>
                    <a:pt x="11" y="141"/>
                    <a:pt x="8" y="139"/>
                    <a:pt x="6" y="139"/>
                  </a:cubicBezTo>
                  <a:cubicBezTo>
                    <a:pt x="2" y="139"/>
                    <a:pt x="0" y="142"/>
                    <a:pt x="0" y="145"/>
                  </a:cubicBezTo>
                  <a:cubicBezTo>
                    <a:pt x="0" y="146"/>
                    <a:pt x="0" y="146"/>
                    <a:pt x="0" y="146"/>
                  </a:cubicBezTo>
                  <a:cubicBezTo>
                    <a:pt x="0" y="149"/>
                    <a:pt x="3" y="151"/>
                    <a:pt x="6" y="151"/>
                  </a:cubicBezTo>
                  <a:cubicBezTo>
                    <a:pt x="8" y="151"/>
                    <a:pt x="11" y="150"/>
                    <a:pt x="12" y="147"/>
                  </a:cubicBezTo>
                  <a:cubicBezTo>
                    <a:pt x="145" y="147"/>
                    <a:pt x="145" y="147"/>
                    <a:pt x="145" y="147"/>
                  </a:cubicBezTo>
                  <a:cubicBezTo>
                    <a:pt x="145" y="12"/>
                    <a:pt x="145" y="12"/>
                    <a:pt x="145" y="12"/>
                  </a:cubicBezTo>
                  <a:cubicBezTo>
                    <a:pt x="148" y="11"/>
                    <a:pt x="150" y="9"/>
                    <a:pt x="150" y="6"/>
                  </a:cubicBezTo>
                  <a:cubicBezTo>
                    <a:pt x="150" y="2"/>
                    <a:pt x="147" y="0"/>
                    <a:pt x="144" y="0"/>
                  </a:cubicBezTo>
                </a:path>
              </a:pathLst>
            </a:custGeom>
            <a:solidFill>
              <a:sysClr val="window" lastClr="FFFFFF"/>
            </a:solidFill>
            <a:ln>
              <a:noFill/>
            </a:ln>
          </p:spPr>
          <p:txBody>
            <a:bodyPr vert="horz" wrap="square" lIns="121920" tIns="60960" rIns="121920" bIns="60960" numCol="1" anchor="t" anchorCtr="0" compatLnSpc="1">
              <a:prstTxWarp prst="textNoShape">
                <a:avLst/>
              </a:prstTxWarp>
            </a:bodyPr>
            <a:lstStyle/>
            <a:p>
              <a:pPr marL="0" marR="0" lvl="0" indent="0" defTabSz="6858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a:off x="9963171" y="1232892"/>
            <a:ext cx="497861" cy="346847"/>
            <a:chOff x="1901528" y="2850198"/>
            <a:chExt cx="1043555" cy="1038790"/>
          </a:xfrm>
          <a:solidFill>
            <a:srgbClr val="FFFFFF"/>
          </a:solidFill>
        </p:grpSpPr>
        <p:sp>
          <p:nvSpPr>
            <p:cNvPr id="42" name="Freeform 55"/>
            <p:cNvSpPr>
              <a:spLocks noEditPoints="1"/>
            </p:cNvSpPr>
            <p:nvPr/>
          </p:nvSpPr>
          <p:spPr bwMode="auto">
            <a:xfrm>
              <a:off x="1901528" y="2850198"/>
              <a:ext cx="614697" cy="624227"/>
            </a:xfrm>
            <a:custGeom>
              <a:avLst/>
              <a:gdLst>
                <a:gd name="T0" fmla="*/ 12 w 109"/>
                <a:gd name="T1" fmla="*/ 67 h 110"/>
                <a:gd name="T2" fmla="*/ 16 w 109"/>
                <a:gd name="T3" fmla="*/ 76 h 110"/>
                <a:gd name="T4" fmla="*/ 11 w 109"/>
                <a:gd name="T5" fmla="*/ 82 h 110"/>
                <a:gd name="T6" fmla="*/ 11 w 109"/>
                <a:gd name="T7" fmla="*/ 89 h 110"/>
                <a:gd name="T8" fmla="*/ 20 w 109"/>
                <a:gd name="T9" fmla="*/ 98 h 110"/>
                <a:gd name="T10" fmla="*/ 26 w 109"/>
                <a:gd name="T11" fmla="*/ 98 h 110"/>
                <a:gd name="T12" fmla="*/ 32 w 109"/>
                <a:gd name="T13" fmla="*/ 93 h 110"/>
                <a:gd name="T14" fmla="*/ 42 w 109"/>
                <a:gd name="T15" fmla="*/ 97 h 110"/>
                <a:gd name="T16" fmla="*/ 43 w 109"/>
                <a:gd name="T17" fmla="*/ 105 h 110"/>
                <a:gd name="T18" fmla="*/ 48 w 109"/>
                <a:gd name="T19" fmla="*/ 110 h 110"/>
                <a:gd name="T20" fmla="*/ 60 w 109"/>
                <a:gd name="T21" fmla="*/ 110 h 110"/>
                <a:gd name="T22" fmla="*/ 65 w 109"/>
                <a:gd name="T23" fmla="*/ 105 h 110"/>
                <a:gd name="T24" fmla="*/ 66 w 109"/>
                <a:gd name="T25" fmla="*/ 98 h 110"/>
                <a:gd name="T26" fmla="*/ 77 w 109"/>
                <a:gd name="T27" fmla="*/ 93 h 110"/>
                <a:gd name="T28" fmla="*/ 83 w 109"/>
                <a:gd name="T29" fmla="*/ 98 h 110"/>
                <a:gd name="T30" fmla="*/ 89 w 109"/>
                <a:gd name="T31" fmla="*/ 98 h 110"/>
                <a:gd name="T32" fmla="*/ 98 w 109"/>
                <a:gd name="T33" fmla="*/ 89 h 110"/>
                <a:gd name="T34" fmla="*/ 98 w 109"/>
                <a:gd name="T35" fmla="*/ 83 h 110"/>
                <a:gd name="T36" fmla="*/ 93 w 109"/>
                <a:gd name="T37" fmla="*/ 77 h 110"/>
                <a:gd name="T38" fmla="*/ 98 w 109"/>
                <a:gd name="T39" fmla="*/ 66 h 110"/>
                <a:gd name="T40" fmla="*/ 105 w 109"/>
                <a:gd name="T41" fmla="*/ 65 h 110"/>
                <a:gd name="T42" fmla="*/ 109 w 109"/>
                <a:gd name="T43" fmla="*/ 60 h 110"/>
                <a:gd name="T44" fmla="*/ 109 w 109"/>
                <a:gd name="T45" fmla="*/ 49 h 110"/>
                <a:gd name="T46" fmla="*/ 105 w 109"/>
                <a:gd name="T47" fmla="*/ 44 h 110"/>
                <a:gd name="T48" fmla="*/ 98 w 109"/>
                <a:gd name="T49" fmla="*/ 43 h 110"/>
                <a:gd name="T50" fmla="*/ 94 w 109"/>
                <a:gd name="T51" fmla="*/ 32 h 110"/>
                <a:gd name="T52" fmla="*/ 98 w 109"/>
                <a:gd name="T53" fmla="*/ 27 h 110"/>
                <a:gd name="T54" fmla="*/ 98 w 109"/>
                <a:gd name="T55" fmla="*/ 20 h 110"/>
                <a:gd name="T56" fmla="*/ 89 w 109"/>
                <a:gd name="T57" fmla="*/ 12 h 110"/>
                <a:gd name="T58" fmla="*/ 83 w 109"/>
                <a:gd name="T59" fmla="*/ 12 h 110"/>
                <a:gd name="T60" fmla="*/ 77 w 109"/>
                <a:gd name="T61" fmla="*/ 16 h 110"/>
                <a:gd name="T62" fmla="*/ 66 w 109"/>
                <a:gd name="T63" fmla="*/ 11 h 110"/>
                <a:gd name="T64" fmla="*/ 66 w 109"/>
                <a:gd name="T65" fmla="*/ 4 h 110"/>
                <a:gd name="T66" fmla="*/ 61 w 109"/>
                <a:gd name="T67" fmla="*/ 0 h 110"/>
                <a:gd name="T68" fmla="*/ 49 w 109"/>
                <a:gd name="T69" fmla="*/ 0 h 110"/>
                <a:gd name="T70" fmla="*/ 44 w 109"/>
                <a:gd name="T71" fmla="*/ 4 h 110"/>
                <a:gd name="T72" fmla="*/ 43 w 109"/>
                <a:gd name="T73" fmla="*/ 11 h 110"/>
                <a:gd name="T74" fmla="*/ 32 w 109"/>
                <a:gd name="T75" fmla="*/ 16 h 110"/>
                <a:gd name="T76" fmla="*/ 26 w 109"/>
                <a:gd name="T77" fmla="*/ 12 h 110"/>
                <a:gd name="T78" fmla="*/ 20 w 109"/>
                <a:gd name="T79" fmla="*/ 12 h 110"/>
                <a:gd name="T80" fmla="*/ 11 w 109"/>
                <a:gd name="T81" fmla="*/ 20 h 110"/>
                <a:gd name="T82" fmla="*/ 11 w 109"/>
                <a:gd name="T83" fmla="*/ 27 h 110"/>
                <a:gd name="T84" fmla="*/ 16 w 109"/>
                <a:gd name="T85" fmla="*/ 33 h 110"/>
                <a:gd name="T86" fmla="*/ 11 w 109"/>
                <a:gd name="T87" fmla="*/ 43 h 110"/>
                <a:gd name="T88" fmla="*/ 4 w 109"/>
                <a:gd name="T89" fmla="*/ 44 h 110"/>
                <a:gd name="T90" fmla="*/ 0 w 109"/>
                <a:gd name="T91" fmla="*/ 49 h 110"/>
                <a:gd name="T92" fmla="*/ 0 w 109"/>
                <a:gd name="T93" fmla="*/ 61 h 110"/>
                <a:gd name="T94" fmla="*/ 4 w 109"/>
                <a:gd name="T95" fmla="*/ 66 h 110"/>
                <a:gd name="T96" fmla="*/ 12 w 109"/>
                <a:gd name="T97" fmla="*/ 67 h 110"/>
                <a:gd name="T98" fmla="*/ 55 w 109"/>
                <a:gd name="T99" fmla="*/ 35 h 110"/>
                <a:gd name="T100" fmla="*/ 74 w 109"/>
                <a:gd name="T101" fmla="*/ 54 h 110"/>
                <a:gd name="T102" fmla="*/ 55 w 109"/>
                <a:gd name="T103" fmla="*/ 74 h 110"/>
                <a:gd name="T104" fmla="*/ 35 w 109"/>
                <a:gd name="T105" fmla="*/ 54 h 110"/>
                <a:gd name="T106" fmla="*/ 55 w 109"/>
                <a:gd name="T107" fmla="*/ 3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9" h="110">
                  <a:moveTo>
                    <a:pt x="12" y="67"/>
                  </a:moveTo>
                  <a:cubicBezTo>
                    <a:pt x="13" y="70"/>
                    <a:pt x="14" y="73"/>
                    <a:pt x="16" y="76"/>
                  </a:cubicBezTo>
                  <a:cubicBezTo>
                    <a:pt x="11" y="82"/>
                    <a:pt x="11" y="82"/>
                    <a:pt x="11" y="82"/>
                  </a:cubicBezTo>
                  <a:cubicBezTo>
                    <a:pt x="9" y="84"/>
                    <a:pt x="10" y="87"/>
                    <a:pt x="11" y="89"/>
                  </a:cubicBezTo>
                  <a:cubicBezTo>
                    <a:pt x="20" y="98"/>
                    <a:pt x="20" y="98"/>
                    <a:pt x="20" y="98"/>
                  </a:cubicBezTo>
                  <a:cubicBezTo>
                    <a:pt x="22" y="99"/>
                    <a:pt x="24" y="99"/>
                    <a:pt x="26" y="98"/>
                  </a:cubicBezTo>
                  <a:cubicBezTo>
                    <a:pt x="32" y="93"/>
                    <a:pt x="32" y="93"/>
                    <a:pt x="32" y="93"/>
                  </a:cubicBezTo>
                  <a:cubicBezTo>
                    <a:pt x="36" y="95"/>
                    <a:pt x="39" y="96"/>
                    <a:pt x="42" y="97"/>
                  </a:cubicBezTo>
                  <a:cubicBezTo>
                    <a:pt x="43" y="105"/>
                    <a:pt x="43" y="105"/>
                    <a:pt x="43" y="105"/>
                  </a:cubicBezTo>
                  <a:cubicBezTo>
                    <a:pt x="44" y="108"/>
                    <a:pt x="46" y="110"/>
                    <a:pt x="48" y="110"/>
                  </a:cubicBezTo>
                  <a:cubicBezTo>
                    <a:pt x="60" y="110"/>
                    <a:pt x="60" y="110"/>
                    <a:pt x="60" y="110"/>
                  </a:cubicBezTo>
                  <a:cubicBezTo>
                    <a:pt x="63" y="110"/>
                    <a:pt x="65" y="108"/>
                    <a:pt x="65" y="105"/>
                  </a:cubicBezTo>
                  <a:cubicBezTo>
                    <a:pt x="66" y="98"/>
                    <a:pt x="66" y="98"/>
                    <a:pt x="66" y="98"/>
                  </a:cubicBezTo>
                  <a:cubicBezTo>
                    <a:pt x="70" y="97"/>
                    <a:pt x="73" y="95"/>
                    <a:pt x="77" y="93"/>
                  </a:cubicBezTo>
                  <a:cubicBezTo>
                    <a:pt x="83" y="98"/>
                    <a:pt x="83" y="98"/>
                    <a:pt x="83" y="98"/>
                  </a:cubicBezTo>
                  <a:cubicBezTo>
                    <a:pt x="85" y="100"/>
                    <a:pt x="87" y="99"/>
                    <a:pt x="89" y="98"/>
                  </a:cubicBezTo>
                  <a:cubicBezTo>
                    <a:pt x="98" y="89"/>
                    <a:pt x="98" y="89"/>
                    <a:pt x="98" y="89"/>
                  </a:cubicBezTo>
                  <a:cubicBezTo>
                    <a:pt x="99" y="87"/>
                    <a:pt x="100" y="85"/>
                    <a:pt x="98" y="83"/>
                  </a:cubicBezTo>
                  <a:cubicBezTo>
                    <a:pt x="93" y="77"/>
                    <a:pt x="93" y="77"/>
                    <a:pt x="93" y="77"/>
                  </a:cubicBezTo>
                  <a:cubicBezTo>
                    <a:pt x="95" y="73"/>
                    <a:pt x="97" y="70"/>
                    <a:pt x="98" y="66"/>
                  </a:cubicBezTo>
                  <a:cubicBezTo>
                    <a:pt x="105" y="65"/>
                    <a:pt x="105" y="65"/>
                    <a:pt x="105" y="65"/>
                  </a:cubicBezTo>
                  <a:cubicBezTo>
                    <a:pt x="107" y="65"/>
                    <a:pt x="109" y="63"/>
                    <a:pt x="109" y="60"/>
                  </a:cubicBezTo>
                  <a:cubicBezTo>
                    <a:pt x="109" y="49"/>
                    <a:pt x="109" y="49"/>
                    <a:pt x="109" y="49"/>
                  </a:cubicBezTo>
                  <a:cubicBezTo>
                    <a:pt x="109" y="46"/>
                    <a:pt x="107" y="44"/>
                    <a:pt x="105" y="44"/>
                  </a:cubicBezTo>
                  <a:cubicBezTo>
                    <a:pt x="98" y="43"/>
                    <a:pt x="98" y="43"/>
                    <a:pt x="98" y="43"/>
                  </a:cubicBezTo>
                  <a:cubicBezTo>
                    <a:pt x="97" y="39"/>
                    <a:pt x="95" y="36"/>
                    <a:pt x="94" y="32"/>
                  </a:cubicBezTo>
                  <a:cubicBezTo>
                    <a:pt x="98" y="27"/>
                    <a:pt x="98" y="27"/>
                    <a:pt x="98" y="27"/>
                  </a:cubicBezTo>
                  <a:cubicBezTo>
                    <a:pt x="100" y="25"/>
                    <a:pt x="99" y="22"/>
                    <a:pt x="98" y="20"/>
                  </a:cubicBezTo>
                  <a:cubicBezTo>
                    <a:pt x="89" y="12"/>
                    <a:pt x="89" y="12"/>
                    <a:pt x="89" y="12"/>
                  </a:cubicBezTo>
                  <a:cubicBezTo>
                    <a:pt x="87" y="10"/>
                    <a:pt x="85" y="10"/>
                    <a:pt x="83" y="12"/>
                  </a:cubicBezTo>
                  <a:cubicBezTo>
                    <a:pt x="77" y="16"/>
                    <a:pt x="77" y="16"/>
                    <a:pt x="77" y="16"/>
                  </a:cubicBezTo>
                  <a:cubicBezTo>
                    <a:pt x="74" y="14"/>
                    <a:pt x="70" y="12"/>
                    <a:pt x="66" y="11"/>
                  </a:cubicBezTo>
                  <a:cubicBezTo>
                    <a:pt x="66" y="4"/>
                    <a:pt x="66" y="4"/>
                    <a:pt x="66" y="4"/>
                  </a:cubicBezTo>
                  <a:cubicBezTo>
                    <a:pt x="65" y="2"/>
                    <a:pt x="63" y="0"/>
                    <a:pt x="61" y="0"/>
                  </a:cubicBezTo>
                  <a:cubicBezTo>
                    <a:pt x="49" y="0"/>
                    <a:pt x="49" y="0"/>
                    <a:pt x="49" y="0"/>
                  </a:cubicBezTo>
                  <a:cubicBezTo>
                    <a:pt x="46" y="0"/>
                    <a:pt x="44" y="2"/>
                    <a:pt x="44" y="4"/>
                  </a:cubicBezTo>
                  <a:cubicBezTo>
                    <a:pt x="43" y="11"/>
                    <a:pt x="43" y="11"/>
                    <a:pt x="43" y="11"/>
                  </a:cubicBezTo>
                  <a:cubicBezTo>
                    <a:pt x="39" y="12"/>
                    <a:pt x="35" y="14"/>
                    <a:pt x="32" y="16"/>
                  </a:cubicBezTo>
                  <a:cubicBezTo>
                    <a:pt x="26" y="12"/>
                    <a:pt x="26" y="12"/>
                    <a:pt x="26" y="12"/>
                  </a:cubicBezTo>
                  <a:cubicBezTo>
                    <a:pt x="24" y="10"/>
                    <a:pt x="22" y="10"/>
                    <a:pt x="20" y="12"/>
                  </a:cubicBezTo>
                  <a:cubicBezTo>
                    <a:pt x="11" y="20"/>
                    <a:pt x="11" y="20"/>
                    <a:pt x="11" y="20"/>
                  </a:cubicBezTo>
                  <a:cubicBezTo>
                    <a:pt x="10" y="22"/>
                    <a:pt x="9" y="25"/>
                    <a:pt x="11" y="27"/>
                  </a:cubicBezTo>
                  <a:cubicBezTo>
                    <a:pt x="16" y="33"/>
                    <a:pt x="16" y="33"/>
                    <a:pt x="16" y="33"/>
                  </a:cubicBezTo>
                  <a:cubicBezTo>
                    <a:pt x="14" y="36"/>
                    <a:pt x="12" y="40"/>
                    <a:pt x="11" y="43"/>
                  </a:cubicBezTo>
                  <a:cubicBezTo>
                    <a:pt x="4" y="44"/>
                    <a:pt x="4" y="44"/>
                    <a:pt x="4" y="44"/>
                  </a:cubicBezTo>
                  <a:cubicBezTo>
                    <a:pt x="2" y="44"/>
                    <a:pt x="0" y="47"/>
                    <a:pt x="0" y="49"/>
                  </a:cubicBezTo>
                  <a:cubicBezTo>
                    <a:pt x="0" y="61"/>
                    <a:pt x="0" y="61"/>
                    <a:pt x="0" y="61"/>
                  </a:cubicBezTo>
                  <a:cubicBezTo>
                    <a:pt x="0" y="63"/>
                    <a:pt x="2" y="66"/>
                    <a:pt x="4" y="66"/>
                  </a:cubicBezTo>
                  <a:lnTo>
                    <a:pt x="12" y="67"/>
                  </a:lnTo>
                  <a:close/>
                  <a:moveTo>
                    <a:pt x="55" y="35"/>
                  </a:moveTo>
                  <a:cubicBezTo>
                    <a:pt x="66" y="35"/>
                    <a:pt x="74" y="44"/>
                    <a:pt x="74" y="54"/>
                  </a:cubicBezTo>
                  <a:cubicBezTo>
                    <a:pt x="74" y="65"/>
                    <a:pt x="66" y="74"/>
                    <a:pt x="55" y="74"/>
                  </a:cubicBezTo>
                  <a:cubicBezTo>
                    <a:pt x="44" y="74"/>
                    <a:pt x="35" y="65"/>
                    <a:pt x="35" y="54"/>
                  </a:cubicBezTo>
                  <a:cubicBezTo>
                    <a:pt x="35" y="44"/>
                    <a:pt x="44" y="35"/>
                    <a:pt x="55" y="35"/>
                  </a:cubicBezTo>
                  <a:close/>
                </a:path>
              </a:pathLst>
            </a:custGeom>
            <a:grpFill/>
            <a:ln>
              <a:noFill/>
            </a:ln>
          </p:spPr>
          <p:txBody>
            <a:bodyPr vert="horz" wrap="square" lIns="121920" tIns="60960" rIns="121920" bIns="60960" numCol="1" anchor="t" anchorCtr="0" compatLnSpc="1">
              <a:prstTxWarp prst="textNoShape">
                <a:avLst/>
              </a:prstTxWarp>
            </a:bodyPr>
            <a:lstStyle/>
            <a:p>
              <a:pPr fontAlgn="base">
                <a:spcBef>
                  <a:spcPct val="0"/>
                </a:spcBef>
                <a:spcAft>
                  <a:spcPct val="0"/>
                </a:spcAft>
                <a:defRPr/>
              </a:pPr>
              <a:endParaRPr lang="zh-CN" altLang="en-US" sz="2400" kern="0">
                <a:solidFill>
                  <a:srgbClr val="FFFFFF"/>
                </a:solidFill>
                <a:latin typeface="微软雅黑" panose="020B0503020204020204" pitchFamily="34" charset="-122"/>
                <a:ea typeface="微软雅黑" panose="020B0503020204020204" pitchFamily="34" charset="-122"/>
              </a:endParaRPr>
            </a:p>
          </p:txBody>
        </p:sp>
        <p:sp>
          <p:nvSpPr>
            <p:cNvPr id="43" name="Freeform 56"/>
            <p:cNvSpPr>
              <a:spLocks noEditPoints="1"/>
            </p:cNvSpPr>
            <p:nvPr/>
          </p:nvSpPr>
          <p:spPr bwMode="auto">
            <a:xfrm>
              <a:off x="2430453" y="3169459"/>
              <a:ext cx="514630" cy="514630"/>
            </a:xfrm>
            <a:custGeom>
              <a:avLst/>
              <a:gdLst>
                <a:gd name="T0" fmla="*/ 78 w 91"/>
                <a:gd name="T1" fmla="*/ 14 h 91"/>
                <a:gd name="T2" fmla="*/ 72 w 91"/>
                <a:gd name="T3" fmla="*/ 8 h 91"/>
                <a:gd name="T4" fmla="*/ 65 w 91"/>
                <a:gd name="T5" fmla="*/ 9 h 91"/>
                <a:gd name="T6" fmla="*/ 62 w 91"/>
                <a:gd name="T7" fmla="*/ 12 h 91"/>
                <a:gd name="T8" fmla="*/ 52 w 91"/>
                <a:gd name="T9" fmla="*/ 9 h 91"/>
                <a:gd name="T10" fmla="*/ 51 w 91"/>
                <a:gd name="T11" fmla="*/ 4 h 91"/>
                <a:gd name="T12" fmla="*/ 46 w 91"/>
                <a:gd name="T13" fmla="*/ 0 h 91"/>
                <a:gd name="T14" fmla="*/ 38 w 91"/>
                <a:gd name="T15" fmla="*/ 1 h 91"/>
                <a:gd name="T16" fmla="*/ 33 w 91"/>
                <a:gd name="T17" fmla="*/ 6 h 91"/>
                <a:gd name="T18" fmla="*/ 33 w 91"/>
                <a:gd name="T19" fmla="*/ 10 h 91"/>
                <a:gd name="T20" fmla="*/ 24 w 91"/>
                <a:gd name="T21" fmla="*/ 15 h 91"/>
                <a:gd name="T22" fmla="*/ 20 w 91"/>
                <a:gd name="T23" fmla="*/ 12 h 91"/>
                <a:gd name="T24" fmla="*/ 14 w 91"/>
                <a:gd name="T25" fmla="*/ 13 h 91"/>
                <a:gd name="T26" fmla="*/ 9 w 91"/>
                <a:gd name="T27" fmla="*/ 20 h 91"/>
                <a:gd name="T28" fmla="*/ 9 w 91"/>
                <a:gd name="T29" fmla="*/ 26 h 91"/>
                <a:gd name="T30" fmla="*/ 12 w 91"/>
                <a:gd name="T31" fmla="*/ 30 h 91"/>
                <a:gd name="T32" fmla="*/ 10 w 91"/>
                <a:gd name="T33" fmla="*/ 39 h 91"/>
                <a:gd name="T34" fmla="*/ 4 w 91"/>
                <a:gd name="T35" fmla="*/ 40 h 91"/>
                <a:gd name="T36" fmla="*/ 0 w 91"/>
                <a:gd name="T37" fmla="*/ 45 h 91"/>
                <a:gd name="T38" fmla="*/ 1 w 91"/>
                <a:gd name="T39" fmla="*/ 53 h 91"/>
                <a:gd name="T40" fmla="*/ 6 w 91"/>
                <a:gd name="T41" fmla="*/ 58 h 91"/>
                <a:gd name="T42" fmla="*/ 12 w 91"/>
                <a:gd name="T43" fmla="*/ 58 h 91"/>
                <a:gd name="T44" fmla="*/ 16 w 91"/>
                <a:gd name="T45" fmla="*/ 66 h 91"/>
                <a:gd name="T46" fmla="*/ 12 w 91"/>
                <a:gd name="T47" fmla="*/ 70 h 91"/>
                <a:gd name="T48" fmla="*/ 13 w 91"/>
                <a:gd name="T49" fmla="*/ 77 h 91"/>
                <a:gd name="T50" fmla="*/ 20 w 91"/>
                <a:gd name="T51" fmla="*/ 82 h 91"/>
                <a:gd name="T52" fmla="*/ 26 w 91"/>
                <a:gd name="T53" fmla="*/ 82 h 91"/>
                <a:gd name="T54" fmla="*/ 30 w 91"/>
                <a:gd name="T55" fmla="*/ 78 h 91"/>
                <a:gd name="T56" fmla="*/ 39 w 91"/>
                <a:gd name="T57" fmla="*/ 81 h 91"/>
                <a:gd name="T58" fmla="*/ 40 w 91"/>
                <a:gd name="T59" fmla="*/ 86 h 91"/>
                <a:gd name="T60" fmla="*/ 45 w 91"/>
                <a:gd name="T61" fmla="*/ 90 h 91"/>
                <a:gd name="T62" fmla="*/ 53 w 91"/>
                <a:gd name="T63" fmla="*/ 90 h 91"/>
                <a:gd name="T64" fmla="*/ 58 w 91"/>
                <a:gd name="T65" fmla="*/ 85 h 91"/>
                <a:gd name="T66" fmla="*/ 58 w 91"/>
                <a:gd name="T67" fmla="*/ 79 h 91"/>
                <a:gd name="T68" fmla="*/ 66 w 91"/>
                <a:gd name="T69" fmla="*/ 75 h 91"/>
                <a:gd name="T70" fmla="*/ 71 w 91"/>
                <a:gd name="T71" fmla="*/ 78 h 91"/>
                <a:gd name="T72" fmla="*/ 77 w 91"/>
                <a:gd name="T73" fmla="*/ 77 h 91"/>
                <a:gd name="T74" fmla="*/ 83 w 91"/>
                <a:gd name="T75" fmla="*/ 71 h 91"/>
                <a:gd name="T76" fmla="*/ 82 w 91"/>
                <a:gd name="T77" fmla="*/ 64 h 91"/>
                <a:gd name="T78" fmla="*/ 79 w 91"/>
                <a:gd name="T79" fmla="*/ 61 h 91"/>
                <a:gd name="T80" fmla="*/ 82 w 91"/>
                <a:gd name="T81" fmla="*/ 52 h 91"/>
                <a:gd name="T82" fmla="*/ 87 w 91"/>
                <a:gd name="T83" fmla="*/ 51 h 91"/>
                <a:gd name="T84" fmla="*/ 91 w 91"/>
                <a:gd name="T85" fmla="*/ 45 h 91"/>
                <a:gd name="T86" fmla="*/ 90 w 91"/>
                <a:gd name="T87" fmla="*/ 37 h 91"/>
                <a:gd name="T88" fmla="*/ 85 w 91"/>
                <a:gd name="T89" fmla="*/ 33 h 91"/>
                <a:gd name="T90" fmla="*/ 80 w 91"/>
                <a:gd name="T91" fmla="*/ 33 h 91"/>
                <a:gd name="T92" fmla="*/ 76 w 91"/>
                <a:gd name="T93" fmla="*/ 24 h 91"/>
                <a:gd name="T94" fmla="*/ 79 w 91"/>
                <a:gd name="T95" fmla="*/ 20 h 91"/>
                <a:gd name="T96" fmla="*/ 78 w 91"/>
                <a:gd name="T97" fmla="*/ 14 h 91"/>
                <a:gd name="T98" fmla="*/ 47 w 91"/>
                <a:gd name="T99" fmla="*/ 61 h 91"/>
                <a:gd name="T100" fmla="*/ 30 w 91"/>
                <a:gd name="T101" fmla="*/ 46 h 91"/>
                <a:gd name="T102" fmla="*/ 44 w 91"/>
                <a:gd name="T103" fmla="*/ 29 h 91"/>
                <a:gd name="T104" fmla="*/ 62 w 91"/>
                <a:gd name="T105" fmla="*/ 44 h 91"/>
                <a:gd name="T106" fmla="*/ 47 w 91"/>
                <a:gd name="T107" fmla="*/ 6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1" h="91">
                  <a:moveTo>
                    <a:pt x="78" y="14"/>
                  </a:moveTo>
                  <a:cubicBezTo>
                    <a:pt x="72" y="8"/>
                    <a:pt x="72" y="8"/>
                    <a:pt x="72" y="8"/>
                  </a:cubicBezTo>
                  <a:cubicBezTo>
                    <a:pt x="70" y="7"/>
                    <a:pt x="67" y="7"/>
                    <a:pt x="65" y="9"/>
                  </a:cubicBezTo>
                  <a:cubicBezTo>
                    <a:pt x="62" y="12"/>
                    <a:pt x="62" y="12"/>
                    <a:pt x="62" y="12"/>
                  </a:cubicBezTo>
                  <a:cubicBezTo>
                    <a:pt x="59" y="10"/>
                    <a:pt x="56" y="9"/>
                    <a:pt x="52" y="9"/>
                  </a:cubicBezTo>
                  <a:cubicBezTo>
                    <a:pt x="51" y="4"/>
                    <a:pt x="51" y="4"/>
                    <a:pt x="51" y="4"/>
                  </a:cubicBezTo>
                  <a:cubicBezTo>
                    <a:pt x="51" y="2"/>
                    <a:pt x="49" y="0"/>
                    <a:pt x="46" y="0"/>
                  </a:cubicBezTo>
                  <a:cubicBezTo>
                    <a:pt x="38" y="1"/>
                    <a:pt x="38" y="1"/>
                    <a:pt x="38" y="1"/>
                  </a:cubicBezTo>
                  <a:cubicBezTo>
                    <a:pt x="35" y="1"/>
                    <a:pt x="33" y="3"/>
                    <a:pt x="33" y="6"/>
                  </a:cubicBezTo>
                  <a:cubicBezTo>
                    <a:pt x="33" y="10"/>
                    <a:pt x="33" y="10"/>
                    <a:pt x="33" y="10"/>
                  </a:cubicBezTo>
                  <a:cubicBezTo>
                    <a:pt x="30" y="12"/>
                    <a:pt x="27" y="13"/>
                    <a:pt x="24" y="15"/>
                  </a:cubicBezTo>
                  <a:cubicBezTo>
                    <a:pt x="20" y="12"/>
                    <a:pt x="20" y="12"/>
                    <a:pt x="20" y="12"/>
                  </a:cubicBezTo>
                  <a:cubicBezTo>
                    <a:pt x="18" y="11"/>
                    <a:pt x="15" y="11"/>
                    <a:pt x="14" y="13"/>
                  </a:cubicBezTo>
                  <a:cubicBezTo>
                    <a:pt x="9" y="20"/>
                    <a:pt x="9" y="20"/>
                    <a:pt x="9" y="20"/>
                  </a:cubicBezTo>
                  <a:cubicBezTo>
                    <a:pt x="7" y="21"/>
                    <a:pt x="7" y="24"/>
                    <a:pt x="9" y="26"/>
                  </a:cubicBezTo>
                  <a:cubicBezTo>
                    <a:pt x="12" y="30"/>
                    <a:pt x="12" y="30"/>
                    <a:pt x="12" y="30"/>
                  </a:cubicBezTo>
                  <a:cubicBezTo>
                    <a:pt x="11" y="33"/>
                    <a:pt x="10" y="36"/>
                    <a:pt x="10" y="39"/>
                  </a:cubicBezTo>
                  <a:cubicBezTo>
                    <a:pt x="4" y="40"/>
                    <a:pt x="4" y="40"/>
                    <a:pt x="4" y="40"/>
                  </a:cubicBezTo>
                  <a:cubicBezTo>
                    <a:pt x="2" y="40"/>
                    <a:pt x="0" y="43"/>
                    <a:pt x="0" y="45"/>
                  </a:cubicBezTo>
                  <a:cubicBezTo>
                    <a:pt x="1" y="53"/>
                    <a:pt x="1" y="53"/>
                    <a:pt x="1" y="53"/>
                  </a:cubicBezTo>
                  <a:cubicBezTo>
                    <a:pt x="1" y="56"/>
                    <a:pt x="3" y="58"/>
                    <a:pt x="6" y="58"/>
                  </a:cubicBezTo>
                  <a:cubicBezTo>
                    <a:pt x="12" y="58"/>
                    <a:pt x="12" y="58"/>
                    <a:pt x="12" y="58"/>
                  </a:cubicBezTo>
                  <a:cubicBezTo>
                    <a:pt x="13" y="61"/>
                    <a:pt x="14" y="63"/>
                    <a:pt x="16" y="66"/>
                  </a:cubicBezTo>
                  <a:cubicBezTo>
                    <a:pt x="12" y="70"/>
                    <a:pt x="12" y="70"/>
                    <a:pt x="12" y="70"/>
                  </a:cubicBezTo>
                  <a:cubicBezTo>
                    <a:pt x="11" y="72"/>
                    <a:pt x="11" y="75"/>
                    <a:pt x="13" y="77"/>
                  </a:cubicBezTo>
                  <a:cubicBezTo>
                    <a:pt x="20" y="82"/>
                    <a:pt x="20" y="82"/>
                    <a:pt x="20" y="82"/>
                  </a:cubicBezTo>
                  <a:cubicBezTo>
                    <a:pt x="21" y="84"/>
                    <a:pt x="24" y="84"/>
                    <a:pt x="26" y="82"/>
                  </a:cubicBezTo>
                  <a:cubicBezTo>
                    <a:pt x="30" y="78"/>
                    <a:pt x="30" y="78"/>
                    <a:pt x="30" y="78"/>
                  </a:cubicBezTo>
                  <a:cubicBezTo>
                    <a:pt x="33" y="79"/>
                    <a:pt x="36" y="80"/>
                    <a:pt x="39" y="81"/>
                  </a:cubicBezTo>
                  <a:cubicBezTo>
                    <a:pt x="40" y="86"/>
                    <a:pt x="40" y="86"/>
                    <a:pt x="40" y="86"/>
                  </a:cubicBezTo>
                  <a:cubicBezTo>
                    <a:pt x="40" y="89"/>
                    <a:pt x="43" y="91"/>
                    <a:pt x="45" y="90"/>
                  </a:cubicBezTo>
                  <a:cubicBezTo>
                    <a:pt x="53" y="90"/>
                    <a:pt x="53" y="90"/>
                    <a:pt x="53" y="90"/>
                  </a:cubicBezTo>
                  <a:cubicBezTo>
                    <a:pt x="56" y="89"/>
                    <a:pt x="58" y="87"/>
                    <a:pt x="58" y="85"/>
                  </a:cubicBezTo>
                  <a:cubicBezTo>
                    <a:pt x="58" y="79"/>
                    <a:pt x="58" y="79"/>
                    <a:pt x="58" y="79"/>
                  </a:cubicBezTo>
                  <a:cubicBezTo>
                    <a:pt x="61" y="78"/>
                    <a:pt x="64" y="77"/>
                    <a:pt x="66" y="75"/>
                  </a:cubicBezTo>
                  <a:cubicBezTo>
                    <a:pt x="71" y="78"/>
                    <a:pt x="71" y="78"/>
                    <a:pt x="71" y="78"/>
                  </a:cubicBezTo>
                  <a:cubicBezTo>
                    <a:pt x="73" y="80"/>
                    <a:pt x="76" y="79"/>
                    <a:pt x="77" y="77"/>
                  </a:cubicBezTo>
                  <a:cubicBezTo>
                    <a:pt x="83" y="71"/>
                    <a:pt x="83" y="71"/>
                    <a:pt x="83" y="71"/>
                  </a:cubicBezTo>
                  <a:cubicBezTo>
                    <a:pt x="84" y="69"/>
                    <a:pt x="84" y="66"/>
                    <a:pt x="82" y="64"/>
                  </a:cubicBezTo>
                  <a:cubicBezTo>
                    <a:pt x="79" y="61"/>
                    <a:pt x="79" y="61"/>
                    <a:pt x="79" y="61"/>
                  </a:cubicBezTo>
                  <a:cubicBezTo>
                    <a:pt x="80" y="58"/>
                    <a:pt x="81" y="55"/>
                    <a:pt x="82" y="52"/>
                  </a:cubicBezTo>
                  <a:cubicBezTo>
                    <a:pt x="87" y="51"/>
                    <a:pt x="87" y="51"/>
                    <a:pt x="87" y="51"/>
                  </a:cubicBezTo>
                  <a:cubicBezTo>
                    <a:pt x="89" y="50"/>
                    <a:pt x="91" y="48"/>
                    <a:pt x="91" y="45"/>
                  </a:cubicBezTo>
                  <a:cubicBezTo>
                    <a:pt x="90" y="37"/>
                    <a:pt x="90" y="37"/>
                    <a:pt x="90" y="37"/>
                  </a:cubicBezTo>
                  <a:cubicBezTo>
                    <a:pt x="90" y="35"/>
                    <a:pt x="88" y="33"/>
                    <a:pt x="85" y="33"/>
                  </a:cubicBezTo>
                  <a:cubicBezTo>
                    <a:pt x="80" y="33"/>
                    <a:pt x="80" y="33"/>
                    <a:pt x="80" y="33"/>
                  </a:cubicBezTo>
                  <a:cubicBezTo>
                    <a:pt x="79" y="30"/>
                    <a:pt x="78" y="27"/>
                    <a:pt x="76" y="24"/>
                  </a:cubicBezTo>
                  <a:cubicBezTo>
                    <a:pt x="79" y="20"/>
                    <a:pt x="79" y="20"/>
                    <a:pt x="79" y="20"/>
                  </a:cubicBezTo>
                  <a:cubicBezTo>
                    <a:pt x="80" y="18"/>
                    <a:pt x="80" y="15"/>
                    <a:pt x="78" y="14"/>
                  </a:cubicBezTo>
                  <a:close/>
                  <a:moveTo>
                    <a:pt x="47" y="61"/>
                  </a:moveTo>
                  <a:cubicBezTo>
                    <a:pt x="38" y="62"/>
                    <a:pt x="30" y="55"/>
                    <a:pt x="30" y="46"/>
                  </a:cubicBezTo>
                  <a:cubicBezTo>
                    <a:pt x="29" y="37"/>
                    <a:pt x="36" y="30"/>
                    <a:pt x="44" y="29"/>
                  </a:cubicBezTo>
                  <a:cubicBezTo>
                    <a:pt x="53" y="28"/>
                    <a:pt x="61" y="35"/>
                    <a:pt x="62" y="44"/>
                  </a:cubicBezTo>
                  <a:cubicBezTo>
                    <a:pt x="62" y="52"/>
                    <a:pt x="56" y="60"/>
                    <a:pt x="47" y="61"/>
                  </a:cubicBezTo>
                  <a:close/>
                </a:path>
              </a:pathLst>
            </a:custGeom>
            <a:grpFill/>
            <a:ln>
              <a:noFill/>
            </a:ln>
          </p:spPr>
          <p:txBody>
            <a:bodyPr vert="horz" wrap="square" lIns="121920" tIns="60960" rIns="121920" bIns="60960" numCol="1" anchor="t" anchorCtr="0" compatLnSpc="1">
              <a:prstTxWarp prst="textNoShape">
                <a:avLst/>
              </a:prstTxWarp>
            </a:bodyPr>
            <a:lstStyle/>
            <a:p>
              <a:pPr fontAlgn="base">
                <a:spcBef>
                  <a:spcPct val="0"/>
                </a:spcBef>
                <a:spcAft>
                  <a:spcPct val="0"/>
                </a:spcAft>
                <a:defRPr/>
              </a:pPr>
              <a:endParaRPr lang="zh-CN" altLang="en-US" sz="2400" kern="0">
                <a:solidFill>
                  <a:srgbClr val="FFFFFF"/>
                </a:solidFill>
                <a:latin typeface="微软雅黑" panose="020B0503020204020204" pitchFamily="34" charset="-122"/>
                <a:ea typeface="微软雅黑" panose="020B0503020204020204" pitchFamily="34" charset="-122"/>
              </a:endParaRPr>
            </a:p>
          </p:txBody>
        </p:sp>
        <p:sp>
          <p:nvSpPr>
            <p:cNvPr id="44" name="Freeform 57"/>
            <p:cNvSpPr>
              <a:spLocks noEditPoints="1"/>
            </p:cNvSpPr>
            <p:nvPr/>
          </p:nvSpPr>
          <p:spPr bwMode="auto">
            <a:xfrm>
              <a:off x="2104044" y="3474425"/>
              <a:ext cx="412180" cy="414563"/>
            </a:xfrm>
            <a:custGeom>
              <a:avLst/>
              <a:gdLst>
                <a:gd name="T0" fmla="*/ 4 w 73"/>
                <a:gd name="T1" fmla="*/ 29 h 73"/>
                <a:gd name="T2" fmla="*/ 0 w 73"/>
                <a:gd name="T3" fmla="*/ 34 h 73"/>
                <a:gd name="T4" fmla="*/ 0 w 73"/>
                <a:gd name="T5" fmla="*/ 39 h 73"/>
                <a:gd name="T6" fmla="*/ 4 w 73"/>
                <a:gd name="T7" fmla="*/ 44 h 73"/>
                <a:gd name="T8" fmla="*/ 8 w 73"/>
                <a:gd name="T9" fmla="*/ 44 h 73"/>
                <a:gd name="T10" fmla="*/ 10 w 73"/>
                <a:gd name="T11" fmla="*/ 51 h 73"/>
                <a:gd name="T12" fmla="*/ 8 w 73"/>
                <a:gd name="T13" fmla="*/ 53 h 73"/>
                <a:gd name="T14" fmla="*/ 8 w 73"/>
                <a:gd name="T15" fmla="*/ 60 h 73"/>
                <a:gd name="T16" fmla="*/ 12 w 73"/>
                <a:gd name="T17" fmla="*/ 64 h 73"/>
                <a:gd name="T18" fmla="*/ 18 w 73"/>
                <a:gd name="T19" fmla="*/ 64 h 73"/>
                <a:gd name="T20" fmla="*/ 21 w 73"/>
                <a:gd name="T21" fmla="*/ 62 h 73"/>
                <a:gd name="T22" fmla="*/ 28 w 73"/>
                <a:gd name="T23" fmla="*/ 65 h 73"/>
                <a:gd name="T24" fmla="*/ 28 w 73"/>
                <a:gd name="T25" fmla="*/ 69 h 73"/>
                <a:gd name="T26" fmla="*/ 33 w 73"/>
                <a:gd name="T27" fmla="*/ 73 h 73"/>
                <a:gd name="T28" fmla="*/ 38 w 73"/>
                <a:gd name="T29" fmla="*/ 73 h 73"/>
                <a:gd name="T30" fmla="*/ 43 w 73"/>
                <a:gd name="T31" fmla="*/ 69 h 73"/>
                <a:gd name="T32" fmla="*/ 44 w 73"/>
                <a:gd name="T33" fmla="*/ 65 h 73"/>
                <a:gd name="T34" fmla="*/ 51 w 73"/>
                <a:gd name="T35" fmla="*/ 62 h 73"/>
                <a:gd name="T36" fmla="*/ 54 w 73"/>
                <a:gd name="T37" fmla="*/ 65 h 73"/>
                <a:gd name="T38" fmla="*/ 60 w 73"/>
                <a:gd name="T39" fmla="*/ 64 h 73"/>
                <a:gd name="T40" fmla="*/ 64 w 73"/>
                <a:gd name="T41" fmla="*/ 61 h 73"/>
                <a:gd name="T42" fmla="*/ 64 w 73"/>
                <a:gd name="T43" fmla="*/ 54 h 73"/>
                <a:gd name="T44" fmla="*/ 62 w 73"/>
                <a:gd name="T45" fmla="*/ 51 h 73"/>
                <a:gd name="T46" fmla="*/ 65 w 73"/>
                <a:gd name="T47" fmla="*/ 44 h 73"/>
                <a:gd name="T48" fmla="*/ 68 w 73"/>
                <a:gd name="T49" fmla="*/ 44 h 73"/>
                <a:gd name="T50" fmla="*/ 73 w 73"/>
                <a:gd name="T51" fmla="*/ 39 h 73"/>
                <a:gd name="T52" fmla="*/ 73 w 73"/>
                <a:gd name="T53" fmla="*/ 34 h 73"/>
                <a:gd name="T54" fmla="*/ 69 w 73"/>
                <a:gd name="T55" fmla="*/ 29 h 73"/>
                <a:gd name="T56" fmla="*/ 65 w 73"/>
                <a:gd name="T57" fmla="*/ 29 h 73"/>
                <a:gd name="T58" fmla="*/ 63 w 73"/>
                <a:gd name="T59" fmla="*/ 22 h 73"/>
                <a:gd name="T60" fmla="*/ 65 w 73"/>
                <a:gd name="T61" fmla="*/ 19 h 73"/>
                <a:gd name="T62" fmla="*/ 64 w 73"/>
                <a:gd name="T63" fmla="*/ 13 h 73"/>
                <a:gd name="T64" fmla="*/ 61 w 73"/>
                <a:gd name="T65" fmla="*/ 9 h 73"/>
                <a:gd name="T66" fmla="*/ 54 w 73"/>
                <a:gd name="T67" fmla="*/ 9 h 73"/>
                <a:gd name="T68" fmla="*/ 52 w 73"/>
                <a:gd name="T69" fmla="*/ 11 h 73"/>
                <a:gd name="T70" fmla="*/ 45 w 73"/>
                <a:gd name="T71" fmla="*/ 8 h 73"/>
                <a:gd name="T72" fmla="*/ 44 w 73"/>
                <a:gd name="T73" fmla="*/ 4 h 73"/>
                <a:gd name="T74" fmla="*/ 40 w 73"/>
                <a:gd name="T75" fmla="*/ 0 h 73"/>
                <a:gd name="T76" fmla="*/ 35 w 73"/>
                <a:gd name="T77" fmla="*/ 0 h 73"/>
                <a:gd name="T78" fmla="*/ 30 w 73"/>
                <a:gd name="T79" fmla="*/ 4 h 73"/>
                <a:gd name="T80" fmla="*/ 29 w 73"/>
                <a:gd name="T81" fmla="*/ 7 h 73"/>
                <a:gd name="T82" fmla="*/ 22 w 73"/>
                <a:gd name="T83" fmla="*/ 10 h 73"/>
                <a:gd name="T84" fmla="*/ 19 w 73"/>
                <a:gd name="T85" fmla="*/ 8 h 73"/>
                <a:gd name="T86" fmla="*/ 13 w 73"/>
                <a:gd name="T87" fmla="*/ 9 h 73"/>
                <a:gd name="T88" fmla="*/ 9 w 73"/>
                <a:gd name="T89" fmla="*/ 12 h 73"/>
                <a:gd name="T90" fmla="*/ 9 w 73"/>
                <a:gd name="T91" fmla="*/ 19 h 73"/>
                <a:gd name="T92" fmla="*/ 11 w 73"/>
                <a:gd name="T93" fmla="*/ 21 h 73"/>
                <a:gd name="T94" fmla="*/ 8 w 73"/>
                <a:gd name="T95" fmla="*/ 28 h 73"/>
                <a:gd name="T96" fmla="*/ 4 w 73"/>
                <a:gd name="T97" fmla="*/ 29 h 73"/>
                <a:gd name="T98" fmla="*/ 37 w 73"/>
                <a:gd name="T99" fmla="*/ 23 h 73"/>
                <a:gd name="T100" fmla="*/ 50 w 73"/>
                <a:gd name="T101" fmla="*/ 36 h 73"/>
                <a:gd name="T102" fmla="*/ 36 w 73"/>
                <a:gd name="T103" fmla="*/ 49 h 73"/>
                <a:gd name="T104" fmla="*/ 24 w 73"/>
                <a:gd name="T105" fmla="*/ 36 h 73"/>
                <a:gd name="T106" fmla="*/ 37 w 73"/>
                <a:gd name="T107" fmla="*/ 2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3" h="73">
                  <a:moveTo>
                    <a:pt x="4" y="29"/>
                  </a:moveTo>
                  <a:cubicBezTo>
                    <a:pt x="2" y="29"/>
                    <a:pt x="0" y="31"/>
                    <a:pt x="0" y="34"/>
                  </a:cubicBezTo>
                  <a:cubicBezTo>
                    <a:pt x="0" y="39"/>
                    <a:pt x="0" y="39"/>
                    <a:pt x="0" y="39"/>
                  </a:cubicBezTo>
                  <a:cubicBezTo>
                    <a:pt x="0" y="41"/>
                    <a:pt x="2" y="43"/>
                    <a:pt x="4" y="44"/>
                  </a:cubicBezTo>
                  <a:cubicBezTo>
                    <a:pt x="8" y="44"/>
                    <a:pt x="8" y="44"/>
                    <a:pt x="8" y="44"/>
                  </a:cubicBezTo>
                  <a:cubicBezTo>
                    <a:pt x="8" y="46"/>
                    <a:pt x="9" y="49"/>
                    <a:pt x="10" y="51"/>
                  </a:cubicBezTo>
                  <a:cubicBezTo>
                    <a:pt x="8" y="53"/>
                    <a:pt x="8" y="53"/>
                    <a:pt x="8" y="53"/>
                  </a:cubicBezTo>
                  <a:cubicBezTo>
                    <a:pt x="7" y="55"/>
                    <a:pt x="7" y="58"/>
                    <a:pt x="8" y="60"/>
                  </a:cubicBezTo>
                  <a:cubicBezTo>
                    <a:pt x="12" y="64"/>
                    <a:pt x="12" y="64"/>
                    <a:pt x="12" y="64"/>
                  </a:cubicBezTo>
                  <a:cubicBezTo>
                    <a:pt x="14" y="65"/>
                    <a:pt x="16" y="66"/>
                    <a:pt x="18" y="64"/>
                  </a:cubicBezTo>
                  <a:cubicBezTo>
                    <a:pt x="21" y="62"/>
                    <a:pt x="21" y="62"/>
                    <a:pt x="21" y="62"/>
                  </a:cubicBezTo>
                  <a:cubicBezTo>
                    <a:pt x="24" y="63"/>
                    <a:pt x="26" y="64"/>
                    <a:pt x="28" y="65"/>
                  </a:cubicBezTo>
                  <a:cubicBezTo>
                    <a:pt x="28" y="69"/>
                    <a:pt x="28" y="69"/>
                    <a:pt x="28" y="69"/>
                  </a:cubicBezTo>
                  <a:cubicBezTo>
                    <a:pt x="29" y="71"/>
                    <a:pt x="31" y="73"/>
                    <a:pt x="33" y="73"/>
                  </a:cubicBezTo>
                  <a:cubicBezTo>
                    <a:pt x="38" y="73"/>
                    <a:pt x="38" y="73"/>
                    <a:pt x="38" y="73"/>
                  </a:cubicBezTo>
                  <a:cubicBezTo>
                    <a:pt x="41" y="73"/>
                    <a:pt x="43" y="71"/>
                    <a:pt x="43" y="69"/>
                  </a:cubicBezTo>
                  <a:cubicBezTo>
                    <a:pt x="44" y="65"/>
                    <a:pt x="44" y="65"/>
                    <a:pt x="44" y="65"/>
                  </a:cubicBezTo>
                  <a:cubicBezTo>
                    <a:pt x="46" y="64"/>
                    <a:pt x="49" y="64"/>
                    <a:pt x="51" y="62"/>
                  </a:cubicBezTo>
                  <a:cubicBezTo>
                    <a:pt x="54" y="65"/>
                    <a:pt x="54" y="65"/>
                    <a:pt x="54" y="65"/>
                  </a:cubicBezTo>
                  <a:cubicBezTo>
                    <a:pt x="56" y="66"/>
                    <a:pt x="58" y="66"/>
                    <a:pt x="60" y="64"/>
                  </a:cubicBezTo>
                  <a:cubicBezTo>
                    <a:pt x="64" y="61"/>
                    <a:pt x="64" y="61"/>
                    <a:pt x="64" y="61"/>
                  </a:cubicBezTo>
                  <a:cubicBezTo>
                    <a:pt x="66" y="59"/>
                    <a:pt x="66" y="56"/>
                    <a:pt x="64" y="54"/>
                  </a:cubicBezTo>
                  <a:cubicBezTo>
                    <a:pt x="62" y="51"/>
                    <a:pt x="62" y="51"/>
                    <a:pt x="62" y="51"/>
                  </a:cubicBezTo>
                  <a:cubicBezTo>
                    <a:pt x="64" y="49"/>
                    <a:pt x="65" y="47"/>
                    <a:pt x="65" y="44"/>
                  </a:cubicBezTo>
                  <a:cubicBezTo>
                    <a:pt x="68" y="44"/>
                    <a:pt x="68" y="44"/>
                    <a:pt x="68" y="44"/>
                  </a:cubicBezTo>
                  <a:cubicBezTo>
                    <a:pt x="71" y="44"/>
                    <a:pt x="73" y="42"/>
                    <a:pt x="73" y="39"/>
                  </a:cubicBezTo>
                  <a:cubicBezTo>
                    <a:pt x="73" y="34"/>
                    <a:pt x="73" y="34"/>
                    <a:pt x="73" y="34"/>
                  </a:cubicBezTo>
                  <a:cubicBezTo>
                    <a:pt x="73" y="32"/>
                    <a:pt x="71" y="30"/>
                    <a:pt x="69" y="29"/>
                  </a:cubicBezTo>
                  <a:cubicBezTo>
                    <a:pt x="65" y="29"/>
                    <a:pt x="65" y="29"/>
                    <a:pt x="65" y="29"/>
                  </a:cubicBezTo>
                  <a:cubicBezTo>
                    <a:pt x="65" y="26"/>
                    <a:pt x="64" y="24"/>
                    <a:pt x="63" y="22"/>
                  </a:cubicBezTo>
                  <a:cubicBezTo>
                    <a:pt x="65" y="19"/>
                    <a:pt x="65" y="19"/>
                    <a:pt x="65" y="19"/>
                  </a:cubicBezTo>
                  <a:cubicBezTo>
                    <a:pt x="66" y="17"/>
                    <a:pt x="66" y="15"/>
                    <a:pt x="64" y="13"/>
                  </a:cubicBezTo>
                  <a:cubicBezTo>
                    <a:pt x="61" y="9"/>
                    <a:pt x="61" y="9"/>
                    <a:pt x="61" y="9"/>
                  </a:cubicBezTo>
                  <a:cubicBezTo>
                    <a:pt x="59" y="7"/>
                    <a:pt x="56" y="7"/>
                    <a:pt x="54" y="9"/>
                  </a:cubicBezTo>
                  <a:cubicBezTo>
                    <a:pt x="52" y="11"/>
                    <a:pt x="52" y="11"/>
                    <a:pt x="52" y="11"/>
                  </a:cubicBezTo>
                  <a:cubicBezTo>
                    <a:pt x="50" y="9"/>
                    <a:pt x="47" y="8"/>
                    <a:pt x="45" y="8"/>
                  </a:cubicBezTo>
                  <a:cubicBezTo>
                    <a:pt x="44" y="4"/>
                    <a:pt x="44" y="4"/>
                    <a:pt x="44" y="4"/>
                  </a:cubicBezTo>
                  <a:cubicBezTo>
                    <a:pt x="44" y="2"/>
                    <a:pt x="42" y="0"/>
                    <a:pt x="40" y="0"/>
                  </a:cubicBezTo>
                  <a:cubicBezTo>
                    <a:pt x="35" y="0"/>
                    <a:pt x="35" y="0"/>
                    <a:pt x="35" y="0"/>
                  </a:cubicBezTo>
                  <a:cubicBezTo>
                    <a:pt x="32" y="0"/>
                    <a:pt x="30" y="2"/>
                    <a:pt x="30" y="4"/>
                  </a:cubicBezTo>
                  <a:cubicBezTo>
                    <a:pt x="29" y="7"/>
                    <a:pt x="29" y="7"/>
                    <a:pt x="29" y="7"/>
                  </a:cubicBezTo>
                  <a:cubicBezTo>
                    <a:pt x="27" y="8"/>
                    <a:pt x="24" y="9"/>
                    <a:pt x="22" y="10"/>
                  </a:cubicBezTo>
                  <a:cubicBezTo>
                    <a:pt x="19" y="8"/>
                    <a:pt x="19" y="8"/>
                    <a:pt x="19" y="8"/>
                  </a:cubicBezTo>
                  <a:cubicBezTo>
                    <a:pt x="17" y="7"/>
                    <a:pt x="14" y="7"/>
                    <a:pt x="13" y="9"/>
                  </a:cubicBezTo>
                  <a:cubicBezTo>
                    <a:pt x="9" y="12"/>
                    <a:pt x="9" y="12"/>
                    <a:pt x="9" y="12"/>
                  </a:cubicBezTo>
                  <a:cubicBezTo>
                    <a:pt x="7" y="14"/>
                    <a:pt x="7" y="17"/>
                    <a:pt x="9" y="19"/>
                  </a:cubicBezTo>
                  <a:cubicBezTo>
                    <a:pt x="11" y="21"/>
                    <a:pt x="11" y="21"/>
                    <a:pt x="11" y="21"/>
                  </a:cubicBezTo>
                  <a:cubicBezTo>
                    <a:pt x="9" y="24"/>
                    <a:pt x="8" y="26"/>
                    <a:pt x="8" y="28"/>
                  </a:cubicBezTo>
                  <a:lnTo>
                    <a:pt x="4" y="29"/>
                  </a:lnTo>
                  <a:close/>
                  <a:moveTo>
                    <a:pt x="37" y="23"/>
                  </a:moveTo>
                  <a:cubicBezTo>
                    <a:pt x="44" y="23"/>
                    <a:pt x="50" y="29"/>
                    <a:pt x="50" y="36"/>
                  </a:cubicBezTo>
                  <a:cubicBezTo>
                    <a:pt x="50" y="44"/>
                    <a:pt x="44" y="49"/>
                    <a:pt x="36" y="49"/>
                  </a:cubicBezTo>
                  <a:cubicBezTo>
                    <a:pt x="29" y="49"/>
                    <a:pt x="23" y="43"/>
                    <a:pt x="24" y="36"/>
                  </a:cubicBezTo>
                  <a:cubicBezTo>
                    <a:pt x="24" y="29"/>
                    <a:pt x="30" y="23"/>
                    <a:pt x="37" y="23"/>
                  </a:cubicBezTo>
                  <a:close/>
                </a:path>
              </a:pathLst>
            </a:custGeom>
            <a:grpFill/>
            <a:ln>
              <a:noFill/>
            </a:ln>
          </p:spPr>
          <p:txBody>
            <a:bodyPr vert="horz" wrap="square" lIns="121920" tIns="60960" rIns="121920" bIns="60960" numCol="1" anchor="t" anchorCtr="0" compatLnSpc="1">
              <a:prstTxWarp prst="textNoShape">
                <a:avLst/>
              </a:prstTxWarp>
            </a:bodyPr>
            <a:lstStyle/>
            <a:p>
              <a:pPr fontAlgn="base">
                <a:spcBef>
                  <a:spcPct val="0"/>
                </a:spcBef>
                <a:spcAft>
                  <a:spcPct val="0"/>
                </a:spcAft>
                <a:defRPr/>
              </a:pPr>
              <a:endParaRPr lang="zh-CN" altLang="en-US" sz="2400" kern="0">
                <a:solidFill>
                  <a:srgbClr val="FFFFFF"/>
                </a:solidFill>
                <a:latin typeface="微软雅黑" panose="020B0503020204020204" pitchFamily="34" charset="-122"/>
                <a:ea typeface="微软雅黑" panose="020B0503020204020204" pitchFamily="34" charset="-122"/>
              </a:endParaRPr>
            </a:p>
          </p:txBody>
        </p:sp>
      </p:grpSp>
      <p:sp>
        <p:nvSpPr>
          <p:cNvPr id="45" name="Freeform 5"/>
          <p:cNvSpPr>
            <a:spLocks noEditPoints="1"/>
          </p:cNvSpPr>
          <p:nvPr/>
        </p:nvSpPr>
        <p:spPr bwMode="auto">
          <a:xfrm>
            <a:off x="2959062" y="1252800"/>
            <a:ext cx="339725" cy="336550"/>
          </a:xfrm>
          <a:custGeom>
            <a:avLst/>
            <a:gdLst>
              <a:gd name="T0" fmla="*/ 235 w 426"/>
              <a:gd name="T1" fmla="*/ 1 h 424"/>
              <a:gd name="T2" fmla="*/ 296 w 426"/>
              <a:gd name="T3" fmla="*/ 16 h 424"/>
              <a:gd name="T4" fmla="*/ 348 w 426"/>
              <a:gd name="T5" fmla="*/ 48 h 424"/>
              <a:gd name="T6" fmla="*/ 389 w 426"/>
              <a:gd name="T7" fmla="*/ 93 h 424"/>
              <a:gd name="T8" fmla="*/ 416 w 426"/>
              <a:gd name="T9" fmla="*/ 148 h 424"/>
              <a:gd name="T10" fmla="*/ 426 w 426"/>
              <a:gd name="T11" fmla="*/ 212 h 424"/>
              <a:gd name="T12" fmla="*/ 422 w 426"/>
              <a:gd name="T13" fmla="*/ 255 h 424"/>
              <a:gd name="T14" fmla="*/ 400 w 426"/>
              <a:gd name="T15" fmla="*/ 313 h 424"/>
              <a:gd name="T16" fmla="*/ 363 w 426"/>
              <a:gd name="T17" fmla="*/ 362 h 424"/>
              <a:gd name="T18" fmla="*/ 315 w 426"/>
              <a:gd name="T19" fmla="*/ 398 h 424"/>
              <a:gd name="T20" fmla="*/ 256 w 426"/>
              <a:gd name="T21" fmla="*/ 420 h 424"/>
              <a:gd name="T22" fmla="*/ 213 w 426"/>
              <a:gd name="T23" fmla="*/ 424 h 424"/>
              <a:gd name="T24" fmla="*/ 149 w 426"/>
              <a:gd name="T25" fmla="*/ 415 h 424"/>
              <a:gd name="T26" fmla="*/ 94 w 426"/>
              <a:gd name="T27" fmla="*/ 388 h 424"/>
              <a:gd name="T28" fmla="*/ 49 w 426"/>
              <a:gd name="T29" fmla="*/ 347 h 424"/>
              <a:gd name="T30" fmla="*/ 16 w 426"/>
              <a:gd name="T31" fmla="*/ 295 h 424"/>
              <a:gd name="T32" fmla="*/ 1 w 426"/>
              <a:gd name="T33" fmla="*/ 233 h 424"/>
              <a:gd name="T34" fmla="*/ 1 w 426"/>
              <a:gd name="T35" fmla="*/ 190 h 424"/>
              <a:gd name="T36" fmla="*/ 16 w 426"/>
              <a:gd name="T37" fmla="*/ 129 h 424"/>
              <a:gd name="T38" fmla="*/ 49 w 426"/>
              <a:gd name="T39" fmla="*/ 77 h 424"/>
              <a:gd name="T40" fmla="*/ 94 w 426"/>
              <a:gd name="T41" fmla="*/ 36 h 424"/>
              <a:gd name="T42" fmla="*/ 149 w 426"/>
              <a:gd name="T43" fmla="*/ 9 h 424"/>
              <a:gd name="T44" fmla="*/ 213 w 426"/>
              <a:gd name="T45" fmla="*/ 0 h 424"/>
              <a:gd name="T46" fmla="*/ 195 w 426"/>
              <a:gd name="T47" fmla="*/ 30 h 424"/>
              <a:gd name="T48" fmla="*/ 142 w 426"/>
              <a:gd name="T49" fmla="*/ 43 h 424"/>
              <a:gd name="T50" fmla="*/ 96 w 426"/>
              <a:gd name="T51" fmla="*/ 71 h 424"/>
              <a:gd name="T52" fmla="*/ 61 w 426"/>
              <a:gd name="T53" fmla="*/ 110 h 424"/>
              <a:gd name="T54" fmla="*/ 38 w 426"/>
              <a:gd name="T55" fmla="*/ 158 h 424"/>
              <a:gd name="T56" fmla="*/ 29 w 426"/>
              <a:gd name="T57" fmla="*/ 212 h 424"/>
              <a:gd name="T58" fmla="*/ 32 w 426"/>
              <a:gd name="T59" fmla="*/ 249 h 424"/>
              <a:gd name="T60" fmla="*/ 52 w 426"/>
              <a:gd name="T61" fmla="*/ 299 h 424"/>
              <a:gd name="T62" fmla="*/ 83 w 426"/>
              <a:gd name="T63" fmla="*/ 341 h 424"/>
              <a:gd name="T64" fmla="*/ 125 w 426"/>
              <a:gd name="T65" fmla="*/ 373 h 424"/>
              <a:gd name="T66" fmla="*/ 176 w 426"/>
              <a:gd name="T67" fmla="*/ 392 h 424"/>
              <a:gd name="T68" fmla="*/ 213 w 426"/>
              <a:gd name="T69" fmla="*/ 395 h 424"/>
              <a:gd name="T70" fmla="*/ 267 w 426"/>
              <a:gd name="T71" fmla="*/ 387 h 424"/>
              <a:gd name="T72" fmla="*/ 316 w 426"/>
              <a:gd name="T73" fmla="*/ 364 h 424"/>
              <a:gd name="T74" fmla="*/ 355 w 426"/>
              <a:gd name="T75" fmla="*/ 328 h 424"/>
              <a:gd name="T76" fmla="*/ 383 w 426"/>
              <a:gd name="T77" fmla="*/ 283 h 424"/>
              <a:gd name="T78" fmla="*/ 396 w 426"/>
              <a:gd name="T79" fmla="*/ 230 h 424"/>
              <a:gd name="T80" fmla="*/ 396 w 426"/>
              <a:gd name="T81" fmla="*/ 194 h 424"/>
              <a:gd name="T82" fmla="*/ 383 w 426"/>
              <a:gd name="T83" fmla="*/ 141 h 424"/>
              <a:gd name="T84" fmla="*/ 355 w 426"/>
              <a:gd name="T85" fmla="*/ 95 h 424"/>
              <a:gd name="T86" fmla="*/ 316 w 426"/>
              <a:gd name="T87" fmla="*/ 60 h 424"/>
              <a:gd name="T88" fmla="*/ 267 w 426"/>
              <a:gd name="T89" fmla="*/ 37 h 424"/>
              <a:gd name="T90" fmla="*/ 213 w 426"/>
              <a:gd name="T91" fmla="*/ 29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6" h="424">
                <a:moveTo>
                  <a:pt x="213" y="0"/>
                </a:moveTo>
                <a:lnTo>
                  <a:pt x="213" y="0"/>
                </a:lnTo>
                <a:lnTo>
                  <a:pt x="235" y="1"/>
                </a:lnTo>
                <a:lnTo>
                  <a:pt x="256" y="4"/>
                </a:lnTo>
                <a:lnTo>
                  <a:pt x="277" y="9"/>
                </a:lnTo>
                <a:lnTo>
                  <a:pt x="296" y="16"/>
                </a:lnTo>
                <a:lnTo>
                  <a:pt x="315" y="25"/>
                </a:lnTo>
                <a:lnTo>
                  <a:pt x="332" y="36"/>
                </a:lnTo>
                <a:lnTo>
                  <a:pt x="348" y="48"/>
                </a:lnTo>
                <a:lnTo>
                  <a:pt x="363" y="62"/>
                </a:lnTo>
                <a:lnTo>
                  <a:pt x="377" y="77"/>
                </a:lnTo>
                <a:lnTo>
                  <a:pt x="389" y="93"/>
                </a:lnTo>
                <a:lnTo>
                  <a:pt x="400" y="111"/>
                </a:lnTo>
                <a:lnTo>
                  <a:pt x="410" y="129"/>
                </a:lnTo>
                <a:lnTo>
                  <a:pt x="416" y="148"/>
                </a:lnTo>
                <a:lnTo>
                  <a:pt x="422" y="169"/>
                </a:lnTo>
                <a:lnTo>
                  <a:pt x="425" y="190"/>
                </a:lnTo>
                <a:lnTo>
                  <a:pt x="426" y="212"/>
                </a:lnTo>
                <a:lnTo>
                  <a:pt x="426" y="212"/>
                </a:lnTo>
                <a:lnTo>
                  <a:pt x="425" y="233"/>
                </a:lnTo>
                <a:lnTo>
                  <a:pt x="422" y="255"/>
                </a:lnTo>
                <a:lnTo>
                  <a:pt x="416" y="276"/>
                </a:lnTo>
                <a:lnTo>
                  <a:pt x="410" y="295"/>
                </a:lnTo>
                <a:lnTo>
                  <a:pt x="400" y="313"/>
                </a:lnTo>
                <a:lnTo>
                  <a:pt x="389" y="331"/>
                </a:lnTo>
                <a:lnTo>
                  <a:pt x="377" y="347"/>
                </a:lnTo>
                <a:lnTo>
                  <a:pt x="363" y="362"/>
                </a:lnTo>
                <a:lnTo>
                  <a:pt x="348" y="376"/>
                </a:lnTo>
                <a:lnTo>
                  <a:pt x="332" y="388"/>
                </a:lnTo>
                <a:lnTo>
                  <a:pt x="315" y="398"/>
                </a:lnTo>
                <a:lnTo>
                  <a:pt x="296" y="408"/>
                </a:lnTo>
                <a:lnTo>
                  <a:pt x="277" y="415"/>
                </a:lnTo>
                <a:lnTo>
                  <a:pt x="256" y="420"/>
                </a:lnTo>
                <a:lnTo>
                  <a:pt x="235" y="423"/>
                </a:lnTo>
                <a:lnTo>
                  <a:pt x="213" y="424"/>
                </a:lnTo>
                <a:lnTo>
                  <a:pt x="213" y="424"/>
                </a:lnTo>
                <a:lnTo>
                  <a:pt x="191" y="423"/>
                </a:lnTo>
                <a:lnTo>
                  <a:pt x="170" y="420"/>
                </a:lnTo>
                <a:lnTo>
                  <a:pt x="149" y="415"/>
                </a:lnTo>
                <a:lnTo>
                  <a:pt x="130" y="408"/>
                </a:lnTo>
                <a:lnTo>
                  <a:pt x="111" y="398"/>
                </a:lnTo>
                <a:lnTo>
                  <a:pt x="94" y="388"/>
                </a:lnTo>
                <a:lnTo>
                  <a:pt x="78" y="376"/>
                </a:lnTo>
                <a:lnTo>
                  <a:pt x="63" y="362"/>
                </a:lnTo>
                <a:lnTo>
                  <a:pt x="49" y="347"/>
                </a:lnTo>
                <a:lnTo>
                  <a:pt x="37" y="331"/>
                </a:lnTo>
                <a:lnTo>
                  <a:pt x="26" y="313"/>
                </a:lnTo>
                <a:lnTo>
                  <a:pt x="16" y="295"/>
                </a:lnTo>
                <a:lnTo>
                  <a:pt x="10" y="276"/>
                </a:lnTo>
                <a:lnTo>
                  <a:pt x="4" y="255"/>
                </a:lnTo>
                <a:lnTo>
                  <a:pt x="1" y="233"/>
                </a:lnTo>
                <a:lnTo>
                  <a:pt x="0" y="212"/>
                </a:lnTo>
                <a:lnTo>
                  <a:pt x="0" y="212"/>
                </a:lnTo>
                <a:lnTo>
                  <a:pt x="1" y="190"/>
                </a:lnTo>
                <a:lnTo>
                  <a:pt x="4" y="169"/>
                </a:lnTo>
                <a:lnTo>
                  <a:pt x="10" y="148"/>
                </a:lnTo>
                <a:lnTo>
                  <a:pt x="16" y="129"/>
                </a:lnTo>
                <a:lnTo>
                  <a:pt x="26" y="111"/>
                </a:lnTo>
                <a:lnTo>
                  <a:pt x="37" y="93"/>
                </a:lnTo>
                <a:lnTo>
                  <a:pt x="49" y="77"/>
                </a:lnTo>
                <a:lnTo>
                  <a:pt x="63" y="62"/>
                </a:lnTo>
                <a:lnTo>
                  <a:pt x="78" y="48"/>
                </a:lnTo>
                <a:lnTo>
                  <a:pt x="94" y="36"/>
                </a:lnTo>
                <a:lnTo>
                  <a:pt x="111" y="25"/>
                </a:lnTo>
                <a:lnTo>
                  <a:pt x="130" y="16"/>
                </a:lnTo>
                <a:lnTo>
                  <a:pt x="149" y="9"/>
                </a:lnTo>
                <a:lnTo>
                  <a:pt x="170" y="4"/>
                </a:lnTo>
                <a:lnTo>
                  <a:pt x="191" y="1"/>
                </a:lnTo>
                <a:lnTo>
                  <a:pt x="213" y="0"/>
                </a:lnTo>
                <a:close/>
                <a:moveTo>
                  <a:pt x="213" y="29"/>
                </a:moveTo>
                <a:lnTo>
                  <a:pt x="213" y="29"/>
                </a:lnTo>
                <a:lnTo>
                  <a:pt x="195" y="30"/>
                </a:lnTo>
                <a:lnTo>
                  <a:pt x="176" y="32"/>
                </a:lnTo>
                <a:lnTo>
                  <a:pt x="159" y="37"/>
                </a:lnTo>
                <a:lnTo>
                  <a:pt x="142" y="43"/>
                </a:lnTo>
                <a:lnTo>
                  <a:pt x="125" y="51"/>
                </a:lnTo>
                <a:lnTo>
                  <a:pt x="110" y="60"/>
                </a:lnTo>
                <a:lnTo>
                  <a:pt x="96" y="71"/>
                </a:lnTo>
                <a:lnTo>
                  <a:pt x="83" y="83"/>
                </a:lnTo>
                <a:lnTo>
                  <a:pt x="71" y="95"/>
                </a:lnTo>
                <a:lnTo>
                  <a:pt x="61" y="110"/>
                </a:lnTo>
                <a:lnTo>
                  <a:pt x="52" y="125"/>
                </a:lnTo>
                <a:lnTo>
                  <a:pt x="43" y="141"/>
                </a:lnTo>
                <a:lnTo>
                  <a:pt x="38" y="158"/>
                </a:lnTo>
                <a:lnTo>
                  <a:pt x="32" y="175"/>
                </a:lnTo>
                <a:lnTo>
                  <a:pt x="30" y="194"/>
                </a:lnTo>
                <a:lnTo>
                  <a:pt x="29" y="212"/>
                </a:lnTo>
                <a:lnTo>
                  <a:pt x="29" y="212"/>
                </a:lnTo>
                <a:lnTo>
                  <a:pt x="30" y="230"/>
                </a:lnTo>
                <a:lnTo>
                  <a:pt x="32" y="249"/>
                </a:lnTo>
                <a:lnTo>
                  <a:pt x="38" y="266"/>
                </a:lnTo>
                <a:lnTo>
                  <a:pt x="43" y="283"/>
                </a:lnTo>
                <a:lnTo>
                  <a:pt x="52" y="299"/>
                </a:lnTo>
                <a:lnTo>
                  <a:pt x="61" y="314"/>
                </a:lnTo>
                <a:lnTo>
                  <a:pt x="71" y="328"/>
                </a:lnTo>
                <a:lnTo>
                  <a:pt x="83" y="341"/>
                </a:lnTo>
                <a:lnTo>
                  <a:pt x="96" y="353"/>
                </a:lnTo>
                <a:lnTo>
                  <a:pt x="110" y="364"/>
                </a:lnTo>
                <a:lnTo>
                  <a:pt x="125" y="373"/>
                </a:lnTo>
                <a:lnTo>
                  <a:pt x="142" y="381"/>
                </a:lnTo>
                <a:lnTo>
                  <a:pt x="159" y="387"/>
                </a:lnTo>
                <a:lnTo>
                  <a:pt x="176" y="392"/>
                </a:lnTo>
                <a:lnTo>
                  <a:pt x="195" y="394"/>
                </a:lnTo>
                <a:lnTo>
                  <a:pt x="213" y="395"/>
                </a:lnTo>
                <a:lnTo>
                  <a:pt x="213" y="395"/>
                </a:lnTo>
                <a:lnTo>
                  <a:pt x="231" y="394"/>
                </a:lnTo>
                <a:lnTo>
                  <a:pt x="250" y="392"/>
                </a:lnTo>
                <a:lnTo>
                  <a:pt x="267" y="387"/>
                </a:lnTo>
                <a:lnTo>
                  <a:pt x="284" y="381"/>
                </a:lnTo>
                <a:lnTo>
                  <a:pt x="301" y="373"/>
                </a:lnTo>
                <a:lnTo>
                  <a:pt x="316" y="364"/>
                </a:lnTo>
                <a:lnTo>
                  <a:pt x="330" y="353"/>
                </a:lnTo>
                <a:lnTo>
                  <a:pt x="343" y="341"/>
                </a:lnTo>
                <a:lnTo>
                  <a:pt x="355" y="328"/>
                </a:lnTo>
                <a:lnTo>
                  <a:pt x="365" y="314"/>
                </a:lnTo>
                <a:lnTo>
                  <a:pt x="374" y="299"/>
                </a:lnTo>
                <a:lnTo>
                  <a:pt x="383" y="283"/>
                </a:lnTo>
                <a:lnTo>
                  <a:pt x="388" y="266"/>
                </a:lnTo>
                <a:lnTo>
                  <a:pt x="394" y="249"/>
                </a:lnTo>
                <a:lnTo>
                  <a:pt x="396" y="230"/>
                </a:lnTo>
                <a:lnTo>
                  <a:pt x="397" y="212"/>
                </a:lnTo>
                <a:lnTo>
                  <a:pt x="397" y="212"/>
                </a:lnTo>
                <a:lnTo>
                  <a:pt x="396" y="194"/>
                </a:lnTo>
                <a:lnTo>
                  <a:pt x="394" y="175"/>
                </a:lnTo>
                <a:lnTo>
                  <a:pt x="388" y="158"/>
                </a:lnTo>
                <a:lnTo>
                  <a:pt x="383" y="141"/>
                </a:lnTo>
                <a:lnTo>
                  <a:pt x="374" y="125"/>
                </a:lnTo>
                <a:lnTo>
                  <a:pt x="365" y="110"/>
                </a:lnTo>
                <a:lnTo>
                  <a:pt x="355" y="95"/>
                </a:lnTo>
                <a:lnTo>
                  <a:pt x="343" y="83"/>
                </a:lnTo>
                <a:lnTo>
                  <a:pt x="330" y="71"/>
                </a:lnTo>
                <a:lnTo>
                  <a:pt x="316" y="60"/>
                </a:lnTo>
                <a:lnTo>
                  <a:pt x="301" y="51"/>
                </a:lnTo>
                <a:lnTo>
                  <a:pt x="284" y="43"/>
                </a:lnTo>
                <a:lnTo>
                  <a:pt x="267" y="37"/>
                </a:lnTo>
                <a:lnTo>
                  <a:pt x="250" y="32"/>
                </a:lnTo>
                <a:lnTo>
                  <a:pt x="231" y="30"/>
                </a:lnTo>
                <a:lnTo>
                  <a:pt x="213" y="29"/>
                </a:lnTo>
                <a:lnTo>
                  <a:pt x="213" y="29"/>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585">
              <a:defRPr/>
            </a:pPr>
            <a:endParaRPr lang="en-US" kern="0">
              <a:solidFill>
                <a:prstClr val="black"/>
              </a:solidFill>
              <a:latin typeface="微软雅黑" panose="020B0503020204020204" pitchFamily="34" charset="-122"/>
              <a:ea typeface="微软雅黑" panose="020B0503020204020204" pitchFamily="34" charset="-122"/>
            </a:endParaRPr>
          </a:p>
        </p:txBody>
      </p:sp>
      <p:sp>
        <p:nvSpPr>
          <p:cNvPr id="46" name="Freeform 8"/>
          <p:cNvSpPr>
            <a:spLocks noEditPoints="1"/>
          </p:cNvSpPr>
          <p:nvPr/>
        </p:nvSpPr>
        <p:spPr bwMode="auto">
          <a:xfrm>
            <a:off x="3116225" y="1298838"/>
            <a:ext cx="104775" cy="133350"/>
          </a:xfrm>
          <a:custGeom>
            <a:avLst/>
            <a:gdLst>
              <a:gd name="T0" fmla="*/ 0 w 132"/>
              <a:gd name="T1" fmla="*/ 0 h 168"/>
              <a:gd name="T2" fmla="*/ 0 w 132"/>
              <a:gd name="T3" fmla="*/ 117 h 168"/>
              <a:gd name="T4" fmla="*/ 0 w 132"/>
              <a:gd name="T5" fmla="*/ 117 h 168"/>
              <a:gd name="T6" fmla="*/ 7 w 132"/>
              <a:gd name="T7" fmla="*/ 115 h 168"/>
              <a:gd name="T8" fmla="*/ 15 w 132"/>
              <a:gd name="T9" fmla="*/ 115 h 168"/>
              <a:gd name="T10" fmla="*/ 15 w 132"/>
              <a:gd name="T11" fmla="*/ 115 h 168"/>
              <a:gd name="T12" fmla="*/ 23 w 132"/>
              <a:gd name="T13" fmla="*/ 115 h 168"/>
              <a:gd name="T14" fmla="*/ 29 w 132"/>
              <a:gd name="T15" fmla="*/ 117 h 168"/>
              <a:gd name="T16" fmla="*/ 29 w 132"/>
              <a:gd name="T17" fmla="*/ 0 h 168"/>
              <a:gd name="T18" fmla="*/ 0 w 132"/>
              <a:gd name="T19" fmla="*/ 0 h 168"/>
              <a:gd name="T20" fmla="*/ 52 w 132"/>
              <a:gd name="T21" fmla="*/ 139 h 168"/>
              <a:gd name="T22" fmla="*/ 52 w 132"/>
              <a:gd name="T23" fmla="*/ 139 h 168"/>
              <a:gd name="T24" fmla="*/ 54 w 132"/>
              <a:gd name="T25" fmla="*/ 146 h 168"/>
              <a:gd name="T26" fmla="*/ 55 w 132"/>
              <a:gd name="T27" fmla="*/ 154 h 168"/>
              <a:gd name="T28" fmla="*/ 55 w 132"/>
              <a:gd name="T29" fmla="*/ 154 h 168"/>
              <a:gd name="T30" fmla="*/ 54 w 132"/>
              <a:gd name="T31" fmla="*/ 161 h 168"/>
              <a:gd name="T32" fmla="*/ 52 w 132"/>
              <a:gd name="T33" fmla="*/ 168 h 168"/>
              <a:gd name="T34" fmla="*/ 132 w 132"/>
              <a:gd name="T35" fmla="*/ 168 h 168"/>
              <a:gd name="T36" fmla="*/ 132 w 132"/>
              <a:gd name="T37" fmla="*/ 139 h 168"/>
              <a:gd name="T38" fmla="*/ 52 w 132"/>
              <a:gd name="T39" fmla="*/ 13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2" h="168">
                <a:moveTo>
                  <a:pt x="0" y="0"/>
                </a:moveTo>
                <a:lnTo>
                  <a:pt x="0" y="117"/>
                </a:lnTo>
                <a:lnTo>
                  <a:pt x="0" y="117"/>
                </a:lnTo>
                <a:lnTo>
                  <a:pt x="7" y="115"/>
                </a:lnTo>
                <a:lnTo>
                  <a:pt x="15" y="115"/>
                </a:lnTo>
                <a:lnTo>
                  <a:pt x="15" y="115"/>
                </a:lnTo>
                <a:lnTo>
                  <a:pt x="23" y="115"/>
                </a:lnTo>
                <a:lnTo>
                  <a:pt x="29" y="117"/>
                </a:lnTo>
                <a:lnTo>
                  <a:pt x="29" y="0"/>
                </a:lnTo>
                <a:lnTo>
                  <a:pt x="0" y="0"/>
                </a:lnTo>
                <a:close/>
                <a:moveTo>
                  <a:pt x="52" y="139"/>
                </a:moveTo>
                <a:lnTo>
                  <a:pt x="52" y="139"/>
                </a:lnTo>
                <a:lnTo>
                  <a:pt x="54" y="146"/>
                </a:lnTo>
                <a:lnTo>
                  <a:pt x="55" y="154"/>
                </a:lnTo>
                <a:lnTo>
                  <a:pt x="55" y="154"/>
                </a:lnTo>
                <a:lnTo>
                  <a:pt x="54" y="161"/>
                </a:lnTo>
                <a:lnTo>
                  <a:pt x="52" y="168"/>
                </a:lnTo>
                <a:lnTo>
                  <a:pt x="132" y="168"/>
                </a:lnTo>
                <a:lnTo>
                  <a:pt x="132" y="139"/>
                </a:lnTo>
                <a:lnTo>
                  <a:pt x="52" y="139"/>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585">
              <a:defRPr/>
            </a:pPr>
            <a:endParaRPr lang="en-US" kern="0">
              <a:solidFill>
                <a:prstClr val="black"/>
              </a:solidFill>
              <a:latin typeface="微软雅黑" panose="020B0503020204020204" pitchFamily="34" charset="-122"/>
              <a:ea typeface="微软雅黑" panose="020B0503020204020204" pitchFamily="34" charset="-122"/>
            </a:endParaRPr>
          </a:p>
        </p:txBody>
      </p:sp>
      <p:sp>
        <p:nvSpPr>
          <p:cNvPr id="47" name="Freeform 9"/>
          <p:cNvSpPr>
            <a:spLocks/>
          </p:cNvSpPr>
          <p:nvPr/>
        </p:nvSpPr>
        <p:spPr bwMode="auto">
          <a:xfrm>
            <a:off x="3113050" y="1402819"/>
            <a:ext cx="31750" cy="31750"/>
          </a:xfrm>
          <a:custGeom>
            <a:avLst/>
            <a:gdLst>
              <a:gd name="T0" fmla="*/ 40 w 40"/>
              <a:gd name="T1" fmla="*/ 19 h 39"/>
              <a:gd name="T2" fmla="*/ 40 w 40"/>
              <a:gd name="T3" fmla="*/ 19 h 39"/>
              <a:gd name="T4" fmla="*/ 40 w 40"/>
              <a:gd name="T5" fmla="*/ 23 h 39"/>
              <a:gd name="T6" fmla="*/ 39 w 40"/>
              <a:gd name="T7" fmla="*/ 26 h 39"/>
              <a:gd name="T8" fmla="*/ 37 w 40"/>
              <a:gd name="T9" fmla="*/ 30 h 39"/>
              <a:gd name="T10" fmla="*/ 35 w 40"/>
              <a:gd name="T11" fmla="*/ 33 h 39"/>
              <a:gd name="T12" fmla="*/ 32 w 40"/>
              <a:gd name="T13" fmla="*/ 35 h 39"/>
              <a:gd name="T14" fmla="*/ 29 w 40"/>
              <a:gd name="T15" fmla="*/ 37 h 39"/>
              <a:gd name="T16" fmla="*/ 24 w 40"/>
              <a:gd name="T17" fmla="*/ 38 h 39"/>
              <a:gd name="T18" fmla="*/ 21 w 40"/>
              <a:gd name="T19" fmla="*/ 39 h 39"/>
              <a:gd name="T20" fmla="*/ 21 w 40"/>
              <a:gd name="T21" fmla="*/ 39 h 39"/>
              <a:gd name="T22" fmla="*/ 17 w 40"/>
              <a:gd name="T23" fmla="*/ 38 h 39"/>
              <a:gd name="T24" fmla="*/ 12 w 40"/>
              <a:gd name="T25" fmla="*/ 37 h 39"/>
              <a:gd name="T26" fmla="*/ 9 w 40"/>
              <a:gd name="T27" fmla="*/ 35 h 39"/>
              <a:gd name="T28" fmla="*/ 7 w 40"/>
              <a:gd name="T29" fmla="*/ 33 h 39"/>
              <a:gd name="T30" fmla="*/ 4 w 40"/>
              <a:gd name="T31" fmla="*/ 30 h 39"/>
              <a:gd name="T32" fmla="*/ 3 w 40"/>
              <a:gd name="T33" fmla="*/ 26 h 39"/>
              <a:gd name="T34" fmla="*/ 2 w 40"/>
              <a:gd name="T35" fmla="*/ 23 h 39"/>
              <a:gd name="T36" fmla="*/ 0 w 40"/>
              <a:gd name="T37" fmla="*/ 19 h 39"/>
              <a:gd name="T38" fmla="*/ 0 w 40"/>
              <a:gd name="T39" fmla="*/ 19 h 39"/>
              <a:gd name="T40" fmla="*/ 2 w 40"/>
              <a:gd name="T41" fmla="*/ 15 h 39"/>
              <a:gd name="T42" fmla="*/ 3 w 40"/>
              <a:gd name="T43" fmla="*/ 11 h 39"/>
              <a:gd name="T44" fmla="*/ 4 w 40"/>
              <a:gd name="T45" fmla="*/ 8 h 39"/>
              <a:gd name="T46" fmla="*/ 7 w 40"/>
              <a:gd name="T47" fmla="*/ 5 h 39"/>
              <a:gd name="T48" fmla="*/ 9 w 40"/>
              <a:gd name="T49" fmla="*/ 3 h 39"/>
              <a:gd name="T50" fmla="*/ 12 w 40"/>
              <a:gd name="T51" fmla="*/ 1 h 39"/>
              <a:gd name="T52" fmla="*/ 17 w 40"/>
              <a:gd name="T53" fmla="*/ 0 h 39"/>
              <a:gd name="T54" fmla="*/ 21 w 40"/>
              <a:gd name="T55" fmla="*/ 0 h 39"/>
              <a:gd name="T56" fmla="*/ 21 w 40"/>
              <a:gd name="T57" fmla="*/ 0 h 39"/>
              <a:gd name="T58" fmla="*/ 24 w 40"/>
              <a:gd name="T59" fmla="*/ 0 h 39"/>
              <a:gd name="T60" fmla="*/ 29 w 40"/>
              <a:gd name="T61" fmla="*/ 1 h 39"/>
              <a:gd name="T62" fmla="*/ 32 w 40"/>
              <a:gd name="T63" fmla="*/ 3 h 39"/>
              <a:gd name="T64" fmla="*/ 35 w 40"/>
              <a:gd name="T65" fmla="*/ 5 h 39"/>
              <a:gd name="T66" fmla="*/ 37 w 40"/>
              <a:gd name="T67" fmla="*/ 8 h 39"/>
              <a:gd name="T68" fmla="*/ 39 w 40"/>
              <a:gd name="T69" fmla="*/ 11 h 39"/>
              <a:gd name="T70" fmla="*/ 40 w 40"/>
              <a:gd name="T71" fmla="*/ 15 h 39"/>
              <a:gd name="T72" fmla="*/ 40 w 40"/>
              <a:gd name="T73" fmla="*/ 19 h 39"/>
              <a:gd name="T74" fmla="*/ 40 w 40"/>
              <a:gd name="T75"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 h="39">
                <a:moveTo>
                  <a:pt x="40" y="19"/>
                </a:moveTo>
                <a:lnTo>
                  <a:pt x="40" y="19"/>
                </a:lnTo>
                <a:lnTo>
                  <a:pt x="40" y="23"/>
                </a:lnTo>
                <a:lnTo>
                  <a:pt x="39" y="26"/>
                </a:lnTo>
                <a:lnTo>
                  <a:pt x="37" y="30"/>
                </a:lnTo>
                <a:lnTo>
                  <a:pt x="35" y="33"/>
                </a:lnTo>
                <a:lnTo>
                  <a:pt x="32" y="35"/>
                </a:lnTo>
                <a:lnTo>
                  <a:pt x="29" y="37"/>
                </a:lnTo>
                <a:lnTo>
                  <a:pt x="24" y="38"/>
                </a:lnTo>
                <a:lnTo>
                  <a:pt x="21" y="39"/>
                </a:lnTo>
                <a:lnTo>
                  <a:pt x="21" y="39"/>
                </a:lnTo>
                <a:lnTo>
                  <a:pt x="17" y="38"/>
                </a:lnTo>
                <a:lnTo>
                  <a:pt x="12" y="37"/>
                </a:lnTo>
                <a:lnTo>
                  <a:pt x="9" y="35"/>
                </a:lnTo>
                <a:lnTo>
                  <a:pt x="7" y="33"/>
                </a:lnTo>
                <a:lnTo>
                  <a:pt x="4" y="30"/>
                </a:lnTo>
                <a:lnTo>
                  <a:pt x="3" y="26"/>
                </a:lnTo>
                <a:lnTo>
                  <a:pt x="2" y="23"/>
                </a:lnTo>
                <a:lnTo>
                  <a:pt x="0" y="19"/>
                </a:lnTo>
                <a:lnTo>
                  <a:pt x="0" y="19"/>
                </a:lnTo>
                <a:lnTo>
                  <a:pt x="2" y="15"/>
                </a:lnTo>
                <a:lnTo>
                  <a:pt x="3" y="11"/>
                </a:lnTo>
                <a:lnTo>
                  <a:pt x="4" y="8"/>
                </a:lnTo>
                <a:lnTo>
                  <a:pt x="7" y="5"/>
                </a:lnTo>
                <a:lnTo>
                  <a:pt x="9" y="3"/>
                </a:lnTo>
                <a:lnTo>
                  <a:pt x="12" y="1"/>
                </a:lnTo>
                <a:lnTo>
                  <a:pt x="17" y="0"/>
                </a:lnTo>
                <a:lnTo>
                  <a:pt x="21" y="0"/>
                </a:lnTo>
                <a:lnTo>
                  <a:pt x="21" y="0"/>
                </a:lnTo>
                <a:lnTo>
                  <a:pt x="24" y="0"/>
                </a:lnTo>
                <a:lnTo>
                  <a:pt x="29" y="1"/>
                </a:lnTo>
                <a:lnTo>
                  <a:pt x="32" y="3"/>
                </a:lnTo>
                <a:lnTo>
                  <a:pt x="35" y="5"/>
                </a:lnTo>
                <a:lnTo>
                  <a:pt x="37" y="8"/>
                </a:lnTo>
                <a:lnTo>
                  <a:pt x="39" y="11"/>
                </a:lnTo>
                <a:lnTo>
                  <a:pt x="40" y="15"/>
                </a:lnTo>
                <a:lnTo>
                  <a:pt x="40" y="19"/>
                </a:lnTo>
                <a:lnTo>
                  <a:pt x="40" y="19"/>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585">
              <a:defRPr/>
            </a:pPr>
            <a:endParaRPr lang="en-US" kern="0">
              <a:solidFill>
                <a:prstClr val="black"/>
              </a:solidFill>
              <a:latin typeface="微软雅黑" panose="020B0503020204020204" pitchFamily="34" charset="-122"/>
              <a:ea typeface="微软雅黑" panose="020B0503020204020204" pitchFamily="34" charset="-122"/>
            </a:endParaRPr>
          </a:p>
        </p:txBody>
      </p:sp>
      <p:pic>
        <p:nvPicPr>
          <p:cNvPr id="48" name="图片 4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36859" y="1190259"/>
            <a:ext cx="576000" cy="458301"/>
          </a:xfrm>
          <a:prstGeom prst="rect">
            <a:avLst/>
          </a:prstGeom>
        </p:spPr>
      </p:pic>
      <p:sp>
        <p:nvSpPr>
          <p:cNvPr id="2" name="标题 1">
            <a:extLst>
              <a:ext uri="{FF2B5EF4-FFF2-40B4-BE49-F238E27FC236}">
                <a16:creationId xmlns:a16="http://schemas.microsoft.com/office/drawing/2014/main" id="{0961D807-35B8-F35B-1C7E-B37BCFCB1BD3}"/>
              </a:ext>
            </a:extLst>
          </p:cNvPr>
          <p:cNvSpPr>
            <a:spLocks noGrp="1"/>
          </p:cNvSpPr>
          <p:nvPr>
            <p:ph type="title"/>
          </p:nvPr>
        </p:nvSpPr>
        <p:spPr>
          <a:xfrm>
            <a:off x="304633" y="138471"/>
            <a:ext cx="10515600" cy="713740"/>
          </a:xfrm>
        </p:spPr>
        <p:txBody>
          <a:bodyPr>
            <a:normAutofit/>
          </a:bodyPr>
          <a:lstStyle/>
          <a:p>
            <a:r>
              <a:rPr lang="zh-CN" altLang="en-US" dirty="0"/>
              <a:t>智算中心网络面临的网络需求</a:t>
            </a:r>
          </a:p>
        </p:txBody>
      </p:sp>
    </p:spTree>
    <p:extLst>
      <p:ext uri="{BB962C8B-B14F-4D97-AF65-F5344CB8AC3E}">
        <p14:creationId xmlns:p14="http://schemas.microsoft.com/office/powerpoint/2010/main" val="247546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extLst>
              <a:ext uri="{FF2B5EF4-FFF2-40B4-BE49-F238E27FC236}">
                <a16:creationId xmlns:a16="http://schemas.microsoft.com/office/drawing/2014/main" id="{777AD990-F39A-3557-4EDF-A41F9C5FA38C}"/>
              </a:ext>
            </a:extLst>
          </p:cNvPr>
          <p:cNvSpPr/>
          <p:nvPr/>
        </p:nvSpPr>
        <p:spPr>
          <a:xfrm>
            <a:off x="2706624" y="5003388"/>
            <a:ext cx="2368296" cy="33094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err="1"/>
              <a:t>Allreduce</a:t>
            </a:r>
            <a:r>
              <a:rPr lang="zh-CN" altLang="en-US" dirty="0"/>
              <a:t>举例（</a:t>
            </a:r>
            <a:r>
              <a:rPr lang="en-US" altLang="zh-CN" dirty="0"/>
              <a:t>2</a:t>
            </a:r>
            <a:r>
              <a:rPr lang="zh-CN" altLang="en-US" dirty="0"/>
              <a:t>）</a:t>
            </a:r>
          </a:p>
        </p:txBody>
      </p:sp>
      <p:pic>
        <p:nvPicPr>
          <p:cNvPr id="5" name="图片 4">
            <a:extLst>
              <a:ext uri="{FF2B5EF4-FFF2-40B4-BE49-F238E27FC236}">
                <a16:creationId xmlns:a16="http://schemas.microsoft.com/office/drawing/2014/main" id="{4E311E06-7FD3-B78D-9F8E-AA2FBDDFB0F6}"/>
              </a:ext>
            </a:extLst>
          </p:cNvPr>
          <p:cNvPicPr>
            <a:picLocks noChangeAspect="1"/>
          </p:cNvPicPr>
          <p:nvPr/>
        </p:nvPicPr>
        <p:blipFill>
          <a:blip r:embed="rId3"/>
          <a:stretch>
            <a:fillRect/>
          </a:stretch>
        </p:blipFill>
        <p:spPr>
          <a:xfrm>
            <a:off x="371475" y="1481518"/>
            <a:ext cx="11449050" cy="1133475"/>
          </a:xfrm>
          <a:prstGeom prst="rect">
            <a:avLst/>
          </a:prstGeom>
        </p:spPr>
      </p:pic>
      <p:sp>
        <p:nvSpPr>
          <p:cNvPr id="6" name="文本框 5">
            <a:extLst>
              <a:ext uri="{FF2B5EF4-FFF2-40B4-BE49-F238E27FC236}">
                <a16:creationId xmlns:a16="http://schemas.microsoft.com/office/drawing/2014/main" id="{CBFD78D2-AE54-6E24-D368-6008563E5444}"/>
              </a:ext>
            </a:extLst>
          </p:cNvPr>
          <p:cNvSpPr txBox="1"/>
          <p:nvPr/>
        </p:nvSpPr>
        <p:spPr>
          <a:xfrm>
            <a:off x="838200" y="3244334"/>
            <a:ext cx="5041765"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总耗时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 计算耗时 </a:t>
            </a:r>
            <a:r>
              <a:rPr lang="en-US" altLang="zh-CN"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网络耗时</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通信次数</a:t>
            </a:r>
          </a:p>
        </p:txBody>
      </p:sp>
      <p:sp>
        <p:nvSpPr>
          <p:cNvPr id="7" name="文本框 6">
            <a:extLst>
              <a:ext uri="{FF2B5EF4-FFF2-40B4-BE49-F238E27FC236}">
                <a16:creationId xmlns:a16="http://schemas.microsoft.com/office/drawing/2014/main" id="{856637C9-F744-5D6C-75E2-432D7B5CAACF}"/>
              </a:ext>
            </a:extLst>
          </p:cNvPr>
          <p:cNvSpPr txBox="1"/>
          <p:nvPr/>
        </p:nvSpPr>
        <p:spPr>
          <a:xfrm>
            <a:off x="3840480" y="2780791"/>
            <a:ext cx="886781" cy="369332"/>
          </a:xfrm>
          <a:prstGeom prst="rect">
            <a:avLst/>
          </a:prstGeom>
          <a:noFill/>
        </p:spPr>
        <p:txBody>
          <a:bodyPr wrap="none" rtlCol="0">
            <a:spAutoFit/>
          </a:bodyPr>
          <a:lstStyle/>
          <a:p>
            <a:r>
              <a:rPr lang="en-US" altLang="zh-CN" dirty="0">
                <a:solidFill>
                  <a:srgbClr val="FF0000"/>
                </a:solidFill>
                <a:latin typeface="华文楷体" panose="02010600040101010101" pitchFamily="2" charset="-122"/>
                <a:ea typeface="华文楷体" panose="02010600040101010101" pitchFamily="2" charset="-122"/>
              </a:rPr>
              <a:t>GPU</a:t>
            </a:r>
            <a:r>
              <a:rPr lang="zh-CN" altLang="en-US" dirty="0">
                <a:solidFill>
                  <a:srgbClr val="FF0000"/>
                </a:solidFill>
                <a:latin typeface="华文楷体" panose="02010600040101010101" pitchFamily="2" charset="-122"/>
                <a:ea typeface="华文楷体" panose="02010600040101010101" pitchFamily="2" charset="-122"/>
              </a:rPr>
              <a:t>卡</a:t>
            </a:r>
          </a:p>
        </p:txBody>
      </p:sp>
      <p:cxnSp>
        <p:nvCxnSpPr>
          <p:cNvPr id="9" name="直接箭头连接符 8">
            <a:extLst>
              <a:ext uri="{FF2B5EF4-FFF2-40B4-BE49-F238E27FC236}">
                <a16:creationId xmlns:a16="http://schemas.microsoft.com/office/drawing/2014/main" id="{F5DD1B8C-483E-7134-3E7D-ED687ABB37EF}"/>
              </a:ext>
            </a:extLst>
          </p:cNvPr>
          <p:cNvCxnSpPr>
            <a:endCxn id="7" idx="1"/>
          </p:cNvCxnSpPr>
          <p:nvPr/>
        </p:nvCxnSpPr>
        <p:spPr>
          <a:xfrm flipV="1">
            <a:off x="2633472" y="2965457"/>
            <a:ext cx="1207008" cy="278877"/>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0" name="文本框 9">
            <a:extLst>
              <a:ext uri="{FF2B5EF4-FFF2-40B4-BE49-F238E27FC236}">
                <a16:creationId xmlns:a16="http://schemas.microsoft.com/office/drawing/2014/main" id="{719A2D41-0FD0-EF26-7E35-6F838BB3DD32}"/>
              </a:ext>
            </a:extLst>
          </p:cNvPr>
          <p:cNvSpPr txBox="1"/>
          <p:nvPr/>
        </p:nvSpPr>
        <p:spPr>
          <a:xfrm>
            <a:off x="6699504" y="2780791"/>
            <a:ext cx="646331" cy="369332"/>
          </a:xfrm>
          <a:prstGeom prst="rect">
            <a:avLst/>
          </a:prstGeom>
          <a:noFill/>
        </p:spPr>
        <p:txBody>
          <a:bodyPr wrap="none" rtlCol="0">
            <a:spAutoFit/>
          </a:bodyPr>
          <a:lstStyle/>
          <a:p>
            <a:r>
              <a:rPr lang="zh-CN" altLang="en-US" dirty="0">
                <a:solidFill>
                  <a:srgbClr val="FF0000"/>
                </a:solidFill>
                <a:latin typeface="华文楷体" panose="02010600040101010101" pitchFamily="2" charset="-122"/>
                <a:ea typeface="华文楷体" panose="02010600040101010101" pitchFamily="2" charset="-122"/>
              </a:rPr>
              <a:t>算法</a:t>
            </a:r>
          </a:p>
        </p:txBody>
      </p:sp>
      <p:cxnSp>
        <p:nvCxnSpPr>
          <p:cNvPr id="11" name="直接箭头连接符 10">
            <a:extLst>
              <a:ext uri="{FF2B5EF4-FFF2-40B4-BE49-F238E27FC236}">
                <a16:creationId xmlns:a16="http://schemas.microsoft.com/office/drawing/2014/main" id="{0DFD19F4-BD28-E0AF-5A6C-3DB9D49F6B0B}"/>
              </a:ext>
            </a:extLst>
          </p:cNvPr>
          <p:cNvCxnSpPr>
            <a:cxnSpLocks/>
            <a:stCxn id="6" idx="3"/>
            <a:endCxn id="10" idx="1"/>
          </p:cNvCxnSpPr>
          <p:nvPr/>
        </p:nvCxnSpPr>
        <p:spPr>
          <a:xfrm flipV="1">
            <a:off x="5879965" y="2965457"/>
            <a:ext cx="819539" cy="463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文本框 13">
            <a:extLst>
              <a:ext uri="{FF2B5EF4-FFF2-40B4-BE49-F238E27FC236}">
                <a16:creationId xmlns:a16="http://schemas.microsoft.com/office/drawing/2014/main" id="{58FCE2C6-A74A-EC92-2278-3215E78DA40D}"/>
              </a:ext>
            </a:extLst>
          </p:cNvPr>
          <p:cNvSpPr txBox="1"/>
          <p:nvPr/>
        </p:nvSpPr>
        <p:spPr>
          <a:xfrm>
            <a:off x="3416901" y="4058341"/>
            <a:ext cx="372570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数据传输时间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固定网络转发延时</a:t>
            </a:r>
          </a:p>
        </p:txBody>
      </p:sp>
      <p:cxnSp>
        <p:nvCxnSpPr>
          <p:cNvPr id="15" name="直接箭头连接符 14">
            <a:extLst>
              <a:ext uri="{FF2B5EF4-FFF2-40B4-BE49-F238E27FC236}">
                <a16:creationId xmlns:a16="http://schemas.microsoft.com/office/drawing/2014/main" id="{1E082D21-49E7-1DD9-1758-547B3547D980}"/>
              </a:ext>
            </a:extLst>
          </p:cNvPr>
          <p:cNvCxnSpPr>
            <a:cxnSpLocks/>
          </p:cNvCxnSpPr>
          <p:nvPr/>
        </p:nvCxnSpPr>
        <p:spPr>
          <a:xfrm>
            <a:off x="3992880" y="3613666"/>
            <a:ext cx="0" cy="4446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791A5F14-4D1A-97A2-8BE0-F068FC991040}"/>
              </a:ext>
            </a:extLst>
          </p:cNvPr>
          <p:cNvSpPr txBox="1"/>
          <p:nvPr/>
        </p:nvSpPr>
        <p:spPr>
          <a:xfrm>
            <a:off x="969450" y="5007150"/>
            <a:ext cx="434285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每次传输量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 接口带宽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带宽利用率 </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cxnSp>
        <p:nvCxnSpPr>
          <p:cNvPr id="19" name="直接箭头连接符 18">
            <a:extLst>
              <a:ext uri="{FF2B5EF4-FFF2-40B4-BE49-F238E27FC236}">
                <a16:creationId xmlns:a16="http://schemas.microsoft.com/office/drawing/2014/main" id="{979B6161-08A4-E370-91E0-3052B6D2A9D5}"/>
              </a:ext>
            </a:extLst>
          </p:cNvPr>
          <p:cNvCxnSpPr>
            <a:cxnSpLocks/>
            <a:endCxn id="18" idx="0"/>
          </p:cNvCxnSpPr>
          <p:nvPr/>
        </p:nvCxnSpPr>
        <p:spPr>
          <a:xfrm flipH="1">
            <a:off x="3140878" y="4427673"/>
            <a:ext cx="1001354" cy="5794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直接箭头连接符 23">
            <a:extLst>
              <a:ext uri="{FF2B5EF4-FFF2-40B4-BE49-F238E27FC236}">
                <a16:creationId xmlns:a16="http://schemas.microsoft.com/office/drawing/2014/main" id="{2C6127B6-9FBE-CED0-A493-BA80916676C0}"/>
              </a:ext>
            </a:extLst>
          </p:cNvPr>
          <p:cNvCxnSpPr>
            <a:cxnSpLocks/>
            <a:stCxn id="18" idx="2"/>
          </p:cNvCxnSpPr>
          <p:nvPr/>
        </p:nvCxnSpPr>
        <p:spPr>
          <a:xfrm flipH="1">
            <a:off x="3140877" y="5376482"/>
            <a:ext cx="1" cy="402526"/>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7" name="文本框 26">
            <a:extLst>
              <a:ext uri="{FF2B5EF4-FFF2-40B4-BE49-F238E27FC236}">
                <a16:creationId xmlns:a16="http://schemas.microsoft.com/office/drawing/2014/main" id="{F4FD5948-BA7F-E183-6B65-D971B6BFCD25}"/>
              </a:ext>
            </a:extLst>
          </p:cNvPr>
          <p:cNvSpPr txBox="1"/>
          <p:nvPr/>
        </p:nvSpPr>
        <p:spPr>
          <a:xfrm>
            <a:off x="1243769" y="5821157"/>
            <a:ext cx="3348994" cy="369332"/>
          </a:xfrm>
          <a:prstGeom prst="rect">
            <a:avLst/>
          </a:prstGeom>
          <a:noFill/>
        </p:spPr>
        <p:txBody>
          <a:bodyPr wrap="none" rtlCol="0">
            <a:spAutoFit/>
          </a:bodyPr>
          <a:lstStyle>
            <a:defPPr>
              <a:defRPr lang="zh-CN"/>
            </a:defPPr>
            <a:lvl1pPr>
              <a:defRPr>
                <a:solidFill>
                  <a:srgbClr val="FF0000"/>
                </a:solidFill>
                <a:latin typeface="华文楷体" panose="02010600040101010101" pitchFamily="2" charset="-122"/>
                <a:ea typeface="华文楷体" panose="02010600040101010101" pitchFamily="2" charset="-122"/>
              </a:defRPr>
            </a:lvl1pPr>
          </a:lstStyle>
          <a:p>
            <a:r>
              <a:rPr lang="en-US" altLang="zh-CN" dirty="0"/>
              <a:t>1GB /</a:t>
            </a:r>
            <a:r>
              <a:rPr lang="zh-CN" altLang="en-US" dirty="0"/>
              <a:t> </a:t>
            </a:r>
            <a:r>
              <a:rPr lang="en-US" altLang="zh-CN" dirty="0"/>
              <a:t>( 200Gbps * 80% ) = 50ms </a:t>
            </a:r>
            <a:endParaRPr lang="zh-CN" altLang="en-US" dirty="0"/>
          </a:p>
        </p:txBody>
      </p:sp>
      <p:sp>
        <p:nvSpPr>
          <p:cNvPr id="28" name="文本框 27">
            <a:extLst>
              <a:ext uri="{FF2B5EF4-FFF2-40B4-BE49-F238E27FC236}">
                <a16:creationId xmlns:a16="http://schemas.microsoft.com/office/drawing/2014/main" id="{3086754F-C114-2063-33FA-560655389165}"/>
              </a:ext>
            </a:extLst>
          </p:cNvPr>
          <p:cNvSpPr txBox="1"/>
          <p:nvPr/>
        </p:nvSpPr>
        <p:spPr>
          <a:xfrm>
            <a:off x="5473609" y="5003388"/>
            <a:ext cx="6346916"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交换机转发延时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网络通信跳数</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光纤传输延时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光纤长度</a:t>
            </a:r>
          </a:p>
        </p:txBody>
      </p:sp>
      <p:cxnSp>
        <p:nvCxnSpPr>
          <p:cNvPr id="29" name="直接箭头连接符 28">
            <a:extLst>
              <a:ext uri="{FF2B5EF4-FFF2-40B4-BE49-F238E27FC236}">
                <a16:creationId xmlns:a16="http://schemas.microsoft.com/office/drawing/2014/main" id="{6E852273-729B-403F-3939-292A6CC9AA72}"/>
              </a:ext>
            </a:extLst>
          </p:cNvPr>
          <p:cNvCxnSpPr>
            <a:cxnSpLocks/>
            <a:endCxn id="28" idx="0"/>
          </p:cNvCxnSpPr>
          <p:nvPr/>
        </p:nvCxnSpPr>
        <p:spPr>
          <a:xfrm>
            <a:off x="5809869" y="4452841"/>
            <a:ext cx="2837198" cy="5505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直接箭头连接符 33">
            <a:extLst>
              <a:ext uri="{FF2B5EF4-FFF2-40B4-BE49-F238E27FC236}">
                <a16:creationId xmlns:a16="http://schemas.microsoft.com/office/drawing/2014/main" id="{C6EC36F5-1F72-CE8E-07AD-19A9D206BDD6}"/>
              </a:ext>
            </a:extLst>
          </p:cNvPr>
          <p:cNvCxnSpPr>
            <a:cxnSpLocks/>
          </p:cNvCxnSpPr>
          <p:nvPr/>
        </p:nvCxnSpPr>
        <p:spPr>
          <a:xfrm flipH="1">
            <a:off x="6398018" y="5327865"/>
            <a:ext cx="1" cy="402526"/>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35" name="文本框 34">
            <a:extLst>
              <a:ext uri="{FF2B5EF4-FFF2-40B4-BE49-F238E27FC236}">
                <a16:creationId xmlns:a16="http://schemas.microsoft.com/office/drawing/2014/main" id="{3136FB43-BE4C-8AFD-3161-5BF874189C11}"/>
              </a:ext>
            </a:extLst>
          </p:cNvPr>
          <p:cNvSpPr txBox="1"/>
          <p:nvPr/>
        </p:nvSpPr>
        <p:spPr>
          <a:xfrm>
            <a:off x="5943527" y="5763769"/>
            <a:ext cx="1079142" cy="369332"/>
          </a:xfrm>
          <a:prstGeom prst="rect">
            <a:avLst/>
          </a:prstGeom>
          <a:noFill/>
        </p:spPr>
        <p:txBody>
          <a:bodyPr wrap="none" rtlCol="0">
            <a:spAutoFit/>
          </a:bodyPr>
          <a:lstStyle/>
          <a:p>
            <a:r>
              <a:rPr lang="zh-CN" altLang="en-US" dirty="0">
                <a:solidFill>
                  <a:srgbClr val="FF0000"/>
                </a:solidFill>
                <a:latin typeface="华文楷体" panose="02010600040101010101" pitchFamily="2" charset="-122"/>
                <a:ea typeface="华文楷体" panose="02010600040101010101" pitchFamily="2" charset="-122"/>
              </a:rPr>
              <a:t>百</a:t>
            </a:r>
            <a:r>
              <a:rPr lang="en-US" altLang="zh-CN" dirty="0">
                <a:solidFill>
                  <a:srgbClr val="FF0000"/>
                </a:solidFill>
                <a:latin typeface="华文楷体" panose="02010600040101010101" pitchFamily="2" charset="-122"/>
                <a:ea typeface="华文楷体" panose="02010600040101010101" pitchFamily="2" charset="-122"/>
              </a:rPr>
              <a:t>ns</a:t>
            </a:r>
            <a:r>
              <a:rPr lang="zh-CN" altLang="en-US" dirty="0">
                <a:solidFill>
                  <a:srgbClr val="FF0000"/>
                </a:solidFill>
                <a:latin typeface="华文楷体" panose="02010600040101010101" pitchFamily="2" charset="-122"/>
                <a:ea typeface="华文楷体" panose="02010600040101010101" pitchFamily="2" charset="-122"/>
              </a:rPr>
              <a:t>级别</a:t>
            </a:r>
          </a:p>
        </p:txBody>
      </p:sp>
      <p:sp>
        <p:nvSpPr>
          <p:cNvPr id="36" name="文本框 35">
            <a:extLst>
              <a:ext uri="{FF2B5EF4-FFF2-40B4-BE49-F238E27FC236}">
                <a16:creationId xmlns:a16="http://schemas.microsoft.com/office/drawing/2014/main" id="{011E6E5B-C1F5-E682-1EAF-F140775E6B44}"/>
              </a:ext>
            </a:extLst>
          </p:cNvPr>
          <p:cNvSpPr txBox="1"/>
          <p:nvPr/>
        </p:nvSpPr>
        <p:spPr>
          <a:xfrm>
            <a:off x="7249567" y="5730391"/>
            <a:ext cx="2709396" cy="369332"/>
          </a:xfrm>
          <a:prstGeom prst="rect">
            <a:avLst/>
          </a:prstGeom>
          <a:noFill/>
        </p:spPr>
        <p:txBody>
          <a:bodyPr wrap="none" rtlCol="0">
            <a:spAutoFit/>
          </a:bodyPr>
          <a:lstStyle/>
          <a:p>
            <a:r>
              <a:rPr lang="zh-CN" altLang="en-US" dirty="0">
                <a:solidFill>
                  <a:srgbClr val="FF0000"/>
                </a:solidFill>
                <a:latin typeface="华文楷体" panose="02010600040101010101" pitchFamily="2" charset="-122"/>
                <a:ea typeface="华文楷体" panose="02010600040101010101" pitchFamily="2" charset="-122"/>
              </a:rPr>
              <a:t>典型两层</a:t>
            </a:r>
            <a:r>
              <a:rPr lang="en-US" altLang="zh-CN" dirty="0">
                <a:solidFill>
                  <a:srgbClr val="FF0000"/>
                </a:solidFill>
                <a:latin typeface="华文楷体" panose="02010600040101010101" pitchFamily="2" charset="-122"/>
                <a:ea typeface="华文楷体" panose="02010600040101010101" pitchFamily="2" charset="-122"/>
              </a:rPr>
              <a:t>CLOS</a:t>
            </a:r>
            <a:r>
              <a:rPr lang="zh-CN" altLang="en-US" dirty="0">
                <a:solidFill>
                  <a:srgbClr val="FF0000"/>
                </a:solidFill>
                <a:latin typeface="华文楷体" panose="02010600040101010101" pitchFamily="2" charset="-122"/>
                <a:ea typeface="华文楷体" panose="02010600040101010101" pitchFamily="2" charset="-122"/>
              </a:rPr>
              <a:t>架构下为</a:t>
            </a:r>
            <a:r>
              <a:rPr lang="en-US" altLang="zh-CN" dirty="0">
                <a:solidFill>
                  <a:srgbClr val="FF0000"/>
                </a:solidFill>
                <a:latin typeface="华文楷体" panose="02010600040101010101" pitchFamily="2" charset="-122"/>
                <a:ea typeface="华文楷体" panose="02010600040101010101" pitchFamily="2" charset="-122"/>
              </a:rPr>
              <a:t>3</a:t>
            </a:r>
            <a:endParaRPr lang="zh-CN" altLang="en-US" dirty="0">
              <a:solidFill>
                <a:srgbClr val="FF0000"/>
              </a:solidFill>
              <a:latin typeface="华文楷体" panose="02010600040101010101" pitchFamily="2" charset="-122"/>
              <a:ea typeface="华文楷体" panose="02010600040101010101" pitchFamily="2" charset="-122"/>
            </a:endParaRPr>
          </a:p>
        </p:txBody>
      </p:sp>
      <p:cxnSp>
        <p:nvCxnSpPr>
          <p:cNvPr id="37" name="直接箭头连接符 36">
            <a:extLst>
              <a:ext uri="{FF2B5EF4-FFF2-40B4-BE49-F238E27FC236}">
                <a16:creationId xmlns:a16="http://schemas.microsoft.com/office/drawing/2014/main" id="{ADE04748-B0F6-65BF-B4F5-0EE2DF4983E4}"/>
              </a:ext>
            </a:extLst>
          </p:cNvPr>
          <p:cNvCxnSpPr>
            <a:cxnSpLocks/>
          </p:cNvCxnSpPr>
          <p:nvPr/>
        </p:nvCxnSpPr>
        <p:spPr>
          <a:xfrm flipH="1">
            <a:off x="8178050" y="5327865"/>
            <a:ext cx="1" cy="402526"/>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38" name="文本框 37">
            <a:extLst>
              <a:ext uri="{FF2B5EF4-FFF2-40B4-BE49-F238E27FC236}">
                <a16:creationId xmlns:a16="http://schemas.microsoft.com/office/drawing/2014/main" id="{6B9687ED-2F0E-3EE1-5375-AC48AD5AD615}"/>
              </a:ext>
            </a:extLst>
          </p:cNvPr>
          <p:cNvSpPr txBox="1"/>
          <p:nvPr/>
        </p:nvSpPr>
        <p:spPr>
          <a:xfrm>
            <a:off x="10314704" y="4083509"/>
            <a:ext cx="1712328" cy="369332"/>
          </a:xfrm>
          <a:prstGeom prst="rect">
            <a:avLst/>
          </a:prstGeom>
          <a:noFill/>
        </p:spPr>
        <p:txBody>
          <a:bodyPr wrap="none" rtlCol="0">
            <a:spAutoFit/>
          </a:bodyPr>
          <a:lstStyle/>
          <a:p>
            <a:r>
              <a:rPr lang="zh-CN" altLang="en-US" dirty="0">
                <a:solidFill>
                  <a:srgbClr val="FF0000"/>
                </a:solidFill>
                <a:latin typeface="华文楷体" panose="02010600040101010101" pitchFamily="2" charset="-122"/>
                <a:ea typeface="华文楷体" panose="02010600040101010101" pitchFamily="2" charset="-122"/>
              </a:rPr>
              <a:t>按照</a:t>
            </a:r>
            <a:r>
              <a:rPr lang="en-US" altLang="zh-CN" dirty="0">
                <a:solidFill>
                  <a:srgbClr val="FF0000"/>
                </a:solidFill>
                <a:latin typeface="华文楷体" panose="02010600040101010101" pitchFamily="2" charset="-122"/>
                <a:ea typeface="华文楷体" panose="02010600040101010101" pitchFamily="2" charset="-122"/>
              </a:rPr>
              <a:t>4ns/m</a:t>
            </a:r>
            <a:r>
              <a:rPr lang="zh-CN" altLang="en-US" dirty="0">
                <a:solidFill>
                  <a:srgbClr val="FF0000"/>
                </a:solidFill>
                <a:latin typeface="华文楷体" panose="02010600040101010101" pitchFamily="2" charset="-122"/>
                <a:ea typeface="华文楷体" panose="02010600040101010101" pitchFamily="2" charset="-122"/>
              </a:rPr>
              <a:t>估算</a:t>
            </a:r>
          </a:p>
        </p:txBody>
      </p:sp>
      <p:cxnSp>
        <p:nvCxnSpPr>
          <p:cNvPr id="39" name="直接箭头连接符 38">
            <a:extLst>
              <a:ext uri="{FF2B5EF4-FFF2-40B4-BE49-F238E27FC236}">
                <a16:creationId xmlns:a16="http://schemas.microsoft.com/office/drawing/2014/main" id="{D9268499-0456-BE11-2835-DBE7A854B844}"/>
              </a:ext>
            </a:extLst>
          </p:cNvPr>
          <p:cNvCxnSpPr>
            <a:cxnSpLocks/>
            <a:endCxn id="38" idx="1"/>
          </p:cNvCxnSpPr>
          <p:nvPr/>
        </p:nvCxnSpPr>
        <p:spPr>
          <a:xfrm flipV="1">
            <a:off x="9829800" y="4268175"/>
            <a:ext cx="484904" cy="788839"/>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42" name="右中括号 41">
            <a:extLst>
              <a:ext uri="{FF2B5EF4-FFF2-40B4-BE49-F238E27FC236}">
                <a16:creationId xmlns:a16="http://schemas.microsoft.com/office/drawing/2014/main" id="{98976B4A-0304-62EE-4DA0-B0D10E4D33DA}"/>
              </a:ext>
            </a:extLst>
          </p:cNvPr>
          <p:cNvSpPr/>
          <p:nvPr/>
        </p:nvSpPr>
        <p:spPr>
          <a:xfrm rot="5400000">
            <a:off x="8848342" y="3573780"/>
            <a:ext cx="89542" cy="5274941"/>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id="{2CFAF1DD-789E-054C-775A-A262287ED879}"/>
              </a:ext>
            </a:extLst>
          </p:cNvPr>
          <p:cNvSpPr txBox="1"/>
          <p:nvPr/>
        </p:nvSpPr>
        <p:spPr>
          <a:xfrm>
            <a:off x="8224515" y="6289400"/>
            <a:ext cx="845103" cy="369332"/>
          </a:xfrm>
          <a:prstGeom prst="rect">
            <a:avLst/>
          </a:prstGeom>
          <a:noFill/>
        </p:spPr>
        <p:txBody>
          <a:bodyPr wrap="none" rtlCol="0">
            <a:spAutoFit/>
          </a:bodyPr>
          <a:lstStyle/>
          <a:p>
            <a:r>
              <a:rPr lang="en-US" altLang="zh-CN" dirty="0">
                <a:solidFill>
                  <a:srgbClr val="FF0000"/>
                </a:solidFill>
                <a:latin typeface="华文楷体" panose="02010600040101010101" pitchFamily="2" charset="-122"/>
                <a:ea typeface="华文楷体" panose="02010600040101010101" pitchFamily="2" charset="-122"/>
              </a:rPr>
              <a:t>us</a:t>
            </a:r>
            <a:r>
              <a:rPr lang="zh-CN" altLang="en-US" dirty="0">
                <a:solidFill>
                  <a:srgbClr val="FF0000"/>
                </a:solidFill>
                <a:latin typeface="华文楷体" panose="02010600040101010101" pitchFamily="2" charset="-122"/>
                <a:ea typeface="华文楷体" panose="02010600040101010101" pitchFamily="2" charset="-122"/>
              </a:rPr>
              <a:t>级别</a:t>
            </a:r>
          </a:p>
        </p:txBody>
      </p:sp>
    </p:spTree>
    <p:extLst>
      <p:ext uri="{BB962C8B-B14F-4D97-AF65-F5344CB8AC3E}">
        <p14:creationId xmlns:p14="http://schemas.microsoft.com/office/powerpoint/2010/main" val="4042484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nvSpPr>
        <p:spPr>
          <a:xfrm>
            <a:off x="0" y="387985"/>
            <a:ext cx="12192000" cy="518795"/>
          </a:xfrm>
          <a:prstGeom prst="rect">
            <a:avLst/>
          </a:prstGeom>
        </p:spPr>
        <p:txBody>
          <a:bodyPr/>
          <a:lstStyle>
            <a:lvl1pPr algn="l" defTabSz="914400" rtl="0" eaLnBrk="1" latinLnBrk="0" hangingPunct="1">
              <a:lnSpc>
                <a:spcPct val="90000"/>
              </a:lnSpc>
              <a:spcBef>
                <a:spcPct val="0"/>
              </a:spcBef>
              <a:buNone/>
              <a:defRPr sz="3600" b="1" kern="1200">
                <a:solidFill>
                  <a:schemeClr val="accent1">
                    <a:lumMod val="50000"/>
                  </a:schemeClr>
                </a:solidFill>
                <a:latin typeface="微软雅黑" panose="020B0503020204020204" charset="-122"/>
                <a:ea typeface="微软雅黑" panose="020B0503020204020204" charset="-122"/>
                <a:cs typeface="+mj-cs"/>
              </a:defRPr>
            </a:lvl1pPr>
          </a:lstStyle>
          <a:p>
            <a:pPr algn="ctr">
              <a:lnSpc>
                <a:spcPct val="100000"/>
              </a:lnSpc>
              <a:buClrTx/>
              <a:buSzTx/>
              <a:buFontTx/>
            </a:pPr>
            <a:r>
              <a:rPr kumimoji="1" lang="zh-CN" altLang="en-US" dirty="0">
                <a:solidFill>
                  <a:schemeClr val="tx2">
                    <a:lumMod val="90000"/>
                    <a:lumOff val="10000"/>
                  </a:schemeClr>
                </a:solidFill>
                <a:cs typeface="+mn-cs"/>
              </a:rPr>
              <a:t>提  纲</a:t>
            </a:r>
          </a:p>
        </p:txBody>
      </p:sp>
      <p:cxnSp>
        <p:nvCxnSpPr>
          <p:cNvPr id="5" name="直接连接符 4"/>
          <p:cNvCxnSpPr/>
          <p:nvPr/>
        </p:nvCxnSpPr>
        <p:spPr>
          <a:xfrm flipV="1">
            <a:off x="3215640" y="1134053"/>
            <a:ext cx="5760720" cy="18288"/>
          </a:xfrm>
          <a:prstGeom prst="line">
            <a:avLst/>
          </a:prstGeom>
          <a:ln w="381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grpSp>
        <p:nvGrpSpPr>
          <p:cNvPr id="15" name="组合 14"/>
          <p:cNvGrpSpPr/>
          <p:nvPr>
            <p:custDataLst>
              <p:tags r:id="rId1"/>
            </p:custDataLst>
          </p:nvPr>
        </p:nvGrpSpPr>
        <p:grpSpPr>
          <a:xfrm>
            <a:off x="3300984" y="1485029"/>
            <a:ext cx="6473952" cy="521970"/>
            <a:chOff x="3310128" y="1376952"/>
            <a:chExt cx="6473952" cy="521970"/>
          </a:xfrm>
        </p:grpSpPr>
        <p:sp>
          <p:nvSpPr>
            <p:cNvPr id="6" name="文本框 5"/>
            <p:cNvSpPr txBox="1"/>
            <p:nvPr>
              <p:custDataLst>
                <p:tags r:id="rId10"/>
              </p:custDataLst>
            </p:nvPr>
          </p:nvSpPr>
          <p:spPr>
            <a:xfrm>
              <a:off x="3310128" y="1407730"/>
              <a:ext cx="658368" cy="460375"/>
            </a:xfrm>
            <a:prstGeom prst="rect">
              <a:avLst/>
            </a:prstGeom>
            <a:solidFill>
              <a:srgbClr val="163E64"/>
            </a:solidFill>
            <a:ln>
              <a:solidFill>
                <a:srgbClr val="163E64"/>
              </a:solidFill>
            </a:ln>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altLang="zh-CN" sz="2400" b="1" dirty="0">
                  <a:latin typeface="微软雅黑" panose="020B0503020204020204" charset="-122"/>
                  <a:ea typeface="微软雅黑" panose="020B0503020204020204" charset="-122"/>
                </a:rPr>
                <a:t>1</a:t>
              </a:r>
              <a:endParaRPr lang="zh-CN" altLang="en-US" sz="2400" b="1" dirty="0">
                <a:latin typeface="微软雅黑" panose="020B0503020204020204" charset="-122"/>
                <a:ea typeface="微软雅黑" panose="020B0503020204020204" charset="-122"/>
              </a:endParaRPr>
            </a:p>
          </p:txBody>
        </p:sp>
        <p:sp>
          <p:nvSpPr>
            <p:cNvPr id="7" name="文本框 6"/>
            <p:cNvSpPr txBox="1"/>
            <p:nvPr>
              <p:custDataLst>
                <p:tags r:id="rId11"/>
              </p:custDataLst>
            </p:nvPr>
          </p:nvSpPr>
          <p:spPr>
            <a:xfrm>
              <a:off x="4169664" y="1376952"/>
              <a:ext cx="5614416" cy="521970"/>
            </a:xfrm>
            <a:prstGeom prst="rect">
              <a:avLst/>
            </a:prstGeom>
            <a:noFill/>
          </p:spPr>
          <p:txBody>
            <a:bodyPr wrap="square" rtlCol="0">
              <a:spAutoFit/>
            </a:bodyPr>
            <a:lstStyle/>
            <a:p>
              <a:pPr algn="l">
                <a:buClrTx/>
                <a:buSzTx/>
                <a:buFontTx/>
              </a:pPr>
              <a:r>
                <a:rPr kumimoji="1" lang="zh-CN" altLang="en-US" sz="2800" b="1" dirty="0">
                  <a:solidFill>
                    <a:schemeClr val="tx2">
                      <a:lumMod val="90000"/>
                      <a:lumOff val="10000"/>
                    </a:schemeClr>
                  </a:solidFill>
                  <a:latin typeface="微软雅黑" panose="020B0503020204020204" charset="-122"/>
                  <a:ea typeface="微软雅黑" panose="020B0503020204020204" charset="-122"/>
                </a:rPr>
                <a:t>大模型训练简介</a:t>
              </a:r>
            </a:p>
          </p:txBody>
        </p:sp>
      </p:grpSp>
      <p:sp>
        <p:nvSpPr>
          <p:cNvPr id="13" name="文本框 12"/>
          <p:cNvSpPr txBox="1"/>
          <p:nvPr>
            <p:custDataLst>
              <p:tags r:id="rId2"/>
            </p:custDataLst>
          </p:nvPr>
        </p:nvSpPr>
        <p:spPr>
          <a:xfrm>
            <a:off x="3300730" y="2329815"/>
            <a:ext cx="658495" cy="460375"/>
          </a:xfrm>
          <a:prstGeom prst="rect">
            <a:avLst/>
          </a:prstGeom>
          <a:solidFill>
            <a:srgbClr val="163E64"/>
          </a:solidFill>
          <a:ln>
            <a:solidFill>
              <a:srgbClr val="163E64"/>
            </a:solidFill>
          </a:ln>
        </p:spPr>
        <p:style>
          <a:lnRef idx="2">
            <a:schemeClr val="accent5">
              <a:shade val="50000"/>
            </a:schemeClr>
          </a:lnRef>
          <a:fillRef idx="1">
            <a:schemeClr val="accent5"/>
          </a:fillRef>
          <a:effectRef idx="0">
            <a:schemeClr val="accent5"/>
          </a:effectRef>
          <a:fontRef idx="minor">
            <a:schemeClr val="lt1"/>
          </a:fontRef>
        </p:style>
        <p:txBody>
          <a:bodyPr vertOverflow="overflow" horzOverflow="overflow" vert="horz" wrap="square" numCol="1" spcCol="0" rtlCol="0" fromWordArt="0" anchor="ctr" anchorCtr="0" forceAA="0" compatLnSpc="1">
            <a:spAutoFit/>
          </a:bodyPr>
          <a:lstStyle/>
          <a:p>
            <a:pPr lvl="0" algn="ctr">
              <a:buClrTx/>
              <a:buSzTx/>
              <a:buFontTx/>
            </a:pPr>
            <a:r>
              <a:rPr lang="en-US" altLang="zh-CN" sz="2400" b="1" dirty="0">
                <a:latin typeface="微软雅黑" panose="020B0503020204020204" charset="-122"/>
                <a:ea typeface="微软雅黑" panose="020B0503020204020204" charset="-122"/>
                <a:sym typeface="+mn-ea"/>
              </a:rPr>
              <a:t>2</a:t>
            </a:r>
          </a:p>
        </p:txBody>
      </p:sp>
      <p:sp>
        <p:nvSpPr>
          <p:cNvPr id="14" name="文本框 13"/>
          <p:cNvSpPr txBox="1"/>
          <p:nvPr>
            <p:custDataLst>
              <p:tags r:id="rId3"/>
            </p:custDataLst>
          </p:nvPr>
        </p:nvSpPr>
        <p:spPr>
          <a:xfrm>
            <a:off x="4160520" y="2299335"/>
            <a:ext cx="5608320" cy="521970"/>
          </a:xfrm>
          <a:prstGeom prst="rect">
            <a:avLst/>
          </a:prstGeom>
          <a:noFill/>
        </p:spPr>
        <p:txBody>
          <a:bodyPr wrap="square" rtlCol="0">
            <a:spAutoFit/>
          </a:bodyPr>
          <a:lstStyle/>
          <a:p>
            <a:pPr algn="l">
              <a:buClrTx/>
              <a:buSzTx/>
              <a:buFontTx/>
            </a:pPr>
            <a:r>
              <a:rPr kumimoji="1" lang="zh-CN" altLang="en-US" sz="2800" b="1" dirty="0">
                <a:solidFill>
                  <a:schemeClr val="accent2"/>
                </a:solidFill>
                <a:latin typeface="微软雅黑" panose="020B0503020204020204" charset="-122"/>
                <a:ea typeface="微软雅黑" panose="020B0503020204020204" charset="-122"/>
              </a:rPr>
              <a:t>机器内网络</a:t>
            </a:r>
          </a:p>
        </p:txBody>
      </p:sp>
      <p:sp>
        <p:nvSpPr>
          <p:cNvPr id="18" name="文本框 17"/>
          <p:cNvSpPr txBox="1"/>
          <p:nvPr>
            <p:custDataLst>
              <p:tags r:id="rId4"/>
            </p:custDataLst>
          </p:nvPr>
        </p:nvSpPr>
        <p:spPr>
          <a:xfrm>
            <a:off x="3300730" y="3144520"/>
            <a:ext cx="658495" cy="460375"/>
          </a:xfrm>
          <a:prstGeom prst="rect">
            <a:avLst/>
          </a:prstGeom>
          <a:solidFill>
            <a:srgbClr val="163E64"/>
          </a:solidFill>
          <a:ln>
            <a:solidFill>
              <a:srgbClr val="163E64"/>
            </a:solidFill>
          </a:ln>
        </p:spPr>
        <p:style>
          <a:lnRef idx="2">
            <a:schemeClr val="accent5">
              <a:shade val="50000"/>
            </a:schemeClr>
          </a:lnRef>
          <a:fillRef idx="1">
            <a:schemeClr val="accent5"/>
          </a:fillRef>
          <a:effectRef idx="0">
            <a:schemeClr val="accent5"/>
          </a:effectRef>
          <a:fontRef idx="minor">
            <a:schemeClr val="lt1"/>
          </a:fontRef>
        </p:style>
        <p:txBody>
          <a:bodyPr vertOverflow="overflow" horzOverflow="overflow" vert="horz" wrap="square" numCol="1" spcCol="0" rtlCol="0" fromWordArt="0" anchor="ctr" anchorCtr="0" forceAA="0" compatLnSpc="1">
            <a:spAutoFit/>
          </a:bodyPr>
          <a:lstStyle/>
          <a:p>
            <a:pPr lvl="0" algn="ctr">
              <a:buClrTx/>
              <a:buSzTx/>
              <a:buFontTx/>
            </a:pPr>
            <a:r>
              <a:rPr lang="en-US" altLang="zh-CN" sz="2400" b="1" dirty="0">
                <a:latin typeface="微软雅黑" panose="020B0503020204020204" charset="-122"/>
                <a:ea typeface="微软雅黑" panose="020B0503020204020204" charset="-122"/>
                <a:sym typeface="+mn-ea"/>
              </a:rPr>
              <a:t>3</a:t>
            </a:r>
          </a:p>
        </p:txBody>
      </p:sp>
      <p:sp>
        <p:nvSpPr>
          <p:cNvPr id="19" name="文本框 18"/>
          <p:cNvSpPr txBox="1"/>
          <p:nvPr>
            <p:custDataLst>
              <p:tags r:id="rId5"/>
            </p:custDataLst>
          </p:nvPr>
        </p:nvSpPr>
        <p:spPr>
          <a:xfrm>
            <a:off x="4160520" y="3113405"/>
            <a:ext cx="5614670" cy="521970"/>
          </a:xfrm>
          <a:prstGeom prst="rect">
            <a:avLst/>
          </a:prstGeom>
          <a:noFill/>
        </p:spPr>
        <p:txBody>
          <a:bodyPr wrap="square" rtlCol="0">
            <a:spAutoFit/>
          </a:bodyPr>
          <a:lstStyle/>
          <a:p>
            <a:pPr algn="l">
              <a:buClrTx/>
              <a:buSzTx/>
              <a:buFontTx/>
            </a:pPr>
            <a:r>
              <a:rPr kumimoji="1" lang="zh-CN" altLang="en-US" sz="2800" b="1" dirty="0">
                <a:solidFill>
                  <a:schemeClr val="tx2">
                    <a:lumMod val="90000"/>
                    <a:lumOff val="10000"/>
                  </a:schemeClr>
                </a:solidFill>
                <a:latin typeface="微软雅黑" panose="020B0503020204020204" charset="-122"/>
                <a:ea typeface="微软雅黑" panose="020B0503020204020204" charset="-122"/>
              </a:rPr>
              <a:t>机器间网络</a:t>
            </a:r>
          </a:p>
        </p:txBody>
      </p:sp>
      <p:sp>
        <p:nvSpPr>
          <p:cNvPr id="21" name="文本框 20"/>
          <p:cNvSpPr txBox="1"/>
          <p:nvPr>
            <p:custDataLst>
              <p:tags r:id="rId6"/>
            </p:custDataLst>
          </p:nvPr>
        </p:nvSpPr>
        <p:spPr>
          <a:xfrm>
            <a:off x="3300730" y="3958590"/>
            <a:ext cx="658495" cy="460375"/>
          </a:xfrm>
          <a:prstGeom prst="rect">
            <a:avLst/>
          </a:prstGeom>
          <a:solidFill>
            <a:srgbClr val="163E64"/>
          </a:solidFill>
          <a:ln>
            <a:solidFill>
              <a:srgbClr val="163E64"/>
            </a:solidFill>
          </a:ln>
        </p:spPr>
        <p:style>
          <a:lnRef idx="2">
            <a:schemeClr val="accent5">
              <a:shade val="50000"/>
            </a:schemeClr>
          </a:lnRef>
          <a:fillRef idx="1">
            <a:schemeClr val="accent5"/>
          </a:fillRef>
          <a:effectRef idx="0">
            <a:schemeClr val="accent5"/>
          </a:effectRef>
          <a:fontRef idx="minor">
            <a:schemeClr val="lt1"/>
          </a:fontRef>
        </p:style>
        <p:txBody>
          <a:bodyPr vertOverflow="overflow" horzOverflow="overflow" vert="horz" wrap="square" numCol="1" spcCol="0" rtlCol="0" fromWordArt="0" anchor="ctr" anchorCtr="0" forceAA="0" compatLnSpc="1">
            <a:spAutoFit/>
          </a:bodyPr>
          <a:lstStyle/>
          <a:p>
            <a:pPr lvl="0" algn="ctr">
              <a:buClrTx/>
              <a:buSzTx/>
              <a:buFontTx/>
            </a:pPr>
            <a:r>
              <a:rPr lang="en-US" altLang="zh-CN" sz="2400" b="1" dirty="0">
                <a:latin typeface="微软雅黑" panose="020B0503020204020204" charset="-122"/>
                <a:ea typeface="微软雅黑" panose="020B0503020204020204" charset="-122"/>
                <a:sym typeface="+mn-ea"/>
              </a:rPr>
              <a:t>4</a:t>
            </a:r>
          </a:p>
        </p:txBody>
      </p:sp>
      <p:sp>
        <p:nvSpPr>
          <p:cNvPr id="22" name="文本框 21"/>
          <p:cNvSpPr txBox="1"/>
          <p:nvPr>
            <p:custDataLst>
              <p:tags r:id="rId7"/>
            </p:custDataLst>
          </p:nvPr>
        </p:nvSpPr>
        <p:spPr>
          <a:xfrm>
            <a:off x="4160520" y="3928110"/>
            <a:ext cx="5614670" cy="521970"/>
          </a:xfrm>
          <a:prstGeom prst="rect">
            <a:avLst/>
          </a:prstGeom>
          <a:noFill/>
        </p:spPr>
        <p:txBody>
          <a:bodyPr wrap="square" rtlCol="0">
            <a:spAutoFit/>
          </a:bodyPr>
          <a:lstStyle/>
          <a:p>
            <a:pPr algn="l">
              <a:buClrTx/>
              <a:buSzTx/>
              <a:buFontTx/>
            </a:pPr>
            <a:r>
              <a:rPr kumimoji="1" lang="zh-CN" altLang="en-US" sz="2800" b="1" dirty="0">
                <a:solidFill>
                  <a:schemeClr val="tx2">
                    <a:lumMod val="90000"/>
                    <a:lumOff val="10000"/>
                  </a:schemeClr>
                </a:solidFill>
                <a:latin typeface="微软雅黑" panose="020B0503020204020204" charset="-122"/>
                <a:ea typeface="微软雅黑" panose="020B0503020204020204" charset="-122"/>
              </a:rPr>
              <a:t>技术演进举例</a:t>
            </a:r>
          </a:p>
        </p:txBody>
      </p:sp>
      <p:sp>
        <p:nvSpPr>
          <p:cNvPr id="24" name="文本框 23"/>
          <p:cNvSpPr txBox="1"/>
          <p:nvPr>
            <p:custDataLst>
              <p:tags r:id="rId8"/>
            </p:custDataLst>
          </p:nvPr>
        </p:nvSpPr>
        <p:spPr>
          <a:xfrm>
            <a:off x="3300730" y="4772660"/>
            <a:ext cx="658495" cy="460375"/>
          </a:xfrm>
          <a:prstGeom prst="rect">
            <a:avLst/>
          </a:prstGeom>
          <a:solidFill>
            <a:srgbClr val="163E64"/>
          </a:solidFill>
          <a:ln>
            <a:solidFill>
              <a:srgbClr val="163E64"/>
            </a:solidFill>
          </a:ln>
        </p:spPr>
        <p:style>
          <a:lnRef idx="2">
            <a:schemeClr val="accent5">
              <a:shade val="50000"/>
            </a:schemeClr>
          </a:lnRef>
          <a:fillRef idx="1">
            <a:schemeClr val="accent5"/>
          </a:fillRef>
          <a:effectRef idx="0">
            <a:schemeClr val="accent5"/>
          </a:effectRef>
          <a:fontRef idx="minor">
            <a:schemeClr val="lt1"/>
          </a:fontRef>
        </p:style>
        <p:txBody>
          <a:bodyPr vertOverflow="overflow" horzOverflow="overflow" vert="horz" wrap="square" numCol="1" spcCol="0" rtlCol="0" fromWordArt="0" anchor="ctr" anchorCtr="0" forceAA="0" compatLnSpc="1">
            <a:spAutoFit/>
          </a:bodyPr>
          <a:lstStyle/>
          <a:p>
            <a:pPr lvl="0" algn="ctr">
              <a:buClrTx/>
              <a:buSzTx/>
              <a:buFontTx/>
            </a:pPr>
            <a:r>
              <a:rPr lang="en-US" altLang="zh-CN" sz="2400" b="1" dirty="0">
                <a:latin typeface="微软雅黑" panose="020B0503020204020204" charset="-122"/>
                <a:ea typeface="微软雅黑" panose="020B0503020204020204" charset="-122"/>
                <a:sym typeface="+mn-ea"/>
              </a:rPr>
              <a:t>5</a:t>
            </a:r>
          </a:p>
        </p:txBody>
      </p:sp>
      <p:sp>
        <p:nvSpPr>
          <p:cNvPr id="25" name="文本框 24"/>
          <p:cNvSpPr txBox="1"/>
          <p:nvPr>
            <p:custDataLst>
              <p:tags r:id="rId9"/>
            </p:custDataLst>
          </p:nvPr>
        </p:nvSpPr>
        <p:spPr>
          <a:xfrm>
            <a:off x="4160520" y="4742180"/>
            <a:ext cx="5614670" cy="521970"/>
          </a:xfrm>
          <a:prstGeom prst="rect">
            <a:avLst/>
          </a:prstGeom>
          <a:noFill/>
        </p:spPr>
        <p:txBody>
          <a:bodyPr wrap="square" rtlCol="0">
            <a:spAutoFit/>
          </a:bodyPr>
          <a:lstStyle/>
          <a:p>
            <a:pPr algn="l">
              <a:buClrTx/>
              <a:buSzTx/>
              <a:buFontTx/>
            </a:pPr>
            <a:r>
              <a:rPr kumimoji="1" lang="zh-CN" altLang="en-US" sz="2800" b="1" dirty="0">
                <a:solidFill>
                  <a:schemeClr val="tx2">
                    <a:lumMod val="90000"/>
                    <a:lumOff val="10000"/>
                  </a:schemeClr>
                </a:solidFill>
                <a:latin typeface="微软雅黑" panose="020B0503020204020204" charset="-122"/>
                <a:ea typeface="微软雅黑" panose="020B0503020204020204" charset="-122"/>
              </a:rPr>
              <a:t>总结</a:t>
            </a:r>
          </a:p>
        </p:txBody>
      </p:sp>
    </p:spTree>
    <p:extLst>
      <p:ext uri="{BB962C8B-B14F-4D97-AF65-F5344CB8AC3E}">
        <p14:creationId xmlns:p14="http://schemas.microsoft.com/office/powerpoint/2010/main" val="661702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机内组网与机间组网</a:t>
            </a:r>
          </a:p>
        </p:txBody>
      </p:sp>
      <p:sp>
        <p:nvSpPr>
          <p:cNvPr id="53" name="Text1">
            <a:extLst>
              <a:ext uri="{FF2B5EF4-FFF2-40B4-BE49-F238E27FC236}">
                <a16:creationId xmlns:a16="http://schemas.microsoft.com/office/drawing/2014/main" id="{66687AB3-7A54-BA18-82E2-03D6E681F39B}"/>
              </a:ext>
            </a:extLst>
          </p:cNvPr>
          <p:cNvSpPr txBox="1"/>
          <p:nvPr/>
        </p:nvSpPr>
        <p:spPr>
          <a:xfrm>
            <a:off x="151713" y="5816276"/>
            <a:ext cx="4327126" cy="638124"/>
          </a:xfrm>
          <a:prstGeom prst="rect">
            <a:avLst/>
          </a:prstGeom>
          <a:noFill/>
        </p:spPr>
        <p:txBody>
          <a:bodyPr wrap="square" rtlCol="0" anchor="t" anchorCtr="1">
            <a:normAutofit/>
          </a:bodyPr>
          <a:lstStyle/>
          <a:p>
            <a:pPr algn="ctr" defTabSz="913765">
              <a:lnSpc>
                <a:spcPct val="120000"/>
              </a:lnSpc>
              <a:buSzPct val="25000"/>
              <a:defRPr/>
            </a:pPr>
            <a:r>
              <a:rPr kumimoji="0" lang="zh-CN" altLang="en-US" sz="1200" b="1" i="0" u="none" strike="noStrike" kern="1200" cap="none" spc="0" normalizeH="0" baseline="0" noProof="0" dirty="0">
                <a:ln>
                  <a:noFill/>
                </a:ln>
                <a:solidFill>
                  <a:schemeClr val="tx1">
                    <a:lumMod val="95000"/>
                    <a:lumOff val="5000"/>
                  </a:schemeClr>
                </a:solidFill>
                <a:effectLst/>
                <a:uLnTx/>
                <a:uFillTx/>
              </a:rPr>
              <a:t>机内组网</a:t>
            </a:r>
            <a:endParaRPr kumimoji="0" lang="da-DK" altLang="zh-CN" sz="1200" i="0" u="none" strike="noStrike" kern="1200" cap="none" spc="0" normalizeH="0" baseline="0" noProof="0" dirty="0">
              <a:ln>
                <a:noFill/>
              </a:ln>
              <a:solidFill>
                <a:schemeClr val="tx1">
                  <a:lumMod val="95000"/>
                  <a:lumOff val="5000"/>
                </a:schemeClr>
              </a:solidFill>
              <a:effectLst/>
              <a:uLnTx/>
              <a:uFillTx/>
            </a:endParaRPr>
          </a:p>
          <a:p>
            <a:pPr marL="0" marR="0" lvl="0" indent="0" algn="ctr" defTabSz="913765" rtl="0" eaLnBrk="1" fontAlgn="auto" latinLnBrk="0" hangingPunct="1">
              <a:lnSpc>
                <a:spcPct val="120000"/>
              </a:lnSpc>
              <a:spcBef>
                <a:spcPts val="0"/>
              </a:spcBef>
              <a:spcAft>
                <a:spcPts val="0"/>
              </a:spcAft>
              <a:buClrTx/>
              <a:buSzPct val="25000"/>
              <a:buFontTx/>
              <a:buNone/>
              <a:defRPr/>
            </a:pPr>
            <a:r>
              <a:rPr lang="zh-CN" altLang="en-US" sz="1200" dirty="0">
                <a:solidFill>
                  <a:schemeClr val="tx1">
                    <a:lumMod val="95000"/>
                    <a:lumOff val="5000"/>
                  </a:schemeClr>
                </a:solidFill>
              </a:rPr>
              <a:t>直接互联、低延时、高带宽、总线类型</a:t>
            </a:r>
            <a:endParaRPr kumimoji="0" lang="en-US" altLang="zh-CN" sz="1200" i="0" u="none" strike="noStrike" kern="1200" cap="none" spc="0" normalizeH="0" baseline="0" noProof="0" dirty="0">
              <a:ln>
                <a:noFill/>
              </a:ln>
              <a:solidFill>
                <a:schemeClr val="tx1">
                  <a:lumMod val="95000"/>
                  <a:lumOff val="5000"/>
                </a:schemeClr>
              </a:solidFill>
              <a:effectLst/>
              <a:uLnTx/>
              <a:uFillTx/>
            </a:endParaRPr>
          </a:p>
        </p:txBody>
      </p:sp>
      <p:sp>
        <p:nvSpPr>
          <p:cNvPr id="54" name="Text1">
            <a:extLst>
              <a:ext uri="{FF2B5EF4-FFF2-40B4-BE49-F238E27FC236}">
                <a16:creationId xmlns:a16="http://schemas.microsoft.com/office/drawing/2014/main" id="{D50C0376-7398-D9B7-3AC5-400DDB4D3AE3}"/>
              </a:ext>
            </a:extLst>
          </p:cNvPr>
          <p:cNvSpPr txBox="1"/>
          <p:nvPr/>
        </p:nvSpPr>
        <p:spPr>
          <a:xfrm>
            <a:off x="7476149" y="5816276"/>
            <a:ext cx="4327126" cy="638124"/>
          </a:xfrm>
          <a:prstGeom prst="rect">
            <a:avLst/>
          </a:prstGeom>
          <a:noFill/>
        </p:spPr>
        <p:txBody>
          <a:bodyPr wrap="square" rtlCol="0" anchor="t" anchorCtr="1">
            <a:normAutofit/>
          </a:bodyPr>
          <a:lstStyle/>
          <a:p>
            <a:pPr algn="ctr" defTabSz="913765">
              <a:lnSpc>
                <a:spcPct val="120000"/>
              </a:lnSpc>
              <a:buSzPct val="25000"/>
              <a:defRPr/>
            </a:pPr>
            <a:r>
              <a:rPr lang="zh-CN" altLang="en-US" sz="1200" b="1" dirty="0"/>
              <a:t>机间组网</a:t>
            </a:r>
            <a:endParaRPr kumimoji="0" lang="da-DK" altLang="zh-CN" sz="1200" i="0" u="none" strike="noStrike" kern="1200" cap="none" spc="0" normalizeH="0" baseline="0" noProof="0" dirty="0">
              <a:ln>
                <a:noFill/>
              </a:ln>
              <a:solidFill>
                <a:schemeClr val="tx1">
                  <a:lumMod val="95000"/>
                  <a:lumOff val="5000"/>
                </a:schemeClr>
              </a:solidFill>
              <a:effectLst/>
              <a:uLnTx/>
              <a:uFillTx/>
            </a:endParaRPr>
          </a:p>
          <a:p>
            <a:pPr marL="0" marR="0" lvl="0" indent="0" algn="ctr" defTabSz="913765" rtl="0" eaLnBrk="1" fontAlgn="auto" latinLnBrk="0" hangingPunct="1">
              <a:lnSpc>
                <a:spcPct val="120000"/>
              </a:lnSpc>
              <a:spcBef>
                <a:spcPts val="0"/>
              </a:spcBef>
              <a:spcAft>
                <a:spcPts val="0"/>
              </a:spcAft>
              <a:buClrTx/>
              <a:buSzPct val="25000"/>
              <a:buFontTx/>
              <a:buNone/>
              <a:defRPr/>
            </a:pPr>
            <a:r>
              <a:rPr kumimoji="0" lang="da-DK" altLang="zh-CN" sz="1200" i="0" u="none" strike="noStrike" kern="1200" cap="none" spc="0" normalizeH="0" baseline="0" noProof="0" dirty="0">
                <a:ln>
                  <a:noFill/>
                </a:ln>
                <a:solidFill>
                  <a:schemeClr val="tx1">
                    <a:lumMod val="95000"/>
                    <a:lumOff val="5000"/>
                  </a:schemeClr>
                </a:solidFill>
                <a:effectLst/>
                <a:uLnTx/>
                <a:uFillTx/>
              </a:rPr>
              <a:t>CLOS</a:t>
            </a:r>
            <a:r>
              <a:rPr kumimoji="0" lang="zh-CN" altLang="en-US" sz="1200" i="0" u="none" strike="noStrike" kern="1200" cap="none" spc="0" normalizeH="0" baseline="0" noProof="0" dirty="0">
                <a:ln>
                  <a:noFill/>
                </a:ln>
                <a:solidFill>
                  <a:schemeClr val="tx1">
                    <a:lumMod val="95000"/>
                    <a:lumOff val="5000"/>
                  </a:schemeClr>
                </a:solidFill>
                <a:effectLst/>
                <a:uLnTx/>
                <a:uFillTx/>
              </a:rPr>
              <a:t>网络结构、带宽相对低、延时不敏感、以太网</a:t>
            </a:r>
            <a:endParaRPr kumimoji="0" lang="en-US" altLang="zh-CN" sz="1200" i="0" u="none" strike="noStrike" kern="1200" cap="none" spc="0" normalizeH="0" baseline="0" noProof="0" dirty="0">
              <a:ln>
                <a:noFill/>
              </a:ln>
              <a:solidFill>
                <a:schemeClr val="tx1">
                  <a:lumMod val="95000"/>
                  <a:lumOff val="5000"/>
                </a:schemeClr>
              </a:solidFill>
              <a:effectLst/>
              <a:uLnTx/>
              <a:uFillTx/>
            </a:endParaRPr>
          </a:p>
        </p:txBody>
      </p:sp>
      <p:sp>
        <p:nvSpPr>
          <p:cNvPr id="55" name="PictureMisc">
            <a:extLst>
              <a:ext uri="{FF2B5EF4-FFF2-40B4-BE49-F238E27FC236}">
                <a16:creationId xmlns:a16="http://schemas.microsoft.com/office/drawing/2014/main" id="{F045CADB-4729-7CBB-7CF7-BFD8B26D0E1F}"/>
              </a:ext>
            </a:extLst>
          </p:cNvPr>
          <p:cNvSpPr/>
          <p:nvPr/>
        </p:nvSpPr>
        <p:spPr>
          <a:xfrm>
            <a:off x="635000" y="3206672"/>
            <a:ext cx="10947400" cy="792183"/>
          </a:xfrm>
          <a:prstGeom prst="roundRect">
            <a:avLst>
              <a:gd name="adj" fmla="val 9673"/>
            </a:avLst>
          </a:prstGeom>
          <a:solidFill>
            <a:schemeClr val="accent1">
              <a:alpha val="1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dk1"/>
              </a:solidFill>
            </a:endParaRPr>
          </a:p>
        </p:txBody>
      </p:sp>
      <p:sp>
        <p:nvSpPr>
          <p:cNvPr id="56" name="Shape1">
            <a:extLst>
              <a:ext uri="{FF2B5EF4-FFF2-40B4-BE49-F238E27FC236}">
                <a16:creationId xmlns:a16="http://schemas.microsoft.com/office/drawing/2014/main" id="{02992661-B84A-45BE-1287-0FF625F5365E}"/>
              </a:ext>
            </a:extLst>
          </p:cNvPr>
          <p:cNvSpPr/>
          <p:nvPr/>
        </p:nvSpPr>
        <p:spPr>
          <a:xfrm>
            <a:off x="5163960" y="3516481"/>
            <a:ext cx="575299" cy="292100"/>
          </a:xfrm>
          <a:prstGeom prst="rightArrow">
            <a:avLst/>
          </a:prstGeom>
          <a:gradFill>
            <a:gsLst>
              <a:gs pos="0">
                <a:schemeClr val="accent1">
                  <a:alpha val="0"/>
                </a:schemeClr>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Shape2">
            <a:extLst>
              <a:ext uri="{FF2B5EF4-FFF2-40B4-BE49-F238E27FC236}">
                <a16:creationId xmlns:a16="http://schemas.microsoft.com/office/drawing/2014/main" id="{CF5A4ED9-AE24-2D10-41D2-E1292679C461}"/>
              </a:ext>
            </a:extLst>
          </p:cNvPr>
          <p:cNvSpPr/>
          <p:nvPr/>
        </p:nvSpPr>
        <p:spPr>
          <a:xfrm rot="10800000" flipV="1">
            <a:off x="6376543" y="3516481"/>
            <a:ext cx="575299" cy="292100"/>
          </a:xfrm>
          <a:prstGeom prst="rightArrow">
            <a:avLst/>
          </a:prstGeom>
          <a:gradFill>
            <a:gsLst>
              <a:gs pos="0">
                <a:schemeClr val="accent2">
                  <a:alpha val="0"/>
                </a:schemeClr>
              </a:gs>
              <a:gs pos="100000">
                <a:schemeClr val="accent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Title">
            <a:extLst>
              <a:ext uri="{FF2B5EF4-FFF2-40B4-BE49-F238E27FC236}">
                <a16:creationId xmlns:a16="http://schemas.microsoft.com/office/drawing/2014/main" id="{89B41138-D0BC-76F5-92EF-E02504496337}"/>
              </a:ext>
            </a:extLst>
          </p:cNvPr>
          <p:cNvSpPr txBox="1"/>
          <p:nvPr/>
        </p:nvSpPr>
        <p:spPr>
          <a:xfrm>
            <a:off x="666750" y="1130301"/>
            <a:ext cx="10858500" cy="660400"/>
          </a:xfrm>
          <a:prstGeom prst="rect">
            <a:avLst/>
          </a:prstGeom>
          <a:noFill/>
          <a:ln>
            <a:noFill/>
          </a:ln>
        </p:spPr>
        <p:txBody>
          <a:bodyPr wrap="square" lIns="90000" tIns="46800" rIns="90000" bIns="46800" anchor="b" anchorCtr="0">
            <a:normAutofit/>
          </a:bodyPr>
          <a:lstStyle/>
          <a:p>
            <a:pPr algn="ctr">
              <a:buSzPct val="25000"/>
            </a:pPr>
            <a:r>
              <a:rPr lang="zh-CN" altLang="en-US" sz="2400" b="1" dirty="0"/>
              <a:t>泾渭分明的两套体系</a:t>
            </a:r>
            <a:endParaRPr lang="en-US" sz="2400" b="1" dirty="0"/>
          </a:p>
        </p:txBody>
      </p:sp>
      <p:pic>
        <p:nvPicPr>
          <p:cNvPr id="60" name="图片 59">
            <a:extLst>
              <a:ext uri="{FF2B5EF4-FFF2-40B4-BE49-F238E27FC236}">
                <a16:creationId xmlns:a16="http://schemas.microsoft.com/office/drawing/2014/main" id="{27675C23-496D-8CD8-221C-0C0BB725DB8B}"/>
              </a:ext>
            </a:extLst>
          </p:cNvPr>
          <p:cNvPicPr>
            <a:picLocks noChangeAspect="1"/>
          </p:cNvPicPr>
          <p:nvPr/>
        </p:nvPicPr>
        <p:blipFill>
          <a:blip r:embed="rId3"/>
          <a:stretch>
            <a:fillRect/>
          </a:stretch>
        </p:blipFill>
        <p:spPr>
          <a:xfrm>
            <a:off x="7060467" y="2245863"/>
            <a:ext cx="4881921" cy="2713799"/>
          </a:xfrm>
          <a:prstGeom prst="rect">
            <a:avLst/>
          </a:prstGeom>
        </p:spPr>
      </p:pic>
      <p:pic>
        <p:nvPicPr>
          <p:cNvPr id="62" name="图片 61">
            <a:extLst>
              <a:ext uri="{FF2B5EF4-FFF2-40B4-BE49-F238E27FC236}">
                <a16:creationId xmlns:a16="http://schemas.microsoft.com/office/drawing/2014/main" id="{7972C029-83E0-2608-2A86-A01008C5334B}"/>
              </a:ext>
            </a:extLst>
          </p:cNvPr>
          <p:cNvPicPr>
            <a:picLocks noChangeAspect="1"/>
          </p:cNvPicPr>
          <p:nvPr/>
        </p:nvPicPr>
        <p:blipFill>
          <a:blip r:embed="rId4"/>
          <a:srcRect/>
          <a:stretch/>
        </p:blipFill>
        <p:spPr>
          <a:xfrm>
            <a:off x="350764" y="1682657"/>
            <a:ext cx="4683181" cy="3840208"/>
          </a:xfrm>
          <a:prstGeom prst="rect">
            <a:avLst/>
          </a:prstGeom>
        </p:spPr>
      </p:pic>
    </p:spTree>
    <p:extLst>
      <p:ext uri="{BB962C8B-B14F-4D97-AF65-F5344CB8AC3E}">
        <p14:creationId xmlns:p14="http://schemas.microsoft.com/office/powerpoint/2010/main" val="4158496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直接互联的机内组网</a:t>
            </a:r>
          </a:p>
        </p:txBody>
      </p:sp>
      <p:grpSp>
        <p:nvGrpSpPr>
          <p:cNvPr id="3" name="组合 2">
            <a:extLst>
              <a:ext uri="{FF2B5EF4-FFF2-40B4-BE49-F238E27FC236}">
                <a16:creationId xmlns:a16="http://schemas.microsoft.com/office/drawing/2014/main" id="{45936544-606F-263C-9C2E-9DB7ECEC7B07}"/>
              </a:ext>
            </a:extLst>
          </p:cNvPr>
          <p:cNvGrpSpPr/>
          <p:nvPr/>
        </p:nvGrpSpPr>
        <p:grpSpPr>
          <a:xfrm>
            <a:off x="3243509" y="3560415"/>
            <a:ext cx="2911721" cy="2980646"/>
            <a:chOff x="895176" y="1361546"/>
            <a:chExt cx="4327126" cy="4824416"/>
          </a:xfrm>
        </p:grpSpPr>
        <p:sp>
          <p:nvSpPr>
            <p:cNvPr id="60" name="流程图: 接点 59">
              <a:extLst>
                <a:ext uri="{FF2B5EF4-FFF2-40B4-BE49-F238E27FC236}">
                  <a16:creationId xmlns:a16="http://schemas.microsoft.com/office/drawing/2014/main" id="{6924F208-A4B2-58EA-42CB-83E4A928A88D}"/>
                </a:ext>
              </a:extLst>
            </p:cNvPr>
            <p:cNvSpPr/>
            <p:nvPr/>
          </p:nvSpPr>
          <p:spPr>
            <a:xfrm>
              <a:off x="2795622" y="1361546"/>
              <a:ext cx="500813" cy="445453"/>
            </a:xfrm>
            <a:prstGeom prst="flowChartConnector">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楷体" panose="02010609060101010101" pitchFamily="49" charset="-122"/>
                  <a:ea typeface="楷体" panose="02010609060101010101" pitchFamily="49" charset="-122"/>
                </a:rPr>
                <a:t>1</a:t>
              </a:r>
              <a:endParaRPr lang="zh-CN" altLang="en-US" b="1" dirty="0">
                <a:solidFill>
                  <a:schemeClr val="bg1"/>
                </a:solidFill>
                <a:latin typeface="楷体" panose="02010609060101010101" pitchFamily="49" charset="-122"/>
                <a:ea typeface="楷体" panose="02010609060101010101" pitchFamily="49" charset="-122"/>
              </a:endParaRPr>
            </a:p>
          </p:txBody>
        </p:sp>
        <p:sp>
          <p:nvSpPr>
            <p:cNvPr id="61" name="流程图: 接点 60">
              <a:extLst>
                <a:ext uri="{FF2B5EF4-FFF2-40B4-BE49-F238E27FC236}">
                  <a16:creationId xmlns:a16="http://schemas.microsoft.com/office/drawing/2014/main" id="{870B92EF-06B5-41BB-F723-96B68C9CE343}"/>
                </a:ext>
              </a:extLst>
            </p:cNvPr>
            <p:cNvSpPr/>
            <p:nvPr/>
          </p:nvSpPr>
          <p:spPr>
            <a:xfrm>
              <a:off x="895176" y="3261471"/>
              <a:ext cx="500813" cy="445453"/>
            </a:xfrm>
            <a:prstGeom prst="flowChartConnector">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楷体" panose="02010609060101010101" pitchFamily="49" charset="-122"/>
                  <a:ea typeface="楷体" panose="02010609060101010101" pitchFamily="49" charset="-122"/>
                </a:rPr>
                <a:t>7</a:t>
              </a:r>
              <a:endParaRPr lang="zh-CN" altLang="en-US" b="1" dirty="0">
                <a:solidFill>
                  <a:schemeClr val="bg1"/>
                </a:solidFill>
                <a:latin typeface="楷体" panose="02010609060101010101" pitchFamily="49" charset="-122"/>
                <a:ea typeface="楷体" panose="02010609060101010101" pitchFamily="49" charset="-122"/>
              </a:endParaRPr>
            </a:p>
          </p:txBody>
        </p:sp>
        <p:sp>
          <p:nvSpPr>
            <p:cNvPr id="62" name="流程图: 接点 61">
              <a:extLst>
                <a:ext uri="{FF2B5EF4-FFF2-40B4-BE49-F238E27FC236}">
                  <a16:creationId xmlns:a16="http://schemas.microsoft.com/office/drawing/2014/main" id="{A4586E47-2C73-CF80-BB77-A6386DB48D43}"/>
                </a:ext>
              </a:extLst>
            </p:cNvPr>
            <p:cNvSpPr/>
            <p:nvPr/>
          </p:nvSpPr>
          <p:spPr>
            <a:xfrm>
              <a:off x="2795623" y="5331063"/>
              <a:ext cx="500813" cy="445453"/>
            </a:xfrm>
            <a:prstGeom prst="flowChartConnector">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楷体" panose="02010609060101010101" pitchFamily="49" charset="-122"/>
                  <a:ea typeface="楷体" panose="02010609060101010101" pitchFamily="49" charset="-122"/>
                </a:rPr>
                <a:t>5</a:t>
              </a:r>
              <a:endParaRPr lang="zh-CN" altLang="en-US" b="1" dirty="0">
                <a:solidFill>
                  <a:schemeClr val="bg1"/>
                </a:solidFill>
                <a:latin typeface="楷体" panose="02010609060101010101" pitchFamily="49" charset="-122"/>
                <a:ea typeface="楷体" panose="02010609060101010101" pitchFamily="49" charset="-122"/>
              </a:endParaRPr>
            </a:p>
          </p:txBody>
        </p:sp>
        <p:sp>
          <p:nvSpPr>
            <p:cNvPr id="63" name="流程图: 接点 62">
              <a:extLst>
                <a:ext uri="{FF2B5EF4-FFF2-40B4-BE49-F238E27FC236}">
                  <a16:creationId xmlns:a16="http://schemas.microsoft.com/office/drawing/2014/main" id="{CC8093C5-8316-3D27-F49E-51B834D3682A}"/>
                </a:ext>
              </a:extLst>
            </p:cNvPr>
            <p:cNvSpPr/>
            <p:nvPr/>
          </p:nvSpPr>
          <p:spPr>
            <a:xfrm>
              <a:off x="4721489" y="3261471"/>
              <a:ext cx="500813" cy="445453"/>
            </a:xfrm>
            <a:prstGeom prst="flowChartConnector">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楷体" panose="02010609060101010101" pitchFamily="49" charset="-122"/>
                  <a:ea typeface="楷体" panose="02010609060101010101" pitchFamily="49" charset="-122"/>
                </a:rPr>
                <a:t>3</a:t>
              </a:r>
              <a:endParaRPr lang="zh-CN" altLang="en-US" b="1" dirty="0">
                <a:solidFill>
                  <a:schemeClr val="bg1"/>
                </a:solidFill>
                <a:latin typeface="楷体" panose="02010609060101010101" pitchFamily="49" charset="-122"/>
                <a:ea typeface="楷体" panose="02010609060101010101" pitchFamily="49" charset="-122"/>
              </a:endParaRPr>
            </a:p>
          </p:txBody>
        </p:sp>
        <p:sp>
          <p:nvSpPr>
            <p:cNvPr id="64" name="流程图: 接点 63">
              <a:extLst>
                <a:ext uri="{FF2B5EF4-FFF2-40B4-BE49-F238E27FC236}">
                  <a16:creationId xmlns:a16="http://schemas.microsoft.com/office/drawing/2014/main" id="{B2659829-AC3D-FFFF-5566-CC5A2691BEE6}"/>
                </a:ext>
              </a:extLst>
            </p:cNvPr>
            <p:cNvSpPr/>
            <p:nvPr/>
          </p:nvSpPr>
          <p:spPr>
            <a:xfrm>
              <a:off x="4162767" y="2067042"/>
              <a:ext cx="500813" cy="445453"/>
            </a:xfrm>
            <a:prstGeom prst="flowChartConnector">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楷体" panose="02010609060101010101" pitchFamily="49" charset="-122"/>
                  <a:ea typeface="楷体" panose="02010609060101010101" pitchFamily="49" charset="-122"/>
                </a:rPr>
                <a:t>2</a:t>
              </a:r>
              <a:endParaRPr lang="zh-CN" altLang="en-US" b="1" dirty="0">
                <a:solidFill>
                  <a:schemeClr val="bg1"/>
                </a:solidFill>
                <a:latin typeface="楷体" panose="02010609060101010101" pitchFamily="49" charset="-122"/>
                <a:ea typeface="楷体" panose="02010609060101010101" pitchFamily="49" charset="-122"/>
              </a:endParaRPr>
            </a:p>
          </p:txBody>
        </p:sp>
        <p:sp>
          <p:nvSpPr>
            <p:cNvPr id="65" name="流程图: 接点 64">
              <a:extLst>
                <a:ext uri="{FF2B5EF4-FFF2-40B4-BE49-F238E27FC236}">
                  <a16:creationId xmlns:a16="http://schemas.microsoft.com/office/drawing/2014/main" id="{D140F3AB-35A4-CFD4-568D-B76E8194CF28}"/>
                </a:ext>
              </a:extLst>
            </p:cNvPr>
            <p:cNvSpPr/>
            <p:nvPr/>
          </p:nvSpPr>
          <p:spPr>
            <a:xfrm>
              <a:off x="4112400" y="4608687"/>
              <a:ext cx="500813" cy="445453"/>
            </a:xfrm>
            <a:prstGeom prst="flowChartConnector">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楷体" panose="02010609060101010101" pitchFamily="49" charset="-122"/>
                  <a:ea typeface="楷体" panose="02010609060101010101" pitchFamily="49" charset="-122"/>
                </a:rPr>
                <a:t>4</a:t>
              </a:r>
              <a:endParaRPr lang="zh-CN" altLang="en-US" b="1" dirty="0">
                <a:solidFill>
                  <a:schemeClr val="bg1"/>
                </a:solidFill>
                <a:latin typeface="楷体" panose="02010609060101010101" pitchFamily="49" charset="-122"/>
                <a:ea typeface="楷体" panose="02010609060101010101" pitchFamily="49" charset="-122"/>
              </a:endParaRPr>
            </a:p>
          </p:txBody>
        </p:sp>
        <p:sp>
          <p:nvSpPr>
            <p:cNvPr id="66" name="流程图: 接点 65">
              <a:extLst>
                <a:ext uri="{FF2B5EF4-FFF2-40B4-BE49-F238E27FC236}">
                  <a16:creationId xmlns:a16="http://schemas.microsoft.com/office/drawing/2014/main" id="{F32C0E09-39E0-D475-BF77-AD5742131CAC}"/>
                </a:ext>
              </a:extLst>
            </p:cNvPr>
            <p:cNvSpPr/>
            <p:nvPr/>
          </p:nvSpPr>
          <p:spPr>
            <a:xfrm>
              <a:off x="1454974" y="2087863"/>
              <a:ext cx="500813" cy="445453"/>
            </a:xfrm>
            <a:prstGeom prst="flowChartConnector">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楷体" panose="02010609060101010101" pitchFamily="49" charset="-122"/>
                  <a:ea typeface="楷体" panose="02010609060101010101" pitchFamily="49" charset="-122"/>
                </a:rPr>
                <a:t>8</a:t>
              </a:r>
              <a:endParaRPr lang="zh-CN" altLang="en-US" b="1" dirty="0">
                <a:solidFill>
                  <a:schemeClr val="bg1"/>
                </a:solidFill>
                <a:latin typeface="楷体" panose="02010609060101010101" pitchFamily="49" charset="-122"/>
                <a:ea typeface="楷体" panose="02010609060101010101" pitchFamily="49" charset="-122"/>
              </a:endParaRPr>
            </a:p>
          </p:txBody>
        </p:sp>
        <p:sp>
          <p:nvSpPr>
            <p:cNvPr id="67" name="流程图: 接点 66">
              <a:extLst>
                <a:ext uri="{FF2B5EF4-FFF2-40B4-BE49-F238E27FC236}">
                  <a16:creationId xmlns:a16="http://schemas.microsoft.com/office/drawing/2014/main" id="{C7BCB4B0-CCFB-174A-F8E5-A8A614407A41}"/>
                </a:ext>
              </a:extLst>
            </p:cNvPr>
            <p:cNvSpPr/>
            <p:nvPr/>
          </p:nvSpPr>
          <p:spPr>
            <a:xfrm>
              <a:off x="1528316" y="4627655"/>
              <a:ext cx="500813" cy="445453"/>
            </a:xfrm>
            <a:prstGeom prst="flowChartConnector">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楷体" panose="02010609060101010101" pitchFamily="49" charset="-122"/>
                  <a:ea typeface="楷体" panose="02010609060101010101" pitchFamily="49" charset="-122"/>
                </a:rPr>
                <a:t>6</a:t>
              </a:r>
              <a:endParaRPr lang="zh-CN" altLang="en-US" b="1" dirty="0">
                <a:solidFill>
                  <a:schemeClr val="bg1"/>
                </a:solidFill>
                <a:latin typeface="楷体" panose="02010609060101010101" pitchFamily="49" charset="-122"/>
                <a:ea typeface="楷体" panose="02010609060101010101" pitchFamily="49" charset="-122"/>
              </a:endParaRPr>
            </a:p>
          </p:txBody>
        </p:sp>
        <p:cxnSp>
          <p:nvCxnSpPr>
            <p:cNvPr id="68" name="直接连接符 67">
              <a:extLst>
                <a:ext uri="{FF2B5EF4-FFF2-40B4-BE49-F238E27FC236}">
                  <a16:creationId xmlns:a16="http://schemas.microsoft.com/office/drawing/2014/main" id="{0FF5E96D-78F7-D0D5-8395-6A02CB977179}"/>
                </a:ext>
              </a:extLst>
            </p:cNvPr>
            <p:cNvCxnSpPr>
              <a:cxnSpLocks/>
              <a:stCxn id="60" idx="4"/>
              <a:endCxn id="64" idx="2"/>
            </p:cNvCxnSpPr>
            <p:nvPr/>
          </p:nvCxnSpPr>
          <p:spPr>
            <a:xfrm>
              <a:off x="3046029" y="1806999"/>
              <a:ext cx="1116738" cy="48277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645EC691-658D-9D83-84EC-242580A4CAFF}"/>
                </a:ext>
              </a:extLst>
            </p:cNvPr>
            <p:cNvCxnSpPr>
              <a:stCxn id="60" idx="4"/>
              <a:endCxn id="63" idx="2"/>
            </p:cNvCxnSpPr>
            <p:nvPr/>
          </p:nvCxnSpPr>
          <p:spPr>
            <a:xfrm>
              <a:off x="3046029" y="1806999"/>
              <a:ext cx="1675460" cy="1677199"/>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D73CA730-6FB1-ED5F-F91A-3D6DD39FC68A}"/>
                </a:ext>
              </a:extLst>
            </p:cNvPr>
            <p:cNvCxnSpPr>
              <a:stCxn id="60" idx="4"/>
              <a:endCxn id="65" idx="1"/>
            </p:cNvCxnSpPr>
            <p:nvPr/>
          </p:nvCxnSpPr>
          <p:spPr>
            <a:xfrm>
              <a:off x="3046029" y="1806999"/>
              <a:ext cx="1139713" cy="2866923"/>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2C68FF0F-D5A6-67D8-B67A-2D584083BB84}"/>
                </a:ext>
              </a:extLst>
            </p:cNvPr>
            <p:cNvCxnSpPr>
              <a:stCxn id="60" idx="4"/>
              <a:endCxn id="62" idx="0"/>
            </p:cNvCxnSpPr>
            <p:nvPr/>
          </p:nvCxnSpPr>
          <p:spPr>
            <a:xfrm>
              <a:off x="3046029" y="1806999"/>
              <a:ext cx="1" cy="3524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27ECE1A2-EF71-D063-9E91-25B80ED5378D}"/>
                </a:ext>
              </a:extLst>
            </p:cNvPr>
            <p:cNvCxnSpPr>
              <a:stCxn id="60" idx="4"/>
              <a:endCxn id="67" idx="7"/>
            </p:cNvCxnSpPr>
            <p:nvPr/>
          </p:nvCxnSpPr>
          <p:spPr>
            <a:xfrm flipH="1">
              <a:off x="1955787" y="1806999"/>
              <a:ext cx="1090242" cy="2885891"/>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EE5DF62B-3F96-87F2-82C7-6CAB924B9B2E}"/>
                </a:ext>
              </a:extLst>
            </p:cNvPr>
            <p:cNvCxnSpPr>
              <a:stCxn id="60" idx="4"/>
              <a:endCxn id="61" idx="6"/>
            </p:cNvCxnSpPr>
            <p:nvPr/>
          </p:nvCxnSpPr>
          <p:spPr>
            <a:xfrm flipH="1">
              <a:off x="1395989" y="1806999"/>
              <a:ext cx="1650040" cy="1677199"/>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05BDBB6B-0B17-6EB8-806E-DB420427BD8E}"/>
                </a:ext>
              </a:extLst>
            </p:cNvPr>
            <p:cNvCxnSpPr>
              <a:stCxn id="66" idx="6"/>
              <a:endCxn id="60" idx="4"/>
            </p:cNvCxnSpPr>
            <p:nvPr/>
          </p:nvCxnSpPr>
          <p:spPr>
            <a:xfrm flipV="1">
              <a:off x="1955787" y="1806999"/>
              <a:ext cx="1090242" cy="503591"/>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FABC916F-5ECE-58CB-E494-F0B0D9918E78}"/>
                </a:ext>
              </a:extLst>
            </p:cNvPr>
            <p:cNvCxnSpPr>
              <a:stCxn id="64" idx="2"/>
              <a:endCxn id="63" idx="2"/>
            </p:cNvCxnSpPr>
            <p:nvPr/>
          </p:nvCxnSpPr>
          <p:spPr>
            <a:xfrm>
              <a:off x="4162767" y="2289769"/>
              <a:ext cx="558722" cy="1194429"/>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882F8618-AAC4-4666-9E8D-CEE6C7B7BCB4}"/>
                </a:ext>
              </a:extLst>
            </p:cNvPr>
            <p:cNvCxnSpPr>
              <a:stCxn id="64" idx="2"/>
              <a:endCxn id="65" idx="1"/>
            </p:cNvCxnSpPr>
            <p:nvPr/>
          </p:nvCxnSpPr>
          <p:spPr>
            <a:xfrm>
              <a:off x="4162767" y="2289769"/>
              <a:ext cx="22975" cy="23841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F76FD455-714A-C8A5-C38D-3B5FA4774337}"/>
                </a:ext>
              </a:extLst>
            </p:cNvPr>
            <p:cNvCxnSpPr>
              <a:stCxn id="64" idx="2"/>
              <a:endCxn id="62" idx="0"/>
            </p:cNvCxnSpPr>
            <p:nvPr/>
          </p:nvCxnSpPr>
          <p:spPr>
            <a:xfrm flipH="1">
              <a:off x="3046030" y="2289769"/>
              <a:ext cx="1116737" cy="3041294"/>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91C24BFF-C738-4FC6-EE90-114C45C39A25}"/>
                </a:ext>
              </a:extLst>
            </p:cNvPr>
            <p:cNvCxnSpPr>
              <a:stCxn id="64" idx="2"/>
              <a:endCxn id="67" idx="7"/>
            </p:cNvCxnSpPr>
            <p:nvPr/>
          </p:nvCxnSpPr>
          <p:spPr>
            <a:xfrm flipH="1">
              <a:off x="1955787" y="2289769"/>
              <a:ext cx="2206980" cy="2403121"/>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601335EA-8D5C-FC21-29FB-CE92D0A6BD5B}"/>
                </a:ext>
              </a:extLst>
            </p:cNvPr>
            <p:cNvCxnSpPr>
              <a:stCxn id="64" idx="2"/>
              <a:endCxn id="61" idx="6"/>
            </p:cNvCxnSpPr>
            <p:nvPr/>
          </p:nvCxnSpPr>
          <p:spPr>
            <a:xfrm flipH="1">
              <a:off x="1395989" y="2289769"/>
              <a:ext cx="2766778" cy="1194429"/>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D48A9D2E-738E-34C6-0A2B-5E2E6319FBD8}"/>
                </a:ext>
              </a:extLst>
            </p:cNvPr>
            <p:cNvCxnSpPr>
              <a:stCxn id="64" idx="2"/>
              <a:endCxn id="66" idx="6"/>
            </p:cNvCxnSpPr>
            <p:nvPr/>
          </p:nvCxnSpPr>
          <p:spPr>
            <a:xfrm flipH="1">
              <a:off x="1955787" y="2289769"/>
              <a:ext cx="2206980" cy="20821"/>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A9D8AB36-C3E0-2D49-5031-C47D885F84BC}"/>
                </a:ext>
              </a:extLst>
            </p:cNvPr>
            <p:cNvCxnSpPr>
              <a:stCxn id="63" idx="2"/>
              <a:endCxn id="65" idx="1"/>
            </p:cNvCxnSpPr>
            <p:nvPr/>
          </p:nvCxnSpPr>
          <p:spPr>
            <a:xfrm flipH="1">
              <a:off x="4185742" y="3484198"/>
              <a:ext cx="535747" cy="1189724"/>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4B521169-2A93-F5C0-352E-213AA3C1A2E3}"/>
                </a:ext>
              </a:extLst>
            </p:cNvPr>
            <p:cNvCxnSpPr>
              <a:stCxn id="63" idx="2"/>
              <a:endCxn id="62" idx="0"/>
            </p:cNvCxnSpPr>
            <p:nvPr/>
          </p:nvCxnSpPr>
          <p:spPr>
            <a:xfrm flipH="1">
              <a:off x="3046030" y="3484198"/>
              <a:ext cx="1675459" cy="1846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98FEDC50-54E4-57C5-F179-813565CD68EA}"/>
                </a:ext>
              </a:extLst>
            </p:cNvPr>
            <p:cNvCxnSpPr>
              <a:stCxn id="63" idx="2"/>
              <a:endCxn id="67" idx="7"/>
            </p:cNvCxnSpPr>
            <p:nvPr/>
          </p:nvCxnSpPr>
          <p:spPr>
            <a:xfrm flipH="1">
              <a:off x="1955787" y="3484198"/>
              <a:ext cx="2765702" cy="1208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899B62D9-6F1C-1461-5E6D-E032DD3BEC05}"/>
                </a:ext>
              </a:extLst>
            </p:cNvPr>
            <p:cNvCxnSpPr>
              <a:stCxn id="63" idx="2"/>
              <a:endCxn id="61" idx="6"/>
            </p:cNvCxnSpPr>
            <p:nvPr/>
          </p:nvCxnSpPr>
          <p:spPr>
            <a:xfrm flipH="1">
              <a:off x="1395989" y="3484198"/>
              <a:ext cx="33255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045C839B-CFEF-4524-27F8-77A099D241FA}"/>
                </a:ext>
              </a:extLst>
            </p:cNvPr>
            <p:cNvCxnSpPr>
              <a:stCxn id="63" idx="2"/>
              <a:endCxn id="66" idx="6"/>
            </p:cNvCxnSpPr>
            <p:nvPr/>
          </p:nvCxnSpPr>
          <p:spPr>
            <a:xfrm flipH="1" flipV="1">
              <a:off x="1955787" y="2310590"/>
              <a:ext cx="2765702" cy="1173608"/>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5996CA42-AB30-C6B5-9A96-E86EC987BF64}"/>
                </a:ext>
              </a:extLst>
            </p:cNvPr>
            <p:cNvCxnSpPr>
              <a:stCxn id="65" idx="1"/>
              <a:endCxn id="62" idx="0"/>
            </p:cNvCxnSpPr>
            <p:nvPr/>
          </p:nvCxnSpPr>
          <p:spPr>
            <a:xfrm flipH="1">
              <a:off x="3046030" y="4673922"/>
              <a:ext cx="1139712" cy="657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7587FC5D-6D50-65A7-2928-B688BD26764C}"/>
                </a:ext>
              </a:extLst>
            </p:cNvPr>
            <p:cNvCxnSpPr>
              <a:stCxn id="65" idx="1"/>
              <a:endCxn id="67" idx="7"/>
            </p:cNvCxnSpPr>
            <p:nvPr/>
          </p:nvCxnSpPr>
          <p:spPr>
            <a:xfrm flipH="1">
              <a:off x="1955787" y="4673922"/>
              <a:ext cx="2229955" cy="18968"/>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25E479A8-D93E-6D95-329E-21C2E6EA28E2}"/>
                </a:ext>
              </a:extLst>
            </p:cNvPr>
            <p:cNvCxnSpPr>
              <a:stCxn id="65" idx="1"/>
              <a:endCxn id="61" idx="6"/>
            </p:cNvCxnSpPr>
            <p:nvPr/>
          </p:nvCxnSpPr>
          <p:spPr>
            <a:xfrm flipH="1" flipV="1">
              <a:off x="1395989" y="3484198"/>
              <a:ext cx="2789753" cy="1189724"/>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83AAE733-6051-ED95-F810-4D74F33E080D}"/>
                </a:ext>
              </a:extLst>
            </p:cNvPr>
            <p:cNvCxnSpPr>
              <a:stCxn id="65" idx="1"/>
              <a:endCxn id="66" idx="6"/>
            </p:cNvCxnSpPr>
            <p:nvPr/>
          </p:nvCxnSpPr>
          <p:spPr>
            <a:xfrm flipH="1" flipV="1">
              <a:off x="1955787" y="2310590"/>
              <a:ext cx="2229955" cy="2363332"/>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47808B4D-007D-797E-6A2B-8ACBAC7DD3A0}"/>
                </a:ext>
              </a:extLst>
            </p:cNvPr>
            <p:cNvCxnSpPr>
              <a:stCxn id="62" idx="0"/>
              <a:endCxn id="67" idx="7"/>
            </p:cNvCxnSpPr>
            <p:nvPr/>
          </p:nvCxnSpPr>
          <p:spPr>
            <a:xfrm flipH="1" flipV="1">
              <a:off x="1955787" y="4692890"/>
              <a:ext cx="1090243" cy="638173"/>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95B3ED45-5C38-61F2-F68F-542915E6CF54}"/>
                </a:ext>
              </a:extLst>
            </p:cNvPr>
            <p:cNvCxnSpPr>
              <a:stCxn id="62" idx="0"/>
              <a:endCxn id="61" idx="6"/>
            </p:cNvCxnSpPr>
            <p:nvPr/>
          </p:nvCxnSpPr>
          <p:spPr>
            <a:xfrm flipH="1" flipV="1">
              <a:off x="1395989" y="3484198"/>
              <a:ext cx="1650041" cy="1846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2967ADB1-EB5A-866A-C67E-6D3E655EEFB0}"/>
                </a:ext>
              </a:extLst>
            </p:cNvPr>
            <p:cNvCxnSpPr>
              <a:stCxn id="62" idx="0"/>
              <a:endCxn id="66" idx="6"/>
            </p:cNvCxnSpPr>
            <p:nvPr/>
          </p:nvCxnSpPr>
          <p:spPr>
            <a:xfrm flipH="1" flipV="1">
              <a:off x="1955787" y="2310590"/>
              <a:ext cx="1090243" cy="3020473"/>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800ADD1E-9C99-AB29-BF53-D2FA88D401C8}"/>
                </a:ext>
              </a:extLst>
            </p:cNvPr>
            <p:cNvCxnSpPr>
              <a:cxnSpLocks/>
              <a:stCxn id="67" idx="7"/>
              <a:endCxn id="61" idx="6"/>
            </p:cNvCxnSpPr>
            <p:nvPr/>
          </p:nvCxnSpPr>
          <p:spPr>
            <a:xfrm flipH="1" flipV="1">
              <a:off x="1395989" y="3484198"/>
              <a:ext cx="559798" cy="1208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3B449EF2-1640-2927-2145-B7240B144816}"/>
                </a:ext>
              </a:extLst>
            </p:cNvPr>
            <p:cNvCxnSpPr>
              <a:stCxn id="67" idx="7"/>
              <a:endCxn id="66" idx="6"/>
            </p:cNvCxnSpPr>
            <p:nvPr/>
          </p:nvCxnSpPr>
          <p:spPr>
            <a:xfrm flipV="1">
              <a:off x="1955787" y="2310590"/>
              <a:ext cx="0" cy="2382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E99A7C75-8361-F8AC-B142-6753FA18671A}"/>
                </a:ext>
              </a:extLst>
            </p:cNvPr>
            <p:cNvCxnSpPr>
              <a:cxnSpLocks/>
              <a:stCxn id="61" idx="6"/>
              <a:endCxn id="66" idx="6"/>
            </p:cNvCxnSpPr>
            <p:nvPr/>
          </p:nvCxnSpPr>
          <p:spPr>
            <a:xfrm flipV="1">
              <a:off x="1395989" y="2310590"/>
              <a:ext cx="559798" cy="1173608"/>
            </a:xfrm>
            <a:prstGeom prst="line">
              <a:avLst/>
            </a:prstGeom>
          </p:spPr>
          <p:style>
            <a:lnRef idx="1">
              <a:schemeClr val="accent1"/>
            </a:lnRef>
            <a:fillRef idx="0">
              <a:schemeClr val="accent1"/>
            </a:fillRef>
            <a:effectRef idx="0">
              <a:schemeClr val="accent1"/>
            </a:effectRef>
            <a:fontRef idx="minor">
              <a:schemeClr val="tx1"/>
            </a:fontRef>
          </p:style>
        </p:cxnSp>
        <p:sp>
          <p:nvSpPr>
            <p:cNvPr id="96" name="文本框 95">
              <a:extLst>
                <a:ext uri="{FF2B5EF4-FFF2-40B4-BE49-F238E27FC236}">
                  <a16:creationId xmlns:a16="http://schemas.microsoft.com/office/drawing/2014/main" id="{05A8B282-39E6-043E-F59E-9372BEAD8BC5}"/>
                </a:ext>
              </a:extLst>
            </p:cNvPr>
            <p:cNvSpPr txBox="1"/>
            <p:nvPr/>
          </p:nvSpPr>
          <p:spPr>
            <a:xfrm>
              <a:off x="1875890" y="5847408"/>
              <a:ext cx="2236510" cy="338554"/>
            </a:xfrm>
            <a:prstGeom prst="rect">
              <a:avLst/>
            </a:prstGeom>
            <a:noFill/>
          </p:spPr>
          <p:txBody>
            <a:bodyPr wrap="none" rtlCol="0">
              <a:spAutoFit/>
            </a:bodyPr>
            <a:lstStyle/>
            <a:p>
              <a:r>
                <a:rPr lang="zh-CN" altLang="en-US" sz="1600" dirty="0">
                  <a:latin typeface="+mn-ea"/>
                </a:rPr>
                <a:t>单机八节点全互联拓扑</a:t>
              </a:r>
            </a:p>
          </p:txBody>
        </p:sp>
      </p:grpSp>
      <p:grpSp>
        <p:nvGrpSpPr>
          <p:cNvPr id="97" name="组合 96">
            <a:extLst>
              <a:ext uri="{FF2B5EF4-FFF2-40B4-BE49-F238E27FC236}">
                <a16:creationId xmlns:a16="http://schemas.microsoft.com/office/drawing/2014/main" id="{5D447997-0501-90A7-62B1-C9FFBA2573F6}"/>
              </a:ext>
            </a:extLst>
          </p:cNvPr>
          <p:cNvGrpSpPr/>
          <p:nvPr/>
        </p:nvGrpSpPr>
        <p:grpSpPr>
          <a:xfrm>
            <a:off x="6357162" y="2081407"/>
            <a:ext cx="5769524" cy="4338054"/>
            <a:chOff x="6422476" y="2377112"/>
            <a:chExt cx="5769524" cy="4480888"/>
          </a:xfrm>
        </p:grpSpPr>
        <p:sp>
          <p:nvSpPr>
            <p:cNvPr id="98" name="任意多边形 47">
              <a:extLst>
                <a:ext uri="{FF2B5EF4-FFF2-40B4-BE49-F238E27FC236}">
                  <a16:creationId xmlns:a16="http://schemas.microsoft.com/office/drawing/2014/main" id="{03019948-E8C6-16DF-24D8-34F45CD6FA6B}"/>
                </a:ext>
              </a:extLst>
            </p:cNvPr>
            <p:cNvSpPr/>
            <p:nvPr/>
          </p:nvSpPr>
          <p:spPr>
            <a:xfrm rot="5400000">
              <a:off x="10720228" y="5386228"/>
              <a:ext cx="1471772" cy="1471772"/>
            </a:xfrm>
            <a:custGeom>
              <a:avLst/>
              <a:gdLst>
                <a:gd name="connsiteX0" fmla="*/ 0 w 2599815"/>
                <a:gd name="connsiteY0" fmla="*/ 0 h 2599815"/>
                <a:gd name="connsiteX1" fmla="*/ 1299908 w 2599815"/>
                <a:gd name="connsiteY1" fmla="*/ 0 h 2599815"/>
                <a:gd name="connsiteX2" fmla="*/ 2466908 w 2599815"/>
                <a:gd name="connsiteY2" fmla="*/ 1293197 h 2599815"/>
                <a:gd name="connsiteX3" fmla="*/ 2599815 w 2599815"/>
                <a:gd name="connsiteY3" fmla="*/ 1299908 h 2599815"/>
                <a:gd name="connsiteX4" fmla="*/ 2599815 w 2599815"/>
                <a:gd name="connsiteY4" fmla="*/ 2599815 h 2599815"/>
                <a:gd name="connsiteX5" fmla="*/ 0 w 2599815"/>
                <a:gd name="connsiteY5" fmla="*/ 0 h 259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9815" h="2599815">
                  <a:moveTo>
                    <a:pt x="0" y="0"/>
                  </a:moveTo>
                  <a:lnTo>
                    <a:pt x="1299908" y="0"/>
                  </a:lnTo>
                  <a:cubicBezTo>
                    <a:pt x="1299908" y="673049"/>
                    <a:pt x="1811422" y="1226629"/>
                    <a:pt x="2466908" y="1293197"/>
                  </a:cubicBezTo>
                  <a:lnTo>
                    <a:pt x="2599815" y="1299908"/>
                  </a:lnTo>
                  <a:lnTo>
                    <a:pt x="2599815" y="2599815"/>
                  </a:lnTo>
                  <a:cubicBezTo>
                    <a:pt x="1163977" y="2599815"/>
                    <a:pt x="0" y="1435838"/>
                    <a:pt x="0" y="0"/>
                  </a:cubicBezTo>
                  <a:close/>
                </a:path>
              </a:pathLst>
            </a:custGeom>
            <a:solidFill>
              <a:schemeClr val="tx2">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b="1" dirty="0">
                <a:solidFill>
                  <a:schemeClr val="tx1"/>
                </a:solidFill>
              </a:endParaRPr>
            </a:p>
          </p:txBody>
        </p:sp>
        <p:grpSp>
          <p:nvGrpSpPr>
            <p:cNvPr id="99" name="组合 98">
              <a:extLst>
                <a:ext uri="{FF2B5EF4-FFF2-40B4-BE49-F238E27FC236}">
                  <a16:creationId xmlns:a16="http://schemas.microsoft.com/office/drawing/2014/main" id="{DE3834B0-866E-E472-EF6B-AE6ACB8B5106}"/>
                </a:ext>
              </a:extLst>
            </p:cNvPr>
            <p:cNvGrpSpPr/>
            <p:nvPr/>
          </p:nvGrpSpPr>
          <p:grpSpPr>
            <a:xfrm>
              <a:off x="6422476" y="2377112"/>
              <a:ext cx="410200" cy="410198"/>
              <a:chOff x="1111771" y="2255351"/>
              <a:chExt cx="410200" cy="410198"/>
            </a:xfrm>
          </p:grpSpPr>
          <p:sp>
            <p:nvSpPr>
              <p:cNvPr id="106" name="IconBackground1">
                <a:extLst>
                  <a:ext uri="{FF2B5EF4-FFF2-40B4-BE49-F238E27FC236}">
                    <a16:creationId xmlns:a16="http://schemas.microsoft.com/office/drawing/2014/main" id="{599A5B69-91C3-54AC-1EBC-7EE7EC14947D}"/>
                  </a:ext>
                </a:extLst>
              </p:cNvPr>
              <p:cNvSpPr/>
              <p:nvPr/>
            </p:nvSpPr>
            <p:spPr>
              <a:xfrm>
                <a:off x="1111771" y="2255351"/>
                <a:ext cx="410200" cy="410198"/>
              </a:xfrm>
              <a:prstGeom prst="ellipse">
                <a:avLst/>
              </a:prstGeom>
              <a:solidFill>
                <a:schemeClr val="accent4"/>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tx1"/>
                  </a:solidFill>
                </a:endParaRPr>
              </a:p>
            </p:txBody>
          </p:sp>
          <p:sp>
            <p:nvSpPr>
              <p:cNvPr id="107" name="Icon1">
                <a:extLst>
                  <a:ext uri="{FF2B5EF4-FFF2-40B4-BE49-F238E27FC236}">
                    <a16:creationId xmlns:a16="http://schemas.microsoft.com/office/drawing/2014/main" id="{61C0E57F-FF55-6225-03BA-8C690E1935D5}"/>
                  </a:ext>
                </a:extLst>
              </p:cNvPr>
              <p:cNvSpPr/>
              <p:nvPr/>
            </p:nvSpPr>
            <p:spPr>
              <a:xfrm>
                <a:off x="1227871" y="2395929"/>
                <a:ext cx="178001" cy="141741"/>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tx1"/>
                  </a:solidFill>
                </a:endParaRPr>
              </a:p>
            </p:txBody>
          </p:sp>
        </p:grpSp>
        <p:grpSp>
          <p:nvGrpSpPr>
            <p:cNvPr id="100" name="组合 99">
              <a:extLst>
                <a:ext uri="{FF2B5EF4-FFF2-40B4-BE49-F238E27FC236}">
                  <a16:creationId xmlns:a16="http://schemas.microsoft.com/office/drawing/2014/main" id="{360C851F-F0B1-1DFA-2ED5-06C374F72F31}"/>
                </a:ext>
              </a:extLst>
            </p:cNvPr>
            <p:cNvGrpSpPr/>
            <p:nvPr/>
          </p:nvGrpSpPr>
          <p:grpSpPr>
            <a:xfrm>
              <a:off x="6422476" y="4372471"/>
              <a:ext cx="5096424" cy="1071740"/>
              <a:chOff x="1110397" y="5118007"/>
              <a:chExt cx="5096424" cy="1071740"/>
            </a:xfrm>
          </p:grpSpPr>
          <mc:AlternateContent xmlns:mc="http://schemas.openxmlformats.org/markup-compatibility/2006" xmlns:a14="http://schemas.microsoft.com/office/drawing/2010/main">
            <mc:Choice Requires="a14">
              <p:sp>
                <p:nvSpPr>
                  <p:cNvPr id="102" name="Text2">
                    <a:extLst>
                      <a:ext uri="{FF2B5EF4-FFF2-40B4-BE49-F238E27FC236}">
                        <a16:creationId xmlns:a16="http://schemas.microsoft.com/office/drawing/2014/main" id="{B73D945E-4187-4C1D-5A89-0C036A393D69}"/>
                      </a:ext>
                    </a:extLst>
                  </p:cNvPr>
                  <p:cNvSpPr>
                    <a:spLocks/>
                  </p:cNvSpPr>
                  <p:nvPr/>
                </p:nvSpPr>
                <p:spPr>
                  <a:xfrm>
                    <a:off x="1732984" y="5664282"/>
                    <a:ext cx="4473837" cy="525465"/>
                  </a:xfrm>
                  <a:prstGeom prst="rect">
                    <a:avLst/>
                  </a:prstGeom>
                </p:spPr>
                <p:txBody>
                  <a:bodyPr wrap="square" anchor="t" anchorCtr="0">
                    <a:normAutofit fontScale="92500" lnSpcReduction="20000"/>
                  </a:bodyPr>
                  <a:lstStyle/>
                  <a:p>
                    <a:pPr>
                      <a:lnSpc>
                        <a:spcPct val="120000"/>
                      </a:lnSpc>
                    </a:pPr>
                    <a:r>
                      <a:rPr lang="en-US" altLang="zh-CN" sz="1200" dirty="0">
                        <a:latin typeface="微软雅黑" panose="020B0503020204020204" pitchFamily="34" charset="-122"/>
                        <a:ea typeface="微软雅黑" panose="020B0503020204020204" pitchFamily="34" charset="-122"/>
                      </a:rPr>
                      <a:t>N</a:t>
                    </a:r>
                    <a:r>
                      <a:rPr lang="zh-CN" altLang="en-US" sz="1200" dirty="0">
                        <a:latin typeface="微软雅黑" panose="020B0503020204020204" pitchFamily="34" charset="-122"/>
                        <a:ea typeface="微软雅黑" panose="020B0503020204020204" pitchFamily="34" charset="-122"/>
                      </a:rPr>
                      <a:t>个节点全互联需要</a:t>
                    </a:r>
                    <a14:m>
                      <m:oMath xmlns:m="http://schemas.openxmlformats.org/officeDocument/2006/math">
                        <m:f>
                          <m:fPr>
                            <m:ctrlPr>
                              <a:rPr lang="en-US" altLang="zh-CN" sz="1200" i="1" smtClean="0">
                                <a:latin typeface="Cambria Math" panose="02040503050406030204" pitchFamily="18" charset="0"/>
                              </a:rPr>
                            </m:ctrlPr>
                          </m:fPr>
                          <m:num>
                            <m:r>
                              <a:rPr lang="en-US" altLang="zh-CN" sz="1200" b="0" i="1" smtClean="0">
                                <a:latin typeface="Cambria Math" panose="02040503050406030204" pitchFamily="18" charset="0"/>
                              </a:rPr>
                              <m:t>1</m:t>
                            </m:r>
                          </m:num>
                          <m:den>
                            <m:r>
                              <a:rPr lang="en-US" altLang="zh-CN" sz="1200" b="0" i="1" smtClean="0">
                                <a:latin typeface="Cambria Math" panose="02040503050406030204" pitchFamily="18" charset="0"/>
                              </a:rPr>
                              <m:t>2</m:t>
                            </m:r>
                          </m:den>
                        </m:f>
                        <m:r>
                          <a:rPr lang="en-US" altLang="zh-CN" sz="1200" b="0" i="1" smtClean="0">
                            <a:latin typeface="Cambria Math" panose="02040503050406030204" pitchFamily="18" charset="0"/>
                          </a:rPr>
                          <m:t>𝑛</m:t>
                        </m:r>
                        <m:d>
                          <m:dPr>
                            <m:ctrlPr>
                              <a:rPr lang="en-US" altLang="zh-CN" sz="1200" b="0" i="1" smtClean="0">
                                <a:latin typeface="Cambria Math" panose="02040503050406030204" pitchFamily="18" charset="0"/>
                              </a:rPr>
                            </m:ctrlPr>
                          </m:dPr>
                          <m:e>
                            <m:r>
                              <a:rPr lang="en-US" altLang="zh-CN" sz="1200" b="0" i="1" smtClean="0">
                                <a:latin typeface="Cambria Math" panose="02040503050406030204" pitchFamily="18" charset="0"/>
                              </a:rPr>
                              <m:t>𝑛</m:t>
                            </m:r>
                            <m:r>
                              <a:rPr lang="en-US" altLang="zh-CN" sz="1200" b="0" i="1" smtClean="0">
                                <a:latin typeface="Cambria Math" panose="02040503050406030204" pitchFamily="18" charset="0"/>
                              </a:rPr>
                              <m:t>−1</m:t>
                            </m:r>
                          </m:e>
                        </m:d>
                        <m:r>
                          <a:rPr lang="zh-CN" altLang="en-US" sz="1200" i="1">
                            <a:latin typeface="Cambria Math" panose="02040503050406030204" pitchFamily="18" charset="0"/>
                          </a:rPr>
                          <m:t>条</m:t>
                        </m:r>
                      </m:oMath>
                    </a14:m>
                    <a:r>
                      <a:rPr lang="zh-CN" altLang="en-US" sz="1200" dirty="0">
                        <a:latin typeface="微软雅黑" panose="020B0503020204020204" pitchFamily="34" charset="-122"/>
                        <a:ea typeface="微软雅黑" panose="020B0503020204020204" pitchFamily="34" charset="-122"/>
                      </a:rPr>
                      <a:t>链路，</a:t>
                    </a:r>
                    <a:r>
                      <a:rPr lang="en-US" altLang="zh-CN" sz="1200" dirty="0">
                        <a:latin typeface="微软雅黑" panose="020B0503020204020204" pitchFamily="34" charset="-122"/>
                        <a:ea typeface="微软雅黑" panose="020B0503020204020204" pitchFamily="34" charset="-122"/>
                      </a:rPr>
                      <a:t>8</a:t>
                    </a:r>
                    <a:r>
                      <a:rPr lang="zh-CN" altLang="en-US" sz="1200" dirty="0">
                        <a:latin typeface="微软雅黑" panose="020B0503020204020204" pitchFamily="34" charset="-122"/>
                        <a:ea typeface="微软雅黑" panose="020B0503020204020204" pitchFamily="34" charset="-122"/>
                      </a:rPr>
                      <a:t>个节点需要</a:t>
                    </a:r>
                    <a:r>
                      <a:rPr lang="en-US" altLang="zh-CN" sz="1200" dirty="0">
                        <a:latin typeface="微软雅黑" panose="020B0503020204020204" pitchFamily="34" charset="-122"/>
                        <a:ea typeface="微软雅黑" panose="020B0503020204020204" pitchFamily="34" charset="-122"/>
                      </a:rPr>
                      <a:t>28</a:t>
                    </a:r>
                    <a:r>
                      <a:rPr lang="zh-CN" altLang="en-US" sz="1200" dirty="0">
                        <a:latin typeface="微软雅黑" panose="020B0503020204020204" pitchFamily="34" charset="-122"/>
                        <a:ea typeface="微软雅黑" panose="020B0503020204020204" pitchFamily="34" charset="-122"/>
                      </a:rPr>
                      <a:t>条链路，当扩容至</a:t>
                    </a:r>
                    <a:r>
                      <a:rPr lang="en-US" altLang="zh-CN" sz="1200" dirty="0">
                        <a:latin typeface="微软雅黑" panose="020B0503020204020204" pitchFamily="34" charset="-122"/>
                        <a:ea typeface="微软雅黑" panose="020B0503020204020204" pitchFamily="34" charset="-122"/>
                      </a:rPr>
                      <a:t>16</a:t>
                    </a:r>
                    <a:r>
                      <a:rPr lang="zh-CN" altLang="en-US" sz="1200" dirty="0">
                        <a:latin typeface="微软雅黑" panose="020B0503020204020204" pitchFamily="34" charset="-122"/>
                        <a:ea typeface="微软雅黑" panose="020B0503020204020204" pitchFamily="34" charset="-122"/>
                      </a:rPr>
                      <a:t>节点时，则需要</a:t>
                    </a:r>
                    <a:r>
                      <a:rPr lang="en-US" altLang="zh-CN" sz="1200" dirty="0">
                        <a:latin typeface="微软雅黑" panose="020B0503020204020204" pitchFamily="34" charset="-122"/>
                        <a:ea typeface="微软雅黑" panose="020B0503020204020204" pitchFamily="34" charset="-122"/>
                      </a:rPr>
                      <a:t>120</a:t>
                    </a:r>
                    <a:r>
                      <a:rPr lang="zh-CN" altLang="en-US" sz="1200" dirty="0">
                        <a:latin typeface="微软雅黑" panose="020B0503020204020204" pitchFamily="34" charset="-122"/>
                        <a:ea typeface="微软雅黑" panose="020B0503020204020204" pitchFamily="34" charset="-122"/>
                      </a:rPr>
                      <a:t>条链路</a:t>
                    </a:r>
                    <a:endParaRPr lang="en-US" altLang="zh-CN" sz="1200" dirty="0">
                      <a:latin typeface="微软雅黑" panose="020B0503020204020204" pitchFamily="34" charset="-122"/>
                      <a:ea typeface="微软雅黑" panose="020B0503020204020204" pitchFamily="34" charset="-122"/>
                    </a:endParaRPr>
                  </a:p>
                </p:txBody>
              </p:sp>
            </mc:Choice>
            <mc:Fallback xmlns="">
              <p:sp>
                <p:nvSpPr>
                  <p:cNvPr id="102" name="Text2">
                    <a:extLst>
                      <a:ext uri="{FF2B5EF4-FFF2-40B4-BE49-F238E27FC236}">
                        <a16:creationId xmlns:a16="http://schemas.microsoft.com/office/drawing/2014/main" id="{B73D945E-4187-4C1D-5A89-0C036A393D69}"/>
                      </a:ext>
                    </a:extLst>
                  </p:cNvPr>
                  <p:cNvSpPr>
                    <a:spLocks noRot="1" noChangeAspect="1" noMove="1" noResize="1" noEditPoints="1" noAdjustHandles="1" noChangeArrowheads="1" noChangeShapeType="1" noTextEdit="1"/>
                  </p:cNvSpPr>
                  <p:nvPr/>
                </p:nvSpPr>
                <p:spPr>
                  <a:xfrm>
                    <a:off x="1732984" y="5664282"/>
                    <a:ext cx="4473837" cy="525465"/>
                  </a:xfrm>
                  <a:prstGeom prst="rect">
                    <a:avLst/>
                  </a:prstGeom>
                  <a:blipFill>
                    <a:blip r:embed="rId3"/>
                    <a:stretch>
                      <a:fillRect b="-5952"/>
                    </a:stretch>
                  </a:blipFill>
                </p:spPr>
                <p:txBody>
                  <a:bodyPr/>
                  <a:lstStyle/>
                  <a:p>
                    <a:r>
                      <a:rPr lang="zh-CN" altLang="en-US">
                        <a:noFill/>
                      </a:rPr>
                      <a:t> </a:t>
                    </a:r>
                  </a:p>
                </p:txBody>
              </p:sp>
            </mc:Fallback>
          </mc:AlternateContent>
          <p:sp>
            <p:nvSpPr>
              <p:cNvPr id="103" name="IconBackground2">
                <a:extLst>
                  <a:ext uri="{FF2B5EF4-FFF2-40B4-BE49-F238E27FC236}">
                    <a16:creationId xmlns:a16="http://schemas.microsoft.com/office/drawing/2014/main" id="{F94C0E8C-4DBD-2859-0499-6FBAA41C572D}"/>
                  </a:ext>
                </a:extLst>
              </p:cNvPr>
              <p:cNvSpPr/>
              <p:nvPr/>
            </p:nvSpPr>
            <p:spPr>
              <a:xfrm>
                <a:off x="1110397" y="5352737"/>
                <a:ext cx="444222" cy="444220"/>
              </a:xfrm>
              <a:prstGeom prst="ellipse">
                <a:avLst/>
              </a:prstGeom>
              <a:solidFill>
                <a:schemeClr val="accent5"/>
              </a:solidFill>
              <a:ln w="12700" cap="rnd">
                <a:noFill/>
                <a:prstDash val="solid"/>
                <a:round/>
                <a:headEnd/>
                <a:tailE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tx1"/>
                  </a:solidFill>
                </a:endParaRPr>
              </a:p>
            </p:txBody>
          </p:sp>
          <p:sp>
            <p:nvSpPr>
              <p:cNvPr id="104" name="Icon2">
                <a:extLst>
                  <a:ext uri="{FF2B5EF4-FFF2-40B4-BE49-F238E27FC236}">
                    <a16:creationId xmlns:a16="http://schemas.microsoft.com/office/drawing/2014/main" id="{56A3EE47-9BFE-C923-C377-B7F2C9C7CCB2}"/>
                  </a:ext>
                </a:extLst>
              </p:cNvPr>
              <p:cNvSpPr/>
              <p:nvPr/>
            </p:nvSpPr>
            <p:spPr bwMode="auto">
              <a:xfrm>
                <a:off x="1238744" y="5472067"/>
                <a:ext cx="187529" cy="20556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05" name="Bullet2">
                <a:extLst>
                  <a:ext uri="{FF2B5EF4-FFF2-40B4-BE49-F238E27FC236}">
                    <a16:creationId xmlns:a16="http://schemas.microsoft.com/office/drawing/2014/main" id="{AFFFA45E-0C3B-B944-7F7C-70692BC92121}"/>
                  </a:ext>
                </a:extLst>
              </p:cNvPr>
              <p:cNvSpPr txBox="1">
                <a:spLocks/>
              </p:cNvSpPr>
              <p:nvPr/>
            </p:nvSpPr>
            <p:spPr>
              <a:xfrm>
                <a:off x="1732984" y="5118007"/>
                <a:ext cx="4473837" cy="525465"/>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1800" dirty="0">
                    <a:solidFill>
                      <a:schemeClr val="tx1"/>
                    </a:solidFill>
                  </a:rPr>
                  <a:t>扩展性问题</a:t>
                </a:r>
                <a:endParaRPr lang="en-US" altLang="zh-CN" sz="1800" dirty="0">
                  <a:solidFill>
                    <a:schemeClr val="tx1"/>
                  </a:solidFill>
                </a:endParaRPr>
              </a:p>
            </p:txBody>
          </p:sp>
        </p:grpSp>
        <p:sp>
          <p:nvSpPr>
            <p:cNvPr id="101" name="Icon3">
              <a:extLst>
                <a:ext uri="{FF2B5EF4-FFF2-40B4-BE49-F238E27FC236}">
                  <a16:creationId xmlns:a16="http://schemas.microsoft.com/office/drawing/2014/main" id="{5A4D672A-53FB-0403-9AEA-190F88CA7589}"/>
                </a:ext>
              </a:extLst>
            </p:cNvPr>
            <p:cNvSpPr/>
            <p:nvPr/>
          </p:nvSpPr>
          <p:spPr>
            <a:xfrm>
              <a:off x="6521499" y="4965319"/>
              <a:ext cx="162386" cy="17800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tx1"/>
                </a:solidFill>
              </a:endParaRPr>
            </a:p>
          </p:txBody>
        </p:sp>
      </p:grpSp>
      <p:pic>
        <p:nvPicPr>
          <p:cNvPr id="4" name="图片 3">
            <a:extLst>
              <a:ext uri="{FF2B5EF4-FFF2-40B4-BE49-F238E27FC236}">
                <a16:creationId xmlns:a16="http://schemas.microsoft.com/office/drawing/2014/main" id="{09EEF42D-60E0-3E1A-EED9-53056D4FD172}"/>
              </a:ext>
            </a:extLst>
          </p:cNvPr>
          <p:cNvPicPr>
            <a:picLocks noChangeAspect="1"/>
          </p:cNvPicPr>
          <p:nvPr/>
        </p:nvPicPr>
        <p:blipFill>
          <a:blip r:embed="rId4"/>
          <a:srcRect/>
          <a:stretch/>
        </p:blipFill>
        <p:spPr>
          <a:xfrm>
            <a:off x="276014" y="1346739"/>
            <a:ext cx="3608266" cy="2958779"/>
          </a:xfrm>
          <a:prstGeom prst="rect">
            <a:avLst/>
          </a:prstGeom>
        </p:spPr>
      </p:pic>
      <p:sp>
        <p:nvSpPr>
          <p:cNvPr id="5" name="文本框 4">
            <a:extLst>
              <a:ext uri="{FF2B5EF4-FFF2-40B4-BE49-F238E27FC236}">
                <a16:creationId xmlns:a16="http://schemas.microsoft.com/office/drawing/2014/main" id="{76896BA3-E84C-9D20-443C-23033ADE36BC}"/>
              </a:ext>
            </a:extLst>
          </p:cNvPr>
          <p:cNvSpPr txBox="1"/>
          <p:nvPr/>
        </p:nvSpPr>
        <p:spPr>
          <a:xfrm>
            <a:off x="1053622" y="4312709"/>
            <a:ext cx="1452642" cy="338554"/>
          </a:xfrm>
          <a:prstGeom prst="rect">
            <a:avLst/>
          </a:prstGeom>
          <a:noFill/>
        </p:spPr>
        <p:txBody>
          <a:bodyPr wrap="none" rtlCol="0">
            <a:spAutoFit/>
          </a:bodyPr>
          <a:lstStyle/>
          <a:p>
            <a:r>
              <a:rPr lang="en-US" altLang="zh-CN" sz="1600" dirty="0">
                <a:latin typeface="+mn-ea"/>
              </a:rPr>
              <a:t>V100</a:t>
            </a:r>
            <a:r>
              <a:rPr lang="zh-CN" altLang="en-US" sz="1600" dirty="0">
                <a:latin typeface="+mn-ea"/>
              </a:rPr>
              <a:t>互联拓扑</a:t>
            </a:r>
          </a:p>
        </p:txBody>
      </p:sp>
      <p:graphicFrame>
        <p:nvGraphicFramePr>
          <p:cNvPr id="7" name="表格 6">
            <a:extLst>
              <a:ext uri="{FF2B5EF4-FFF2-40B4-BE49-F238E27FC236}">
                <a16:creationId xmlns:a16="http://schemas.microsoft.com/office/drawing/2014/main" id="{359E6240-D7D9-DBB9-14D3-8F95DCEEE6A3}"/>
              </a:ext>
            </a:extLst>
          </p:cNvPr>
          <p:cNvGraphicFramePr>
            <a:graphicFrameLocks noGrp="1"/>
          </p:cNvGraphicFramePr>
          <p:nvPr>
            <p:extLst>
              <p:ext uri="{D42A27DB-BD31-4B8C-83A1-F6EECF244321}">
                <p14:modId xmlns:p14="http://schemas.microsoft.com/office/powerpoint/2010/main" val="1379059897"/>
              </p:ext>
            </p:extLst>
          </p:nvPr>
        </p:nvGraphicFramePr>
        <p:xfrm>
          <a:off x="6979749" y="1991883"/>
          <a:ext cx="4473835" cy="1520190"/>
        </p:xfrm>
        <a:graphic>
          <a:graphicData uri="http://schemas.openxmlformats.org/drawingml/2006/table">
            <a:tbl>
              <a:tblPr/>
              <a:tblGrid>
                <a:gridCol w="1002436">
                  <a:extLst>
                    <a:ext uri="{9D8B030D-6E8A-4147-A177-3AD203B41FA5}">
                      <a16:colId xmlns:a16="http://schemas.microsoft.com/office/drawing/2014/main" val="3160166235"/>
                    </a:ext>
                  </a:extLst>
                </a:gridCol>
                <a:gridCol w="1150945">
                  <a:extLst>
                    <a:ext uri="{9D8B030D-6E8A-4147-A177-3AD203B41FA5}">
                      <a16:colId xmlns:a16="http://schemas.microsoft.com/office/drawing/2014/main" val="333870903"/>
                    </a:ext>
                  </a:extLst>
                </a:gridCol>
                <a:gridCol w="2320454">
                  <a:extLst>
                    <a:ext uri="{9D8B030D-6E8A-4147-A177-3AD203B41FA5}">
                      <a16:colId xmlns:a16="http://schemas.microsoft.com/office/drawing/2014/main" val="141035941"/>
                    </a:ext>
                  </a:extLst>
                </a:gridCol>
              </a:tblGrid>
              <a:tr h="190500">
                <a:tc>
                  <a:txBody>
                    <a:bodyPr/>
                    <a:lstStyle/>
                    <a:p>
                      <a:pPr algn="ctr" fontAlgn="ctr"/>
                      <a:r>
                        <a:rPr lang="en-US" sz="1600" b="0" i="0" u="none" strike="noStrike">
                          <a:solidFill>
                            <a:srgbClr val="000000"/>
                          </a:solidFill>
                          <a:effectLst/>
                          <a:latin typeface="Centaur" panose="02030504050205020304" pitchFamily="18" charset="0"/>
                          <a:ea typeface="等线" panose="02010600030101010101" pitchFamily="2" charset="-122"/>
                        </a:rPr>
                        <a:t>P100</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Centaur" panose="02030504050205020304" pitchFamily="18" charset="0"/>
                          <a:ea typeface="等线" panose="02010600030101010101" pitchFamily="2" charset="-122"/>
                        </a:rPr>
                        <a:t>NVLink 1.0</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600" b="0" i="0" u="none" strike="noStrike">
                          <a:solidFill>
                            <a:srgbClr val="000000"/>
                          </a:solidFill>
                          <a:effectLst/>
                          <a:latin typeface="Centaur" panose="02030504050205020304" pitchFamily="18" charset="0"/>
                          <a:ea typeface="等线" panose="02010600030101010101" pitchFamily="2" charset="-122"/>
                        </a:rPr>
                        <a:t>160Gbps*4*2=160GB/s</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1013856"/>
                  </a:ext>
                </a:extLst>
              </a:tr>
              <a:tr h="190500">
                <a:tc>
                  <a:txBody>
                    <a:bodyPr/>
                    <a:lstStyle/>
                    <a:p>
                      <a:pPr algn="ctr" fontAlgn="ctr"/>
                      <a:r>
                        <a:rPr lang="en-US" sz="1600" b="0" i="0" u="none" strike="noStrike">
                          <a:solidFill>
                            <a:srgbClr val="000000"/>
                          </a:solidFill>
                          <a:effectLst/>
                          <a:latin typeface="Centaur" panose="02030504050205020304" pitchFamily="18" charset="0"/>
                          <a:ea typeface="等线" panose="02010600030101010101" pitchFamily="2" charset="-122"/>
                        </a:rPr>
                        <a:t>V100</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Centaur" panose="02030504050205020304" pitchFamily="18" charset="0"/>
                          <a:ea typeface="等线" panose="02010600030101010101" pitchFamily="2" charset="-122"/>
                        </a:rPr>
                        <a:t>NVLink 2.0</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600" b="0" i="0" u="none" strike="noStrike">
                          <a:solidFill>
                            <a:srgbClr val="000000"/>
                          </a:solidFill>
                          <a:effectLst/>
                          <a:latin typeface="Centaur" panose="02030504050205020304" pitchFamily="18" charset="0"/>
                          <a:ea typeface="等线" panose="02010600030101010101" pitchFamily="2" charset="-122"/>
                        </a:rPr>
                        <a:t>200Gbps*6*2=300GB/s</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35677012"/>
                  </a:ext>
                </a:extLst>
              </a:tr>
              <a:tr h="190500">
                <a:tc>
                  <a:txBody>
                    <a:bodyPr/>
                    <a:lstStyle/>
                    <a:p>
                      <a:pPr algn="ctr" fontAlgn="ctr"/>
                      <a:r>
                        <a:rPr lang="en-US" sz="1600" b="0" i="0" u="none" strike="noStrike">
                          <a:solidFill>
                            <a:srgbClr val="000000"/>
                          </a:solidFill>
                          <a:effectLst/>
                          <a:latin typeface="Centaur" panose="02030504050205020304" pitchFamily="18" charset="0"/>
                          <a:ea typeface="等线" panose="02010600030101010101" pitchFamily="2" charset="-122"/>
                        </a:rPr>
                        <a:t>A100</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Centaur" panose="02030504050205020304" pitchFamily="18" charset="0"/>
                          <a:ea typeface="等线" panose="02010600030101010101" pitchFamily="2" charset="-122"/>
                        </a:rPr>
                        <a:t>NVLink 3.0</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600" b="0" i="0" u="none" strike="noStrike">
                          <a:solidFill>
                            <a:srgbClr val="000000"/>
                          </a:solidFill>
                          <a:effectLst/>
                          <a:latin typeface="Centaur" panose="02030504050205020304" pitchFamily="18" charset="0"/>
                          <a:ea typeface="等线" panose="02010600030101010101" pitchFamily="2" charset="-122"/>
                        </a:rPr>
                        <a:t>200Gbps*12*2=600GB/s</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3850364"/>
                  </a:ext>
                </a:extLst>
              </a:tr>
              <a:tr h="190500">
                <a:tc>
                  <a:txBody>
                    <a:bodyPr/>
                    <a:lstStyle/>
                    <a:p>
                      <a:pPr algn="ctr" fontAlgn="ctr"/>
                      <a:r>
                        <a:rPr lang="en-US" sz="1600" b="0" i="0" u="none" strike="noStrike">
                          <a:solidFill>
                            <a:srgbClr val="000000"/>
                          </a:solidFill>
                          <a:effectLst/>
                          <a:latin typeface="Centaur" panose="02030504050205020304" pitchFamily="18" charset="0"/>
                          <a:ea typeface="等线" panose="02010600030101010101" pitchFamily="2" charset="-122"/>
                        </a:rPr>
                        <a:t>H100</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Centaur" panose="02030504050205020304" pitchFamily="18" charset="0"/>
                          <a:ea typeface="等线" panose="02010600030101010101" pitchFamily="2" charset="-122"/>
                        </a:rPr>
                        <a:t>NVLink 4.0</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600" b="0" i="0" u="none" strike="noStrike">
                          <a:solidFill>
                            <a:srgbClr val="000000"/>
                          </a:solidFill>
                          <a:effectLst/>
                          <a:latin typeface="Centaur" panose="02030504050205020304" pitchFamily="18" charset="0"/>
                          <a:ea typeface="等线" panose="02010600030101010101" pitchFamily="2" charset="-122"/>
                        </a:rPr>
                        <a:t>200Gbps*18*2=900GB/s</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41388421"/>
                  </a:ext>
                </a:extLst>
              </a:tr>
              <a:tr h="190500">
                <a:tc>
                  <a:txBody>
                    <a:bodyPr/>
                    <a:lstStyle/>
                    <a:p>
                      <a:pPr algn="ctr" fontAlgn="ctr"/>
                      <a:r>
                        <a:rPr lang="en-US" sz="1600" b="0" i="0" u="none" strike="noStrike">
                          <a:solidFill>
                            <a:srgbClr val="000000"/>
                          </a:solidFill>
                          <a:effectLst/>
                          <a:latin typeface="Centaur" panose="02030504050205020304" pitchFamily="18" charset="0"/>
                          <a:ea typeface="等线" panose="02010600030101010101" pitchFamily="2" charset="-122"/>
                        </a:rPr>
                        <a:t>B100</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Centaur" panose="02030504050205020304" pitchFamily="18" charset="0"/>
                          <a:ea typeface="等线" panose="02010600030101010101" pitchFamily="2" charset="-122"/>
                        </a:rPr>
                        <a:t>NVLink 5.0</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600" b="0" i="0" u="none" strike="noStrike">
                          <a:solidFill>
                            <a:srgbClr val="000000"/>
                          </a:solidFill>
                          <a:effectLst/>
                          <a:latin typeface="Centaur" panose="02030504050205020304" pitchFamily="18" charset="0"/>
                          <a:ea typeface="等线" panose="02010600030101010101" pitchFamily="2" charset="-122"/>
                        </a:rPr>
                        <a:t>400Gbps*18*2=1800GB/s</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97469542"/>
                  </a:ext>
                </a:extLst>
              </a:tr>
              <a:tr h="190500">
                <a:tc>
                  <a:txBody>
                    <a:bodyPr/>
                    <a:lstStyle/>
                    <a:p>
                      <a:pPr algn="ctr" fontAlgn="ctr"/>
                      <a:r>
                        <a:rPr lang="en-US" sz="1600" b="0" i="0" u="none" strike="noStrike">
                          <a:solidFill>
                            <a:srgbClr val="000000"/>
                          </a:solidFill>
                          <a:effectLst/>
                          <a:latin typeface="Centaur" panose="02030504050205020304" pitchFamily="18" charset="0"/>
                          <a:ea typeface="等线" panose="02010600030101010101" pitchFamily="2" charset="-122"/>
                        </a:rPr>
                        <a:t>910B</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Centaur" panose="02030504050205020304" pitchFamily="18" charset="0"/>
                          <a:ea typeface="等线" panose="02010600030101010101" pitchFamily="2" charset="-122"/>
                        </a:rPr>
                        <a:t>HCCS</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600" b="0" i="0" u="none" strike="noStrike" dirty="0">
                          <a:solidFill>
                            <a:srgbClr val="000000"/>
                          </a:solidFill>
                          <a:effectLst/>
                          <a:latin typeface="Centaur" panose="02030504050205020304" pitchFamily="18" charset="0"/>
                          <a:ea typeface="等线" panose="02010600030101010101" pitchFamily="2" charset="-122"/>
                        </a:rPr>
                        <a:t>392GB/s</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55304132"/>
                  </a:ext>
                </a:extLst>
              </a:tr>
            </a:tbl>
          </a:graphicData>
        </a:graphic>
      </p:graphicFrame>
    </p:spTree>
    <p:extLst>
      <p:ext uri="{BB962C8B-B14F-4D97-AF65-F5344CB8AC3E}">
        <p14:creationId xmlns:p14="http://schemas.microsoft.com/office/powerpoint/2010/main" val="3348613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Scale up</a:t>
            </a:r>
            <a:r>
              <a:rPr lang="zh-CN" altLang="en-US" dirty="0"/>
              <a:t>：机内网络的向外拓展</a:t>
            </a:r>
          </a:p>
        </p:txBody>
      </p:sp>
      <p:sp>
        <p:nvSpPr>
          <p:cNvPr id="3" name="文本框 2">
            <a:extLst>
              <a:ext uri="{FF2B5EF4-FFF2-40B4-BE49-F238E27FC236}">
                <a16:creationId xmlns:a16="http://schemas.microsoft.com/office/drawing/2014/main" id="{C1475281-36F9-6D5F-C46C-F17F0AC26B88}"/>
              </a:ext>
            </a:extLst>
          </p:cNvPr>
          <p:cNvSpPr txBox="1"/>
          <p:nvPr/>
        </p:nvSpPr>
        <p:spPr>
          <a:xfrm>
            <a:off x="6233717" y="1465083"/>
            <a:ext cx="5958283" cy="5262979"/>
          </a:xfrm>
          <a:prstGeom prst="rect">
            <a:avLst/>
          </a:prstGeom>
          <a:noFill/>
        </p:spPr>
        <p:txBody>
          <a:bodyPr wrap="square">
            <a:spAutoFit/>
          </a:bodyPr>
          <a:lstStyle/>
          <a:p>
            <a:pPr marL="171450" indent="-171450">
              <a:buFont typeface="Wingdings" panose="05000000000000000000" pitchFamily="2" charset="2"/>
              <a:buChar char="Ø"/>
            </a:pPr>
            <a:r>
              <a:rPr lang="zh-CN" altLang="en-US" sz="1200" b="0" i="0" dirty="0">
                <a:solidFill>
                  <a:srgbClr val="1A1A1A"/>
                </a:solidFill>
                <a:effectLst/>
                <a:highlight>
                  <a:srgbClr val="FFFFFF"/>
                </a:highlight>
                <a:latin typeface="楷体" panose="02010609060101010101" pitchFamily="49" charset="-122"/>
                <a:ea typeface="楷体" panose="02010609060101010101" pitchFamily="49" charset="-122"/>
              </a:rPr>
              <a:t>通过</a:t>
            </a:r>
            <a:r>
              <a:rPr lang="en-US" altLang="zh-CN" sz="1200" b="0" i="0" dirty="0">
                <a:solidFill>
                  <a:srgbClr val="1A1A1A"/>
                </a:solidFill>
                <a:effectLst/>
                <a:highlight>
                  <a:srgbClr val="FFFFFF"/>
                </a:highlight>
                <a:latin typeface="楷体" panose="02010609060101010101" pitchFamily="49" charset="-122"/>
                <a:ea typeface="楷体" panose="02010609060101010101" pitchFamily="49" charset="-122"/>
              </a:rPr>
              <a:t>NVIDIA </a:t>
            </a:r>
            <a:r>
              <a:rPr lang="en-US" altLang="zh-CN" sz="1200" b="0" i="0" dirty="0" err="1">
                <a:solidFill>
                  <a:srgbClr val="1A1A1A"/>
                </a:solidFill>
                <a:effectLst/>
                <a:highlight>
                  <a:srgbClr val="FFFFFF"/>
                </a:highlight>
                <a:latin typeface="楷体" panose="02010609060101010101" pitchFamily="49" charset="-122"/>
                <a:ea typeface="楷体" panose="02010609060101010101" pitchFamily="49" charset="-122"/>
              </a:rPr>
              <a:t>NVLink</a:t>
            </a:r>
            <a:r>
              <a:rPr lang="zh-CN" altLang="en-US" sz="1200" b="0" i="0" dirty="0">
                <a:solidFill>
                  <a:srgbClr val="1A1A1A"/>
                </a:solidFill>
                <a:effectLst/>
                <a:highlight>
                  <a:srgbClr val="FFFFFF"/>
                </a:highlight>
                <a:latin typeface="楷体" panose="02010609060101010101" pitchFamily="49" charset="-122"/>
                <a:ea typeface="楷体" panose="02010609060101010101" pitchFamily="49" charset="-122"/>
              </a:rPr>
              <a:t>可将多达</a:t>
            </a:r>
            <a:r>
              <a:rPr lang="en-US" altLang="zh-CN" sz="1200" b="1" i="0" dirty="0">
                <a:solidFill>
                  <a:schemeClr val="accent1"/>
                </a:solidFill>
                <a:effectLst/>
                <a:highlight>
                  <a:srgbClr val="FFFFFF"/>
                </a:highlight>
                <a:latin typeface="楷体" panose="02010609060101010101" pitchFamily="49" charset="-122"/>
                <a:ea typeface="楷体" panose="02010609060101010101" pitchFamily="49" charset="-122"/>
              </a:rPr>
              <a:t>576</a:t>
            </a:r>
            <a:r>
              <a:rPr lang="zh-CN" altLang="en-US" sz="1200" b="0" i="0" dirty="0">
                <a:solidFill>
                  <a:srgbClr val="1A1A1A"/>
                </a:solidFill>
                <a:effectLst/>
                <a:highlight>
                  <a:srgbClr val="FFFFFF"/>
                </a:highlight>
                <a:latin typeface="楷体" panose="02010609060101010101" pitchFamily="49" charset="-122"/>
                <a:ea typeface="楷体" panose="02010609060101010101" pitchFamily="49" charset="-122"/>
              </a:rPr>
              <a:t>块 </a:t>
            </a:r>
            <a:r>
              <a:rPr lang="en-US" altLang="zh-CN" sz="1200" b="0" i="0" dirty="0">
                <a:solidFill>
                  <a:srgbClr val="1A1A1A"/>
                </a:solidFill>
                <a:effectLst/>
                <a:highlight>
                  <a:srgbClr val="FFFFFF"/>
                </a:highlight>
                <a:latin typeface="楷体" panose="02010609060101010101" pitchFamily="49" charset="-122"/>
                <a:ea typeface="楷体" panose="02010609060101010101" pitchFamily="49" charset="-122"/>
              </a:rPr>
              <a:t>Blackwell GPU</a:t>
            </a:r>
            <a:r>
              <a:rPr lang="zh-CN" altLang="en-US" sz="1200" b="0" i="0" dirty="0">
                <a:solidFill>
                  <a:srgbClr val="1A1A1A"/>
                </a:solidFill>
                <a:effectLst/>
                <a:highlight>
                  <a:srgbClr val="FFFFFF"/>
                </a:highlight>
                <a:latin typeface="楷体" panose="02010609060101010101" pitchFamily="49" charset="-122"/>
                <a:ea typeface="楷体" panose="02010609060101010101" pitchFamily="49" charset="-122"/>
              </a:rPr>
              <a:t>连成一个整体，由</a:t>
            </a:r>
            <a:r>
              <a:rPr lang="en-US" altLang="zh-CN" sz="1200" b="0" i="0" dirty="0">
                <a:solidFill>
                  <a:srgbClr val="1A1A1A"/>
                </a:solidFill>
                <a:effectLst/>
                <a:highlight>
                  <a:srgbClr val="FFFFFF"/>
                </a:highlight>
                <a:latin typeface="楷体" panose="02010609060101010101" pitchFamily="49" charset="-122"/>
                <a:ea typeface="楷体" panose="02010609060101010101" pitchFamily="49" charset="-122"/>
              </a:rPr>
              <a:t>NVIDIA</a:t>
            </a:r>
            <a:r>
              <a:rPr lang="zh-CN" altLang="en-US" sz="1200" b="0" i="0" dirty="0">
                <a:solidFill>
                  <a:srgbClr val="1A1A1A"/>
                </a:solidFill>
                <a:effectLst/>
                <a:highlight>
                  <a:srgbClr val="FFFFFF"/>
                </a:highlight>
                <a:latin typeface="楷体" panose="02010609060101010101" pitchFamily="49" charset="-122"/>
                <a:ea typeface="楷体" panose="02010609060101010101" pitchFamily="49" charset="-122"/>
              </a:rPr>
              <a:t>系统专家加速即时 </a:t>
            </a:r>
            <a:r>
              <a:rPr lang="en-US" altLang="zh-CN" sz="1200" b="0" i="0" dirty="0">
                <a:solidFill>
                  <a:srgbClr val="1A1A1A"/>
                </a:solidFill>
                <a:effectLst/>
                <a:highlight>
                  <a:srgbClr val="FFFFFF"/>
                </a:highlight>
                <a:latin typeface="楷体" panose="02010609060101010101" pitchFamily="49" charset="-122"/>
                <a:ea typeface="楷体" panose="02010609060101010101" pitchFamily="49" charset="-122"/>
              </a:rPr>
              <a:t>AI </a:t>
            </a:r>
            <a:r>
              <a:rPr lang="zh-CN" altLang="en-US" sz="1200" b="0" i="0" dirty="0">
                <a:solidFill>
                  <a:srgbClr val="1A1A1A"/>
                </a:solidFill>
                <a:effectLst/>
                <a:highlight>
                  <a:srgbClr val="FFFFFF"/>
                </a:highlight>
                <a:latin typeface="楷体" panose="02010609060101010101" pitchFamily="49" charset="-122"/>
                <a:ea typeface="楷体" panose="02010609060101010101" pitchFamily="49" charset="-122"/>
              </a:rPr>
              <a:t>基础设施的部署</a:t>
            </a:r>
            <a:r>
              <a:rPr lang="zh-CN" altLang="en-US" sz="1200" dirty="0">
                <a:solidFill>
                  <a:srgbClr val="1A1A1A"/>
                </a:solidFill>
                <a:highlight>
                  <a:srgbClr val="FFFFFF"/>
                </a:highlight>
                <a:latin typeface="楷体" panose="02010609060101010101" pitchFamily="49" charset="-122"/>
                <a:ea typeface="楷体" panose="02010609060101010101" pitchFamily="49" charset="-122"/>
              </a:rPr>
              <a:t>。”</a:t>
            </a:r>
            <a:endParaRPr lang="en-US" altLang="zh-CN" sz="1200" dirty="0">
              <a:solidFill>
                <a:srgbClr val="1A1A1A"/>
              </a:solidFill>
              <a:highlight>
                <a:srgbClr val="FFFFFF"/>
              </a:highlight>
              <a:latin typeface="楷体" panose="02010609060101010101" pitchFamily="49" charset="-122"/>
              <a:ea typeface="楷体" panose="02010609060101010101" pitchFamily="49" charset="-122"/>
            </a:endParaRPr>
          </a:p>
          <a:p>
            <a:pPr marL="171450" indent="-171450" algn="l">
              <a:buFont typeface="Wingdings" panose="05000000000000000000" pitchFamily="2" charset="2"/>
              <a:buChar char="Ø"/>
            </a:pP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“每个</a:t>
            </a:r>
            <a:r>
              <a:rPr lang="en-US" altLang="zh-CN" sz="1200" b="0" i="0" dirty="0">
                <a:solidFill>
                  <a:srgbClr val="000000"/>
                </a:solidFill>
                <a:effectLst/>
                <a:highlight>
                  <a:srgbClr val="FFFFFF"/>
                </a:highlight>
                <a:latin typeface="楷体" panose="02010609060101010101" pitchFamily="49" charset="-122"/>
                <a:ea typeface="楷体" panose="02010609060101010101" pitchFamily="49" charset="-122"/>
              </a:rPr>
              <a:t>DGX GB200</a:t>
            </a: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系统搭载</a:t>
            </a:r>
            <a:r>
              <a:rPr lang="en-US" altLang="zh-CN" sz="1200" b="0" i="0" dirty="0">
                <a:solidFill>
                  <a:srgbClr val="000000"/>
                </a:solidFill>
                <a:effectLst/>
                <a:highlight>
                  <a:srgbClr val="FFFFFF"/>
                </a:highlight>
                <a:latin typeface="楷体" panose="02010609060101010101" pitchFamily="49" charset="-122"/>
                <a:ea typeface="楷体" panose="02010609060101010101" pitchFamily="49" charset="-122"/>
              </a:rPr>
              <a:t>36</a:t>
            </a: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个</a:t>
            </a:r>
            <a:r>
              <a:rPr lang="en-US" altLang="zh-CN" sz="1200" b="0" i="0" dirty="0">
                <a:solidFill>
                  <a:srgbClr val="000000"/>
                </a:solidFill>
                <a:effectLst/>
                <a:highlight>
                  <a:srgbClr val="FFFFFF"/>
                </a:highlight>
                <a:latin typeface="楷体" panose="02010609060101010101" pitchFamily="49" charset="-122"/>
                <a:ea typeface="楷体" panose="02010609060101010101" pitchFamily="49" charset="-122"/>
              </a:rPr>
              <a:t>NVIDIA GB200</a:t>
            </a: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超级芯片，共包含</a:t>
            </a:r>
            <a:r>
              <a:rPr lang="en-US" altLang="zh-CN" sz="1200" b="0" i="0" dirty="0">
                <a:solidFill>
                  <a:srgbClr val="000000"/>
                </a:solidFill>
                <a:effectLst/>
                <a:highlight>
                  <a:srgbClr val="FFFFFF"/>
                </a:highlight>
                <a:latin typeface="楷体" panose="02010609060101010101" pitchFamily="49" charset="-122"/>
                <a:ea typeface="楷体" panose="02010609060101010101" pitchFamily="49" charset="-122"/>
              </a:rPr>
              <a:t>36</a:t>
            </a: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个</a:t>
            </a:r>
            <a:r>
              <a:rPr lang="en-US" altLang="zh-CN" sz="1200" b="0" i="0" dirty="0">
                <a:solidFill>
                  <a:srgbClr val="000000"/>
                </a:solidFill>
                <a:effectLst/>
                <a:highlight>
                  <a:srgbClr val="FFFFFF"/>
                </a:highlight>
                <a:latin typeface="楷体" panose="02010609060101010101" pitchFamily="49" charset="-122"/>
                <a:ea typeface="楷体" panose="02010609060101010101" pitchFamily="49" charset="-122"/>
              </a:rPr>
              <a:t>NVIDIA Grace CPU </a:t>
            </a: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和</a:t>
            </a:r>
            <a:r>
              <a:rPr lang="en-US" altLang="zh-CN" sz="1200" b="0" i="0" dirty="0">
                <a:solidFill>
                  <a:srgbClr val="000000"/>
                </a:solidFill>
                <a:effectLst/>
                <a:highlight>
                  <a:srgbClr val="FFFFFF"/>
                </a:highlight>
                <a:latin typeface="楷体" panose="02010609060101010101" pitchFamily="49" charset="-122"/>
                <a:ea typeface="楷体" panose="02010609060101010101" pitchFamily="49" charset="-122"/>
              </a:rPr>
              <a:t>72</a:t>
            </a: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个</a:t>
            </a:r>
            <a:r>
              <a:rPr lang="en-US" altLang="zh-CN" sz="1200" b="0" i="0" dirty="0">
                <a:solidFill>
                  <a:srgbClr val="000000"/>
                </a:solidFill>
                <a:effectLst/>
                <a:highlight>
                  <a:srgbClr val="FFFFFF"/>
                </a:highlight>
                <a:latin typeface="楷体" panose="02010609060101010101" pitchFamily="49" charset="-122"/>
                <a:ea typeface="楷体" panose="02010609060101010101" pitchFamily="49" charset="-122"/>
              </a:rPr>
              <a:t>NVIDIA Blackwell GPU</a:t>
            </a: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。这些超级芯片通过</a:t>
            </a:r>
            <a:r>
              <a:rPr lang="zh-CN" altLang="en-US" sz="1200" b="1" dirty="0">
                <a:solidFill>
                  <a:schemeClr val="accent1"/>
                </a:solidFill>
                <a:highlight>
                  <a:srgbClr val="FFFFFF"/>
                </a:highlight>
                <a:latin typeface="楷体" panose="02010609060101010101" pitchFamily="49" charset="-122"/>
                <a:ea typeface="楷体" panose="02010609060101010101" pitchFamily="49" charset="-122"/>
              </a:rPr>
              <a:t>第五代</a:t>
            </a:r>
            <a:r>
              <a:rPr lang="en-US" altLang="zh-CN" sz="1200" b="1" dirty="0">
                <a:solidFill>
                  <a:schemeClr val="accent1"/>
                </a:solidFill>
                <a:highlight>
                  <a:srgbClr val="FFFFFF"/>
                </a:highlight>
                <a:latin typeface="楷体" panose="02010609060101010101" pitchFamily="49" charset="-122"/>
                <a:ea typeface="楷体" panose="02010609060101010101" pitchFamily="49" charset="-122"/>
              </a:rPr>
              <a:t>NVIDIA </a:t>
            </a:r>
            <a:r>
              <a:rPr lang="en-US" altLang="zh-CN" sz="1200" b="1" dirty="0" err="1">
                <a:solidFill>
                  <a:schemeClr val="accent1"/>
                </a:solidFill>
                <a:highlight>
                  <a:srgbClr val="FFFFFF"/>
                </a:highlight>
                <a:latin typeface="楷体" panose="02010609060101010101" pitchFamily="49" charset="-122"/>
                <a:ea typeface="楷体" panose="02010609060101010101" pitchFamily="49" charset="-122"/>
              </a:rPr>
              <a:t>NVLink</a:t>
            </a: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连接成一台超级计算机。与</a:t>
            </a:r>
            <a:r>
              <a:rPr lang="en-US" altLang="zh-CN" sz="1200" b="0" i="0" dirty="0">
                <a:solidFill>
                  <a:srgbClr val="000000"/>
                </a:solidFill>
                <a:effectLst/>
                <a:highlight>
                  <a:srgbClr val="FFFFFF"/>
                </a:highlight>
                <a:latin typeface="楷体" panose="02010609060101010101" pitchFamily="49" charset="-122"/>
                <a:ea typeface="楷体" panose="02010609060101010101" pitchFamily="49" charset="-122"/>
              </a:rPr>
              <a:t>NVIDIA H100 Tensor Core GPU</a:t>
            </a: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相比，</a:t>
            </a:r>
            <a:r>
              <a:rPr lang="en-US" altLang="zh-CN" sz="1200" b="0" i="0" dirty="0">
                <a:solidFill>
                  <a:srgbClr val="000000"/>
                </a:solidFill>
                <a:effectLst/>
                <a:highlight>
                  <a:srgbClr val="FFFFFF"/>
                </a:highlight>
                <a:latin typeface="楷体" panose="02010609060101010101" pitchFamily="49" charset="-122"/>
                <a:ea typeface="楷体" panose="02010609060101010101" pitchFamily="49" charset="-122"/>
              </a:rPr>
              <a:t>GB200</a:t>
            </a: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超级芯片在大语言模型推理工作负载方面的性能提升了高达</a:t>
            </a:r>
            <a:r>
              <a:rPr lang="en-US" altLang="zh-CN" sz="1200" b="0" i="0" dirty="0">
                <a:solidFill>
                  <a:srgbClr val="000000"/>
                </a:solidFill>
                <a:effectLst/>
                <a:highlight>
                  <a:srgbClr val="FFFFFF"/>
                </a:highlight>
                <a:latin typeface="楷体" panose="02010609060101010101" pitchFamily="49" charset="-122"/>
                <a:ea typeface="楷体" panose="02010609060101010101" pitchFamily="49" charset="-122"/>
              </a:rPr>
              <a:t>30</a:t>
            </a: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倍。”</a:t>
            </a:r>
          </a:p>
          <a:p>
            <a:pPr marL="171450" indent="-171450" algn="l">
              <a:buFont typeface="Wingdings" panose="05000000000000000000" pitchFamily="2" charset="2"/>
              <a:buChar char="Ø"/>
            </a:pP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a:t>
            </a:r>
            <a:r>
              <a:rPr lang="en-US" altLang="zh-CN" sz="1200" b="0" i="0" dirty="0">
                <a:solidFill>
                  <a:srgbClr val="000000"/>
                </a:solidFill>
                <a:effectLst/>
                <a:highlight>
                  <a:srgbClr val="FFFFFF"/>
                </a:highlight>
                <a:latin typeface="楷体" panose="02010609060101010101" pitchFamily="49" charset="-122"/>
                <a:ea typeface="楷体" panose="02010609060101010101" pitchFamily="49" charset="-122"/>
              </a:rPr>
              <a:t>Grace Blackwell</a:t>
            </a: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架构的</a:t>
            </a:r>
            <a:r>
              <a:rPr lang="en-US" altLang="zh-CN" sz="1200" b="0" i="0" dirty="0">
                <a:solidFill>
                  <a:srgbClr val="000000"/>
                </a:solidFill>
                <a:effectLst/>
                <a:highlight>
                  <a:srgbClr val="FFFFFF"/>
                </a:highlight>
                <a:latin typeface="楷体" panose="02010609060101010101" pitchFamily="49" charset="-122"/>
                <a:ea typeface="楷体" panose="02010609060101010101" pitchFamily="49" charset="-122"/>
              </a:rPr>
              <a:t>DGX </a:t>
            </a:r>
            <a:r>
              <a:rPr lang="en-US" altLang="zh-CN" sz="1200" b="0" i="0" dirty="0" err="1">
                <a:solidFill>
                  <a:srgbClr val="000000"/>
                </a:solidFill>
                <a:effectLst/>
                <a:highlight>
                  <a:srgbClr val="FFFFFF"/>
                </a:highlight>
                <a:latin typeface="楷体" panose="02010609060101010101" pitchFamily="49" charset="-122"/>
                <a:ea typeface="楷体" panose="02010609060101010101" pitchFamily="49" charset="-122"/>
              </a:rPr>
              <a:t>SuperPOD</a:t>
            </a: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由</a:t>
            </a:r>
            <a:r>
              <a:rPr lang="en-US" altLang="zh-CN" sz="1200" b="0" i="0" dirty="0">
                <a:solidFill>
                  <a:srgbClr val="000000"/>
                </a:solidFill>
                <a:effectLst/>
                <a:highlight>
                  <a:srgbClr val="FFFFFF"/>
                </a:highlight>
                <a:latin typeface="楷体" panose="02010609060101010101" pitchFamily="49" charset="-122"/>
                <a:ea typeface="楷体" panose="02010609060101010101" pitchFamily="49" charset="-122"/>
              </a:rPr>
              <a:t>8</a:t>
            </a: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个或以上的</a:t>
            </a:r>
            <a:r>
              <a:rPr lang="en-US" altLang="zh-CN" sz="1200" b="0" i="0" dirty="0">
                <a:solidFill>
                  <a:srgbClr val="000000"/>
                </a:solidFill>
                <a:effectLst/>
                <a:highlight>
                  <a:srgbClr val="FFFFFF"/>
                </a:highlight>
                <a:latin typeface="楷体" panose="02010609060101010101" pitchFamily="49" charset="-122"/>
                <a:ea typeface="楷体" panose="02010609060101010101" pitchFamily="49" charset="-122"/>
              </a:rPr>
              <a:t>DGX GB200</a:t>
            </a: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系统构建而成，这些系统通过</a:t>
            </a:r>
            <a:r>
              <a:rPr lang="en-US" altLang="zh-CN" sz="1200" b="0" i="0" dirty="0">
                <a:solidFill>
                  <a:srgbClr val="000000"/>
                </a:solidFill>
                <a:effectLst/>
                <a:highlight>
                  <a:srgbClr val="FFFFFF"/>
                </a:highlight>
                <a:latin typeface="楷体" panose="02010609060101010101" pitchFamily="49" charset="-122"/>
                <a:ea typeface="楷体" panose="02010609060101010101" pitchFamily="49" charset="-122"/>
              </a:rPr>
              <a:t>NVIDIA Quantum InfiniBand</a:t>
            </a: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网络连接，可扩展到数万个</a:t>
            </a:r>
            <a:r>
              <a:rPr lang="en-US" altLang="zh-CN" sz="1200" b="0" i="0" dirty="0">
                <a:solidFill>
                  <a:srgbClr val="000000"/>
                </a:solidFill>
                <a:effectLst/>
                <a:highlight>
                  <a:srgbClr val="FFFFFF"/>
                </a:highlight>
                <a:latin typeface="楷体" panose="02010609060101010101" pitchFamily="49" charset="-122"/>
                <a:ea typeface="楷体" panose="02010609060101010101" pitchFamily="49" charset="-122"/>
              </a:rPr>
              <a:t>GB200</a:t>
            </a: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超级芯片。用户可通过</a:t>
            </a:r>
            <a:r>
              <a:rPr lang="en-US" altLang="zh-CN" sz="1200" b="0" i="0" dirty="0" err="1">
                <a:solidFill>
                  <a:srgbClr val="000000"/>
                </a:solidFill>
                <a:effectLst/>
                <a:highlight>
                  <a:srgbClr val="FFFFFF"/>
                </a:highlight>
                <a:latin typeface="楷体" panose="02010609060101010101" pitchFamily="49" charset="-122"/>
                <a:ea typeface="楷体" panose="02010609060101010101" pitchFamily="49" charset="-122"/>
              </a:rPr>
              <a:t>NVLink</a:t>
            </a: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连接</a:t>
            </a:r>
            <a:r>
              <a:rPr lang="en-US" altLang="zh-CN" sz="1200" b="0" i="0" dirty="0">
                <a:solidFill>
                  <a:srgbClr val="000000"/>
                </a:solidFill>
                <a:effectLst/>
                <a:highlight>
                  <a:srgbClr val="FFFFFF"/>
                </a:highlight>
                <a:latin typeface="楷体" panose="02010609060101010101" pitchFamily="49" charset="-122"/>
                <a:ea typeface="楷体" panose="02010609060101010101" pitchFamily="49" charset="-122"/>
              </a:rPr>
              <a:t>8</a:t>
            </a: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个</a:t>
            </a:r>
            <a:r>
              <a:rPr lang="en-US" altLang="zh-CN" sz="1200" b="0" i="0" dirty="0">
                <a:solidFill>
                  <a:srgbClr val="000000"/>
                </a:solidFill>
                <a:effectLst/>
                <a:highlight>
                  <a:srgbClr val="FFFFFF"/>
                </a:highlight>
                <a:latin typeface="楷体" panose="02010609060101010101" pitchFamily="49" charset="-122"/>
                <a:ea typeface="楷体" panose="02010609060101010101" pitchFamily="49" charset="-122"/>
              </a:rPr>
              <a:t>DGX GB200</a:t>
            </a: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系统中的</a:t>
            </a:r>
            <a:r>
              <a:rPr lang="en-US" altLang="zh-CN" sz="1200" b="0" i="0" dirty="0">
                <a:solidFill>
                  <a:srgbClr val="000000"/>
                </a:solidFill>
                <a:effectLst/>
                <a:highlight>
                  <a:srgbClr val="FFFFFF"/>
                </a:highlight>
                <a:latin typeface="楷体" panose="02010609060101010101" pitchFamily="49" charset="-122"/>
                <a:ea typeface="楷体" panose="02010609060101010101" pitchFamily="49" charset="-122"/>
              </a:rPr>
              <a:t>576</a:t>
            </a: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块</a:t>
            </a:r>
            <a:r>
              <a:rPr lang="en-US" altLang="zh-CN" sz="1200" b="0" i="0" dirty="0">
                <a:solidFill>
                  <a:srgbClr val="000000"/>
                </a:solidFill>
                <a:effectLst/>
                <a:highlight>
                  <a:srgbClr val="FFFFFF"/>
                </a:highlight>
                <a:latin typeface="楷体" panose="02010609060101010101" pitchFamily="49" charset="-122"/>
                <a:ea typeface="楷体" panose="02010609060101010101" pitchFamily="49" charset="-122"/>
              </a:rPr>
              <a:t>Blackwell GPU</a:t>
            </a: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，从而获得海量共享显存空间，来赋能下一代</a:t>
            </a:r>
            <a:r>
              <a:rPr lang="en-US" altLang="zh-CN" sz="1200" b="0" i="0" dirty="0">
                <a:solidFill>
                  <a:srgbClr val="000000"/>
                </a:solidFill>
                <a:effectLst/>
                <a:highlight>
                  <a:srgbClr val="FFFFFF"/>
                </a:highlight>
                <a:latin typeface="楷体" panose="02010609060101010101" pitchFamily="49" charset="-122"/>
                <a:ea typeface="楷体" panose="02010609060101010101" pitchFamily="49" charset="-122"/>
              </a:rPr>
              <a:t>AI</a:t>
            </a: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模型。”</a:t>
            </a:r>
          </a:p>
          <a:p>
            <a:pPr marL="171450" indent="-171450" algn="l">
              <a:buFont typeface="Wingdings" panose="05000000000000000000" pitchFamily="2" charset="2"/>
              <a:buChar char="Ø"/>
            </a:pP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“采用</a:t>
            </a:r>
            <a:r>
              <a:rPr lang="en-US" altLang="zh-CN" sz="1200" b="0" i="0" dirty="0">
                <a:solidFill>
                  <a:srgbClr val="000000"/>
                </a:solidFill>
                <a:effectLst/>
                <a:highlight>
                  <a:srgbClr val="FFFFFF"/>
                </a:highlight>
                <a:latin typeface="楷体" panose="02010609060101010101" pitchFamily="49" charset="-122"/>
                <a:ea typeface="楷体" panose="02010609060101010101" pitchFamily="49" charset="-122"/>
              </a:rPr>
              <a:t>DGX GB200</a:t>
            </a: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系统构建而成的全新</a:t>
            </a:r>
            <a:r>
              <a:rPr lang="en-US" altLang="zh-CN" sz="1200" b="0" i="0" dirty="0">
                <a:solidFill>
                  <a:srgbClr val="000000"/>
                </a:solidFill>
                <a:effectLst/>
                <a:highlight>
                  <a:srgbClr val="FFFFFF"/>
                </a:highlight>
                <a:latin typeface="楷体" panose="02010609060101010101" pitchFamily="49" charset="-122"/>
                <a:ea typeface="楷体" panose="02010609060101010101" pitchFamily="49" charset="-122"/>
              </a:rPr>
              <a:t>DGX </a:t>
            </a:r>
            <a:r>
              <a:rPr lang="en-US" altLang="zh-CN" sz="1200" b="0" i="0" dirty="0" err="1">
                <a:solidFill>
                  <a:srgbClr val="000000"/>
                </a:solidFill>
                <a:effectLst/>
                <a:highlight>
                  <a:srgbClr val="FFFFFF"/>
                </a:highlight>
                <a:latin typeface="楷体" panose="02010609060101010101" pitchFamily="49" charset="-122"/>
                <a:ea typeface="楷体" panose="02010609060101010101" pitchFamily="49" charset="-122"/>
              </a:rPr>
              <a:t>SuperPOD</a:t>
            </a: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采用了统一的计算网络。除第五代 </a:t>
            </a:r>
            <a:r>
              <a:rPr lang="en-US" altLang="zh-CN" sz="1200" b="0" i="0" dirty="0">
                <a:solidFill>
                  <a:srgbClr val="000000"/>
                </a:solidFill>
                <a:effectLst/>
                <a:highlight>
                  <a:srgbClr val="FFFFFF"/>
                </a:highlight>
                <a:latin typeface="楷体" panose="02010609060101010101" pitchFamily="49" charset="-122"/>
                <a:ea typeface="楷体" panose="02010609060101010101" pitchFamily="49" charset="-122"/>
              </a:rPr>
              <a:t>NVIDIA </a:t>
            </a:r>
            <a:r>
              <a:rPr lang="en-US" altLang="zh-CN" sz="1200" b="0" i="0" dirty="0" err="1">
                <a:solidFill>
                  <a:srgbClr val="000000"/>
                </a:solidFill>
                <a:effectLst/>
                <a:highlight>
                  <a:srgbClr val="FFFFFF"/>
                </a:highlight>
                <a:latin typeface="楷体" panose="02010609060101010101" pitchFamily="49" charset="-122"/>
                <a:ea typeface="楷体" panose="02010609060101010101" pitchFamily="49" charset="-122"/>
              </a:rPr>
              <a:t>NVLink</a:t>
            </a: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网络外，还包括</a:t>
            </a:r>
            <a:r>
              <a:rPr lang="en-US" altLang="zh-CN" sz="1200" b="1" dirty="0">
                <a:solidFill>
                  <a:schemeClr val="accent1"/>
                </a:solidFill>
                <a:highlight>
                  <a:srgbClr val="FFFFFF"/>
                </a:highlight>
                <a:latin typeface="楷体" panose="02010609060101010101" pitchFamily="49" charset="-122"/>
                <a:ea typeface="楷体" panose="02010609060101010101" pitchFamily="49" charset="-122"/>
              </a:rPr>
              <a:t>NVIDIA BlueField-3 DPU</a:t>
            </a: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，并将支持同为今日发布的</a:t>
            </a:r>
            <a:r>
              <a:rPr lang="en-US" altLang="zh-CN" sz="1200" b="0" i="0" dirty="0">
                <a:solidFill>
                  <a:srgbClr val="000000"/>
                </a:solidFill>
                <a:effectLst/>
                <a:highlight>
                  <a:srgbClr val="FFFFFF"/>
                </a:highlight>
                <a:latin typeface="楷体" panose="02010609060101010101" pitchFamily="49" charset="-122"/>
                <a:ea typeface="楷体" panose="02010609060101010101" pitchFamily="49" charset="-122"/>
              </a:rPr>
              <a:t>NVIDIA Quantum-X800 InfiniBand</a:t>
            </a: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网络。这个架构可为计算平台中的每块</a:t>
            </a:r>
            <a:r>
              <a:rPr lang="en-US" altLang="zh-CN" sz="1200" b="0" i="0" dirty="0">
                <a:solidFill>
                  <a:srgbClr val="000000"/>
                </a:solidFill>
                <a:effectLst/>
                <a:highlight>
                  <a:srgbClr val="FFFFFF"/>
                </a:highlight>
                <a:latin typeface="楷体" panose="02010609060101010101" pitchFamily="49" charset="-122"/>
                <a:ea typeface="楷体" panose="02010609060101010101" pitchFamily="49" charset="-122"/>
              </a:rPr>
              <a:t>GPU</a:t>
            </a: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提供高达每秒</a:t>
            </a:r>
            <a:r>
              <a:rPr lang="en-US" altLang="zh-CN" sz="1200" b="1" dirty="0">
                <a:solidFill>
                  <a:schemeClr val="accent1"/>
                </a:solidFill>
                <a:highlight>
                  <a:srgbClr val="FFFFFF"/>
                </a:highlight>
                <a:latin typeface="楷体" panose="02010609060101010101" pitchFamily="49" charset="-122"/>
                <a:ea typeface="楷体" panose="02010609060101010101" pitchFamily="49" charset="-122"/>
              </a:rPr>
              <a:t>1800 GB</a:t>
            </a: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的带宽。”</a:t>
            </a:r>
          </a:p>
          <a:p>
            <a:pPr marL="171450" indent="-171450" algn="l">
              <a:buFont typeface="Wingdings" panose="05000000000000000000" pitchFamily="2" charset="2"/>
              <a:buChar char="Ø"/>
            </a:pP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“另外，第四代</a:t>
            </a:r>
            <a:r>
              <a:rPr lang="en-US" altLang="zh-CN" sz="1200" b="0" i="0" dirty="0">
                <a:solidFill>
                  <a:srgbClr val="000000"/>
                </a:solidFill>
                <a:effectLst/>
                <a:highlight>
                  <a:srgbClr val="FFFFFF"/>
                </a:highlight>
                <a:latin typeface="楷体" panose="02010609060101010101" pitchFamily="49" charset="-122"/>
                <a:ea typeface="楷体" panose="02010609060101010101" pitchFamily="49" charset="-122"/>
              </a:rPr>
              <a:t>NVIDIA</a:t>
            </a: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可扩展分层聚合和规约协议（</a:t>
            </a:r>
            <a:r>
              <a:rPr lang="en-US" altLang="zh-CN" sz="1200" b="1" dirty="0">
                <a:solidFill>
                  <a:schemeClr val="accent1"/>
                </a:solidFill>
                <a:highlight>
                  <a:srgbClr val="FFFFFF"/>
                </a:highlight>
                <a:latin typeface="楷体" panose="02010609060101010101" pitchFamily="49" charset="-122"/>
                <a:ea typeface="楷体" panose="02010609060101010101" pitchFamily="49" charset="-122"/>
              </a:rPr>
              <a:t>SHARP</a:t>
            </a: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）技术可提供</a:t>
            </a:r>
            <a:r>
              <a:rPr lang="en-US" altLang="zh-CN" sz="1200" b="0" i="0" dirty="0">
                <a:solidFill>
                  <a:srgbClr val="000000"/>
                </a:solidFill>
                <a:effectLst/>
                <a:highlight>
                  <a:srgbClr val="FFFFFF"/>
                </a:highlight>
                <a:latin typeface="楷体" panose="02010609060101010101" pitchFamily="49" charset="-122"/>
                <a:ea typeface="楷体" panose="02010609060101010101" pitchFamily="49" charset="-122"/>
              </a:rPr>
              <a:t>14.4 teraflops</a:t>
            </a: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的网络计算能力，与上一代产品相比，新一代</a:t>
            </a:r>
            <a:r>
              <a:rPr lang="en-US" altLang="zh-CN" sz="1200" b="0" i="0" dirty="0">
                <a:solidFill>
                  <a:srgbClr val="000000"/>
                </a:solidFill>
                <a:effectLst/>
                <a:highlight>
                  <a:srgbClr val="FFFFFF"/>
                </a:highlight>
                <a:latin typeface="楷体" panose="02010609060101010101" pitchFamily="49" charset="-122"/>
                <a:ea typeface="楷体" panose="02010609060101010101" pitchFamily="49" charset="-122"/>
              </a:rPr>
              <a:t>DGX </a:t>
            </a:r>
            <a:r>
              <a:rPr lang="en-US" altLang="zh-CN" sz="1200" b="0" i="0" dirty="0" err="1">
                <a:solidFill>
                  <a:srgbClr val="000000"/>
                </a:solidFill>
                <a:effectLst/>
                <a:highlight>
                  <a:srgbClr val="FFFFFF"/>
                </a:highlight>
                <a:latin typeface="楷体" panose="02010609060101010101" pitchFamily="49" charset="-122"/>
                <a:ea typeface="楷体" panose="02010609060101010101" pitchFamily="49" charset="-122"/>
              </a:rPr>
              <a:t>SuperPOD</a:t>
            </a: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架构的网络计算能力提高了</a:t>
            </a:r>
            <a:r>
              <a:rPr lang="en-US" altLang="zh-CN" sz="1200" b="0" i="0" dirty="0">
                <a:solidFill>
                  <a:srgbClr val="000000"/>
                </a:solidFill>
                <a:effectLst/>
                <a:highlight>
                  <a:srgbClr val="FFFFFF"/>
                </a:highlight>
                <a:latin typeface="楷体" panose="02010609060101010101" pitchFamily="49" charset="-122"/>
                <a:ea typeface="楷体" panose="02010609060101010101" pitchFamily="49" charset="-122"/>
              </a:rPr>
              <a:t>4</a:t>
            </a: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倍。”</a:t>
            </a:r>
          </a:p>
          <a:p>
            <a:pPr marL="171450" indent="-171450" algn="l">
              <a:buFont typeface="Wingdings" panose="05000000000000000000" pitchFamily="2" charset="2"/>
              <a:buChar char="Ø"/>
            </a:pP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“采用风冷传统机架式设计的 </a:t>
            </a:r>
            <a:r>
              <a:rPr lang="en-US" altLang="zh-CN" sz="1200" b="0" i="0" dirty="0">
                <a:solidFill>
                  <a:srgbClr val="000000"/>
                </a:solidFill>
                <a:effectLst/>
                <a:highlight>
                  <a:srgbClr val="FFFFFF"/>
                </a:highlight>
                <a:latin typeface="楷体" panose="02010609060101010101" pitchFamily="49" charset="-122"/>
                <a:ea typeface="楷体" panose="02010609060101010101" pitchFamily="49" charset="-122"/>
              </a:rPr>
              <a:t>DGX </a:t>
            </a: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已被全球各行各业数千家企业广泛采用，</a:t>
            </a:r>
            <a:r>
              <a:rPr lang="en-US" altLang="zh-CN" sz="1200" b="0" i="0" dirty="0">
                <a:solidFill>
                  <a:srgbClr val="000000"/>
                </a:solidFill>
                <a:effectLst/>
                <a:highlight>
                  <a:srgbClr val="FFFFFF"/>
                </a:highlight>
                <a:latin typeface="楷体" panose="02010609060101010101" pitchFamily="49" charset="-122"/>
                <a:ea typeface="楷体" panose="02010609060101010101" pitchFamily="49" charset="-122"/>
              </a:rPr>
              <a:t>DGX B200</a:t>
            </a: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是</a:t>
            </a:r>
            <a:r>
              <a:rPr lang="en-US" altLang="zh-CN" sz="1200" b="0" i="0" dirty="0">
                <a:solidFill>
                  <a:srgbClr val="000000"/>
                </a:solidFill>
                <a:effectLst/>
                <a:highlight>
                  <a:srgbClr val="FFFFFF"/>
                </a:highlight>
                <a:latin typeface="楷体" panose="02010609060101010101" pitchFamily="49" charset="-122"/>
                <a:ea typeface="楷体" panose="02010609060101010101" pitchFamily="49" charset="-122"/>
              </a:rPr>
              <a:t>DGX</a:t>
            </a: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系列的第六代产品。采用</a:t>
            </a:r>
            <a:r>
              <a:rPr lang="en-US" altLang="zh-CN" sz="1200" b="0" i="0" dirty="0">
                <a:solidFill>
                  <a:srgbClr val="000000"/>
                </a:solidFill>
                <a:effectLst/>
                <a:highlight>
                  <a:srgbClr val="FFFFFF"/>
                </a:highlight>
                <a:latin typeface="楷体" panose="02010609060101010101" pitchFamily="49" charset="-122"/>
                <a:ea typeface="楷体" panose="02010609060101010101" pitchFamily="49" charset="-122"/>
              </a:rPr>
              <a:t>Blackwell</a:t>
            </a: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架构的全新</a:t>
            </a:r>
            <a:r>
              <a:rPr lang="en-US" altLang="zh-CN" sz="1200" b="0" i="0" dirty="0">
                <a:solidFill>
                  <a:srgbClr val="000000"/>
                </a:solidFill>
                <a:effectLst/>
                <a:highlight>
                  <a:srgbClr val="FFFFFF"/>
                </a:highlight>
                <a:latin typeface="楷体" panose="02010609060101010101" pitchFamily="49" charset="-122"/>
                <a:ea typeface="楷体" panose="02010609060101010101" pitchFamily="49" charset="-122"/>
              </a:rPr>
              <a:t>DGX B200</a:t>
            </a: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系统包含</a:t>
            </a:r>
            <a:r>
              <a:rPr lang="en-US" altLang="zh-CN" sz="1200" b="0" i="0" dirty="0">
                <a:solidFill>
                  <a:srgbClr val="000000"/>
                </a:solidFill>
                <a:effectLst/>
                <a:highlight>
                  <a:srgbClr val="FFFFFF"/>
                </a:highlight>
                <a:latin typeface="楷体" panose="02010609060101010101" pitchFamily="49" charset="-122"/>
                <a:ea typeface="楷体" panose="02010609060101010101" pitchFamily="49" charset="-122"/>
              </a:rPr>
              <a:t>8</a:t>
            </a: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个</a:t>
            </a:r>
            <a:r>
              <a:rPr lang="en-US" altLang="zh-CN" sz="1200" b="0" i="0" dirty="0">
                <a:solidFill>
                  <a:srgbClr val="000000"/>
                </a:solidFill>
                <a:effectLst/>
                <a:highlight>
                  <a:srgbClr val="FFFFFF"/>
                </a:highlight>
                <a:latin typeface="楷体" panose="02010609060101010101" pitchFamily="49" charset="-122"/>
                <a:ea typeface="楷体" panose="02010609060101010101" pitchFamily="49" charset="-122"/>
              </a:rPr>
              <a:t>NVIDIA B200 Tensor Core GPU</a:t>
            </a: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和</a:t>
            </a:r>
            <a:r>
              <a:rPr lang="en-US" altLang="zh-CN" sz="1200" b="0" i="0" dirty="0">
                <a:solidFill>
                  <a:srgbClr val="000000"/>
                </a:solidFill>
                <a:effectLst/>
                <a:highlight>
                  <a:srgbClr val="FFFFFF"/>
                </a:highlight>
                <a:latin typeface="楷体" panose="02010609060101010101" pitchFamily="49" charset="-122"/>
                <a:ea typeface="楷体" panose="02010609060101010101" pitchFamily="49" charset="-122"/>
              </a:rPr>
              <a:t>2</a:t>
            </a: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个第五代英特尔至强处理器。用户还可以使用</a:t>
            </a:r>
            <a:r>
              <a:rPr lang="en-US" altLang="zh-CN" sz="1200" b="0" i="0" dirty="0">
                <a:solidFill>
                  <a:srgbClr val="000000"/>
                </a:solidFill>
                <a:effectLst/>
                <a:highlight>
                  <a:srgbClr val="FFFFFF"/>
                </a:highlight>
                <a:latin typeface="楷体" panose="02010609060101010101" pitchFamily="49" charset="-122"/>
                <a:ea typeface="楷体" panose="02010609060101010101" pitchFamily="49" charset="-122"/>
              </a:rPr>
              <a:t>DGX B200</a:t>
            </a: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系统构建</a:t>
            </a:r>
            <a:r>
              <a:rPr lang="en-US" altLang="zh-CN" sz="1200" b="0" i="0" dirty="0">
                <a:solidFill>
                  <a:srgbClr val="000000"/>
                </a:solidFill>
                <a:effectLst/>
                <a:highlight>
                  <a:srgbClr val="FFFFFF"/>
                </a:highlight>
                <a:latin typeface="楷体" panose="02010609060101010101" pitchFamily="49" charset="-122"/>
                <a:ea typeface="楷体" panose="02010609060101010101" pitchFamily="49" charset="-122"/>
              </a:rPr>
              <a:t>DGX </a:t>
            </a:r>
            <a:r>
              <a:rPr lang="en-US" altLang="zh-CN" sz="1200" b="0" i="0" dirty="0" err="1">
                <a:solidFill>
                  <a:srgbClr val="000000"/>
                </a:solidFill>
                <a:effectLst/>
                <a:highlight>
                  <a:srgbClr val="FFFFFF"/>
                </a:highlight>
                <a:latin typeface="楷体" panose="02010609060101010101" pitchFamily="49" charset="-122"/>
                <a:ea typeface="楷体" panose="02010609060101010101" pitchFamily="49" charset="-122"/>
              </a:rPr>
              <a:t>SuperPOD</a:t>
            </a: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，打造能够帮助大型开发团队运行多种不同作业的</a:t>
            </a:r>
            <a:r>
              <a:rPr lang="en-US" altLang="zh-CN" sz="1200" b="0" i="0" dirty="0">
                <a:solidFill>
                  <a:srgbClr val="000000"/>
                </a:solidFill>
                <a:effectLst/>
                <a:highlight>
                  <a:srgbClr val="FFFFFF"/>
                </a:highlight>
                <a:latin typeface="楷体" panose="02010609060101010101" pitchFamily="49" charset="-122"/>
                <a:ea typeface="楷体" panose="02010609060101010101" pitchFamily="49" charset="-122"/>
              </a:rPr>
              <a:t>AI</a:t>
            </a: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卓越中心。”</a:t>
            </a:r>
          </a:p>
          <a:p>
            <a:pPr marL="171450" indent="-171450" algn="l">
              <a:buFont typeface="Wingdings" panose="05000000000000000000" pitchFamily="2" charset="2"/>
              <a:buChar char="Ø"/>
            </a:pP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a:t>
            </a:r>
            <a:r>
              <a:rPr lang="en-US" altLang="zh-CN" sz="1200" b="0" i="0" dirty="0">
                <a:solidFill>
                  <a:srgbClr val="000000"/>
                </a:solidFill>
                <a:effectLst/>
                <a:highlight>
                  <a:srgbClr val="FFFFFF"/>
                </a:highlight>
                <a:latin typeface="楷体" panose="02010609060101010101" pitchFamily="49" charset="-122"/>
                <a:ea typeface="楷体" panose="02010609060101010101" pitchFamily="49" charset="-122"/>
              </a:rPr>
              <a:t>DGX B200</a:t>
            </a: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系统凭借全新</a:t>
            </a:r>
            <a:r>
              <a:rPr lang="en-US" altLang="zh-CN" sz="1200" b="0" i="0" dirty="0">
                <a:solidFill>
                  <a:srgbClr val="000000"/>
                </a:solidFill>
                <a:effectLst/>
                <a:highlight>
                  <a:srgbClr val="FFFFFF"/>
                </a:highlight>
                <a:latin typeface="楷体" panose="02010609060101010101" pitchFamily="49" charset="-122"/>
                <a:ea typeface="楷体" panose="02010609060101010101" pitchFamily="49" charset="-122"/>
              </a:rPr>
              <a:t>Blackwell</a:t>
            </a: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架构中的</a:t>
            </a:r>
            <a:r>
              <a:rPr lang="en-US" altLang="zh-CN" sz="1200" b="0" i="0" dirty="0">
                <a:solidFill>
                  <a:srgbClr val="000000"/>
                </a:solidFill>
                <a:effectLst/>
                <a:highlight>
                  <a:srgbClr val="FFFFFF"/>
                </a:highlight>
                <a:latin typeface="楷体" panose="02010609060101010101" pitchFamily="49" charset="-122"/>
                <a:ea typeface="楷体" panose="02010609060101010101" pitchFamily="49" charset="-122"/>
              </a:rPr>
              <a:t>FP4</a:t>
            </a: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精度特性，可提供高达</a:t>
            </a:r>
            <a:r>
              <a:rPr lang="en-US" altLang="zh-CN" sz="1200" b="1" dirty="0">
                <a:solidFill>
                  <a:schemeClr val="accent1"/>
                </a:solidFill>
                <a:highlight>
                  <a:srgbClr val="FFFFFF"/>
                </a:highlight>
                <a:latin typeface="楷体" panose="02010609060101010101" pitchFamily="49" charset="-122"/>
                <a:ea typeface="楷体" panose="02010609060101010101" pitchFamily="49" charset="-122"/>
              </a:rPr>
              <a:t>144 petaflops</a:t>
            </a: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的</a:t>
            </a:r>
            <a:r>
              <a:rPr lang="en-US" altLang="zh-CN" sz="1200" b="0" i="0" dirty="0">
                <a:solidFill>
                  <a:srgbClr val="000000"/>
                </a:solidFill>
                <a:effectLst/>
                <a:highlight>
                  <a:srgbClr val="FFFFFF"/>
                </a:highlight>
                <a:latin typeface="楷体" panose="02010609060101010101" pitchFamily="49" charset="-122"/>
                <a:ea typeface="楷体" panose="02010609060101010101" pitchFamily="49" charset="-122"/>
              </a:rPr>
              <a:t>AI</a:t>
            </a: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性能、</a:t>
            </a:r>
            <a:r>
              <a:rPr lang="en-US" altLang="zh-CN" sz="1200" b="0" i="0" dirty="0">
                <a:solidFill>
                  <a:srgbClr val="000000"/>
                </a:solidFill>
                <a:effectLst/>
                <a:highlight>
                  <a:srgbClr val="FFFFFF"/>
                </a:highlight>
                <a:latin typeface="楷体" panose="02010609060101010101" pitchFamily="49" charset="-122"/>
                <a:ea typeface="楷体" panose="02010609060101010101" pitchFamily="49" charset="-122"/>
              </a:rPr>
              <a:t>1.4TB</a:t>
            </a: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海量的</a:t>
            </a:r>
            <a:r>
              <a:rPr lang="en-US" altLang="zh-CN" sz="1200" b="0" i="0" dirty="0">
                <a:solidFill>
                  <a:srgbClr val="000000"/>
                </a:solidFill>
                <a:effectLst/>
                <a:highlight>
                  <a:srgbClr val="FFFFFF"/>
                </a:highlight>
                <a:latin typeface="楷体" panose="02010609060101010101" pitchFamily="49" charset="-122"/>
                <a:ea typeface="楷体" panose="02010609060101010101" pitchFamily="49" charset="-122"/>
              </a:rPr>
              <a:t>GPU</a:t>
            </a: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显存和</a:t>
            </a:r>
            <a:r>
              <a:rPr lang="en-US" altLang="zh-CN" sz="1200" b="0" i="0" dirty="0">
                <a:solidFill>
                  <a:srgbClr val="000000"/>
                </a:solidFill>
                <a:effectLst/>
                <a:highlight>
                  <a:srgbClr val="FFFFFF"/>
                </a:highlight>
                <a:latin typeface="楷体" panose="02010609060101010101" pitchFamily="49" charset="-122"/>
                <a:ea typeface="楷体" panose="02010609060101010101" pitchFamily="49" charset="-122"/>
              </a:rPr>
              <a:t>64TB/s</a:t>
            </a: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的显存带宽，从而使得该系统的万亿参数模型实时推理速度比上一代产品提升了</a:t>
            </a:r>
            <a:r>
              <a:rPr lang="en-US" altLang="zh-CN" sz="1200" b="0" i="0" dirty="0">
                <a:solidFill>
                  <a:srgbClr val="000000"/>
                </a:solidFill>
                <a:effectLst/>
                <a:highlight>
                  <a:srgbClr val="FFFFFF"/>
                </a:highlight>
                <a:latin typeface="楷体" panose="02010609060101010101" pitchFamily="49" charset="-122"/>
                <a:ea typeface="楷体" panose="02010609060101010101" pitchFamily="49" charset="-122"/>
              </a:rPr>
              <a:t>15</a:t>
            </a: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倍。”</a:t>
            </a:r>
          </a:p>
          <a:p>
            <a:pPr marL="171450" indent="-171450" algn="l">
              <a:buFont typeface="Wingdings" panose="05000000000000000000" pitchFamily="2" charset="2"/>
              <a:buChar char="Ø"/>
            </a:pP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a:t>
            </a:r>
            <a:r>
              <a:rPr lang="en-US" altLang="zh-CN" sz="1200" b="0" i="0" dirty="0">
                <a:solidFill>
                  <a:srgbClr val="000000"/>
                </a:solidFill>
                <a:effectLst/>
                <a:highlight>
                  <a:srgbClr val="FFFFFF"/>
                </a:highlight>
                <a:latin typeface="楷体" panose="02010609060101010101" pitchFamily="49" charset="-122"/>
                <a:ea typeface="楷体" panose="02010609060101010101" pitchFamily="49" charset="-122"/>
              </a:rPr>
              <a:t>DGX B200</a:t>
            </a: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系统包含带有</a:t>
            </a:r>
            <a:r>
              <a:rPr lang="en-US" altLang="zh-CN" sz="1200" b="0" i="0" dirty="0">
                <a:solidFill>
                  <a:srgbClr val="000000"/>
                </a:solidFill>
                <a:effectLst/>
                <a:highlight>
                  <a:srgbClr val="FFFFFF"/>
                </a:highlight>
                <a:latin typeface="楷体" panose="02010609060101010101" pitchFamily="49" charset="-122"/>
                <a:ea typeface="楷体" panose="02010609060101010101" pitchFamily="49" charset="-122"/>
              </a:rPr>
              <a:t>8</a:t>
            </a: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个</a:t>
            </a:r>
            <a:r>
              <a:rPr lang="en-US" altLang="zh-CN" sz="1200" b="0" i="0" dirty="0">
                <a:solidFill>
                  <a:srgbClr val="000000"/>
                </a:solidFill>
                <a:effectLst/>
                <a:highlight>
                  <a:srgbClr val="FFFFFF"/>
                </a:highlight>
                <a:latin typeface="楷体" panose="02010609060101010101" pitchFamily="49" charset="-122"/>
                <a:ea typeface="楷体" panose="02010609060101010101" pitchFamily="49" charset="-122"/>
              </a:rPr>
              <a:t>NVIDIA ConnectX-7</a:t>
            </a: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网卡和</a:t>
            </a:r>
            <a:r>
              <a:rPr lang="en-US" altLang="zh-CN" sz="1200" b="0" i="0" dirty="0">
                <a:solidFill>
                  <a:srgbClr val="000000"/>
                </a:solidFill>
                <a:effectLst/>
                <a:highlight>
                  <a:srgbClr val="FFFFFF"/>
                </a:highlight>
                <a:latin typeface="楷体" panose="02010609060101010101" pitchFamily="49" charset="-122"/>
                <a:ea typeface="楷体" panose="02010609060101010101" pitchFamily="49" charset="-122"/>
              </a:rPr>
              <a:t>2</a:t>
            </a: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个</a:t>
            </a:r>
            <a:r>
              <a:rPr lang="en-US" altLang="zh-CN" sz="1200" b="0" i="0" dirty="0">
                <a:solidFill>
                  <a:srgbClr val="000000"/>
                </a:solidFill>
                <a:effectLst/>
                <a:highlight>
                  <a:srgbClr val="FFFFFF"/>
                </a:highlight>
                <a:latin typeface="楷体" panose="02010609060101010101" pitchFamily="49" charset="-122"/>
                <a:ea typeface="楷体" panose="02010609060101010101" pitchFamily="49" charset="-122"/>
              </a:rPr>
              <a:t>BlueField-3 DPU</a:t>
            </a: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的高性能网络，每个连接的带宽高达</a:t>
            </a:r>
            <a:r>
              <a:rPr lang="en-US" altLang="zh-CN" sz="1200" b="1" dirty="0">
                <a:solidFill>
                  <a:schemeClr val="accent1"/>
                </a:solidFill>
                <a:highlight>
                  <a:srgbClr val="FFFFFF"/>
                </a:highlight>
                <a:latin typeface="楷体" panose="02010609060101010101" pitchFamily="49" charset="-122"/>
                <a:ea typeface="楷体" panose="02010609060101010101" pitchFamily="49" charset="-122"/>
              </a:rPr>
              <a:t>400 Gb/s</a:t>
            </a: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，可通过</a:t>
            </a:r>
            <a:r>
              <a:rPr lang="en-US" altLang="zh-CN" sz="1200" b="0" i="0" dirty="0">
                <a:solidFill>
                  <a:srgbClr val="000000"/>
                </a:solidFill>
                <a:effectLst/>
                <a:highlight>
                  <a:srgbClr val="FFFFFF"/>
                </a:highlight>
                <a:latin typeface="楷体" panose="02010609060101010101" pitchFamily="49" charset="-122"/>
                <a:ea typeface="楷体" panose="02010609060101010101" pitchFamily="49" charset="-122"/>
              </a:rPr>
              <a:t>NVIDIA Quantum-2 InfiniBand</a:t>
            </a: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和</a:t>
            </a:r>
            <a:r>
              <a:rPr lang="en-US" altLang="zh-CN" sz="1200" b="0" i="0" dirty="0">
                <a:solidFill>
                  <a:srgbClr val="000000"/>
                </a:solidFill>
                <a:effectLst/>
                <a:highlight>
                  <a:srgbClr val="FFFFFF"/>
                </a:highlight>
                <a:latin typeface="楷体" panose="02010609060101010101" pitchFamily="49" charset="-122"/>
                <a:ea typeface="楷体" panose="02010609060101010101" pitchFamily="49" charset="-122"/>
              </a:rPr>
              <a:t>NVIDIA Spectrum-X</a:t>
            </a: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以太网网络平台支持更高的</a:t>
            </a:r>
            <a:r>
              <a:rPr lang="en-US" altLang="zh-CN" sz="1200" b="0" i="0" dirty="0">
                <a:solidFill>
                  <a:srgbClr val="000000"/>
                </a:solidFill>
                <a:effectLst/>
                <a:highlight>
                  <a:srgbClr val="FFFFFF"/>
                </a:highlight>
                <a:latin typeface="楷体" panose="02010609060101010101" pitchFamily="49" charset="-122"/>
                <a:ea typeface="楷体" panose="02010609060101010101" pitchFamily="49" charset="-122"/>
              </a:rPr>
              <a:t>AI</a:t>
            </a:r>
            <a:r>
              <a:rPr lang="zh-CN" altLang="en-US" sz="1200" b="0" i="0" dirty="0">
                <a:solidFill>
                  <a:srgbClr val="000000"/>
                </a:solidFill>
                <a:effectLst/>
                <a:highlight>
                  <a:srgbClr val="FFFFFF"/>
                </a:highlight>
                <a:latin typeface="楷体" panose="02010609060101010101" pitchFamily="49" charset="-122"/>
                <a:ea typeface="楷体" panose="02010609060101010101" pitchFamily="49" charset="-122"/>
              </a:rPr>
              <a:t>性能。”</a:t>
            </a:r>
          </a:p>
        </p:txBody>
      </p:sp>
      <p:pic>
        <p:nvPicPr>
          <p:cNvPr id="5" name="图片 4">
            <a:extLst>
              <a:ext uri="{FF2B5EF4-FFF2-40B4-BE49-F238E27FC236}">
                <a16:creationId xmlns:a16="http://schemas.microsoft.com/office/drawing/2014/main" id="{8696FC08-2C25-A61C-1FD8-DB4F4E39A2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096573"/>
            <a:ext cx="6233717" cy="2761427"/>
          </a:xfrm>
          <a:prstGeom prst="rect">
            <a:avLst/>
          </a:prstGeom>
        </p:spPr>
      </p:pic>
      <p:pic>
        <p:nvPicPr>
          <p:cNvPr id="6" name="图片 5">
            <a:extLst>
              <a:ext uri="{FF2B5EF4-FFF2-40B4-BE49-F238E27FC236}">
                <a16:creationId xmlns:a16="http://schemas.microsoft.com/office/drawing/2014/main" id="{AFB279D8-3E41-04EB-B44B-54672FB7547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1374235"/>
            <a:ext cx="6056803" cy="2027242"/>
          </a:xfrm>
          <a:prstGeom prst="rect">
            <a:avLst/>
          </a:prstGeom>
        </p:spPr>
      </p:pic>
    </p:spTree>
    <p:extLst>
      <p:ext uri="{BB962C8B-B14F-4D97-AF65-F5344CB8AC3E}">
        <p14:creationId xmlns:p14="http://schemas.microsoft.com/office/powerpoint/2010/main" val="4173630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CXL(Compute Express Link)</a:t>
            </a:r>
            <a:endParaRPr lang="zh-CN" altLang="en-US" dirty="0"/>
          </a:p>
        </p:txBody>
      </p:sp>
      <p:sp>
        <p:nvSpPr>
          <p:cNvPr id="7" name="Rectangle 6">
            <a:extLst>
              <a:ext uri="{FF2B5EF4-FFF2-40B4-BE49-F238E27FC236}">
                <a16:creationId xmlns:a16="http://schemas.microsoft.com/office/drawing/2014/main" id="{4B33E7A8-440C-AF60-7760-C44F61555515}"/>
              </a:ext>
            </a:extLst>
          </p:cNvPr>
          <p:cNvSpPr/>
          <p:nvPr/>
        </p:nvSpPr>
        <p:spPr>
          <a:xfrm>
            <a:off x="606872" y="2914646"/>
            <a:ext cx="3611880" cy="3851592"/>
          </a:xfrm>
          <a:prstGeom prst="rect">
            <a:avLst/>
          </a:prstGeom>
          <a:solidFill>
            <a:srgbClr val="279989"/>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14">
            <a:extLst>
              <a:ext uri="{FF2B5EF4-FFF2-40B4-BE49-F238E27FC236}">
                <a16:creationId xmlns:a16="http://schemas.microsoft.com/office/drawing/2014/main" id="{DBF36C07-D271-888E-9F8E-01A9B725ABF3}"/>
              </a:ext>
            </a:extLst>
          </p:cNvPr>
          <p:cNvSpPr/>
          <p:nvPr/>
        </p:nvSpPr>
        <p:spPr>
          <a:xfrm>
            <a:off x="4379220" y="2914646"/>
            <a:ext cx="3611880" cy="3851592"/>
          </a:xfrm>
          <a:prstGeom prst="rect">
            <a:avLst/>
          </a:prstGeom>
          <a:solidFill>
            <a:srgbClr val="279989"/>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15">
            <a:extLst>
              <a:ext uri="{FF2B5EF4-FFF2-40B4-BE49-F238E27FC236}">
                <a16:creationId xmlns:a16="http://schemas.microsoft.com/office/drawing/2014/main" id="{B8FD7F81-58B5-40DA-B39D-66C74D76C8A6}"/>
              </a:ext>
            </a:extLst>
          </p:cNvPr>
          <p:cNvSpPr/>
          <p:nvPr/>
        </p:nvSpPr>
        <p:spPr>
          <a:xfrm>
            <a:off x="8151568" y="2914646"/>
            <a:ext cx="3611880" cy="3851591"/>
          </a:xfrm>
          <a:prstGeom prst="rect">
            <a:avLst/>
          </a:prstGeom>
          <a:solidFill>
            <a:srgbClr val="279989"/>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4">
            <a:extLst>
              <a:ext uri="{FF2B5EF4-FFF2-40B4-BE49-F238E27FC236}">
                <a16:creationId xmlns:a16="http://schemas.microsoft.com/office/drawing/2014/main" id="{B5F40C59-C0F6-4716-BC14-03E21F557469}"/>
              </a:ext>
            </a:extLst>
          </p:cNvPr>
          <p:cNvSpPr txBox="1">
            <a:spLocks/>
          </p:cNvSpPr>
          <p:nvPr/>
        </p:nvSpPr>
        <p:spPr>
          <a:xfrm>
            <a:off x="630893" y="2830390"/>
            <a:ext cx="3447172" cy="1039179"/>
          </a:xfrm>
          <a:prstGeom prst="rect">
            <a:avLst/>
          </a:prstGeom>
        </p:spPr>
        <p:txBody>
          <a:bodyPr vert="horz" lIns="0" tIns="0" rIns="0" bIns="0" rtlCol="0">
            <a:noAutofit/>
          </a:bodyPr>
          <a:lstStyle>
            <a:lvl1pPr marL="0" indent="0" algn="l" defTabSz="609585" rtl="0" eaLnBrk="1" latinLnBrk="0" hangingPunct="1">
              <a:spcBef>
                <a:spcPts val="1600"/>
              </a:spcBef>
              <a:spcAft>
                <a:spcPts val="0"/>
              </a:spcAft>
              <a:buFont typeface="Wingdings" panose="05000000000000000000" pitchFamily="2" charset="2"/>
              <a:buNone/>
              <a:defRPr sz="2400" b="0" kern="1200">
                <a:solidFill>
                  <a:srgbClr val="0071C5"/>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400" kern="1200" baseline="0">
                <a:solidFill>
                  <a:schemeClr val="tx2"/>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Wingdings" charset="2"/>
              <a:buChar char="§"/>
              <a:defRPr sz="2400" kern="1200">
                <a:solidFill>
                  <a:schemeClr val="tx2"/>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2133" kern="1200">
                <a:solidFill>
                  <a:schemeClr val="tx2"/>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chemeClr val="tx2"/>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171450" marR="0" lvl="0" indent="-171450" algn="l" defTabSz="609585" rtl="0" eaLnBrk="1" fontAlgn="auto" latinLnBrk="0" hangingPunct="1">
              <a:lnSpc>
                <a:spcPct val="95000"/>
              </a:lnSpc>
              <a:spcBef>
                <a:spcPts val="0"/>
              </a:spcBef>
              <a:spcAft>
                <a:spcPts val="0"/>
              </a:spcAft>
              <a:buClrTx/>
              <a:buSzTx/>
              <a:buFont typeface="Arial" panose="020B0604020202020204" pitchFamily="34" charset="0"/>
              <a:buChar char="•"/>
              <a:tabLst/>
              <a:defRPr/>
            </a:pPr>
            <a:endParaRPr kumimoji="0" lang="en-US" sz="700" b="0" i="0" u="none" strike="noStrike" kern="1200" cap="none" spc="0" normalizeH="0" baseline="0" noProof="0" dirty="0">
              <a:ln>
                <a:noFill/>
              </a:ln>
              <a:solidFill>
                <a:prstClr val="white"/>
              </a:solidFill>
              <a:effectLst/>
              <a:uLnTx/>
              <a:uFillTx/>
              <a:latin typeface="Intel Clear"/>
              <a:ea typeface="+mn-ea"/>
              <a:cs typeface="Intel Clear" panose="020B0604020203020204" pitchFamily="34" charset="0"/>
            </a:endParaRPr>
          </a:p>
          <a:p>
            <a:pPr marL="0" marR="0" lvl="0" indent="0" algn="ctr" defTabSz="609585" rtl="0" eaLnBrk="1" fontAlgn="auto" latinLnBrk="0" hangingPunct="1">
              <a:lnSpc>
                <a:spcPct val="95000"/>
              </a:lnSpc>
              <a:spcBef>
                <a:spcPts val="0"/>
              </a:spcBef>
              <a:spcAft>
                <a:spcPts val="0"/>
              </a:spcAft>
              <a:buClrTx/>
              <a:buSzTx/>
              <a:buFont typeface="Wingdings" panose="05000000000000000000" pitchFamily="2" charset="2"/>
              <a:buNone/>
              <a:tabLst/>
              <a:defRPr/>
            </a:pPr>
            <a:r>
              <a:rPr kumimoji="0" lang="en-US" b="0" i="0" u="none" strike="noStrike" kern="1200" cap="none" spc="0" normalizeH="0" baseline="0" noProof="0" dirty="0">
                <a:ln>
                  <a:noFill/>
                </a:ln>
                <a:solidFill>
                  <a:prstClr val="white"/>
                </a:solidFill>
                <a:effectLst/>
                <a:uLnTx/>
                <a:uFillTx/>
                <a:latin typeface="Intel Clear Pro"/>
                <a:ea typeface="+mn-ea"/>
                <a:cs typeface="Intel Clear" panose="020B0604020203020204" pitchFamily="34" charset="0"/>
              </a:rPr>
              <a:t>Type 1: Caching Devices &amp; Accelerators</a:t>
            </a:r>
          </a:p>
          <a:p>
            <a:pPr marL="0" marR="0" lvl="0" indent="0" algn="l" defTabSz="609585" rtl="0" eaLnBrk="1" fontAlgn="auto" latinLnBrk="0" hangingPunct="1">
              <a:lnSpc>
                <a:spcPct val="95000"/>
              </a:lnSpc>
              <a:spcBef>
                <a:spcPts val="0"/>
              </a:spcBef>
              <a:spcAft>
                <a:spcPts val="0"/>
              </a:spcAft>
              <a:buClrTx/>
              <a:buSzTx/>
              <a:buFont typeface="Wingdings" panose="05000000000000000000" pitchFamily="2" charset="2"/>
              <a:buNone/>
              <a:tabLst/>
              <a:defRPr/>
            </a:pPr>
            <a:r>
              <a:rPr kumimoji="0" lang="en-US" sz="1400" b="0" i="0" u="none" strike="noStrike" kern="1200" cap="none" spc="0" normalizeH="0" baseline="0" noProof="0" dirty="0">
                <a:ln>
                  <a:noFill/>
                </a:ln>
                <a:solidFill>
                  <a:prstClr val="white"/>
                </a:solidFill>
                <a:effectLst/>
                <a:uLnTx/>
                <a:uFillTx/>
                <a:latin typeface="Intel Clear"/>
                <a:ea typeface="+mn-ea"/>
                <a:cs typeface="Intel Clear" panose="020B0604020203020204" pitchFamily="34" charset="0"/>
              </a:rPr>
              <a:t>Usages: </a:t>
            </a:r>
          </a:p>
          <a:p>
            <a:pPr marL="115888" marR="0" lvl="1" indent="-115888" algn="l" defTabSz="609585" rtl="0" eaLnBrk="1" fontAlgn="auto" latinLnBrk="0" hangingPunct="1">
              <a:lnSpc>
                <a:spcPct val="95000"/>
              </a:lnSpc>
              <a:spcBef>
                <a:spcPts val="0"/>
              </a:spcBef>
              <a:spcAft>
                <a:spcPts val="0"/>
              </a:spcAft>
              <a:buClrTx/>
              <a:buSzPct val="60000"/>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Intel Clear"/>
                <a:ea typeface="+mn-ea"/>
                <a:cs typeface="Intel Clear" panose="020B0604020203020204" pitchFamily="34" charset="0"/>
              </a:rPr>
              <a:t>PGAS NIC (shared </a:t>
            </a:r>
          </a:p>
          <a:p>
            <a:pPr marL="0" marR="0" lvl="1" indent="0" algn="l" defTabSz="609585" rtl="0" eaLnBrk="1" fontAlgn="auto" latinLnBrk="0" hangingPunct="1">
              <a:lnSpc>
                <a:spcPct val="95000"/>
              </a:lnSpc>
              <a:spcBef>
                <a:spcPts val="0"/>
              </a:spcBef>
              <a:spcAft>
                <a:spcPts val="0"/>
              </a:spcAft>
              <a:buClrTx/>
              <a:buSzPct val="60000"/>
              <a:buNone/>
              <a:tabLst/>
              <a:defRPr/>
            </a:pPr>
            <a:r>
              <a:rPr lang="en-US" sz="1400" dirty="0">
                <a:solidFill>
                  <a:prstClr val="white"/>
                </a:solidFill>
                <a:latin typeface="Intel Clear"/>
              </a:rPr>
              <a:t>             </a:t>
            </a:r>
            <a:r>
              <a:rPr kumimoji="0" lang="en-US" sz="1400" b="0" i="0" u="none" strike="noStrike" kern="1200" cap="none" spc="0" normalizeH="0" baseline="0" noProof="0" dirty="0">
                <a:ln>
                  <a:noFill/>
                </a:ln>
                <a:solidFill>
                  <a:prstClr val="white"/>
                </a:solidFill>
                <a:effectLst/>
                <a:uLnTx/>
                <a:uFillTx/>
                <a:latin typeface="Intel Clear"/>
                <a:ea typeface="+mn-ea"/>
                <a:cs typeface="Intel Clear" panose="020B0604020203020204" pitchFamily="34" charset="0"/>
              </a:rPr>
              <a:t>address space)</a:t>
            </a:r>
          </a:p>
          <a:p>
            <a:pPr marL="115888" marR="0" lvl="1" indent="-115888" algn="l" defTabSz="609585" rtl="0" eaLnBrk="1" fontAlgn="auto" latinLnBrk="0" hangingPunct="1">
              <a:lnSpc>
                <a:spcPct val="95000"/>
              </a:lnSpc>
              <a:spcBef>
                <a:spcPts val="0"/>
              </a:spcBef>
              <a:spcAft>
                <a:spcPts val="0"/>
              </a:spcAft>
              <a:buClrTx/>
              <a:buSzPct val="60000"/>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Intel Clear"/>
                <a:ea typeface="+mn-ea"/>
                <a:cs typeface="Intel Clear" panose="020B0604020203020204" pitchFamily="34" charset="0"/>
              </a:rPr>
              <a:t>NIC atomics</a:t>
            </a:r>
          </a:p>
          <a:p>
            <a:pPr marL="115888" marR="0" lvl="1" indent="-115888" algn="l" defTabSz="609585" rtl="0" eaLnBrk="1" fontAlgn="auto" latinLnBrk="0" hangingPunct="1">
              <a:lnSpc>
                <a:spcPct val="95000"/>
              </a:lnSpc>
              <a:spcBef>
                <a:spcPts val="0"/>
              </a:spcBef>
              <a:spcAft>
                <a:spcPts val="0"/>
              </a:spcAft>
              <a:buClrTx/>
              <a:buSzPct val="60000"/>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Intel Clear"/>
              <a:ea typeface="+mn-ea"/>
              <a:cs typeface="Intel Clear" panose="020B0604020203020204" pitchFamily="34" charset="0"/>
            </a:endParaRPr>
          </a:p>
          <a:p>
            <a:pPr marL="0" marR="0" lvl="0" indent="0" algn="l" defTabSz="609585" rtl="0" eaLnBrk="1" fontAlgn="auto" latinLnBrk="0" hangingPunct="1">
              <a:lnSpc>
                <a:spcPct val="95000"/>
              </a:lnSpc>
              <a:spcBef>
                <a:spcPts val="0"/>
              </a:spcBef>
              <a:spcAft>
                <a:spcPts val="0"/>
              </a:spcAft>
              <a:buClrTx/>
              <a:buSzTx/>
              <a:buFont typeface="Wingdings" panose="05000000000000000000" pitchFamily="2" charset="2"/>
              <a:buNone/>
              <a:tabLst/>
              <a:defRPr/>
            </a:pPr>
            <a:r>
              <a:rPr kumimoji="0" lang="en-US" sz="1400" b="0" i="0" u="none" strike="noStrike" kern="1200" cap="none" spc="0" normalizeH="0" baseline="0" noProof="0" dirty="0">
                <a:ln>
                  <a:noFill/>
                </a:ln>
                <a:solidFill>
                  <a:prstClr val="white"/>
                </a:solidFill>
                <a:effectLst/>
                <a:uLnTx/>
                <a:uFillTx/>
                <a:latin typeface="Intel Clear"/>
                <a:ea typeface="+mn-ea"/>
                <a:cs typeface="Intel Clear" panose="020B0604020203020204" pitchFamily="34" charset="0"/>
              </a:rPr>
              <a:t>Protocols:</a:t>
            </a:r>
          </a:p>
          <a:p>
            <a:pPr marL="115888" marR="0" lvl="1" indent="-115888" algn="l" defTabSz="609585" rtl="0" eaLnBrk="1" fontAlgn="auto" latinLnBrk="0" hangingPunct="1">
              <a:lnSpc>
                <a:spcPct val="95000"/>
              </a:lnSpc>
              <a:spcBef>
                <a:spcPts val="0"/>
              </a:spcBef>
              <a:spcAft>
                <a:spcPts val="0"/>
              </a:spcAft>
              <a:buClrTx/>
              <a:buSzPct val="60000"/>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Intel Clear"/>
                <a:ea typeface="+mn-ea"/>
                <a:cs typeface="Intel Clear" panose="020B0604020203020204" pitchFamily="34" charset="0"/>
              </a:rPr>
              <a:t>CXL.io</a:t>
            </a:r>
          </a:p>
          <a:p>
            <a:pPr marL="115888" marR="0" lvl="1" indent="-115888" algn="l" defTabSz="609585" rtl="0" eaLnBrk="1" fontAlgn="auto" latinLnBrk="0" hangingPunct="1">
              <a:lnSpc>
                <a:spcPct val="95000"/>
              </a:lnSpc>
              <a:spcBef>
                <a:spcPts val="0"/>
              </a:spcBef>
              <a:spcAft>
                <a:spcPts val="0"/>
              </a:spcAft>
              <a:buClrTx/>
              <a:buSzPct val="60000"/>
              <a:buFont typeface="Arial" panose="020B0604020202020204" pitchFamily="34" charset="0"/>
              <a:buChar char="•"/>
              <a:tabLst/>
              <a:defRPr/>
            </a:pPr>
            <a:r>
              <a:rPr kumimoji="0" lang="en-US" sz="1400" b="0" i="0" u="none" strike="noStrike" kern="1200" cap="none" spc="0" normalizeH="0" baseline="0" noProof="0" dirty="0" err="1">
                <a:ln>
                  <a:noFill/>
                </a:ln>
                <a:solidFill>
                  <a:srgbClr val="FFFF00"/>
                </a:solidFill>
                <a:effectLst/>
                <a:uLnTx/>
                <a:uFillTx/>
                <a:latin typeface="Intel Clear"/>
                <a:ea typeface="+mn-ea"/>
                <a:cs typeface="Intel Clear" panose="020B0604020203020204" pitchFamily="34" charset="0"/>
              </a:rPr>
              <a:t>CXL.cache</a:t>
            </a:r>
            <a:endParaRPr kumimoji="0" lang="en-US" sz="1400" b="0" i="0" u="none" strike="noStrike" kern="1200" cap="none" spc="0" normalizeH="0" baseline="0" noProof="0" dirty="0">
              <a:ln>
                <a:noFill/>
              </a:ln>
              <a:solidFill>
                <a:srgbClr val="FFFF00"/>
              </a:solidFill>
              <a:effectLst/>
              <a:uLnTx/>
              <a:uFillTx/>
              <a:latin typeface="Intel Clear"/>
              <a:ea typeface="+mn-ea"/>
              <a:cs typeface="Intel Clear" panose="020B0604020203020204" pitchFamily="34" charset="0"/>
            </a:endParaRPr>
          </a:p>
          <a:p>
            <a:pPr marL="285750" marR="0" lvl="0" indent="-285750" algn="l" defTabSz="609585" rtl="0" eaLnBrk="1" fontAlgn="auto" latinLnBrk="0" hangingPunct="1">
              <a:lnSpc>
                <a:spcPct val="95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Intel Clear"/>
              <a:ea typeface="+mn-ea"/>
              <a:cs typeface="Intel Clear" panose="020B0604020203020204" pitchFamily="34" charset="0"/>
            </a:endParaRPr>
          </a:p>
        </p:txBody>
      </p:sp>
      <p:sp>
        <p:nvSpPr>
          <p:cNvPr id="11" name="Content Placeholder 4">
            <a:extLst>
              <a:ext uri="{FF2B5EF4-FFF2-40B4-BE49-F238E27FC236}">
                <a16:creationId xmlns:a16="http://schemas.microsoft.com/office/drawing/2014/main" id="{3E469CE9-BF1B-C48F-3B8E-DF0D34ED5E04}"/>
              </a:ext>
            </a:extLst>
          </p:cNvPr>
          <p:cNvSpPr txBox="1">
            <a:spLocks/>
          </p:cNvSpPr>
          <p:nvPr/>
        </p:nvSpPr>
        <p:spPr>
          <a:xfrm>
            <a:off x="4484776" y="2824529"/>
            <a:ext cx="3471193" cy="1039179"/>
          </a:xfrm>
          <a:prstGeom prst="rect">
            <a:avLst/>
          </a:prstGeom>
        </p:spPr>
        <p:txBody>
          <a:bodyPr vert="horz" lIns="0" tIns="0" rIns="0" bIns="0" rtlCol="0">
            <a:noAutofit/>
          </a:bodyPr>
          <a:lstStyle>
            <a:lvl1pPr marL="0" indent="0" algn="l" defTabSz="609585" rtl="0" eaLnBrk="1" latinLnBrk="0" hangingPunct="1">
              <a:spcBef>
                <a:spcPts val="1600"/>
              </a:spcBef>
              <a:spcAft>
                <a:spcPts val="0"/>
              </a:spcAft>
              <a:buFont typeface="Wingdings" panose="05000000000000000000" pitchFamily="2" charset="2"/>
              <a:buNone/>
              <a:defRPr sz="2400" b="0" kern="1200">
                <a:solidFill>
                  <a:srgbClr val="0071C5"/>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400" kern="1200" baseline="0">
                <a:solidFill>
                  <a:schemeClr val="tx2"/>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Wingdings" charset="2"/>
              <a:buChar char="§"/>
              <a:defRPr sz="2400" kern="1200">
                <a:solidFill>
                  <a:schemeClr val="tx2"/>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2133" kern="1200">
                <a:solidFill>
                  <a:schemeClr val="tx2"/>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chemeClr val="tx2"/>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171450" marR="0" lvl="0" indent="-171450" algn="l" defTabSz="609585" rtl="0" eaLnBrk="1" fontAlgn="auto" latinLnBrk="0" hangingPunct="1">
              <a:lnSpc>
                <a:spcPct val="95000"/>
              </a:lnSpc>
              <a:spcBef>
                <a:spcPts val="0"/>
              </a:spcBef>
              <a:spcAft>
                <a:spcPts val="0"/>
              </a:spcAft>
              <a:buClrTx/>
              <a:buSzTx/>
              <a:buFont typeface="Arial" panose="020B0604020202020204" pitchFamily="34" charset="0"/>
              <a:buChar char="•"/>
              <a:tabLst/>
              <a:defRPr/>
            </a:pPr>
            <a:endParaRPr kumimoji="0" lang="en-US" sz="700" b="0" i="0" u="none" strike="noStrike" kern="1200" cap="none" spc="0" normalizeH="0" baseline="0" noProof="0" dirty="0">
              <a:ln>
                <a:noFill/>
              </a:ln>
              <a:solidFill>
                <a:prstClr val="white"/>
              </a:solidFill>
              <a:effectLst/>
              <a:uLnTx/>
              <a:uFillTx/>
              <a:latin typeface="Intel Clear"/>
              <a:ea typeface="+mn-ea"/>
              <a:cs typeface="Intel Clear" panose="020B0604020203020204" pitchFamily="34" charset="0"/>
            </a:endParaRPr>
          </a:p>
          <a:p>
            <a:pPr marL="0" marR="0" lvl="0" indent="0" algn="ctr" defTabSz="609585" rtl="0" eaLnBrk="1" fontAlgn="auto" latinLnBrk="0" hangingPunct="1">
              <a:lnSpc>
                <a:spcPct val="95000"/>
              </a:lnSpc>
              <a:spcBef>
                <a:spcPts val="0"/>
              </a:spcBef>
              <a:spcAft>
                <a:spcPts val="0"/>
              </a:spcAft>
              <a:buClrTx/>
              <a:buSzTx/>
              <a:buFont typeface="Wingdings" panose="05000000000000000000" pitchFamily="2" charset="2"/>
              <a:buNone/>
              <a:tabLst/>
              <a:defRPr/>
            </a:pPr>
            <a:r>
              <a:rPr kumimoji="0" lang="en-US" sz="2400" b="0" i="0" u="none" strike="noStrike" kern="1200" cap="none" spc="0" normalizeH="0" baseline="0" noProof="0" dirty="0">
                <a:ln>
                  <a:noFill/>
                </a:ln>
                <a:solidFill>
                  <a:prstClr val="white"/>
                </a:solidFill>
                <a:effectLst/>
                <a:uLnTx/>
                <a:uFillTx/>
                <a:latin typeface="Intel Clear Pro"/>
                <a:ea typeface="+mn-ea"/>
                <a:cs typeface="Intel Clear" panose="020B0604020203020204" pitchFamily="34" charset="0"/>
              </a:rPr>
              <a:t>Type 2: Accelerators with  Memory</a:t>
            </a:r>
            <a:endParaRPr kumimoji="0" lang="en-US" sz="1400" b="0" i="0" u="none" strike="noStrike" kern="1200" cap="none" spc="0" normalizeH="0" baseline="0" noProof="0" dirty="0">
              <a:ln>
                <a:noFill/>
              </a:ln>
              <a:solidFill>
                <a:prstClr val="white"/>
              </a:solidFill>
              <a:effectLst/>
              <a:uLnTx/>
              <a:uFillTx/>
              <a:latin typeface="Intel Clear"/>
              <a:ea typeface="+mn-ea"/>
              <a:cs typeface="Intel Clear" panose="020B0604020203020204" pitchFamily="34" charset="0"/>
            </a:endParaRPr>
          </a:p>
          <a:p>
            <a:pPr marL="0" marR="0" lvl="0" indent="0" algn="l" defTabSz="609585" rtl="0" eaLnBrk="1" fontAlgn="auto" latinLnBrk="0" hangingPunct="1">
              <a:lnSpc>
                <a:spcPct val="95000"/>
              </a:lnSpc>
              <a:spcBef>
                <a:spcPts val="0"/>
              </a:spcBef>
              <a:spcAft>
                <a:spcPts val="0"/>
              </a:spcAft>
              <a:buClrTx/>
              <a:buSzTx/>
              <a:buFont typeface="Wingdings" panose="05000000000000000000" pitchFamily="2" charset="2"/>
              <a:buNone/>
              <a:tabLst/>
              <a:defRPr/>
            </a:pPr>
            <a:r>
              <a:rPr kumimoji="0" lang="en-US" sz="1400" b="0" i="0" u="none" strike="noStrike" kern="1200" cap="none" spc="0" normalizeH="0" baseline="0" noProof="0" dirty="0">
                <a:ln>
                  <a:noFill/>
                </a:ln>
                <a:solidFill>
                  <a:prstClr val="white"/>
                </a:solidFill>
                <a:effectLst/>
                <a:uLnTx/>
                <a:uFillTx/>
                <a:latin typeface="Intel Clear"/>
                <a:ea typeface="+mn-ea"/>
                <a:cs typeface="Intel Clear" panose="020B0604020203020204" pitchFamily="34" charset="0"/>
              </a:rPr>
              <a:t>Usages: </a:t>
            </a:r>
          </a:p>
          <a:p>
            <a:pPr marL="115888" marR="0" lvl="1" indent="-115888" algn="l" defTabSz="609585" rtl="0" eaLnBrk="1" fontAlgn="auto" latinLnBrk="0" hangingPunct="1">
              <a:lnSpc>
                <a:spcPct val="95000"/>
              </a:lnSpc>
              <a:spcBef>
                <a:spcPts val="0"/>
              </a:spcBef>
              <a:spcAft>
                <a:spcPts val="0"/>
              </a:spcAft>
              <a:buClrTx/>
              <a:buSzPct val="60000"/>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Intel Clear"/>
                <a:ea typeface="+mn-ea"/>
                <a:cs typeface="Intel Clear" panose="020B0604020203020204" pitchFamily="34" charset="0"/>
              </a:rPr>
              <a:t>GPU</a:t>
            </a:r>
          </a:p>
          <a:p>
            <a:pPr marL="115888" marR="0" lvl="1" indent="-115888" algn="l" defTabSz="609585" rtl="0" eaLnBrk="1" fontAlgn="auto" latinLnBrk="0" hangingPunct="1">
              <a:lnSpc>
                <a:spcPct val="95000"/>
              </a:lnSpc>
              <a:spcBef>
                <a:spcPts val="0"/>
              </a:spcBef>
              <a:spcAft>
                <a:spcPts val="0"/>
              </a:spcAft>
              <a:buClrTx/>
              <a:buSzPct val="60000"/>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Intel Clear"/>
                <a:ea typeface="+mn-ea"/>
                <a:cs typeface="Intel Clear" panose="020B0604020203020204" pitchFamily="34" charset="0"/>
              </a:rPr>
              <a:t>Dense Computation</a:t>
            </a:r>
          </a:p>
          <a:p>
            <a:pPr marL="115888" marR="0" lvl="1" indent="-115888" algn="l" defTabSz="609585" rtl="0" eaLnBrk="1" fontAlgn="auto" latinLnBrk="0" hangingPunct="1">
              <a:lnSpc>
                <a:spcPct val="95000"/>
              </a:lnSpc>
              <a:spcBef>
                <a:spcPts val="0"/>
              </a:spcBef>
              <a:spcAft>
                <a:spcPts val="0"/>
              </a:spcAft>
              <a:buClrTx/>
              <a:buSzPct val="60000"/>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Intel Clear"/>
              <a:ea typeface="+mn-ea"/>
              <a:cs typeface="Intel Clear" panose="020B0604020203020204" pitchFamily="34" charset="0"/>
            </a:endParaRPr>
          </a:p>
          <a:p>
            <a:pPr marL="0" marR="0" lvl="0" indent="0" algn="l" defTabSz="609585" rtl="0" eaLnBrk="1" fontAlgn="auto" latinLnBrk="0" hangingPunct="1">
              <a:lnSpc>
                <a:spcPct val="95000"/>
              </a:lnSpc>
              <a:spcBef>
                <a:spcPts val="0"/>
              </a:spcBef>
              <a:spcAft>
                <a:spcPts val="0"/>
              </a:spcAft>
              <a:buClrTx/>
              <a:buSzTx/>
              <a:buFont typeface="Wingdings" panose="05000000000000000000" pitchFamily="2" charset="2"/>
              <a:buNone/>
              <a:tabLst/>
              <a:defRPr/>
            </a:pPr>
            <a:r>
              <a:rPr kumimoji="0" lang="en-US" sz="1400" b="0" i="0" u="none" strike="noStrike" kern="1200" cap="none" spc="0" normalizeH="0" baseline="0" noProof="0" dirty="0">
                <a:ln>
                  <a:noFill/>
                </a:ln>
                <a:solidFill>
                  <a:prstClr val="white"/>
                </a:solidFill>
                <a:effectLst/>
                <a:uLnTx/>
                <a:uFillTx/>
                <a:latin typeface="Intel Clear"/>
                <a:ea typeface="+mn-ea"/>
                <a:cs typeface="Intel Clear" panose="020B0604020203020204" pitchFamily="34" charset="0"/>
              </a:rPr>
              <a:t>Protocols:</a:t>
            </a:r>
          </a:p>
          <a:p>
            <a:pPr marL="115888" marR="0" lvl="1" indent="-115888" algn="l" defTabSz="609585" rtl="0" eaLnBrk="1" fontAlgn="auto" latinLnBrk="0" hangingPunct="1">
              <a:lnSpc>
                <a:spcPct val="95000"/>
              </a:lnSpc>
              <a:spcBef>
                <a:spcPts val="0"/>
              </a:spcBef>
              <a:spcAft>
                <a:spcPts val="0"/>
              </a:spcAft>
              <a:buClrTx/>
              <a:buSzPct val="60000"/>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Intel Clear"/>
                <a:ea typeface="+mn-ea"/>
                <a:cs typeface="Intel Clear" panose="020B0604020203020204" pitchFamily="34" charset="0"/>
              </a:rPr>
              <a:t>CXL.io</a:t>
            </a:r>
          </a:p>
          <a:p>
            <a:pPr marL="115888" marR="0" lvl="1" indent="-115888" algn="l" defTabSz="609585" rtl="0" eaLnBrk="1" fontAlgn="auto" latinLnBrk="0" hangingPunct="1">
              <a:lnSpc>
                <a:spcPct val="95000"/>
              </a:lnSpc>
              <a:spcBef>
                <a:spcPts val="0"/>
              </a:spcBef>
              <a:spcAft>
                <a:spcPts val="0"/>
              </a:spcAft>
              <a:buClrTx/>
              <a:buSzPct val="60000"/>
              <a:buFont typeface="Arial" panose="020B0604020202020204" pitchFamily="34" charset="0"/>
              <a:buChar char="•"/>
              <a:tabLst/>
              <a:defRPr/>
            </a:pPr>
            <a:r>
              <a:rPr kumimoji="0" lang="en-US" sz="1400" b="0" i="0" u="none" strike="noStrike" kern="1200" cap="none" spc="0" normalizeH="0" baseline="0" noProof="0" dirty="0" err="1">
                <a:ln>
                  <a:noFill/>
                </a:ln>
                <a:solidFill>
                  <a:srgbClr val="FFFF00"/>
                </a:solidFill>
                <a:effectLst/>
                <a:uLnTx/>
                <a:uFillTx/>
                <a:latin typeface="Intel Clear"/>
                <a:ea typeface="+mn-ea"/>
                <a:cs typeface="Intel Clear" panose="020B0604020203020204" pitchFamily="34" charset="0"/>
              </a:rPr>
              <a:t>CXL.cache</a:t>
            </a:r>
            <a:endParaRPr kumimoji="0" lang="en-US" sz="1400" b="0" i="0" u="none" strike="noStrike" kern="1200" cap="none" spc="0" normalizeH="0" baseline="0" noProof="0" dirty="0">
              <a:ln>
                <a:noFill/>
              </a:ln>
              <a:solidFill>
                <a:srgbClr val="FFFF00"/>
              </a:solidFill>
              <a:effectLst/>
              <a:uLnTx/>
              <a:uFillTx/>
              <a:latin typeface="Intel Clear"/>
              <a:ea typeface="+mn-ea"/>
              <a:cs typeface="Intel Clear" panose="020B0604020203020204" pitchFamily="34" charset="0"/>
            </a:endParaRPr>
          </a:p>
          <a:p>
            <a:pPr marL="115888" marR="0" lvl="1" indent="-115888" algn="l" defTabSz="609585" rtl="0" eaLnBrk="1" fontAlgn="auto" latinLnBrk="0" hangingPunct="1">
              <a:lnSpc>
                <a:spcPct val="95000"/>
              </a:lnSpc>
              <a:spcBef>
                <a:spcPts val="0"/>
              </a:spcBef>
              <a:spcAft>
                <a:spcPts val="0"/>
              </a:spcAft>
              <a:buClrTx/>
              <a:buSzPct val="60000"/>
              <a:buFont typeface="Arial" panose="020B0604020202020204" pitchFamily="34" charset="0"/>
              <a:buChar char="•"/>
              <a:tabLst/>
              <a:defRPr/>
            </a:pPr>
            <a:r>
              <a:rPr kumimoji="0" lang="en-US" sz="1400" b="0" i="0" u="none" strike="noStrike" kern="1200" cap="none" spc="0" normalizeH="0" baseline="0" noProof="0" dirty="0" err="1">
                <a:ln>
                  <a:noFill/>
                </a:ln>
                <a:solidFill>
                  <a:srgbClr val="FFFF00"/>
                </a:solidFill>
                <a:effectLst/>
                <a:uLnTx/>
                <a:uFillTx/>
                <a:latin typeface="Intel Clear"/>
                <a:ea typeface="+mn-ea"/>
                <a:cs typeface="Intel Clear" panose="020B0604020203020204" pitchFamily="34" charset="0"/>
              </a:rPr>
              <a:t>CXL.memory</a:t>
            </a:r>
            <a:endParaRPr kumimoji="0" lang="en-US" sz="1400" b="0" i="0" u="none" strike="noStrike" kern="1200" cap="none" spc="0" normalizeH="0" baseline="0" noProof="0" dirty="0">
              <a:ln>
                <a:noFill/>
              </a:ln>
              <a:solidFill>
                <a:srgbClr val="FFFF00"/>
              </a:solidFill>
              <a:effectLst/>
              <a:uLnTx/>
              <a:uFillTx/>
              <a:latin typeface="Intel Clear"/>
              <a:ea typeface="+mn-ea"/>
              <a:cs typeface="Intel Clear" panose="020B0604020203020204" pitchFamily="34" charset="0"/>
            </a:endParaRPr>
          </a:p>
          <a:p>
            <a:pPr marL="285750" marR="0" lvl="0" indent="-285750" algn="l" defTabSz="609585" rtl="0" eaLnBrk="1" fontAlgn="auto" latinLnBrk="0" hangingPunct="1">
              <a:lnSpc>
                <a:spcPct val="95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Intel Clear"/>
              <a:ea typeface="+mn-ea"/>
              <a:cs typeface="Intel Clear" panose="020B0604020203020204" pitchFamily="34" charset="0"/>
            </a:endParaRPr>
          </a:p>
        </p:txBody>
      </p:sp>
      <p:sp>
        <p:nvSpPr>
          <p:cNvPr id="12" name="Content Placeholder 4">
            <a:extLst>
              <a:ext uri="{FF2B5EF4-FFF2-40B4-BE49-F238E27FC236}">
                <a16:creationId xmlns:a16="http://schemas.microsoft.com/office/drawing/2014/main" id="{372A7765-2ED3-3013-48A1-DC1F3186DC79}"/>
              </a:ext>
            </a:extLst>
          </p:cNvPr>
          <p:cNvSpPr txBox="1">
            <a:spLocks/>
          </p:cNvSpPr>
          <p:nvPr/>
        </p:nvSpPr>
        <p:spPr>
          <a:xfrm>
            <a:off x="8292256" y="2836524"/>
            <a:ext cx="3471192" cy="1039179"/>
          </a:xfrm>
          <a:prstGeom prst="rect">
            <a:avLst/>
          </a:prstGeom>
        </p:spPr>
        <p:txBody>
          <a:bodyPr vert="horz" lIns="0" tIns="0" rIns="0" bIns="0" rtlCol="0">
            <a:noAutofit/>
          </a:bodyPr>
          <a:lstStyle>
            <a:lvl1pPr marL="0" indent="0" algn="l" defTabSz="609585" rtl="0" eaLnBrk="1" latinLnBrk="0" hangingPunct="1">
              <a:spcBef>
                <a:spcPts val="1600"/>
              </a:spcBef>
              <a:spcAft>
                <a:spcPts val="0"/>
              </a:spcAft>
              <a:buFont typeface="Wingdings" panose="05000000000000000000" pitchFamily="2" charset="2"/>
              <a:buNone/>
              <a:defRPr sz="2400" b="0" kern="1200">
                <a:solidFill>
                  <a:srgbClr val="0071C5"/>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400" kern="1200" baseline="0">
                <a:solidFill>
                  <a:schemeClr val="tx2"/>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Wingdings" charset="2"/>
              <a:buChar char="§"/>
              <a:defRPr sz="2400" kern="1200">
                <a:solidFill>
                  <a:schemeClr val="tx2"/>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2133" kern="1200">
                <a:solidFill>
                  <a:schemeClr val="tx2"/>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chemeClr val="tx2"/>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171450" marR="0" lvl="0" indent="-171450" algn="l" defTabSz="609585" rtl="0" eaLnBrk="1" fontAlgn="auto" latinLnBrk="0" hangingPunct="1">
              <a:lnSpc>
                <a:spcPct val="95000"/>
              </a:lnSpc>
              <a:spcBef>
                <a:spcPts val="0"/>
              </a:spcBef>
              <a:spcAft>
                <a:spcPts val="0"/>
              </a:spcAft>
              <a:buClrTx/>
              <a:buSzTx/>
              <a:buFont typeface="Arial" panose="020B0604020202020204" pitchFamily="34" charset="0"/>
              <a:buChar char="•"/>
              <a:tabLst/>
              <a:defRPr/>
            </a:pPr>
            <a:endParaRPr kumimoji="0" lang="en-US" sz="700" b="0" i="0" u="none" strike="noStrike" kern="1200" cap="none" spc="0" normalizeH="0" baseline="0" noProof="0" dirty="0">
              <a:ln>
                <a:noFill/>
              </a:ln>
              <a:solidFill>
                <a:prstClr val="white"/>
              </a:solidFill>
              <a:effectLst/>
              <a:uLnTx/>
              <a:uFillTx/>
              <a:latin typeface="Intel Clear"/>
              <a:ea typeface="+mn-ea"/>
              <a:cs typeface="Intel Clear" panose="020B0604020203020204" pitchFamily="34" charset="0"/>
            </a:endParaRPr>
          </a:p>
          <a:p>
            <a:pPr marL="0" marR="0" lvl="0" indent="0" algn="ctr" defTabSz="609585" rtl="0" eaLnBrk="1" fontAlgn="auto" latinLnBrk="0" hangingPunct="1">
              <a:lnSpc>
                <a:spcPct val="95000"/>
              </a:lnSpc>
              <a:spcBef>
                <a:spcPts val="0"/>
              </a:spcBef>
              <a:spcAft>
                <a:spcPts val="0"/>
              </a:spcAft>
              <a:buClrTx/>
              <a:buSzTx/>
              <a:buFont typeface="Wingdings" panose="05000000000000000000" pitchFamily="2" charset="2"/>
              <a:buNone/>
              <a:tabLst/>
              <a:defRPr/>
            </a:pPr>
            <a:r>
              <a:rPr kumimoji="0" lang="en-US" sz="2400" b="0" i="0" u="none" strike="noStrike" kern="1200" cap="none" spc="0" normalizeH="0" baseline="0" noProof="0" dirty="0">
                <a:ln>
                  <a:noFill/>
                </a:ln>
                <a:solidFill>
                  <a:prstClr val="white"/>
                </a:solidFill>
                <a:effectLst/>
                <a:uLnTx/>
                <a:uFillTx/>
                <a:latin typeface="Intel Clear Pro"/>
                <a:ea typeface="+mn-ea"/>
                <a:cs typeface="Intel Clear" panose="020B0604020203020204" pitchFamily="34" charset="0"/>
              </a:rPr>
              <a:t>Type 3: Memory Buffers</a:t>
            </a:r>
          </a:p>
          <a:p>
            <a:pPr marL="0" marR="0" lvl="0" indent="0" algn="l" defTabSz="609585" rtl="0" eaLnBrk="1" fontAlgn="auto" latinLnBrk="0" hangingPunct="1">
              <a:lnSpc>
                <a:spcPct val="95000"/>
              </a:lnSpc>
              <a:spcBef>
                <a:spcPts val="0"/>
              </a:spcBef>
              <a:spcAft>
                <a:spcPts val="0"/>
              </a:spcAft>
              <a:buClrTx/>
              <a:buSzTx/>
              <a:buFont typeface="Wingdings" panose="05000000000000000000" pitchFamily="2" charset="2"/>
              <a:buNone/>
              <a:tabLst/>
              <a:defRPr/>
            </a:pPr>
            <a:endParaRPr kumimoji="0" lang="en-US" sz="1400" b="0" i="0" u="none" strike="noStrike" kern="1200" cap="none" spc="0" normalizeH="0" baseline="0" noProof="0" dirty="0">
              <a:ln>
                <a:noFill/>
              </a:ln>
              <a:solidFill>
                <a:prstClr val="white"/>
              </a:solidFill>
              <a:effectLst/>
              <a:uLnTx/>
              <a:uFillTx/>
              <a:latin typeface="Intel Clear"/>
              <a:ea typeface="+mn-ea"/>
              <a:cs typeface="Intel Clear" panose="020B0604020203020204" pitchFamily="34" charset="0"/>
            </a:endParaRPr>
          </a:p>
          <a:p>
            <a:pPr marL="0" marR="0" lvl="0" indent="0" algn="l" defTabSz="609585" rtl="0" eaLnBrk="1" fontAlgn="auto" latinLnBrk="0" hangingPunct="1">
              <a:lnSpc>
                <a:spcPct val="95000"/>
              </a:lnSpc>
              <a:spcBef>
                <a:spcPts val="0"/>
              </a:spcBef>
              <a:spcAft>
                <a:spcPts val="0"/>
              </a:spcAft>
              <a:buClrTx/>
              <a:buSzTx/>
              <a:buFont typeface="Wingdings" panose="05000000000000000000" pitchFamily="2" charset="2"/>
              <a:buNone/>
              <a:tabLst/>
              <a:defRPr/>
            </a:pPr>
            <a:r>
              <a:rPr kumimoji="0" lang="en-US" sz="1400" b="0" i="0" u="none" strike="noStrike" kern="1200" cap="none" spc="0" normalizeH="0" baseline="0" noProof="0" dirty="0">
                <a:ln>
                  <a:noFill/>
                </a:ln>
                <a:solidFill>
                  <a:prstClr val="white"/>
                </a:solidFill>
                <a:effectLst/>
                <a:uLnTx/>
                <a:uFillTx/>
                <a:latin typeface="Intel Clear"/>
                <a:ea typeface="+mn-ea"/>
                <a:cs typeface="Intel Clear" panose="020B0604020203020204" pitchFamily="34" charset="0"/>
              </a:rPr>
              <a:t>Usages: </a:t>
            </a:r>
          </a:p>
          <a:p>
            <a:pPr marL="115888" marR="0" lvl="1" indent="-115888" algn="l" defTabSz="609585" rtl="0" eaLnBrk="1" fontAlgn="auto" latinLnBrk="0" hangingPunct="1">
              <a:lnSpc>
                <a:spcPct val="95000"/>
              </a:lnSpc>
              <a:spcBef>
                <a:spcPts val="0"/>
              </a:spcBef>
              <a:spcAft>
                <a:spcPts val="0"/>
              </a:spcAft>
              <a:buClrTx/>
              <a:buSzPct val="60000"/>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Intel Clear"/>
                <a:ea typeface="+mn-ea"/>
                <a:cs typeface="Intel Clear" panose="020B0604020203020204" pitchFamily="34" charset="0"/>
              </a:rPr>
              <a:t>Memory BW expansion</a:t>
            </a:r>
          </a:p>
          <a:p>
            <a:pPr marL="115888" marR="0" lvl="1" indent="-115888" algn="l" defTabSz="609585" rtl="0" eaLnBrk="1" fontAlgn="auto" latinLnBrk="0" hangingPunct="1">
              <a:lnSpc>
                <a:spcPct val="95000"/>
              </a:lnSpc>
              <a:spcBef>
                <a:spcPts val="0"/>
              </a:spcBef>
              <a:spcAft>
                <a:spcPts val="0"/>
              </a:spcAft>
              <a:buClrTx/>
              <a:buSzPct val="60000"/>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Intel Clear"/>
                <a:ea typeface="+mn-ea"/>
                <a:cs typeface="Intel Clear" panose="020B0604020203020204" pitchFamily="34" charset="0"/>
              </a:rPr>
              <a:t>Memory capacity expansion</a:t>
            </a:r>
          </a:p>
          <a:p>
            <a:pPr marL="115888" marR="0" lvl="1" indent="-115888" algn="l" defTabSz="609585" rtl="0" eaLnBrk="1" fontAlgn="auto" latinLnBrk="0" hangingPunct="1">
              <a:lnSpc>
                <a:spcPct val="95000"/>
              </a:lnSpc>
              <a:spcBef>
                <a:spcPts val="0"/>
              </a:spcBef>
              <a:spcAft>
                <a:spcPts val="0"/>
              </a:spcAft>
              <a:buClrTx/>
              <a:buSzPct val="60000"/>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Intel Clear"/>
                <a:ea typeface="+mn-ea"/>
                <a:cs typeface="Intel Clear" panose="020B0604020203020204" pitchFamily="34" charset="0"/>
              </a:rPr>
              <a:t>2LM</a:t>
            </a:r>
          </a:p>
          <a:p>
            <a:pPr marL="115888" marR="0" lvl="1" indent="-115888" algn="l" defTabSz="609585" rtl="0" eaLnBrk="1" fontAlgn="auto" latinLnBrk="0" hangingPunct="1">
              <a:lnSpc>
                <a:spcPct val="95000"/>
              </a:lnSpc>
              <a:spcBef>
                <a:spcPts val="0"/>
              </a:spcBef>
              <a:spcAft>
                <a:spcPts val="0"/>
              </a:spcAft>
              <a:buClrTx/>
              <a:buSzPct val="60000"/>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Intel Clear"/>
              <a:ea typeface="+mn-ea"/>
              <a:cs typeface="Intel Clear" panose="020B0604020203020204" pitchFamily="34" charset="0"/>
            </a:endParaRPr>
          </a:p>
          <a:p>
            <a:pPr marL="0" marR="0" lvl="0" indent="0" algn="l" defTabSz="609585" rtl="0" eaLnBrk="1" fontAlgn="auto" latinLnBrk="0" hangingPunct="1">
              <a:lnSpc>
                <a:spcPct val="95000"/>
              </a:lnSpc>
              <a:spcBef>
                <a:spcPts val="0"/>
              </a:spcBef>
              <a:spcAft>
                <a:spcPts val="0"/>
              </a:spcAft>
              <a:buClrTx/>
              <a:buSzTx/>
              <a:buFont typeface="Wingdings" panose="05000000000000000000" pitchFamily="2" charset="2"/>
              <a:buNone/>
              <a:tabLst/>
              <a:defRPr/>
            </a:pPr>
            <a:r>
              <a:rPr kumimoji="0" lang="en-US" sz="1400" b="0" i="0" u="none" strike="noStrike" kern="1200" cap="none" spc="0" normalizeH="0" baseline="0" noProof="0" dirty="0">
                <a:ln>
                  <a:noFill/>
                </a:ln>
                <a:solidFill>
                  <a:prstClr val="white"/>
                </a:solidFill>
                <a:effectLst/>
                <a:uLnTx/>
                <a:uFillTx/>
                <a:latin typeface="Intel Clear"/>
                <a:ea typeface="+mn-ea"/>
                <a:cs typeface="Intel Clear" panose="020B0604020203020204" pitchFamily="34" charset="0"/>
              </a:rPr>
              <a:t>Protocols:</a:t>
            </a:r>
          </a:p>
          <a:p>
            <a:pPr marL="115888" marR="0" lvl="1" indent="-115888" algn="l" defTabSz="609585" rtl="0" eaLnBrk="1" fontAlgn="auto" latinLnBrk="0" hangingPunct="1">
              <a:lnSpc>
                <a:spcPct val="95000"/>
              </a:lnSpc>
              <a:spcBef>
                <a:spcPts val="0"/>
              </a:spcBef>
              <a:spcAft>
                <a:spcPts val="0"/>
              </a:spcAft>
              <a:buClrTx/>
              <a:buSzPct val="60000"/>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Intel Clear"/>
                <a:ea typeface="+mn-ea"/>
                <a:cs typeface="Intel Clear" panose="020B0604020203020204" pitchFamily="34" charset="0"/>
              </a:rPr>
              <a:t>CXL.io</a:t>
            </a:r>
          </a:p>
          <a:p>
            <a:pPr marL="115888" marR="0" lvl="1" indent="-115888" algn="l" defTabSz="609585" rtl="0" eaLnBrk="1" fontAlgn="auto" latinLnBrk="0" hangingPunct="1">
              <a:lnSpc>
                <a:spcPct val="95000"/>
              </a:lnSpc>
              <a:spcBef>
                <a:spcPts val="0"/>
              </a:spcBef>
              <a:spcAft>
                <a:spcPts val="0"/>
              </a:spcAft>
              <a:buClrTx/>
              <a:buSzPct val="60000"/>
              <a:buFont typeface="Arial" panose="020B0604020202020204" pitchFamily="34" charset="0"/>
              <a:buChar char="•"/>
              <a:tabLst/>
              <a:defRPr/>
            </a:pPr>
            <a:r>
              <a:rPr kumimoji="0" lang="en-US" sz="1400" b="0" i="0" u="none" strike="noStrike" kern="1200" cap="none" spc="0" normalizeH="0" baseline="0" noProof="0" dirty="0" err="1">
                <a:ln>
                  <a:noFill/>
                </a:ln>
                <a:solidFill>
                  <a:srgbClr val="FFFF00"/>
                </a:solidFill>
                <a:effectLst/>
                <a:uLnTx/>
                <a:uFillTx/>
                <a:latin typeface="Intel Clear"/>
                <a:ea typeface="+mn-ea"/>
                <a:cs typeface="Intel Clear" panose="020B0604020203020204" pitchFamily="34" charset="0"/>
              </a:rPr>
              <a:t>CXL.memory</a:t>
            </a:r>
            <a:endParaRPr kumimoji="0" lang="en-US" sz="1400" b="0" i="0" u="none" strike="noStrike" kern="1200" cap="none" spc="0" normalizeH="0" baseline="0" noProof="0" dirty="0">
              <a:ln>
                <a:noFill/>
              </a:ln>
              <a:solidFill>
                <a:srgbClr val="FFFF00"/>
              </a:solidFill>
              <a:effectLst/>
              <a:uLnTx/>
              <a:uFillTx/>
              <a:latin typeface="Intel Clear"/>
              <a:ea typeface="+mn-ea"/>
              <a:cs typeface="Intel Clear" panose="020B0604020203020204" pitchFamily="34" charset="0"/>
            </a:endParaRPr>
          </a:p>
          <a:p>
            <a:pPr marL="285750" marR="0" lvl="0" indent="-285750" algn="l" defTabSz="609585" rtl="0" eaLnBrk="1" fontAlgn="auto" latinLnBrk="0" hangingPunct="1">
              <a:lnSpc>
                <a:spcPct val="95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white"/>
              </a:solidFill>
              <a:effectLst/>
              <a:uLnTx/>
              <a:uFillTx/>
              <a:latin typeface="Intel Clear"/>
              <a:ea typeface="+mn-ea"/>
              <a:cs typeface="Intel Clear" panose="020B0604020203020204" pitchFamily="34" charset="0"/>
            </a:endParaRPr>
          </a:p>
        </p:txBody>
      </p:sp>
      <p:grpSp>
        <p:nvGrpSpPr>
          <p:cNvPr id="13" name="Group 205">
            <a:extLst>
              <a:ext uri="{FF2B5EF4-FFF2-40B4-BE49-F238E27FC236}">
                <a16:creationId xmlns:a16="http://schemas.microsoft.com/office/drawing/2014/main" id="{3CA7B589-E063-4495-8506-A0AEE887B3EC}"/>
              </a:ext>
            </a:extLst>
          </p:cNvPr>
          <p:cNvGrpSpPr/>
          <p:nvPr/>
        </p:nvGrpSpPr>
        <p:grpSpPr>
          <a:xfrm>
            <a:off x="2207400" y="3612410"/>
            <a:ext cx="1745410" cy="3054470"/>
            <a:chOff x="2257642" y="2988787"/>
            <a:chExt cx="1745410" cy="3054470"/>
          </a:xfrm>
        </p:grpSpPr>
        <p:cxnSp>
          <p:nvCxnSpPr>
            <p:cNvPr id="14" name="Straight Connector 225">
              <a:extLst>
                <a:ext uri="{FF2B5EF4-FFF2-40B4-BE49-F238E27FC236}">
                  <a16:creationId xmlns:a16="http://schemas.microsoft.com/office/drawing/2014/main" id="{4628EC22-CCD9-50EB-E3C9-2A3222FCB7C4}"/>
                </a:ext>
              </a:extLst>
            </p:cNvPr>
            <p:cNvCxnSpPr/>
            <p:nvPr/>
          </p:nvCxnSpPr>
          <p:spPr>
            <a:xfrm>
              <a:off x="2484209" y="5087585"/>
              <a:ext cx="126531" cy="0"/>
            </a:xfrm>
            <a:prstGeom prst="line">
              <a:avLst/>
            </a:prstGeom>
            <a:noFill/>
            <a:ln w="25400" cap="flat" cmpd="sng" algn="ctr">
              <a:solidFill>
                <a:schemeClr val="accent6"/>
              </a:solidFill>
              <a:prstDash val="solid"/>
            </a:ln>
            <a:effectLst/>
          </p:spPr>
        </p:cxnSp>
        <p:cxnSp>
          <p:nvCxnSpPr>
            <p:cNvPr id="15" name="Straight Connector 226">
              <a:extLst>
                <a:ext uri="{FF2B5EF4-FFF2-40B4-BE49-F238E27FC236}">
                  <a16:creationId xmlns:a16="http://schemas.microsoft.com/office/drawing/2014/main" id="{21D6F7E8-B296-BCF1-8126-2708D5180888}"/>
                </a:ext>
              </a:extLst>
            </p:cNvPr>
            <p:cNvCxnSpPr/>
            <p:nvPr/>
          </p:nvCxnSpPr>
          <p:spPr>
            <a:xfrm>
              <a:off x="2484210" y="5737920"/>
              <a:ext cx="227227" cy="0"/>
            </a:xfrm>
            <a:prstGeom prst="line">
              <a:avLst/>
            </a:prstGeom>
            <a:noFill/>
            <a:ln w="25400" cap="flat" cmpd="sng" algn="ctr">
              <a:solidFill>
                <a:schemeClr val="accent6"/>
              </a:solidFill>
              <a:prstDash val="solid"/>
            </a:ln>
            <a:effectLst/>
          </p:spPr>
        </p:cxnSp>
        <p:grpSp>
          <p:nvGrpSpPr>
            <p:cNvPr id="16" name="Group 5">
              <a:extLst>
                <a:ext uri="{FF2B5EF4-FFF2-40B4-BE49-F238E27FC236}">
                  <a16:creationId xmlns:a16="http://schemas.microsoft.com/office/drawing/2014/main" id="{4C6FC5F9-70E7-F567-5FE9-A6B0C0797C77}"/>
                </a:ext>
              </a:extLst>
            </p:cNvPr>
            <p:cNvGrpSpPr/>
            <p:nvPr/>
          </p:nvGrpSpPr>
          <p:grpSpPr>
            <a:xfrm>
              <a:off x="2257642" y="2988787"/>
              <a:ext cx="1745410" cy="3054470"/>
              <a:chOff x="2257642" y="2988787"/>
              <a:chExt cx="1745410" cy="3054470"/>
            </a:xfrm>
          </p:grpSpPr>
          <p:sp>
            <p:nvSpPr>
              <p:cNvPr id="17" name="Up-Down Arrow 32">
                <a:extLst>
                  <a:ext uri="{FF2B5EF4-FFF2-40B4-BE49-F238E27FC236}">
                    <a16:creationId xmlns:a16="http://schemas.microsoft.com/office/drawing/2014/main" id="{37CD6D77-06FB-D8A0-5A5E-4829E4E2FB7D}"/>
                  </a:ext>
                </a:extLst>
              </p:cNvPr>
              <p:cNvSpPr/>
              <p:nvPr/>
            </p:nvSpPr>
            <p:spPr>
              <a:xfrm>
                <a:off x="3130347" y="4255889"/>
                <a:ext cx="352438" cy="537050"/>
              </a:xfrm>
              <a:prstGeom prst="upDownArrow">
                <a:avLst/>
              </a:prstGeom>
              <a:solidFill>
                <a:schemeClr val="accent4"/>
              </a:solidFill>
              <a:ln w="9525" cap="flat" cmpd="sng" algn="ctr">
                <a:noFill/>
                <a:prstDash val="solid"/>
              </a:ln>
              <a:effectLst/>
            </p:spPr>
            <p:txBody>
              <a:bodyPr vert="wordA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Intel Clear"/>
                    <a:ea typeface="+mn-ea"/>
                    <a:cs typeface="+mn-cs"/>
                  </a:rPr>
                  <a:t>CXL</a:t>
                </a:r>
              </a:p>
            </p:txBody>
          </p:sp>
          <p:sp>
            <p:nvSpPr>
              <p:cNvPr id="18" name="Rectangle 220">
                <a:extLst>
                  <a:ext uri="{FF2B5EF4-FFF2-40B4-BE49-F238E27FC236}">
                    <a16:creationId xmlns:a16="http://schemas.microsoft.com/office/drawing/2014/main" id="{6DFD32CC-4B67-3445-4B58-0938666E0294}"/>
                  </a:ext>
                </a:extLst>
              </p:cNvPr>
              <p:cNvSpPr/>
              <p:nvPr/>
            </p:nvSpPr>
            <p:spPr>
              <a:xfrm>
                <a:off x="2610080" y="2988787"/>
                <a:ext cx="1392972" cy="1250318"/>
              </a:xfrm>
              <a:prstGeom prst="rect">
                <a:avLst/>
              </a:prstGeom>
              <a:solidFill>
                <a:schemeClr val="accent2"/>
              </a:solidFill>
              <a:ln w="9525" cap="flat" cmpd="sng" algn="ctr">
                <a:noFill/>
                <a:prstDash val="solid"/>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Intel Clear"/>
                    <a:ea typeface="+mn-ea"/>
                    <a:cs typeface="+mn-cs"/>
                  </a:rPr>
                  <a:t>Accelerator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Intel Clear"/>
                    <a:ea typeface="+mn-ea"/>
                    <a:cs typeface="+mn-cs"/>
                  </a:rPr>
                  <a:t>NIC</a:t>
                </a:r>
              </a:p>
            </p:txBody>
          </p:sp>
          <p:sp>
            <p:nvSpPr>
              <p:cNvPr id="19" name="Rectangle 221">
                <a:extLst>
                  <a:ext uri="{FF2B5EF4-FFF2-40B4-BE49-F238E27FC236}">
                    <a16:creationId xmlns:a16="http://schemas.microsoft.com/office/drawing/2014/main" id="{EDDE6A20-C83C-E6E4-E129-C6AEB38B9443}"/>
                  </a:ext>
                </a:extLst>
              </p:cNvPr>
              <p:cNvSpPr/>
              <p:nvPr/>
            </p:nvSpPr>
            <p:spPr>
              <a:xfrm>
                <a:off x="2815668" y="3630729"/>
                <a:ext cx="981793" cy="411178"/>
              </a:xfrm>
              <a:prstGeom prst="rect">
                <a:avLst/>
              </a:prstGeom>
              <a:solidFill>
                <a:schemeClr val="tx2"/>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Intel Clear"/>
                    <a:ea typeface="+mn-ea"/>
                    <a:cs typeface="+mn-cs"/>
                  </a:rPr>
                  <a:t>Cache</a:t>
                </a:r>
              </a:p>
            </p:txBody>
          </p:sp>
          <p:sp>
            <p:nvSpPr>
              <p:cNvPr id="20" name="Rectangle 222">
                <a:extLst>
                  <a:ext uri="{FF2B5EF4-FFF2-40B4-BE49-F238E27FC236}">
                    <a16:creationId xmlns:a16="http://schemas.microsoft.com/office/drawing/2014/main" id="{EA6E20BA-377C-9E72-DB0C-92D05074D29D}"/>
                  </a:ext>
                </a:extLst>
              </p:cNvPr>
              <p:cNvSpPr/>
              <p:nvPr/>
            </p:nvSpPr>
            <p:spPr>
              <a:xfrm rot="16200000">
                <a:off x="2070933" y="4979646"/>
                <a:ext cx="599985" cy="226568"/>
              </a:xfrm>
              <a:prstGeom prst="rect">
                <a:avLst/>
              </a:prstGeom>
              <a:solidFill>
                <a:srgbClr val="A6CE39">
                  <a:lumMod val="75000"/>
                </a:srgbClr>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Intel Clear"/>
                    <a:ea typeface="+mn-ea"/>
                    <a:cs typeface="+mn-cs"/>
                  </a:rPr>
                  <a:t>DDR</a:t>
                </a:r>
              </a:p>
            </p:txBody>
          </p:sp>
          <p:sp>
            <p:nvSpPr>
              <p:cNvPr id="21" name="Rectangle 223">
                <a:extLst>
                  <a:ext uri="{FF2B5EF4-FFF2-40B4-BE49-F238E27FC236}">
                    <a16:creationId xmlns:a16="http://schemas.microsoft.com/office/drawing/2014/main" id="{942E62FE-7777-C1C7-EDFD-7EF31735CB98}"/>
                  </a:ext>
                </a:extLst>
              </p:cNvPr>
              <p:cNvSpPr/>
              <p:nvPr/>
            </p:nvSpPr>
            <p:spPr>
              <a:xfrm rot="16200000">
                <a:off x="2070934" y="5629981"/>
                <a:ext cx="599985" cy="226568"/>
              </a:xfrm>
              <a:prstGeom prst="rect">
                <a:avLst/>
              </a:prstGeom>
              <a:solidFill>
                <a:srgbClr val="A6CE39">
                  <a:lumMod val="75000"/>
                </a:srgbClr>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Intel Clear"/>
                    <a:ea typeface="+mn-ea"/>
                    <a:cs typeface="+mn-cs"/>
                  </a:rPr>
                  <a:t>DDR</a:t>
                </a:r>
              </a:p>
            </p:txBody>
          </p:sp>
          <p:sp>
            <p:nvSpPr>
              <p:cNvPr id="22" name="Rectangle 224">
                <a:extLst>
                  <a:ext uri="{FF2B5EF4-FFF2-40B4-BE49-F238E27FC236}">
                    <a16:creationId xmlns:a16="http://schemas.microsoft.com/office/drawing/2014/main" id="{3E71D1AB-B21A-0B81-AF6E-B645B7DAD668}"/>
                  </a:ext>
                </a:extLst>
              </p:cNvPr>
              <p:cNvSpPr/>
              <p:nvPr/>
            </p:nvSpPr>
            <p:spPr>
              <a:xfrm>
                <a:off x="2610080" y="4792939"/>
                <a:ext cx="1392972" cy="1250318"/>
              </a:xfrm>
              <a:prstGeom prst="rect">
                <a:avLst/>
              </a:prstGeom>
              <a:solidFill>
                <a:schemeClr val="accent1"/>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Intel Clear"/>
                    <a:ea typeface="+mn-ea"/>
                    <a:cs typeface="+mn-cs"/>
                  </a:rPr>
                  <a:t>Processor</a:t>
                </a:r>
              </a:p>
            </p:txBody>
          </p:sp>
        </p:grpSp>
      </p:grpSp>
      <p:grpSp>
        <p:nvGrpSpPr>
          <p:cNvPr id="23" name="Group 206">
            <a:extLst>
              <a:ext uri="{FF2B5EF4-FFF2-40B4-BE49-F238E27FC236}">
                <a16:creationId xmlns:a16="http://schemas.microsoft.com/office/drawing/2014/main" id="{1B7E23AB-2762-027E-7357-1F1B8C6A446F}"/>
              </a:ext>
            </a:extLst>
          </p:cNvPr>
          <p:cNvGrpSpPr/>
          <p:nvPr/>
        </p:nvGrpSpPr>
        <p:grpSpPr>
          <a:xfrm>
            <a:off x="6077612" y="3586844"/>
            <a:ext cx="1760020" cy="3080036"/>
            <a:chOff x="5762719" y="2914845"/>
            <a:chExt cx="1760020" cy="3080036"/>
          </a:xfrm>
        </p:grpSpPr>
        <p:sp>
          <p:nvSpPr>
            <p:cNvPr id="24" name="Up-Down Arrow 47">
              <a:extLst>
                <a:ext uri="{FF2B5EF4-FFF2-40B4-BE49-F238E27FC236}">
                  <a16:creationId xmlns:a16="http://schemas.microsoft.com/office/drawing/2014/main" id="{251A398D-64CD-F3BC-3B1D-D195A42A2147}"/>
                </a:ext>
              </a:extLst>
            </p:cNvPr>
            <p:cNvSpPr/>
            <p:nvPr/>
          </p:nvSpPr>
          <p:spPr>
            <a:xfrm>
              <a:off x="6642729" y="4192552"/>
              <a:ext cx="355388" cy="541545"/>
            </a:xfrm>
            <a:prstGeom prst="upDownArrow">
              <a:avLst/>
            </a:prstGeom>
            <a:solidFill>
              <a:schemeClr val="accent4"/>
            </a:solidFill>
            <a:ln w="9525" cap="flat" cmpd="sng" algn="ctr">
              <a:noFill/>
              <a:prstDash val="solid"/>
            </a:ln>
            <a:effectLst/>
          </p:spPr>
          <p:txBody>
            <a:bodyPr vert="wordA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Intel Clear"/>
                  <a:ea typeface="+mn-ea"/>
                  <a:cs typeface="+mn-cs"/>
                </a:rPr>
                <a:t>CXL</a:t>
              </a:r>
            </a:p>
          </p:txBody>
        </p:sp>
        <p:sp>
          <p:nvSpPr>
            <p:cNvPr id="25" name="Rectangle 239">
              <a:extLst>
                <a:ext uri="{FF2B5EF4-FFF2-40B4-BE49-F238E27FC236}">
                  <a16:creationId xmlns:a16="http://schemas.microsoft.com/office/drawing/2014/main" id="{B20BE86B-32E6-E1F9-DF42-26E5CFE1BF8C}"/>
                </a:ext>
              </a:extLst>
            </p:cNvPr>
            <p:cNvSpPr/>
            <p:nvPr/>
          </p:nvSpPr>
          <p:spPr>
            <a:xfrm rot="16200000">
              <a:off x="5574447" y="4922367"/>
              <a:ext cx="605007" cy="228464"/>
            </a:xfrm>
            <a:prstGeom prst="rect">
              <a:avLst/>
            </a:prstGeom>
            <a:solidFill>
              <a:srgbClr val="A6CE39">
                <a:lumMod val="75000"/>
              </a:srgbClr>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Intel Clear"/>
                  <a:ea typeface="+mn-ea"/>
                  <a:cs typeface="+mn-cs"/>
                </a:rPr>
                <a:t>DDR</a:t>
              </a:r>
            </a:p>
          </p:txBody>
        </p:sp>
        <p:sp>
          <p:nvSpPr>
            <p:cNvPr id="26" name="Rectangle 240">
              <a:extLst>
                <a:ext uri="{FF2B5EF4-FFF2-40B4-BE49-F238E27FC236}">
                  <a16:creationId xmlns:a16="http://schemas.microsoft.com/office/drawing/2014/main" id="{65AA9D71-2752-68BE-9384-1F041AA091C5}"/>
                </a:ext>
              </a:extLst>
            </p:cNvPr>
            <p:cNvSpPr/>
            <p:nvPr/>
          </p:nvSpPr>
          <p:spPr>
            <a:xfrm rot="16200000">
              <a:off x="5574448" y="5578146"/>
              <a:ext cx="605007" cy="228464"/>
            </a:xfrm>
            <a:prstGeom prst="rect">
              <a:avLst/>
            </a:prstGeom>
            <a:solidFill>
              <a:srgbClr val="A6CE39">
                <a:lumMod val="75000"/>
              </a:srgbClr>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Intel Clear"/>
                  <a:ea typeface="+mn-ea"/>
                  <a:cs typeface="+mn-cs"/>
                </a:rPr>
                <a:t>DDR</a:t>
              </a:r>
            </a:p>
          </p:txBody>
        </p:sp>
        <p:cxnSp>
          <p:nvCxnSpPr>
            <p:cNvPr id="27" name="Straight Connector 241">
              <a:extLst>
                <a:ext uri="{FF2B5EF4-FFF2-40B4-BE49-F238E27FC236}">
                  <a16:creationId xmlns:a16="http://schemas.microsoft.com/office/drawing/2014/main" id="{4254F23D-9C4E-78FA-DBFB-A80D31E6235B}"/>
                </a:ext>
              </a:extLst>
            </p:cNvPr>
            <p:cNvCxnSpPr>
              <a:stCxn id="25" idx="2"/>
            </p:cNvCxnSpPr>
            <p:nvPr/>
          </p:nvCxnSpPr>
          <p:spPr>
            <a:xfrm>
              <a:off x="5991183" y="5036600"/>
              <a:ext cx="127591" cy="0"/>
            </a:xfrm>
            <a:prstGeom prst="line">
              <a:avLst/>
            </a:prstGeom>
            <a:noFill/>
            <a:ln w="25400" cap="flat" cmpd="sng" algn="ctr">
              <a:solidFill>
                <a:schemeClr val="accent6"/>
              </a:solidFill>
              <a:prstDash val="solid"/>
            </a:ln>
            <a:effectLst/>
          </p:spPr>
        </p:cxnSp>
        <p:cxnSp>
          <p:nvCxnSpPr>
            <p:cNvPr id="28" name="Straight Connector 242">
              <a:extLst>
                <a:ext uri="{FF2B5EF4-FFF2-40B4-BE49-F238E27FC236}">
                  <a16:creationId xmlns:a16="http://schemas.microsoft.com/office/drawing/2014/main" id="{1616E036-CEC3-EAA0-E19A-CF715EB31739}"/>
                </a:ext>
              </a:extLst>
            </p:cNvPr>
            <p:cNvCxnSpPr>
              <a:stCxn id="26" idx="2"/>
            </p:cNvCxnSpPr>
            <p:nvPr/>
          </p:nvCxnSpPr>
          <p:spPr>
            <a:xfrm>
              <a:off x="5991184" y="5692378"/>
              <a:ext cx="229129" cy="0"/>
            </a:xfrm>
            <a:prstGeom prst="line">
              <a:avLst/>
            </a:prstGeom>
            <a:noFill/>
            <a:ln w="25400" cap="flat" cmpd="sng" algn="ctr">
              <a:solidFill>
                <a:schemeClr val="accent6"/>
              </a:solidFill>
              <a:prstDash val="solid"/>
            </a:ln>
            <a:effectLst/>
          </p:spPr>
        </p:cxnSp>
        <p:sp>
          <p:nvSpPr>
            <p:cNvPr id="29" name="Rectangle 243">
              <a:extLst>
                <a:ext uri="{FF2B5EF4-FFF2-40B4-BE49-F238E27FC236}">
                  <a16:creationId xmlns:a16="http://schemas.microsoft.com/office/drawing/2014/main" id="{C17E25BD-3255-4874-BA70-17C49C5CCF11}"/>
                </a:ext>
              </a:extLst>
            </p:cNvPr>
            <p:cNvSpPr/>
            <p:nvPr/>
          </p:nvSpPr>
          <p:spPr>
            <a:xfrm>
              <a:off x="6118107" y="4734097"/>
              <a:ext cx="1404632" cy="1260784"/>
            </a:xfrm>
            <a:prstGeom prst="rect">
              <a:avLst/>
            </a:prstGeom>
            <a:solidFill>
              <a:schemeClr val="accent1"/>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Intel Clear"/>
                  <a:ea typeface="+mn-ea"/>
                  <a:cs typeface="+mn-cs"/>
                </a:rPr>
                <a:t>Processor</a:t>
              </a:r>
            </a:p>
          </p:txBody>
        </p:sp>
        <p:sp>
          <p:nvSpPr>
            <p:cNvPr id="30" name="Rectangle 244">
              <a:extLst>
                <a:ext uri="{FF2B5EF4-FFF2-40B4-BE49-F238E27FC236}">
                  <a16:creationId xmlns:a16="http://schemas.microsoft.com/office/drawing/2014/main" id="{956FE2EB-DD8E-A653-445D-E7A38A6F9E88}"/>
                </a:ext>
              </a:extLst>
            </p:cNvPr>
            <p:cNvSpPr/>
            <p:nvPr/>
          </p:nvSpPr>
          <p:spPr>
            <a:xfrm rot="16200000">
              <a:off x="5591369" y="3118542"/>
              <a:ext cx="605007" cy="228464"/>
            </a:xfrm>
            <a:prstGeom prst="rect">
              <a:avLst/>
            </a:prstGeom>
            <a:solidFill>
              <a:srgbClr val="A6CE39">
                <a:lumMod val="50000"/>
              </a:srgbClr>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Intel Clear"/>
                  <a:ea typeface="+mn-ea"/>
                  <a:cs typeface="+mn-cs"/>
                </a:rPr>
                <a:t>HBM</a:t>
              </a:r>
            </a:p>
          </p:txBody>
        </p:sp>
        <p:sp>
          <p:nvSpPr>
            <p:cNvPr id="31" name="Rectangle 245">
              <a:extLst>
                <a:ext uri="{FF2B5EF4-FFF2-40B4-BE49-F238E27FC236}">
                  <a16:creationId xmlns:a16="http://schemas.microsoft.com/office/drawing/2014/main" id="{F6466A77-9428-65FA-693C-A3AEDBF6FB03}"/>
                </a:ext>
              </a:extLst>
            </p:cNvPr>
            <p:cNvSpPr/>
            <p:nvPr/>
          </p:nvSpPr>
          <p:spPr>
            <a:xfrm rot="16200000">
              <a:off x="5591370" y="3774321"/>
              <a:ext cx="605007" cy="228464"/>
            </a:xfrm>
            <a:prstGeom prst="rect">
              <a:avLst/>
            </a:prstGeom>
            <a:solidFill>
              <a:srgbClr val="A6CE39">
                <a:lumMod val="50000"/>
              </a:srgbClr>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Intel Clear"/>
                  <a:ea typeface="+mn-ea"/>
                  <a:cs typeface="+mn-cs"/>
                </a:rPr>
                <a:t>HBM</a:t>
              </a:r>
            </a:p>
          </p:txBody>
        </p:sp>
        <p:cxnSp>
          <p:nvCxnSpPr>
            <p:cNvPr id="32" name="Straight Connector 246">
              <a:extLst>
                <a:ext uri="{FF2B5EF4-FFF2-40B4-BE49-F238E27FC236}">
                  <a16:creationId xmlns:a16="http://schemas.microsoft.com/office/drawing/2014/main" id="{61455890-38E0-3827-68B2-3BE910BD3FF6}"/>
                </a:ext>
              </a:extLst>
            </p:cNvPr>
            <p:cNvCxnSpPr>
              <a:stCxn id="30" idx="2"/>
            </p:cNvCxnSpPr>
            <p:nvPr/>
          </p:nvCxnSpPr>
          <p:spPr>
            <a:xfrm>
              <a:off x="6008105" y="3232775"/>
              <a:ext cx="127591" cy="0"/>
            </a:xfrm>
            <a:prstGeom prst="line">
              <a:avLst/>
            </a:prstGeom>
            <a:noFill/>
            <a:ln w="25400" cap="flat" cmpd="sng" algn="ctr">
              <a:solidFill>
                <a:schemeClr val="accent6"/>
              </a:solidFill>
              <a:prstDash val="solid"/>
            </a:ln>
            <a:effectLst/>
          </p:spPr>
        </p:cxnSp>
        <p:cxnSp>
          <p:nvCxnSpPr>
            <p:cNvPr id="33" name="Straight Connector 247">
              <a:extLst>
                <a:ext uri="{FF2B5EF4-FFF2-40B4-BE49-F238E27FC236}">
                  <a16:creationId xmlns:a16="http://schemas.microsoft.com/office/drawing/2014/main" id="{C7961339-B22B-E121-0A34-DD9ABBAF013E}"/>
                </a:ext>
              </a:extLst>
            </p:cNvPr>
            <p:cNvCxnSpPr>
              <a:stCxn id="31" idx="2"/>
            </p:cNvCxnSpPr>
            <p:nvPr/>
          </p:nvCxnSpPr>
          <p:spPr>
            <a:xfrm>
              <a:off x="6008106" y="3888553"/>
              <a:ext cx="229129" cy="0"/>
            </a:xfrm>
            <a:prstGeom prst="line">
              <a:avLst/>
            </a:prstGeom>
            <a:noFill/>
            <a:ln w="25400" cap="flat" cmpd="sng" algn="ctr">
              <a:solidFill>
                <a:schemeClr val="accent6"/>
              </a:solidFill>
              <a:prstDash val="solid"/>
            </a:ln>
            <a:effectLst/>
          </p:spPr>
        </p:cxnSp>
        <p:sp>
          <p:nvSpPr>
            <p:cNvPr id="34" name="Rectangle 248">
              <a:extLst>
                <a:ext uri="{FF2B5EF4-FFF2-40B4-BE49-F238E27FC236}">
                  <a16:creationId xmlns:a16="http://schemas.microsoft.com/office/drawing/2014/main" id="{EEFE90C9-9F61-11D6-78DA-D0A371C8F39F}"/>
                </a:ext>
              </a:extLst>
            </p:cNvPr>
            <p:cNvSpPr/>
            <p:nvPr/>
          </p:nvSpPr>
          <p:spPr>
            <a:xfrm>
              <a:off x="6118107" y="2914845"/>
              <a:ext cx="1404632" cy="1260784"/>
            </a:xfrm>
            <a:prstGeom prst="rect">
              <a:avLst/>
            </a:prstGeom>
            <a:solidFill>
              <a:schemeClr val="accent2"/>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Intel Clear"/>
                  <a:ea typeface="+mn-ea"/>
                  <a:cs typeface="+mn-cs"/>
                </a:rPr>
                <a:t>Accelerator</a:t>
              </a:r>
            </a:p>
          </p:txBody>
        </p:sp>
        <p:sp>
          <p:nvSpPr>
            <p:cNvPr id="35" name="Rectangle 249">
              <a:extLst>
                <a:ext uri="{FF2B5EF4-FFF2-40B4-BE49-F238E27FC236}">
                  <a16:creationId xmlns:a16="http://schemas.microsoft.com/office/drawing/2014/main" id="{64A67847-4069-C42A-B473-E99AA8C1C4E3}"/>
                </a:ext>
              </a:extLst>
            </p:cNvPr>
            <p:cNvSpPr/>
            <p:nvPr/>
          </p:nvSpPr>
          <p:spPr>
            <a:xfrm>
              <a:off x="6376279" y="3684588"/>
              <a:ext cx="981793" cy="411178"/>
            </a:xfrm>
            <a:prstGeom prst="rect">
              <a:avLst/>
            </a:prstGeom>
            <a:solidFill>
              <a:schemeClr val="tx2"/>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Intel Clear"/>
                  <a:ea typeface="+mn-ea"/>
                  <a:cs typeface="+mn-cs"/>
                </a:rPr>
                <a:t>Cache</a:t>
              </a:r>
            </a:p>
          </p:txBody>
        </p:sp>
      </p:grpSp>
      <p:grpSp>
        <p:nvGrpSpPr>
          <p:cNvPr id="36" name="Group 263">
            <a:extLst>
              <a:ext uri="{FF2B5EF4-FFF2-40B4-BE49-F238E27FC236}">
                <a16:creationId xmlns:a16="http://schemas.microsoft.com/office/drawing/2014/main" id="{F7D34E1B-6868-CA77-D91A-383D366691CA}"/>
              </a:ext>
            </a:extLst>
          </p:cNvPr>
          <p:cNvGrpSpPr/>
          <p:nvPr/>
        </p:nvGrpSpPr>
        <p:grpSpPr>
          <a:xfrm>
            <a:off x="9326090" y="4031916"/>
            <a:ext cx="2326285" cy="2634964"/>
            <a:chOff x="9007828" y="3359918"/>
            <a:chExt cx="2326285" cy="2634964"/>
          </a:xfrm>
        </p:grpSpPr>
        <p:cxnSp>
          <p:nvCxnSpPr>
            <p:cNvPr id="37" name="Straight Connector 250">
              <a:extLst>
                <a:ext uri="{FF2B5EF4-FFF2-40B4-BE49-F238E27FC236}">
                  <a16:creationId xmlns:a16="http://schemas.microsoft.com/office/drawing/2014/main" id="{8E8FBDA7-4D35-3637-E3E4-718FEFF6E324}"/>
                </a:ext>
              </a:extLst>
            </p:cNvPr>
            <p:cNvCxnSpPr>
              <a:endCxn id="39" idx="2"/>
            </p:cNvCxnSpPr>
            <p:nvPr/>
          </p:nvCxnSpPr>
          <p:spPr>
            <a:xfrm rot="16200000" flipV="1">
              <a:off x="9478206" y="3563012"/>
              <a:ext cx="6314" cy="492476"/>
            </a:xfrm>
            <a:prstGeom prst="line">
              <a:avLst/>
            </a:prstGeom>
            <a:noFill/>
            <a:ln w="25400" cap="flat" cmpd="sng" algn="ctr">
              <a:solidFill>
                <a:schemeClr val="accent6"/>
              </a:solidFill>
              <a:prstDash val="solid"/>
            </a:ln>
            <a:effectLst/>
          </p:spPr>
        </p:cxnSp>
        <p:sp>
          <p:nvSpPr>
            <p:cNvPr id="38" name="Rectangle 251">
              <a:extLst>
                <a:ext uri="{FF2B5EF4-FFF2-40B4-BE49-F238E27FC236}">
                  <a16:creationId xmlns:a16="http://schemas.microsoft.com/office/drawing/2014/main" id="{2A770E79-80D8-6C5C-04DB-D2271DD858A0}"/>
                </a:ext>
              </a:extLst>
            </p:cNvPr>
            <p:cNvSpPr/>
            <p:nvPr/>
          </p:nvSpPr>
          <p:spPr>
            <a:xfrm rot="16200000">
              <a:off x="9136208" y="3692444"/>
              <a:ext cx="601917" cy="227297"/>
            </a:xfrm>
            <a:prstGeom prst="rect">
              <a:avLst/>
            </a:prstGeom>
            <a:solidFill>
              <a:srgbClr val="A6CE39">
                <a:lumMod val="75000"/>
              </a:srgbClr>
            </a:solidFill>
            <a:ln w="9525" cap="flat" cmpd="sng" algn="ctr">
              <a:noFill/>
              <a:prstDash val="solid"/>
            </a:ln>
            <a:effectLst/>
          </p:spPr>
          <p:txBody>
            <a:bodyPr lIns="9144" rIns="9144"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Intel Clear"/>
                  <a:ea typeface="+mn-ea"/>
                  <a:cs typeface="+mn-cs"/>
                </a:rPr>
                <a:t>Memory</a:t>
              </a:r>
            </a:p>
          </p:txBody>
        </p:sp>
        <p:sp>
          <p:nvSpPr>
            <p:cNvPr id="39" name="Rectangle 252">
              <a:extLst>
                <a:ext uri="{FF2B5EF4-FFF2-40B4-BE49-F238E27FC236}">
                  <a16:creationId xmlns:a16="http://schemas.microsoft.com/office/drawing/2014/main" id="{E234F184-FD4C-E0B8-7AA6-9C8F6D17985C}"/>
                </a:ext>
              </a:extLst>
            </p:cNvPr>
            <p:cNvSpPr/>
            <p:nvPr/>
          </p:nvSpPr>
          <p:spPr>
            <a:xfrm rot="16200000">
              <a:off x="8820518" y="3692444"/>
              <a:ext cx="601917" cy="227297"/>
            </a:xfrm>
            <a:prstGeom prst="rect">
              <a:avLst/>
            </a:prstGeom>
            <a:solidFill>
              <a:srgbClr val="A6CE39">
                <a:lumMod val="75000"/>
              </a:srgbClr>
            </a:solidFill>
            <a:ln w="9525" cap="flat" cmpd="sng" algn="ctr">
              <a:noFill/>
              <a:prstDash val="solid"/>
            </a:ln>
            <a:effectLst/>
          </p:spPr>
          <p:txBody>
            <a:bodyPr lIns="9144" rIns="9144"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Intel Clear"/>
                  <a:ea typeface="+mn-ea"/>
                  <a:cs typeface="+mn-cs"/>
                </a:rPr>
                <a:t>Memory</a:t>
              </a:r>
            </a:p>
          </p:txBody>
        </p:sp>
        <p:cxnSp>
          <p:nvCxnSpPr>
            <p:cNvPr id="40" name="Straight Connector 253">
              <a:extLst>
                <a:ext uri="{FF2B5EF4-FFF2-40B4-BE49-F238E27FC236}">
                  <a16:creationId xmlns:a16="http://schemas.microsoft.com/office/drawing/2014/main" id="{4AED6EC1-B671-FCED-C5E8-C0A5F18CF8BE}"/>
                </a:ext>
              </a:extLst>
            </p:cNvPr>
            <p:cNvCxnSpPr/>
            <p:nvPr/>
          </p:nvCxnSpPr>
          <p:spPr>
            <a:xfrm rot="5400000" flipV="1">
              <a:off x="10857421" y="3552489"/>
              <a:ext cx="6314" cy="492476"/>
            </a:xfrm>
            <a:prstGeom prst="line">
              <a:avLst/>
            </a:prstGeom>
            <a:noFill/>
            <a:ln w="25400" cap="flat" cmpd="sng" algn="ctr">
              <a:solidFill>
                <a:schemeClr val="accent6"/>
              </a:solidFill>
              <a:prstDash val="solid"/>
            </a:ln>
            <a:effectLst/>
          </p:spPr>
        </p:cxnSp>
        <p:sp>
          <p:nvSpPr>
            <p:cNvPr id="41" name="Rectangle 254">
              <a:extLst>
                <a:ext uri="{FF2B5EF4-FFF2-40B4-BE49-F238E27FC236}">
                  <a16:creationId xmlns:a16="http://schemas.microsoft.com/office/drawing/2014/main" id="{C55C3C7F-E75E-3A03-6BCC-72298327F24A}"/>
                </a:ext>
              </a:extLst>
            </p:cNvPr>
            <p:cNvSpPr/>
            <p:nvPr/>
          </p:nvSpPr>
          <p:spPr>
            <a:xfrm rot="16200000">
              <a:off x="10603815" y="3702968"/>
              <a:ext cx="601917" cy="227297"/>
            </a:xfrm>
            <a:prstGeom prst="rect">
              <a:avLst/>
            </a:prstGeom>
            <a:solidFill>
              <a:srgbClr val="A6CE39">
                <a:lumMod val="50000"/>
              </a:srgbClr>
            </a:solidFill>
            <a:ln w="9525" cap="flat" cmpd="sng" algn="ctr">
              <a:noFill/>
              <a:prstDash val="solid"/>
            </a:ln>
            <a:effectLst/>
          </p:spPr>
          <p:txBody>
            <a:bodyPr lIns="9144" rIns="9144"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Intel Clear"/>
                  <a:ea typeface="+mn-ea"/>
                  <a:cs typeface="+mn-cs"/>
                </a:rPr>
                <a:t>Memory</a:t>
              </a:r>
            </a:p>
          </p:txBody>
        </p:sp>
        <p:sp>
          <p:nvSpPr>
            <p:cNvPr id="42" name="Rectangle 255">
              <a:extLst>
                <a:ext uri="{FF2B5EF4-FFF2-40B4-BE49-F238E27FC236}">
                  <a16:creationId xmlns:a16="http://schemas.microsoft.com/office/drawing/2014/main" id="{91C48428-5885-999A-4F20-5B74D7B6B93A}"/>
                </a:ext>
              </a:extLst>
            </p:cNvPr>
            <p:cNvSpPr/>
            <p:nvPr/>
          </p:nvSpPr>
          <p:spPr>
            <a:xfrm rot="16200000">
              <a:off x="10919506" y="3702968"/>
              <a:ext cx="601917" cy="227297"/>
            </a:xfrm>
            <a:prstGeom prst="rect">
              <a:avLst/>
            </a:prstGeom>
            <a:solidFill>
              <a:srgbClr val="A6CE39">
                <a:lumMod val="50000"/>
              </a:srgbClr>
            </a:solidFill>
            <a:ln w="9525" cap="flat" cmpd="sng" algn="ctr">
              <a:noFill/>
              <a:prstDash val="solid"/>
            </a:ln>
            <a:effectLst/>
          </p:spPr>
          <p:txBody>
            <a:bodyPr lIns="9144" rIns="9144"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Intel Clear"/>
                  <a:ea typeface="+mn-ea"/>
                  <a:cs typeface="+mn-cs"/>
                </a:rPr>
                <a:t>Memory</a:t>
              </a:r>
            </a:p>
          </p:txBody>
        </p:sp>
        <p:sp>
          <p:nvSpPr>
            <p:cNvPr id="43" name="Up-Down Arrow 70">
              <a:extLst>
                <a:ext uri="{FF2B5EF4-FFF2-40B4-BE49-F238E27FC236}">
                  <a16:creationId xmlns:a16="http://schemas.microsoft.com/office/drawing/2014/main" id="{211B9C3B-B203-E2CB-4E5B-5667395D1A2B}"/>
                </a:ext>
              </a:extLst>
            </p:cNvPr>
            <p:cNvSpPr/>
            <p:nvPr/>
          </p:nvSpPr>
          <p:spPr>
            <a:xfrm>
              <a:off x="9991339" y="4201759"/>
              <a:ext cx="353572" cy="538779"/>
            </a:xfrm>
            <a:prstGeom prst="upDownArrow">
              <a:avLst/>
            </a:prstGeom>
            <a:solidFill>
              <a:schemeClr val="accent4"/>
            </a:solidFill>
            <a:ln w="9525" cap="flat" cmpd="sng" algn="ctr">
              <a:noFill/>
              <a:prstDash val="solid"/>
            </a:ln>
            <a:effectLst/>
          </p:spPr>
          <p:txBody>
            <a:bodyPr vert="wordA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Intel Clear"/>
                  <a:ea typeface="+mn-ea"/>
                  <a:cs typeface="+mn-cs"/>
                </a:rPr>
                <a:t>CXL</a:t>
              </a:r>
            </a:p>
          </p:txBody>
        </p:sp>
        <p:sp>
          <p:nvSpPr>
            <p:cNvPr id="44" name="Rectangle 257">
              <a:extLst>
                <a:ext uri="{FF2B5EF4-FFF2-40B4-BE49-F238E27FC236}">
                  <a16:creationId xmlns:a16="http://schemas.microsoft.com/office/drawing/2014/main" id="{CC8B6A47-6001-C177-EA17-EC491356BFE5}"/>
                </a:ext>
              </a:extLst>
            </p:cNvPr>
            <p:cNvSpPr/>
            <p:nvPr/>
          </p:nvSpPr>
          <p:spPr>
            <a:xfrm rot="16200000">
              <a:off x="8927851" y="4927847"/>
              <a:ext cx="601917" cy="227297"/>
            </a:xfrm>
            <a:prstGeom prst="rect">
              <a:avLst/>
            </a:prstGeom>
            <a:solidFill>
              <a:srgbClr val="A6CE39">
                <a:lumMod val="75000"/>
              </a:srgbClr>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Intel Clear"/>
                  <a:ea typeface="+mn-ea"/>
                  <a:cs typeface="+mn-cs"/>
                </a:rPr>
                <a:t>DDR</a:t>
              </a:r>
            </a:p>
          </p:txBody>
        </p:sp>
        <p:sp>
          <p:nvSpPr>
            <p:cNvPr id="45" name="Rectangle 258">
              <a:extLst>
                <a:ext uri="{FF2B5EF4-FFF2-40B4-BE49-F238E27FC236}">
                  <a16:creationId xmlns:a16="http://schemas.microsoft.com/office/drawing/2014/main" id="{31A93E54-427F-BEFE-8522-71D93DC21FAE}"/>
                </a:ext>
              </a:extLst>
            </p:cNvPr>
            <p:cNvSpPr/>
            <p:nvPr/>
          </p:nvSpPr>
          <p:spPr>
            <a:xfrm rot="16200000">
              <a:off x="8927852" y="5580275"/>
              <a:ext cx="601917" cy="227297"/>
            </a:xfrm>
            <a:prstGeom prst="rect">
              <a:avLst/>
            </a:prstGeom>
            <a:solidFill>
              <a:srgbClr val="A6CE39">
                <a:lumMod val="75000"/>
              </a:srgbClr>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Intel Clear"/>
                  <a:ea typeface="+mn-ea"/>
                  <a:cs typeface="+mn-cs"/>
                </a:rPr>
                <a:t>DDR</a:t>
              </a:r>
            </a:p>
          </p:txBody>
        </p:sp>
        <p:cxnSp>
          <p:nvCxnSpPr>
            <p:cNvPr id="46" name="Straight Connector 259">
              <a:extLst>
                <a:ext uri="{FF2B5EF4-FFF2-40B4-BE49-F238E27FC236}">
                  <a16:creationId xmlns:a16="http://schemas.microsoft.com/office/drawing/2014/main" id="{0BA45088-FD3F-51BD-6595-3584C14C6B92}"/>
                </a:ext>
              </a:extLst>
            </p:cNvPr>
            <p:cNvCxnSpPr>
              <a:stCxn id="44" idx="2"/>
            </p:cNvCxnSpPr>
            <p:nvPr/>
          </p:nvCxnSpPr>
          <p:spPr>
            <a:xfrm>
              <a:off x="9342458" y="5041496"/>
              <a:ext cx="126939" cy="0"/>
            </a:xfrm>
            <a:prstGeom prst="line">
              <a:avLst/>
            </a:prstGeom>
            <a:noFill/>
            <a:ln w="25400" cap="flat" cmpd="sng" algn="ctr">
              <a:solidFill>
                <a:schemeClr val="accent6"/>
              </a:solidFill>
              <a:prstDash val="solid"/>
            </a:ln>
            <a:effectLst/>
          </p:spPr>
        </p:cxnSp>
        <p:cxnSp>
          <p:nvCxnSpPr>
            <p:cNvPr id="47" name="Straight Connector 260">
              <a:extLst>
                <a:ext uri="{FF2B5EF4-FFF2-40B4-BE49-F238E27FC236}">
                  <a16:creationId xmlns:a16="http://schemas.microsoft.com/office/drawing/2014/main" id="{D9F2A2CA-9F5F-1C4B-5DBF-6C0D704C1A3A}"/>
                </a:ext>
              </a:extLst>
            </p:cNvPr>
            <p:cNvCxnSpPr>
              <a:stCxn id="45" idx="2"/>
            </p:cNvCxnSpPr>
            <p:nvPr/>
          </p:nvCxnSpPr>
          <p:spPr>
            <a:xfrm>
              <a:off x="9342459" y="5693924"/>
              <a:ext cx="227958" cy="0"/>
            </a:xfrm>
            <a:prstGeom prst="line">
              <a:avLst/>
            </a:prstGeom>
            <a:noFill/>
            <a:ln w="25400" cap="flat" cmpd="sng" algn="ctr">
              <a:solidFill>
                <a:schemeClr val="accent6"/>
              </a:solidFill>
              <a:prstDash val="solid"/>
            </a:ln>
            <a:effectLst/>
          </p:spPr>
        </p:cxnSp>
        <p:sp>
          <p:nvSpPr>
            <p:cNvPr id="48" name="Rectangle 261">
              <a:extLst>
                <a:ext uri="{FF2B5EF4-FFF2-40B4-BE49-F238E27FC236}">
                  <a16:creationId xmlns:a16="http://schemas.microsoft.com/office/drawing/2014/main" id="{872241D1-0E31-0DCC-E5C4-EC8B9D11D511}"/>
                </a:ext>
              </a:extLst>
            </p:cNvPr>
            <p:cNvSpPr/>
            <p:nvPr/>
          </p:nvSpPr>
          <p:spPr>
            <a:xfrm>
              <a:off x="9469397" y="4740538"/>
              <a:ext cx="1397456" cy="1254343"/>
            </a:xfrm>
            <a:prstGeom prst="rect">
              <a:avLst/>
            </a:prstGeom>
            <a:solidFill>
              <a:schemeClr val="accent1"/>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Intel Clear"/>
                  <a:ea typeface="+mn-ea"/>
                  <a:cs typeface="+mn-cs"/>
                </a:rPr>
                <a:t>Processor</a:t>
              </a:r>
            </a:p>
          </p:txBody>
        </p:sp>
        <p:sp>
          <p:nvSpPr>
            <p:cNvPr id="49" name="Rectangle 262">
              <a:extLst>
                <a:ext uri="{FF2B5EF4-FFF2-40B4-BE49-F238E27FC236}">
                  <a16:creationId xmlns:a16="http://schemas.microsoft.com/office/drawing/2014/main" id="{79DB6C91-D7C1-131B-6880-EA21E6E9570F}"/>
                </a:ext>
              </a:extLst>
            </p:cNvPr>
            <p:cNvSpPr/>
            <p:nvPr/>
          </p:nvSpPr>
          <p:spPr>
            <a:xfrm>
              <a:off x="9679858" y="3359918"/>
              <a:ext cx="984954" cy="825004"/>
            </a:xfrm>
            <a:prstGeom prst="rect">
              <a:avLst/>
            </a:prstGeom>
            <a:solidFill>
              <a:schemeClr val="accent2"/>
            </a:solidFill>
            <a:ln w="9525" cap="flat" cmpd="sng" algn="ctr">
              <a:noFill/>
              <a:prstDash val="solid"/>
            </a:ln>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Intel Clear"/>
                  <a:ea typeface="+mn-ea"/>
                  <a:cs typeface="+mn-cs"/>
                </a:rPr>
                <a:t>Memory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Intel Clear"/>
                  <a:ea typeface="+mn-ea"/>
                  <a:cs typeface="+mn-cs"/>
                </a:rPr>
                <a:t>Buffer</a:t>
              </a:r>
            </a:p>
          </p:txBody>
        </p:sp>
      </p:grpSp>
      <p:sp>
        <p:nvSpPr>
          <p:cNvPr id="4" name="文本框 3">
            <a:extLst>
              <a:ext uri="{FF2B5EF4-FFF2-40B4-BE49-F238E27FC236}">
                <a16:creationId xmlns:a16="http://schemas.microsoft.com/office/drawing/2014/main" id="{A2EB81F6-AD2E-A370-57C8-7599239838A3}"/>
              </a:ext>
            </a:extLst>
          </p:cNvPr>
          <p:cNvSpPr txBox="1"/>
          <p:nvPr/>
        </p:nvSpPr>
        <p:spPr>
          <a:xfrm>
            <a:off x="630893" y="1383008"/>
            <a:ext cx="10126005" cy="1323439"/>
          </a:xfrm>
          <a:prstGeom prst="rect">
            <a:avLst/>
          </a:prstGeom>
          <a:noFill/>
        </p:spPr>
        <p:txBody>
          <a:bodyPr wrap="square">
            <a:spAutoFit/>
          </a:bodyPr>
          <a:lstStyle/>
          <a:p>
            <a:r>
              <a:rPr lang="zh-CN" altLang="en-US" sz="1600" b="0" i="0" dirty="0">
                <a:effectLst/>
                <a:highlight>
                  <a:srgbClr val="FFFFFF"/>
                </a:highlight>
                <a:latin typeface="微软雅黑" panose="020B0503020204020204" pitchFamily="34" charset="-122"/>
                <a:ea typeface="微软雅黑" panose="020B0503020204020204" pitchFamily="34" charset="-122"/>
              </a:rPr>
              <a:t>在</a:t>
            </a:r>
            <a:r>
              <a:rPr lang="en-US" altLang="zh-CN" sz="1600" b="0" i="0" dirty="0">
                <a:effectLst/>
                <a:highlight>
                  <a:srgbClr val="FFFFFF"/>
                </a:highlight>
                <a:latin typeface="微软雅黑" panose="020B0503020204020204" pitchFamily="34" charset="-122"/>
                <a:ea typeface="微软雅黑" panose="020B0503020204020204" pitchFamily="34" charset="-122"/>
              </a:rPr>
              <a:t>2019</a:t>
            </a:r>
            <a:r>
              <a:rPr lang="zh-CN" altLang="en-US" sz="1600" b="0" i="0" dirty="0">
                <a:effectLst/>
                <a:highlight>
                  <a:srgbClr val="FFFFFF"/>
                </a:highlight>
                <a:latin typeface="微软雅黑" panose="020B0503020204020204" pitchFamily="34" charset="-122"/>
                <a:ea typeface="微软雅黑" panose="020B0503020204020204" pitchFamily="34" charset="-122"/>
              </a:rPr>
              <a:t>年，</a:t>
            </a:r>
            <a:r>
              <a:rPr lang="en-US" altLang="zh-CN" sz="1600" b="0" i="0" dirty="0">
                <a:effectLst/>
                <a:highlight>
                  <a:srgbClr val="FFFFFF"/>
                </a:highlight>
                <a:latin typeface="微软雅黑" panose="020B0503020204020204" pitchFamily="34" charset="-122"/>
                <a:ea typeface="微软雅黑" panose="020B0503020204020204" pitchFamily="34" charset="-122"/>
              </a:rPr>
              <a:t>Intel</a:t>
            </a:r>
            <a:r>
              <a:rPr lang="zh-CN" altLang="en-US" sz="1600" b="0" i="0" dirty="0">
                <a:effectLst/>
                <a:highlight>
                  <a:srgbClr val="FFFFFF"/>
                </a:highlight>
                <a:latin typeface="微软雅黑" panose="020B0503020204020204" pitchFamily="34" charset="-122"/>
                <a:ea typeface="微软雅黑" panose="020B0503020204020204" pitchFamily="34" charset="-122"/>
              </a:rPr>
              <a:t>主导联合多家发布了新的互联协议</a:t>
            </a:r>
            <a:r>
              <a:rPr lang="en-US" altLang="zh-CN" sz="1600" b="0" i="0" dirty="0">
                <a:effectLst/>
                <a:highlight>
                  <a:srgbClr val="FFFFFF"/>
                </a:highlight>
                <a:latin typeface="微软雅黑" panose="020B0503020204020204" pitchFamily="34" charset="-122"/>
                <a:ea typeface="微软雅黑" panose="020B0503020204020204" pitchFamily="34" charset="-122"/>
              </a:rPr>
              <a:t>CXL</a:t>
            </a:r>
            <a:r>
              <a:rPr lang="zh-CN" altLang="en-US" sz="1600" dirty="0">
                <a:highlight>
                  <a:srgbClr val="FFFFFF"/>
                </a:highlight>
                <a:latin typeface="微软雅黑" panose="020B0503020204020204" pitchFamily="34" charset="-122"/>
                <a:ea typeface="微软雅黑" panose="020B0503020204020204" pitchFamily="34" charset="-122"/>
              </a:rPr>
              <a:t>（</a:t>
            </a:r>
            <a:r>
              <a:rPr lang="en-US" altLang="zh-CN" sz="1600" b="0" i="0" dirty="0" err="1">
                <a:effectLst/>
                <a:highlight>
                  <a:srgbClr val="FFFFFF"/>
                </a:highlight>
                <a:latin typeface="微软雅黑" panose="020B0503020204020204" pitchFamily="34" charset="-122"/>
                <a:ea typeface="微软雅黑" panose="020B0503020204020204" pitchFamily="34" charset="-122"/>
              </a:rPr>
              <a:t>Comupte</a:t>
            </a:r>
            <a:r>
              <a:rPr lang="en-US" altLang="zh-CN" sz="1600" b="0" i="0" dirty="0">
                <a:effectLst/>
                <a:highlight>
                  <a:srgbClr val="FFFFFF"/>
                </a:highlight>
                <a:latin typeface="微软雅黑" panose="020B0503020204020204" pitchFamily="34" charset="-122"/>
                <a:ea typeface="微软雅黑" panose="020B0503020204020204" pitchFamily="34" charset="-122"/>
              </a:rPr>
              <a:t> Express Link</a:t>
            </a:r>
            <a:r>
              <a:rPr lang="zh-CN" altLang="en-US" sz="1600" dirty="0">
                <a:highlight>
                  <a:srgbClr val="FFFFFF"/>
                </a:highlight>
                <a:latin typeface="微软雅黑" panose="020B0503020204020204" pitchFamily="34" charset="-122"/>
                <a:ea typeface="微软雅黑" panose="020B0503020204020204" pitchFamily="34" charset="-122"/>
              </a:rPr>
              <a:t>）。</a:t>
            </a:r>
            <a:r>
              <a:rPr lang="en-US" altLang="zh-CN" sz="1600" dirty="0">
                <a:highlight>
                  <a:srgbClr val="FFFFFF"/>
                </a:highlight>
                <a:latin typeface="微软雅黑" panose="020B0503020204020204" pitchFamily="34" charset="-122"/>
                <a:ea typeface="微软雅黑" panose="020B0503020204020204" pitchFamily="34" charset="-122"/>
              </a:rPr>
              <a:t>CXL</a:t>
            </a:r>
            <a:r>
              <a:rPr lang="zh-CN" altLang="en-US" sz="1600" dirty="0">
                <a:highlight>
                  <a:srgbClr val="FFFFFF"/>
                </a:highlight>
                <a:latin typeface="微软雅黑" panose="020B0503020204020204" pitchFamily="34" charset="-122"/>
                <a:ea typeface="微软雅黑" panose="020B0503020204020204" pitchFamily="34" charset="-122"/>
              </a:rPr>
              <a:t>技术是一种高速、大容量</a:t>
            </a:r>
            <a:r>
              <a:rPr lang="en-US" altLang="zh-CN" sz="1600" dirty="0">
                <a:highlight>
                  <a:srgbClr val="FFFFFF"/>
                </a:highlight>
                <a:latin typeface="微软雅黑" panose="020B0503020204020204" pitchFamily="34" charset="-122"/>
                <a:ea typeface="微软雅黑" panose="020B0503020204020204" pitchFamily="34" charset="-122"/>
              </a:rPr>
              <a:t>CPU</a:t>
            </a:r>
            <a:r>
              <a:rPr lang="zh-CN" altLang="en-US" sz="1600" dirty="0">
                <a:highlight>
                  <a:srgbClr val="FFFFFF"/>
                </a:highlight>
                <a:latin typeface="微软雅黑" panose="020B0503020204020204" pitchFamily="34" charset="-122"/>
                <a:ea typeface="微软雅黑" panose="020B0503020204020204" pitchFamily="34" charset="-122"/>
              </a:rPr>
              <a:t>到设备以及</a:t>
            </a:r>
            <a:r>
              <a:rPr lang="en-US" altLang="zh-CN" sz="1600" dirty="0">
                <a:highlight>
                  <a:srgbClr val="FFFFFF"/>
                </a:highlight>
                <a:latin typeface="微软雅黑" panose="020B0503020204020204" pitchFamily="34" charset="-122"/>
                <a:ea typeface="微软雅黑" panose="020B0503020204020204" pitchFamily="34" charset="-122"/>
              </a:rPr>
              <a:t>CPU</a:t>
            </a:r>
            <a:r>
              <a:rPr lang="zh-CN" altLang="en-US" sz="1600" dirty="0">
                <a:highlight>
                  <a:srgbClr val="FFFFFF"/>
                </a:highlight>
                <a:latin typeface="微软雅黑" panose="020B0503020204020204" pitchFamily="34" charset="-122"/>
                <a:ea typeface="微软雅黑" panose="020B0503020204020204" pitchFamily="34" charset="-122"/>
              </a:rPr>
              <a:t>到内存连接的开放标准，专为高性能数据中心计算机而设计。其建立在串行</a:t>
            </a:r>
            <a:r>
              <a:rPr lang="en-US" altLang="zh-CN" sz="1600" dirty="0">
                <a:highlight>
                  <a:srgbClr val="FFFFFF"/>
                </a:highlight>
                <a:latin typeface="微软雅黑" panose="020B0503020204020204" pitchFamily="34" charset="-122"/>
                <a:ea typeface="微软雅黑" panose="020B0503020204020204" pitchFamily="34" charset="-122"/>
              </a:rPr>
              <a:t>PCIe</a:t>
            </a:r>
            <a:r>
              <a:rPr lang="zh-CN" altLang="en-US" sz="1600" dirty="0">
                <a:highlight>
                  <a:srgbClr val="FFFFFF"/>
                </a:highlight>
                <a:latin typeface="微软雅黑" panose="020B0503020204020204" pitchFamily="34" charset="-122"/>
                <a:ea typeface="微软雅黑" panose="020B0503020204020204" pitchFamily="34" charset="-122"/>
              </a:rPr>
              <a:t>物理和电气接口的基础上。</a:t>
            </a:r>
            <a:endParaRPr lang="en-US" altLang="zh-CN" sz="1600" dirty="0">
              <a:highlight>
                <a:srgbClr val="FFFFFF"/>
              </a:highlight>
              <a:latin typeface="微软雅黑" panose="020B0503020204020204" pitchFamily="34" charset="-122"/>
              <a:ea typeface="微软雅黑" panose="020B0503020204020204" pitchFamily="34" charset="-122"/>
            </a:endParaRPr>
          </a:p>
          <a:p>
            <a:endParaRPr lang="en-US" altLang="zh-CN" sz="1600" b="0" i="0" dirty="0">
              <a:effectLst/>
              <a:highlight>
                <a:srgbClr val="FFFFFF"/>
              </a:highlight>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CXL</a:t>
            </a:r>
            <a:r>
              <a:rPr lang="zh-CN" altLang="en-US" sz="1600" dirty="0">
                <a:latin typeface="微软雅黑" panose="020B0503020204020204" pitchFamily="34" charset="-122"/>
                <a:ea typeface="微软雅黑" panose="020B0503020204020204" pitchFamily="34" charset="-122"/>
              </a:rPr>
              <a:t>诞生的基础是为了解决</a:t>
            </a:r>
            <a:r>
              <a:rPr lang="en-US" altLang="zh-CN" sz="1600" dirty="0">
                <a:latin typeface="微软雅黑" panose="020B0503020204020204" pitchFamily="34" charset="-122"/>
                <a:ea typeface="微软雅黑" panose="020B0503020204020204" pitchFamily="34" charset="-122"/>
              </a:rPr>
              <a:t>CPU</a:t>
            </a:r>
            <a:r>
              <a:rPr lang="zh-CN" altLang="en-US" sz="1600" dirty="0">
                <a:latin typeface="微软雅黑" panose="020B0503020204020204" pitchFamily="34" charset="-122"/>
                <a:ea typeface="微软雅黑" panose="020B0503020204020204" pitchFamily="34" charset="-122"/>
              </a:rPr>
              <a:t>内存和附加设备内存的互联，实现资源共享，得到最大的性能提升。</a:t>
            </a:r>
          </a:p>
        </p:txBody>
      </p:sp>
    </p:spTree>
    <p:extLst>
      <p:ext uri="{BB962C8B-B14F-4D97-AF65-F5344CB8AC3E}">
        <p14:creationId xmlns:p14="http://schemas.microsoft.com/office/powerpoint/2010/main" val="539432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CXL(Compute Express Link)</a:t>
            </a:r>
            <a:endParaRPr lang="zh-CN" altLang="en-US" dirty="0"/>
          </a:p>
        </p:txBody>
      </p:sp>
      <p:sp>
        <p:nvSpPr>
          <p:cNvPr id="3" name="object 2">
            <a:extLst>
              <a:ext uri="{FF2B5EF4-FFF2-40B4-BE49-F238E27FC236}">
                <a16:creationId xmlns:a16="http://schemas.microsoft.com/office/drawing/2014/main" id="{D02BBA60-B381-0A7A-A059-E18E823CB11C}"/>
              </a:ext>
            </a:extLst>
          </p:cNvPr>
          <p:cNvSpPr txBox="1">
            <a:spLocks/>
          </p:cNvSpPr>
          <p:nvPr/>
        </p:nvSpPr>
        <p:spPr>
          <a:xfrm>
            <a:off x="2524013" y="1448100"/>
            <a:ext cx="6768465" cy="528320"/>
          </a:xfrm>
          <a:prstGeom prst="rect">
            <a:avLst/>
          </a:prstGeom>
        </p:spPr>
        <p:txBody>
          <a:bodyPr vert="horz" wrap="square" lIns="0" tIns="12700" rIns="0" bIns="0" rtlCol="0">
            <a:spAutoFit/>
          </a:bodyPr>
          <a:lstStyle>
            <a:lvl1pPr algn="ctr" defTabSz="1218590" rtl="0" eaLnBrk="1" latinLnBrk="0" hangingPunct="1">
              <a:spcBef>
                <a:spcPct val="0"/>
              </a:spcBef>
              <a:buNone/>
              <a:defRPr sz="5897" kern="1200">
                <a:solidFill>
                  <a:schemeClr val="tx1"/>
                </a:solidFill>
                <a:latin typeface="+mj-lt"/>
                <a:ea typeface="+mj-ea"/>
                <a:cs typeface="+mj-cs"/>
              </a:defRPr>
            </a:lvl1pPr>
          </a:lstStyle>
          <a:p>
            <a:pPr marL="12700">
              <a:spcBef>
                <a:spcPts val="100"/>
              </a:spcBef>
            </a:pPr>
            <a:r>
              <a:rPr lang="en-US" sz="3300"/>
              <a:t>CXL</a:t>
            </a:r>
            <a:r>
              <a:rPr lang="en-US" sz="3300" spc="-30"/>
              <a:t> </a:t>
            </a:r>
            <a:r>
              <a:rPr lang="en-US" sz="3300"/>
              <a:t>Specification</a:t>
            </a:r>
            <a:r>
              <a:rPr lang="en-US" sz="3300" spc="-10"/>
              <a:t> </a:t>
            </a:r>
            <a:r>
              <a:rPr lang="en-US" sz="3300"/>
              <a:t>Feature</a:t>
            </a:r>
            <a:r>
              <a:rPr lang="en-US" sz="3300" spc="-10"/>
              <a:t> Summary</a:t>
            </a:r>
            <a:endParaRPr lang="en-US" sz="3300" dirty="0"/>
          </a:p>
        </p:txBody>
      </p:sp>
      <p:graphicFrame>
        <p:nvGraphicFramePr>
          <p:cNvPr id="4" name="object 3">
            <a:extLst>
              <a:ext uri="{FF2B5EF4-FFF2-40B4-BE49-F238E27FC236}">
                <a16:creationId xmlns:a16="http://schemas.microsoft.com/office/drawing/2014/main" id="{F22652F6-A0B6-5FFD-841A-F93AB137A3C1}"/>
              </a:ext>
            </a:extLst>
          </p:cNvPr>
          <p:cNvGraphicFramePr>
            <a:graphicFrameLocks noGrp="1"/>
          </p:cNvGraphicFramePr>
          <p:nvPr>
            <p:extLst>
              <p:ext uri="{D42A27DB-BD31-4B8C-83A1-F6EECF244321}">
                <p14:modId xmlns:p14="http://schemas.microsoft.com/office/powerpoint/2010/main" val="2389849377"/>
              </p:ext>
            </p:extLst>
          </p:nvPr>
        </p:nvGraphicFramePr>
        <p:xfrm>
          <a:off x="1159113" y="2113930"/>
          <a:ext cx="9484357" cy="4565005"/>
        </p:xfrm>
        <a:graphic>
          <a:graphicData uri="http://schemas.openxmlformats.org/drawingml/2006/table">
            <a:tbl>
              <a:tblPr firstRow="1" bandRow="1">
                <a:tableStyleId>{2D5ABB26-0587-4C30-8999-92F81FD0307C}</a:tableStyleId>
              </a:tblPr>
              <a:tblGrid>
                <a:gridCol w="5201920">
                  <a:extLst>
                    <a:ext uri="{9D8B030D-6E8A-4147-A177-3AD203B41FA5}">
                      <a16:colId xmlns:a16="http://schemas.microsoft.com/office/drawing/2014/main" val="20000"/>
                    </a:ext>
                  </a:extLst>
                </a:gridCol>
                <a:gridCol w="1070610">
                  <a:extLst>
                    <a:ext uri="{9D8B030D-6E8A-4147-A177-3AD203B41FA5}">
                      <a16:colId xmlns:a16="http://schemas.microsoft.com/office/drawing/2014/main" val="20001"/>
                    </a:ext>
                  </a:extLst>
                </a:gridCol>
                <a:gridCol w="1070610">
                  <a:extLst>
                    <a:ext uri="{9D8B030D-6E8A-4147-A177-3AD203B41FA5}">
                      <a16:colId xmlns:a16="http://schemas.microsoft.com/office/drawing/2014/main" val="20002"/>
                    </a:ext>
                  </a:extLst>
                </a:gridCol>
                <a:gridCol w="632459">
                  <a:extLst>
                    <a:ext uri="{9D8B030D-6E8A-4147-A177-3AD203B41FA5}">
                      <a16:colId xmlns:a16="http://schemas.microsoft.com/office/drawing/2014/main" val="20003"/>
                    </a:ext>
                  </a:extLst>
                </a:gridCol>
                <a:gridCol w="438150">
                  <a:extLst>
                    <a:ext uri="{9D8B030D-6E8A-4147-A177-3AD203B41FA5}">
                      <a16:colId xmlns:a16="http://schemas.microsoft.com/office/drawing/2014/main" val="20004"/>
                    </a:ext>
                  </a:extLst>
                </a:gridCol>
                <a:gridCol w="316229">
                  <a:extLst>
                    <a:ext uri="{9D8B030D-6E8A-4147-A177-3AD203B41FA5}">
                      <a16:colId xmlns:a16="http://schemas.microsoft.com/office/drawing/2014/main" val="20005"/>
                    </a:ext>
                  </a:extLst>
                </a:gridCol>
                <a:gridCol w="754379">
                  <a:extLst>
                    <a:ext uri="{9D8B030D-6E8A-4147-A177-3AD203B41FA5}">
                      <a16:colId xmlns:a16="http://schemas.microsoft.com/office/drawing/2014/main" val="20006"/>
                    </a:ext>
                  </a:extLst>
                </a:gridCol>
              </a:tblGrid>
              <a:tr h="226060">
                <a:tc>
                  <a:txBody>
                    <a:bodyPr/>
                    <a:lstStyle/>
                    <a:p>
                      <a:pPr marL="74930">
                        <a:lnSpc>
                          <a:spcPct val="100000"/>
                        </a:lnSpc>
                        <a:spcBef>
                          <a:spcPts val="330"/>
                        </a:spcBef>
                      </a:pPr>
                      <a:r>
                        <a:rPr sz="950" spc="-10" dirty="0">
                          <a:solidFill>
                            <a:srgbClr val="FFFFFF"/>
                          </a:solidFill>
                          <a:latin typeface="Bahnschrift"/>
                          <a:cs typeface="Bahnschrift"/>
                        </a:rPr>
                        <a:t>Features</a:t>
                      </a:r>
                      <a:endParaRPr sz="950">
                        <a:latin typeface="Bahnschrift"/>
                        <a:cs typeface="Bahnschrift"/>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16978B"/>
                    </a:solidFill>
                  </a:tcPr>
                </a:tc>
                <a:tc>
                  <a:txBody>
                    <a:bodyPr/>
                    <a:lstStyle/>
                    <a:p>
                      <a:pPr marL="1270" algn="ctr">
                        <a:lnSpc>
                          <a:spcPct val="100000"/>
                        </a:lnSpc>
                        <a:spcBef>
                          <a:spcPts val="330"/>
                        </a:spcBef>
                      </a:pPr>
                      <a:r>
                        <a:rPr sz="950" dirty="0">
                          <a:solidFill>
                            <a:srgbClr val="FFFFFF"/>
                          </a:solidFill>
                          <a:latin typeface="Bahnschrift"/>
                          <a:cs typeface="Bahnschrift"/>
                        </a:rPr>
                        <a:t>CXL</a:t>
                      </a:r>
                      <a:r>
                        <a:rPr sz="950" spc="30" dirty="0">
                          <a:solidFill>
                            <a:srgbClr val="FFFFFF"/>
                          </a:solidFill>
                          <a:latin typeface="Bahnschrift"/>
                          <a:cs typeface="Bahnschrift"/>
                        </a:rPr>
                        <a:t> </a:t>
                      </a:r>
                      <a:r>
                        <a:rPr sz="950" dirty="0">
                          <a:solidFill>
                            <a:srgbClr val="FFFFFF"/>
                          </a:solidFill>
                          <a:latin typeface="Bahnschrift"/>
                          <a:cs typeface="Bahnschrift"/>
                        </a:rPr>
                        <a:t>1.0</a:t>
                      </a:r>
                      <a:r>
                        <a:rPr sz="950" spc="65" dirty="0">
                          <a:solidFill>
                            <a:srgbClr val="FFFFFF"/>
                          </a:solidFill>
                          <a:latin typeface="Bahnschrift"/>
                          <a:cs typeface="Bahnschrift"/>
                        </a:rPr>
                        <a:t> </a:t>
                      </a:r>
                      <a:r>
                        <a:rPr sz="950" dirty="0">
                          <a:solidFill>
                            <a:srgbClr val="FFFFFF"/>
                          </a:solidFill>
                          <a:latin typeface="Bahnschrift"/>
                          <a:cs typeface="Bahnschrift"/>
                        </a:rPr>
                        <a:t>/</a:t>
                      </a:r>
                      <a:r>
                        <a:rPr sz="950" spc="50" dirty="0">
                          <a:solidFill>
                            <a:srgbClr val="FFFFFF"/>
                          </a:solidFill>
                          <a:latin typeface="Bahnschrift"/>
                          <a:cs typeface="Bahnschrift"/>
                        </a:rPr>
                        <a:t> </a:t>
                      </a:r>
                      <a:r>
                        <a:rPr sz="950" spc="-25" dirty="0">
                          <a:solidFill>
                            <a:srgbClr val="FFFFFF"/>
                          </a:solidFill>
                          <a:latin typeface="Bahnschrift"/>
                          <a:cs typeface="Bahnschrift"/>
                        </a:rPr>
                        <a:t>1.1</a:t>
                      </a:r>
                      <a:endParaRPr sz="950">
                        <a:latin typeface="Bahnschrift"/>
                        <a:cs typeface="Bahnschrift"/>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16978B"/>
                    </a:solidFill>
                  </a:tcPr>
                </a:tc>
                <a:tc>
                  <a:txBody>
                    <a:bodyPr/>
                    <a:lstStyle/>
                    <a:p>
                      <a:pPr marL="1270" algn="ctr">
                        <a:lnSpc>
                          <a:spcPct val="100000"/>
                        </a:lnSpc>
                        <a:spcBef>
                          <a:spcPts val="330"/>
                        </a:spcBef>
                      </a:pPr>
                      <a:r>
                        <a:rPr sz="950" dirty="0">
                          <a:solidFill>
                            <a:srgbClr val="FFFFFF"/>
                          </a:solidFill>
                          <a:latin typeface="Bahnschrift"/>
                          <a:cs typeface="Bahnschrift"/>
                        </a:rPr>
                        <a:t>CXL</a:t>
                      </a:r>
                      <a:r>
                        <a:rPr sz="950" spc="60" dirty="0">
                          <a:solidFill>
                            <a:srgbClr val="FFFFFF"/>
                          </a:solidFill>
                          <a:latin typeface="Bahnschrift"/>
                          <a:cs typeface="Bahnschrift"/>
                        </a:rPr>
                        <a:t> </a:t>
                      </a:r>
                      <a:r>
                        <a:rPr sz="950" spc="-25" dirty="0">
                          <a:solidFill>
                            <a:srgbClr val="FFFFFF"/>
                          </a:solidFill>
                          <a:latin typeface="Bahnschrift"/>
                          <a:cs typeface="Bahnschrift"/>
                        </a:rPr>
                        <a:t>2.0</a:t>
                      </a:r>
                      <a:endParaRPr sz="950">
                        <a:latin typeface="Bahnschrift"/>
                        <a:cs typeface="Bahnschrift"/>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16978B"/>
                    </a:solidFill>
                  </a:tcPr>
                </a:tc>
                <a:tc gridSpan="2">
                  <a:txBody>
                    <a:bodyPr/>
                    <a:lstStyle/>
                    <a:p>
                      <a:pPr marL="326390">
                        <a:lnSpc>
                          <a:spcPct val="100000"/>
                        </a:lnSpc>
                        <a:spcBef>
                          <a:spcPts val="330"/>
                        </a:spcBef>
                      </a:pPr>
                      <a:r>
                        <a:rPr sz="950" dirty="0">
                          <a:solidFill>
                            <a:srgbClr val="FFFFFF"/>
                          </a:solidFill>
                          <a:latin typeface="Bahnschrift"/>
                          <a:cs typeface="Bahnschrift"/>
                        </a:rPr>
                        <a:t>CXL</a:t>
                      </a:r>
                      <a:r>
                        <a:rPr sz="950" spc="60" dirty="0">
                          <a:solidFill>
                            <a:srgbClr val="FFFFFF"/>
                          </a:solidFill>
                          <a:latin typeface="Bahnschrift"/>
                          <a:cs typeface="Bahnschrift"/>
                        </a:rPr>
                        <a:t> </a:t>
                      </a:r>
                      <a:r>
                        <a:rPr sz="950" spc="-25" dirty="0">
                          <a:solidFill>
                            <a:srgbClr val="FFFFFF"/>
                          </a:solidFill>
                          <a:latin typeface="Bahnschrift"/>
                          <a:cs typeface="Bahnschrift"/>
                        </a:rPr>
                        <a:t>3.0</a:t>
                      </a:r>
                      <a:endParaRPr sz="950">
                        <a:latin typeface="Bahnschrift"/>
                        <a:cs typeface="Bahnschrift"/>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16978B"/>
                    </a:solidFill>
                  </a:tcPr>
                </a:tc>
                <a:tc hMerge="1">
                  <a:txBody>
                    <a:bodyPr/>
                    <a:lstStyle/>
                    <a:p>
                      <a:endParaRPr/>
                    </a:p>
                  </a:txBody>
                  <a:tcPr marL="0" marR="0" marT="0" marB="0"/>
                </a:tc>
                <a:tc gridSpan="2">
                  <a:txBody>
                    <a:bodyPr/>
                    <a:lstStyle/>
                    <a:p>
                      <a:pPr marL="340360">
                        <a:lnSpc>
                          <a:spcPct val="100000"/>
                        </a:lnSpc>
                        <a:spcBef>
                          <a:spcPts val="330"/>
                        </a:spcBef>
                      </a:pPr>
                      <a:r>
                        <a:rPr sz="950" dirty="0">
                          <a:solidFill>
                            <a:srgbClr val="FFFFFF"/>
                          </a:solidFill>
                          <a:latin typeface="Bahnschrift"/>
                          <a:cs typeface="Bahnschrift"/>
                        </a:rPr>
                        <a:t>CXL</a:t>
                      </a:r>
                      <a:r>
                        <a:rPr sz="950" spc="60" dirty="0">
                          <a:solidFill>
                            <a:srgbClr val="FFFFFF"/>
                          </a:solidFill>
                          <a:latin typeface="Bahnschrift"/>
                          <a:cs typeface="Bahnschrift"/>
                        </a:rPr>
                        <a:t> </a:t>
                      </a:r>
                      <a:r>
                        <a:rPr sz="950" spc="-25" dirty="0">
                          <a:solidFill>
                            <a:srgbClr val="FFFFFF"/>
                          </a:solidFill>
                          <a:latin typeface="Bahnschrift"/>
                          <a:cs typeface="Bahnschrift"/>
                        </a:rPr>
                        <a:t>3.1</a:t>
                      </a:r>
                      <a:endParaRPr sz="950">
                        <a:latin typeface="Bahnschrift"/>
                        <a:cs typeface="Bahnschrift"/>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16978B"/>
                    </a:solidFill>
                  </a:tcPr>
                </a:tc>
                <a:tc hMerge="1">
                  <a:txBody>
                    <a:bodyPr/>
                    <a:lstStyle/>
                    <a:p>
                      <a:endParaRPr/>
                    </a:p>
                  </a:txBody>
                  <a:tcPr marL="0" marR="0" marT="0" marB="0"/>
                </a:tc>
                <a:extLst>
                  <a:ext uri="{0D108BD9-81ED-4DB2-BD59-A6C34878D82A}">
                    <a16:rowId xmlns:a16="http://schemas.microsoft.com/office/drawing/2014/main" val="10000"/>
                  </a:ext>
                </a:extLst>
              </a:tr>
              <a:tr h="218440">
                <a:tc>
                  <a:txBody>
                    <a:bodyPr/>
                    <a:lstStyle/>
                    <a:p>
                      <a:pPr marL="74930">
                        <a:lnSpc>
                          <a:spcPct val="100000"/>
                        </a:lnSpc>
                        <a:spcBef>
                          <a:spcPts val="300"/>
                        </a:spcBef>
                      </a:pPr>
                      <a:r>
                        <a:rPr sz="900" dirty="0">
                          <a:solidFill>
                            <a:srgbClr val="153236"/>
                          </a:solidFill>
                          <a:latin typeface="Bahnschrift"/>
                          <a:cs typeface="Bahnschrift"/>
                        </a:rPr>
                        <a:t>Release</a:t>
                      </a:r>
                      <a:r>
                        <a:rPr sz="900" spc="-30" dirty="0">
                          <a:solidFill>
                            <a:srgbClr val="153236"/>
                          </a:solidFill>
                          <a:latin typeface="Bahnschrift"/>
                          <a:cs typeface="Bahnschrift"/>
                        </a:rPr>
                        <a:t> </a:t>
                      </a:r>
                      <a:r>
                        <a:rPr sz="900" spc="-20" dirty="0">
                          <a:solidFill>
                            <a:srgbClr val="153236"/>
                          </a:solidFill>
                          <a:latin typeface="Bahnschrift"/>
                          <a:cs typeface="Bahnschrift"/>
                        </a:rPr>
                        <a:t>date</a:t>
                      </a:r>
                      <a:endParaRPr sz="900">
                        <a:latin typeface="Bahnschrift"/>
                        <a:cs typeface="Bahnschrift"/>
                      </a:endParaRPr>
                    </a:p>
                  </a:txBody>
                  <a:tcPr marL="0" marR="0" marT="3810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DDDA"/>
                    </a:solidFill>
                  </a:tcPr>
                </a:tc>
                <a:tc>
                  <a:txBody>
                    <a:bodyPr/>
                    <a:lstStyle/>
                    <a:p>
                      <a:pPr marL="635" algn="ctr">
                        <a:lnSpc>
                          <a:spcPct val="100000"/>
                        </a:lnSpc>
                        <a:spcBef>
                          <a:spcPts val="300"/>
                        </a:spcBef>
                      </a:pPr>
                      <a:r>
                        <a:rPr sz="900" spc="-20" dirty="0">
                          <a:solidFill>
                            <a:srgbClr val="153236"/>
                          </a:solidFill>
                          <a:latin typeface="Bahnschrift"/>
                          <a:cs typeface="Bahnschrift"/>
                        </a:rPr>
                        <a:t>2019</a:t>
                      </a:r>
                      <a:endParaRPr sz="900">
                        <a:latin typeface="Bahnschrift"/>
                        <a:cs typeface="Bahnschrift"/>
                      </a:endParaRPr>
                    </a:p>
                  </a:txBody>
                  <a:tcPr marL="0" marR="0" marT="3810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DDDA"/>
                    </a:solidFill>
                  </a:tcPr>
                </a:tc>
                <a:tc>
                  <a:txBody>
                    <a:bodyPr/>
                    <a:lstStyle/>
                    <a:p>
                      <a:pPr marL="635" algn="ctr">
                        <a:lnSpc>
                          <a:spcPct val="100000"/>
                        </a:lnSpc>
                        <a:spcBef>
                          <a:spcPts val="300"/>
                        </a:spcBef>
                      </a:pPr>
                      <a:r>
                        <a:rPr sz="900" spc="-20" dirty="0">
                          <a:solidFill>
                            <a:srgbClr val="153236"/>
                          </a:solidFill>
                          <a:latin typeface="Bahnschrift"/>
                          <a:cs typeface="Bahnschrift"/>
                        </a:rPr>
                        <a:t>2020</a:t>
                      </a:r>
                      <a:endParaRPr sz="900">
                        <a:latin typeface="Bahnschrift"/>
                        <a:cs typeface="Bahnschrift"/>
                      </a:endParaRPr>
                    </a:p>
                  </a:txBody>
                  <a:tcPr marL="0" marR="0" marT="3810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DDDA"/>
                    </a:solidFill>
                  </a:tcPr>
                </a:tc>
                <a:tc gridSpan="2">
                  <a:txBody>
                    <a:bodyPr/>
                    <a:lstStyle/>
                    <a:p>
                      <a:pPr marL="217804">
                        <a:lnSpc>
                          <a:spcPct val="100000"/>
                        </a:lnSpc>
                        <a:spcBef>
                          <a:spcPts val="300"/>
                        </a:spcBef>
                      </a:pPr>
                      <a:r>
                        <a:rPr sz="900" dirty="0">
                          <a:solidFill>
                            <a:srgbClr val="153236"/>
                          </a:solidFill>
                          <a:latin typeface="Bahnschrift"/>
                          <a:cs typeface="Bahnschrift"/>
                        </a:rPr>
                        <a:t>August</a:t>
                      </a:r>
                      <a:r>
                        <a:rPr sz="900" spc="-10" dirty="0">
                          <a:solidFill>
                            <a:srgbClr val="153236"/>
                          </a:solidFill>
                          <a:latin typeface="Bahnschrift"/>
                          <a:cs typeface="Bahnschrift"/>
                        </a:rPr>
                        <a:t> </a:t>
                      </a:r>
                      <a:r>
                        <a:rPr sz="900" spc="-20" dirty="0">
                          <a:solidFill>
                            <a:srgbClr val="153236"/>
                          </a:solidFill>
                          <a:latin typeface="Bahnschrift"/>
                          <a:cs typeface="Bahnschrift"/>
                        </a:rPr>
                        <a:t>2022</a:t>
                      </a:r>
                      <a:endParaRPr sz="900">
                        <a:latin typeface="Bahnschrift"/>
                        <a:cs typeface="Bahnschrift"/>
                      </a:endParaRPr>
                    </a:p>
                  </a:txBody>
                  <a:tcPr marL="0" marR="0" marT="3810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DDDA"/>
                    </a:solidFill>
                  </a:tcPr>
                </a:tc>
                <a:tc hMerge="1">
                  <a:txBody>
                    <a:bodyPr/>
                    <a:lstStyle/>
                    <a:p>
                      <a:endParaRPr/>
                    </a:p>
                  </a:txBody>
                  <a:tcPr marL="0" marR="0" marT="0" marB="0"/>
                </a:tc>
                <a:tc gridSpan="2">
                  <a:txBody>
                    <a:bodyPr/>
                    <a:lstStyle/>
                    <a:p>
                      <a:pPr marL="130810">
                        <a:lnSpc>
                          <a:spcPct val="100000"/>
                        </a:lnSpc>
                        <a:spcBef>
                          <a:spcPts val="300"/>
                        </a:spcBef>
                      </a:pPr>
                      <a:r>
                        <a:rPr sz="900" dirty="0">
                          <a:solidFill>
                            <a:srgbClr val="153236"/>
                          </a:solidFill>
                          <a:latin typeface="Bahnschrift"/>
                          <a:cs typeface="Bahnschrift"/>
                        </a:rPr>
                        <a:t>November</a:t>
                      </a:r>
                      <a:r>
                        <a:rPr sz="900" spc="-20" dirty="0">
                          <a:solidFill>
                            <a:srgbClr val="153236"/>
                          </a:solidFill>
                          <a:latin typeface="Bahnschrift"/>
                          <a:cs typeface="Bahnschrift"/>
                        </a:rPr>
                        <a:t> 2023</a:t>
                      </a:r>
                      <a:endParaRPr sz="900">
                        <a:latin typeface="Bahnschrift"/>
                        <a:cs typeface="Bahnschrift"/>
                      </a:endParaRPr>
                    </a:p>
                  </a:txBody>
                  <a:tcPr marL="0" marR="0" marT="3810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DDDA"/>
                    </a:solidFill>
                  </a:tcPr>
                </a:tc>
                <a:tc hMerge="1">
                  <a:txBody>
                    <a:bodyPr/>
                    <a:lstStyle/>
                    <a:p>
                      <a:endParaRPr/>
                    </a:p>
                  </a:txBody>
                  <a:tcPr marL="0" marR="0" marT="0" marB="0"/>
                </a:tc>
                <a:extLst>
                  <a:ext uri="{0D108BD9-81ED-4DB2-BD59-A6C34878D82A}">
                    <a16:rowId xmlns:a16="http://schemas.microsoft.com/office/drawing/2014/main" val="10001"/>
                  </a:ext>
                </a:extLst>
              </a:tr>
              <a:tr h="217804">
                <a:tc>
                  <a:txBody>
                    <a:bodyPr/>
                    <a:lstStyle/>
                    <a:p>
                      <a:pPr marL="74930">
                        <a:lnSpc>
                          <a:spcPct val="100000"/>
                        </a:lnSpc>
                        <a:spcBef>
                          <a:spcPts val="290"/>
                        </a:spcBef>
                      </a:pPr>
                      <a:r>
                        <a:rPr sz="900" dirty="0">
                          <a:solidFill>
                            <a:srgbClr val="153236"/>
                          </a:solidFill>
                          <a:latin typeface="Bahnschrift"/>
                          <a:cs typeface="Bahnschrift"/>
                        </a:rPr>
                        <a:t>Max</a:t>
                      </a:r>
                      <a:r>
                        <a:rPr sz="900" spc="10" dirty="0">
                          <a:solidFill>
                            <a:srgbClr val="153236"/>
                          </a:solidFill>
                          <a:latin typeface="Bahnschrift"/>
                          <a:cs typeface="Bahnschrift"/>
                        </a:rPr>
                        <a:t> </a:t>
                      </a:r>
                      <a:r>
                        <a:rPr sz="900" dirty="0">
                          <a:solidFill>
                            <a:srgbClr val="153236"/>
                          </a:solidFill>
                          <a:latin typeface="Bahnschrift"/>
                          <a:cs typeface="Bahnschrift"/>
                        </a:rPr>
                        <a:t>link</a:t>
                      </a:r>
                      <a:r>
                        <a:rPr sz="900" spc="5" dirty="0">
                          <a:solidFill>
                            <a:srgbClr val="153236"/>
                          </a:solidFill>
                          <a:latin typeface="Bahnschrift"/>
                          <a:cs typeface="Bahnschrift"/>
                        </a:rPr>
                        <a:t> </a:t>
                      </a:r>
                      <a:r>
                        <a:rPr sz="900" spc="-20" dirty="0">
                          <a:solidFill>
                            <a:srgbClr val="153236"/>
                          </a:solidFill>
                          <a:latin typeface="Bahnschrift"/>
                          <a:cs typeface="Bahnschrift"/>
                        </a:rPr>
                        <a:t>rate</a:t>
                      </a:r>
                      <a:endParaRPr sz="900">
                        <a:latin typeface="Bahnschrift"/>
                        <a:cs typeface="Bahnschrift"/>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FEE"/>
                    </a:solidFill>
                  </a:tcPr>
                </a:tc>
                <a:tc>
                  <a:txBody>
                    <a:bodyPr/>
                    <a:lstStyle/>
                    <a:p>
                      <a:pPr marL="1905" algn="ctr">
                        <a:lnSpc>
                          <a:spcPct val="100000"/>
                        </a:lnSpc>
                        <a:spcBef>
                          <a:spcPts val="290"/>
                        </a:spcBef>
                      </a:pPr>
                      <a:r>
                        <a:rPr sz="900" spc="-10" dirty="0">
                          <a:solidFill>
                            <a:srgbClr val="153236"/>
                          </a:solidFill>
                          <a:latin typeface="Bahnschrift"/>
                          <a:cs typeface="Bahnschrift"/>
                        </a:rPr>
                        <a:t>32GTs</a:t>
                      </a:r>
                      <a:endParaRPr sz="900">
                        <a:latin typeface="Bahnschrift"/>
                        <a:cs typeface="Bahnschrift"/>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FEE"/>
                    </a:solidFill>
                  </a:tcPr>
                </a:tc>
                <a:tc>
                  <a:txBody>
                    <a:bodyPr/>
                    <a:lstStyle/>
                    <a:p>
                      <a:pPr marL="1905" algn="ctr">
                        <a:lnSpc>
                          <a:spcPct val="100000"/>
                        </a:lnSpc>
                        <a:spcBef>
                          <a:spcPts val="290"/>
                        </a:spcBef>
                      </a:pPr>
                      <a:r>
                        <a:rPr sz="900" spc="-10" dirty="0">
                          <a:solidFill>
                            <a:srgbClr val="153236"/>
                          </a:solidFill>
                          <a:latin typeface="Bahnschrift"/>
                          <a:cs typeface="Bahnschrift"/>
                        </a:rPr>
                        <a:t>32GTs</a:t>
                      </a:r>
                      <a:endParaRPr sz="900">
                        <a:latin typeface="Bahnschrift"/>
                        <a:cs typeface="Bahnschrift"/>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FEE"/>
                    </a:solidFill>
                  </a:tcPr>
                </a:tc>
                <a:tc gridSpan="2">
                  <a:txBody>
                    <a:bodyPr/>
                    <a:lstStyle/>
                    <a:p>
                      <a:pPr marL="635" algn="ctr">
                        <a:lnSpc>
                          <a:spcPct val="100000"/>
                        </a:lnSpc>
                        <a:spcBef>
                          <a:spcPts val="290"/>
                        </a:spcBef>
                      </a:pPr>
                      <a:r>
                        <a:rPr sz="900" spc="-10" dirty="0">
                          <a:solidFill>
                            <a:srgbClr val="153236"/>
                          </a:solidFill>
                          <a:latin typeface="Bahnschrift"/>
                          <a:cs typeface="Bahnschrift"/>
                        </a:rPr>
                        <a:t>64GTs</a:t>
                      </a:r>
                      <a:endParaRPr sz="900">
                        <a:latin typeface="Bahnschrift"/>
                        <a:cs typeface="Bahnschrift"/>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FEE"/>
                    </a:solidFill>
                  </a:tcPr>
                </a:tc>
                <a:tc hMerge="1">
                  <a:txBody>
                    <a:bodyPr/>
                    <a:lstStyle/>
                    <a:p>
                      <a:endParaRPr/>
                    </a:p>
                  </a:txBody>
                  <a:tcPr marL="0" marR="0" marT="0" marB="0"/>
                </a:tc>
                <a:tc gridSpan="2">
                  <a:txBody>
                    <a:bodyPr/>
                    <a:lstStyle/>
                    <a:p>
                      <a:pPr marL="635" algn="ctr">
                        <a:lnSpc>
                          <a:spcPct val="100000"/>
                        </a:lnSpc>
                        <a:spcBef>
                          <a:spcPts val="290"/>
                        </a:spcBef>
                      </a:pPr>
                      <a:r>
                        <a:rPr sz="900" spc="-10" dirty="0">
                          <a:solidFill>
                            <a:srgbClr val="153236"/>
                          </a:solidFill>
                          <a:latin typeface="Bahnschrift"/>
                          <a:cs typeface="Bahnschrift"/>
                        </a:rPr>
                        <a:t>64GTs</a:t>
                      </a:r>
                      <a:endParaRPr sz="900">
                        <a:latin typeface="Bahnschrift"/>
                        <a:cs typeface="Bahnschrift"/>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FEE"/>
                    </a:solidFill>
                  </a:tcPr>
                </a:tc>
                <a:tc hMerge="1">
                  <a:txBody>
                    <a:bodyPr/>
                    <a:lstStyle/>
                    <a:p>
                      <a:endParaRPr/>
                    </a:p>
                  </a:txBody>
                  <a:tcPr marL="0" marR="0" marT="0" marB="0"/>
                </a:tc>
                <a:extLst>
                  <a:ext uri="{0D108BD9-81ED-4DB2-BD59-A6C34878D82A}">
                    <a16:rowId xmlns:a16="http://schemas.microsoft.com/office/drawing/2014/main" val="10002"/>
                  </a:ext>
                </a:extLst>
              </a:tr>
              <a:tr h="218440">
                <a:tc>
                  <a:txBody>
                    <a:bodyPr/>
                    <a:lstStyle/>
                    <a:p>
                      <a:pPr marL="74930">
                        <a:lnSpc>
                          <a:spcPct val="100000"/>
                        </a:lnSpc>
                        <a:spcBef>
                          <a:spcPts val="315"/>
                        </a:spcBef>
                      </a:pPr>
                      <a:r>
                        <a:rPr sz="900" dirty="0">
                          <a:solidFill>
                            <a:srgbClr val="153236"/>
                          </a:solidFill>
                          <a:latin typeface="Bahnschrift"/>
                          <a:cs typeface="Bahnschrift"/>
                        </a:rPr>
                        <a:t>Flit</a:t>
                      </a:r>
                      <a:r>
                        <a:rPr sz="900" spc="-20" dirty="0">
                          <a:solidFill>
                            <a:srgbClr val="153236"/>
                          </a:solidFill>
                          <a:latin typeface="Bahnschrift"/>
                          <a:cs typeface="Bahnschrift"/>
                        </a:rPr>
                        <a:t> </a:t>
                      </a:r>
                      <a:r>
                        <a:rPr sz="900" dirty="0">
                          <a:solidFill>
                            <a:srgbClr val="153236"/>
                          </a:solidFill>
                          <a:latin typeface="Bahnschrift"/>
                          <a:cs typeface="Bahnschrift"/>
                        </a:rPr>
                        <a:t>68</a:t>
                      </a:r>
                      <a:r>
                        <a:rPr sz="900" spc="5" dirty="0">
                          <a:solidFill>
                            <a:srgbClr val="153236"/>
                          </a:solidFill>
                          <a:latin typeface="Bahnschrift"/>
                          <a:cs typeface="Bahnschrift"/>
                        </a:rPr>
                        <a:t> </a:t>
                      </a:r>
                      <a:r>
                        <a:rPr sz="900" dirty="0">
                          <a:solidFill>
                            <a:srgbClr val="153236"/>
                          </a:solidFill>
                          <a:latin typeface="Bahnschrift"/>
                          <a:cs typeface="Bahnschrift"/>
                        </a:rPr>
                        <a:t>byte</a:t>
                      </a:r>
                      <a:r>
                        <a:rPr sz="900" spc="-5" dirty="0">
                          <a:solidFill>
                            <a:srgbClr val="153236"/>
                          </a:solidFill>
                          <a:latin typeface="Bahnschrift"/>
                          <a:cs typeface="Bahnschrift"/>
                        </a:rPr>
                        <a:t> </a:t>
                      </a:r>
                      <a:r>
                        <a:rPr sz="900" dirty="0">
                          <a:solidFill>
                            <a:srgbClr val="153236"/>
                          </a:solidFill>
                          <a:latin typeface="Bahnschrift"/>
                          <a:cs typeface="Bahnschrift"/>
                        </a:rPr>
                        <a:t>(up</a:t>
                      </a:r>
                      <a:r>
                        <a:rPr sz="900" spc="5" dirty="0">
                          <a:solidFill>
                            <a:srgbClr val="153236"/>
                          </a:solidFill>
                          <a:latin typeface="Bahnschrift"/>
                          <a:cs typeface="Bahnschrift"/>
                        </a:rPr>
                        <a:t> </a:t>
                      </a:r>
                      <a:r>
                        <a:rPr sz="900" dirty="0">
                          <a:solidFill>
                            <a:srgbClr val="153236"/>
                          </a:solidFill>
                          <a:latin typeface="Bahnschrift"/>
                          <a:cs typeface="Bahnschrift"/>
                        </a:rPr>
                        <a:t>to 32</a:t>
                      </a:r>
                      <a:r>
                        <a:rPr sz="900" spc="5" dirty="0">
                          <a:solidFill>
                            <a:srgbClr val="153236"/>
                          </a:solidFill>
                          <a:latin typeface="Bahnschrift"/>
                          <a:cs typeface="Bahnschrift"/>
                        </a:rPr>
                        <a:t> </a:t>
                      </a:r>
                      <a:r>
                        <a:rPr sz="900" spc="-20" dirty="0">
                          <a:solidFill>
                            <a:srgbClr val="153236"/>
                          </a:solidFill>
                          <a:latin typeface="Bahnschrift"/>
                          <a:cs typeface="Bahnschrift"/>
                        </a:rPr>
                        <a:t>GTs)</a:t>
                      </a:r>
                      <a:endParaRPr sz="900">
                        <a:latin typeface="Bahnschrift"/>
                        <a:cs typeface="Bahnschrift"/>
                      </a:endParaRPr>
                    </a:p>
                  </a:txBody>
                  <a:tcPr marL="0" marR="0" marT="400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DDA"/>
                    </a:solidFill>
                  </a:tcPr>
                </a:tc>
                <a:tc>
                  <a:txBody>
                    <a:bodyPr/>
                    <a:lstStyle/>
                    <a:p>
                      <a:pPr marR="42545" algn="ctr">
                        <a:lnSpc>
                          <a:spcPct val="100000"/>
                        </a:lnSpc>
                        <a:spcBef>
                          <a:spcPts val="315"/>
                        </a:spcBef>
                      </a:pPr>
                      <a:r>
                        <a:rPr sz="900" dirty="0">
                          <a:solidFill>
                            <a:srgbClr val="153236"/>
                          </a:solidFill>
                          <a:latin typeface="Wingdings"/>
                          <a:cs typeface="Wingdings"/>
                        </a:rPr>
                        <a:t></a:t>
                      </a:r>
                      <a:endParaRPr sz="900">
                        <a:latin typeface="Wingdings"/>
                        <a:cs typeface="Wingdings"/>
                      </a:endParaRPr>
                    </a:p>
                  </a:txBody>
                  <a:tcPr marL="0" marR="0" marT="400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92D050"/>
                    </a:solidFill>
                  </a:tcPr>
                </a:tc>
                <a:tc>
                  <a:txBody>
                    <a:bodyPr/>
                    <a:lstStyle/>
                    <a:p>
                      <a:pPr marR="42545" algn="ctr">
                        <a:lnSpc>
                          <a:spcPct val="100000"/>
                        </a:lnSpc>
                        <a:spcBef>
                          <a:spcPts val="315"/>
                        </a:spcBef>
                      </a:pPr>
                      <a:r>
                        <a:rPr sz="900" dirty="0">
                          <a:solidFill>
                            <a:srgbClr val="153236"/>
                          </a:solidFill>
                          <a:latin typeface="Wingdings"/>
                          <a:cs typeface="Wingdings"/>
                        </a:rPr>
                        <a:t></a:t>
                      </a:r>
                      <a:endParaRPr sz="900">
                        <a:latin typeface="Wingdings"/>
                        <a:cs typeface="Wingdings"/>
                      </a:endParaRPr>
                    </a:p>
                  </a:txBody>
                  <a:tcPr marL="0" marR="0" marT="400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92D050"/>
                    </a:solidFill>
                  </a:tcPr>
                </a:tc>
                <a:tc gridSpan="2">
                  <a:txBody>
                    <a:bodyPr/>
                    <a:lstStyle/>
                    <a:p>
                      <a:pPr marR="42545" algn="ctr">
                        <a:lnSpc>
                          <a:spcPct val="100000"/>
                        </a:lnSpc>
                        <a:spcBef>
                          <a:spcPts val="315"/>
                        </a:spcBef>
                      </a:pPr>
                      <a:r>
                        <a:rPr sz="900" dirty="0">
                          <a:solidFill>
                            <a:srgbClr val="153236"/>
                          </a:solidFill>
                          <a:latin typeface="Wingdings"/>
                          <a:cs typeface="Wingdings"/>
                        </a:rPr>
                        <a:t></a:t>
                      </a:r>
                      <a:endParaRPr sz="900">
                        <a:latin typeface="Wingdings"/>
                        <a:cs typeface="Wingdings"/>
                      </a:endParaRPr>
                    </a:p>
                  </a:txBody>
                  <a:tcPr marL="0" marR="0" marT="400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92D050"/>
                    </a:solidFill>
                  </a:tcPr>
                </a:tc>
                <a:tc hMerge="1">
                  <a:txBody>
                    <a:bodyPr/>
                    <a:lstStyle/>
                    <a:p>
                      <a:endParaRPr/>
                    </a:p>
                  </a:txBody>
                  <a:tcPr marL="0" marR="0" marT="0" marB="0"/>
                </a:tc>
                <a:tc gridSpan="2">
                  <a:txBody>
                    <a:bodyPr/>
                    <a:lstStyle/>
                    <a:p>
                      <a:pPr marR="42545" algn="ctr">
                        <a:lnSpc>
                          <a:spcPct val="100000"/>
                        </a:lnSpc>
                        <a:spcBef>
                          <a:spcPts val="315"/>
                        </a:spcBef>
                      </a:pPr>
                      <a:r>
                        <a:rPr sz="900" dirty="0">
                          <a:solidFill>
                            <a:srgbClr val="153236"/>
                          </a:solidFill>
                          <a:latin typeface="Wingdings"/>
                          <a:cs typeface="Wingdings"/>
                        </a:rPr>
                        <a:t></a:t>
                      </a:r>
                      <a:endParaRPr sz="900">
                        <a:latin typeface="Wingdings"/>
                        <a:cs typeface="Wingdings"/>
                      </a:endParaRPr>
                    </a:p>
                  </a:txBody>
                  <a:tcPr marL="0" marR="0" marT="400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92D050"/>
                    </a:solidFill>
                  </a:tcPr>
                </a:tc>
                <a:tc hMerge="1">
                  <a:txBody>
                    <a:bodyPr/>
                    <a:lstStyle/>
                    <a:p>
                      <a:endParaRPr/>
                    </a:p>
                  </a:txBody>
                  <a:tcPr marL="0" marR="0" marT="0" marB="0"/>
                </a:tc>
                <a:extLst>
                  <a:ext uri="{0D108BD9-81ED-4DB2-BD59-A6C34878D82A}">
                    <a16:rowId xmlns:a16="http://schemas.microsoft.com/office/drawing/2014/main" val="10003"/>
                  </a:ext>
                </a:extLst>
              </a:tr>
              <a:tr h="217804">
                <a:tc>
                  <a:txBody>
                    <a:bodyPr/>
                    <a:lstStyle/>
                    <a:p>
                      <a:pPr marL="74930">
                        <a:lnSpc>
                          <a:spcPct val="100000"/>
                        </a:lnSpc>
                        <a:spcBef>
                          <a:spcPts val="310"/>
                        </a:spcBef>
                      </a:pPr>
                      <a:r>
                        <a:rPr sz="900" dirty="0">
                          <a:solidFill>
                            <a:srgbClr val="153236"/>
                          </a:solidFill>
                          <a:latin typeface="Bahnschrift"/>
                          <a:cs typeface="Bahnschrift"/>
                        </a:rPr>
                        <a:t>Flit</a:t>
                      </a:r>
                      <a:r>
                        <a:rPr sz="900" spc="-10" dirty="0">
                          <a:solidFill>
                            <a:srgbClr val="153236"/>
                          </a:solidFill>
                          <a:latin typeface="Bahnschrift"/>
                          <a:cs typeface="Bahnschrift"/>
                        </a:rPr>
                        <a:t> </a:t>
                      </a:r>
                      <a:r>
                        <a:rPr sz="900" dirty="0">
                          <a:solidFill>
                            <a:srgbClr val="153236"/>
                          </a:solidFill>
                          <a:latin typeface="Bahnschrift"/>
                          <a:cs typeface="Bahnschrift"/>
                        </a:rPr>
                        <a:t>256 byte</a:t>
                      </a:r>
                      <a:r>
                        <a:rPr sz="900" spc="-5" dirty="0">
                          <a:solidFill>
                            <a:srgbClr val="153236"/>
                          </a:solidFill>
                          <a:latin typeface="Bahnschrift"/>
                          <a:cs typeface="Bahnschrift"/>
                        </a:rPr>
                        <a:t> </a:t>
                      </a:r>
                      <a:r>
                        <a:rPr sz="900" dirty="0">
                          <a:solidFill>
                            <a:srgbClr val="153236"/>
                          </a:solidFill>
                          <a:latin typeface="Bahnschrift"/>
                          <a:cs typeface="Bahnschrift"/>
                        </a:rPr>
                        <a:t>(up</a:t>
                      </a:r>
                      <a:r>
                        <a:rPr sz="900" spc="5" dirty="0">
                          <a:solidFill>
                            <a:srgbClr val="153236"/>
                          </a:solidFill>
                          <a:latin typeface="Bahnschrift"/>
                          <a:cs typeface="Bahnschrift"/>
                        </a:rPr>
                        <a:t> </a:t>
                      </a:r>
                      <a:r>
                        <a:rPr sz="900" dirty="0">
                          <a:solidFill>
                            <a:srgbClr val="153236"/>
                          </a:solidFill>
                          <a:latin typeface="Bahnschrift"/>
                          <a:cs typeface="Bahnschrift"/>
                        </a:rPr>
                        <a:t>to</a:t>
                      </a:r>
                      <a:r>
                        <a:rPr sz="900" spc="-5" dirty="0">
                          <a:solidFill>
                            <a:srgbClr val="153236"/>
                          </a:solidFill>
                          <a:latin typeface="Bahnschrift"/>
                          <a:cs typeface="Bahnschrift"/>
                        </a:rPr>
                        <a:t> </a:t>
                      </a:r>
                      <a:r>
                        <a:rPr sz="900" dirty="0">
                          <a:solidFill>
                            <a:srgbClr val="153236"/>
                          </a:solidFill>
                          <a:latin typeface="Bahnschrift"/>
                          <a:cs typeface="Bahnschrift"/>
                        </a:rPr>
                        <a:t>64 </a:t>
                      </a:r>
                      <a:r>
                        <a:rPr sz="900" spc="-20" dirty="0">
                          <a:solidFill>
                            <a:srgbClr val="153236"/>
                          </a:solidFill>
                          <a:latin typeface="Bahnschrift"/>
                          <a:cs typeface="Bahnschrift"/>
                        </a:rPr>
                        <a:t>GTs)</a:t>
                      </a:r>
                      <a:endParaRPr sz="900">
                        <a:latin typeface="Bahnschrift"/>
                        <a:cs typeface="Bahnschrift"/>
                      </a:endParaRPr>
                    </a:p>
                  </a:txBody>
                  <a:tcPr marL="0" marR="0" marT="393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FEE"/>
                    </a:solidFill>
                  </a:tcPr>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D9D9"/>
                    </a:solidFill>
                  </a:tcPr>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D9D9"/>
                    </a:solidFill>
                  </a:tcPr>
                </a:tc>
                <a:tc gridSpan="2">
                  <a:txBody>
                    <a:bodyPr/>
                    <a:lstStyle/>
                    <a:p>
                      <a:pPr marR="42545" algn="ctr">
                        <a:lnSpc>
                          <a:spcPct val="100000"/>
                        </a:lnSpc>
                        <a:spcBef>
                          <a:spcPts val="310"/>
                        </a:spcBef>
                      </a:pPr>
                      <a:r>
                        <a:rPr sz="900" dirty="0">
                          <a:solidFill>
                            <a:srgbClr val="153236"/>
                          </a:solidFill>
                          <a:latin typeface="Wingdings"/>
                          <a:cs typeface="Wingdings"/>
                        </a:rPr>
                        <a:t></a:t>
                      </a:r>
                      <a:endParaRPr sz="900">
                        <a:latin typeface="Wingdings"/>
                        <a:cs typeface="Wingdings"/>
                      </a:endParaRPr>
                    </a:p>
                  </a:txBody>
                  <a:tcPr marL="0" marR="0" marT="393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92D050"/>
                    </a:solidFill>
                  </a:tcPr>
                </a:tc>
                <a:tc hMerge="1">
                  <a:txBody>
                    <a:bodyPr/>
                    <a:lstStyle/>
                    <a:p>
                      <a:endParaRPr/>
                    </a:p>
                  </a:txBody>
                  <a:tcPr marL="0" marR="0" marT="0" marB="0"/>
                </a:tc>
                <a:tc gridSpan="2">
                  <a:txBody>
                    <a:bodyPr/>
                    <a:lstStyle/>
                    <a:p>
                      <a:pPr marR="42545" algn="ctr">
                        <a:lnSpc>
                          <a:spcPct val="100000"/>
                        </a:lnSpc>
                        <a:spcBef>
                          <a:spcPts val="310"/>
                        </a:spcBef>
                      </a:pPr>
                      <a:r>
                        <a:rPr sz="900" dirty="0">
                          <a:solidFill>
                            <a:srgbClr val="153236"/>
                          </a:solidFill>
                          <a:latin typeface="Wingdings"/>
                          <a:cs typeface="Wingdings"/>
                        </a:rPr>
                        <a:t></a:t>
                      </a:r>
                      <a:endParaRPr sz="900">
                        <a:latin typeface="Wingdings"/>
                        <a:cs typeface="Wingdings"/>
                      </a:endParaRPr>
                    </a:p>
                  </a:txBody>
                  <a:tcPr marL="0" marR="0" marT="393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92D050"/>
                    </a:solidFill>
                  </a:tcPr>
                </a:tc>
                <a:tc hMerge="1">
                  <a:txBody>
                    <a:bodyPr/>
                    <a:lstStyle/>
                    <a:p>
                      <a:endParaRPr/>
                    </a:p>
                  </a:txBody>
                  <a:tcPr marL="0" marR="0" marT="0" marB="0"/>
                </a:tc>
                <a:extLst>
                  <a:ext uri="{0D108BD9-81ED-4DB2-BD59-A6C34878D82A}">
                    <a16:rowId xmlns:a16="http://schemas.microsoft.com/office/drawing/2014/main" val="10004"/>
                  </a:ext>
                </a:extLst>
              </a:tr>
              <a:tr h="217804">
                <a:tc>
                  <a:txBody>
                    <a:bodyPr/>
                    <a:lstStyle/>
                    <a:p>
                      <a:pPr marL="74930">
                        <a:lnSpc>
                          <a:spcPct val="100000"/>
                        </a:lnSpc>
                        <a:spcBef>
                          <a:spcPts val="300"/>
                        </a:spcBef>
                      </a:pPr>
                      <a:r>
                        <a:rPr sz="900" dirty="0">
                          <a:solidFill>
                            <a:srgbClr val="153236"/>
                          </a:solidFill>
                          <a:latin typeface="Bahnschrift"/>
                          <a:cs typeface="Bahnschrift"/>
                        </a:rPr>
                        <a:t>Type</a:t>
                      </a:r>
                      <a:r>
                        <a:rPr sz="900" spc="-15" dirty="0">
                          <a:solidFill>
                            <a:srgbClr val="153236"/>
                          </a:solidFill>
                          <a:latin typeface="Bahnschrift"/>
                          <a:cs typeface="Bahnschrift"/>
                        </a:rPr>
                        <a:t> </a:t>
                      </a:r>
                      <a:r>
                        <a:rPr sz="900" dirty="0">
                          <a:solidFill>
                            <a:srgbClr val="153236"/>
                          </a:solidFill>
                          <a:latin typeface="Bahnschrift"/>
                          <a:cs typeface="Bahnschrift"/>
                        </a:rPr>
                        <a:t>1,</a:t>
                      </a:r>
                      <a:r>
                        <a:rPr sz="900" spc="-5" dirty="0">
                          <a:solidFill>
                            <a:srgbClr val="153236"/>
                          </a:solidFill>
                          <a:latin typeface="Bahnschrift"/>
                          <a:cs typeface="Bahnschrift"/>
                        </a:rPr>
                        <a:t> </a:t>
                      </a:r>
                      <a:r>
                        <a:rPr sz="900" dirty="0">
                          <a:solidFill>
                            <a:srgbClr val="153236"/>
                          </a:solidFill>
                          <a:latin typeface="Bahnschrift"/>
                          <a:cs typeface="Bahnschrift"/>
                        </a:rPr>
                        <a:t>Type</a:t>
                      </a:r>
                      <a:r>
                        <a:rPr sz="900" spc="-10" dirty="0">
                          <a:solidFill>
                            <a:srgbClr val="153236"/>
                          </a:solidFill>
                          <a:latin typeface="Bahnschrift"/>
                          <a:cs typeface="Bahnschrift"/>
                        </a:rPr>
                        <a:t> </a:t>
                      </a:r>
                      <a:r>
                        <a:rPr sz="900" dirty="0">
                          <a:solidFill>
                            <a:srgbClr val="153236"/>
                          </a:solidFill>
                          <a:latin typeface="Bahnschrift"/>
                          <a:cs typeface="Bahnschrift"/>
                        </a:rPr>
                        <a:t>2</a:t>
                      </a:r>
                      <a:r>
                        <a:rPr sz="900" spc="-5" dirty="0">
                          <a:solidFill>
                            <a:srgbClr val="153236"/>
                          </a:solidFill>
                          <a:latin typeface="Bahnschrift"/>
                          <a:cs typeface="Bahnschrift"/>
                        </a:rPr>
                        <a:t> </a:t>
                      </a:r>
                      <a:r>
                        <a:rPr sz="900" dirty="0">
                          <a:solidFill>
                            <a:srgbClr val="153236"/>
                          </a:solidFill>
                          <a:latin typeface="Bahnschrift"/>
                          <a:cs typeface="Bahnschrift"/>
                        </a:rPr>
                        <a:t>and</a:t>
                      </a:r>
                      <a:r>
                        <a:rPr sz="900" spc="5" dirty="0">
                          <a:solidFill>
                            <a:srgbClr val="153236"/>
                          </a:solidFill>
                          <a:latin typeface="Bahnschrift"/>
                          <a:cs typeface="Bahnschrift"/>
                        </a:rPr>
                        <a:t> </a:t>
                      </a:r>
                      <a:r>
                        <a:rPr sz="900" dirty="0">
                          <a:solidFill>
                            <a:srgbClr val="153236"/>
                          </a:solidFill>
                          <a:latin typeface="Bahnschrift"/>
                          <a:cs typeface="Bahnschrift"/>
                        </a:rPr>
                        <a:t>Type</a:t>
                      </a:r>
                      <a:r>
                        <a:rPr sz="900" spc="-15" dirty="0">
                          <a:solidFill>
                            <a:srgbClr val="153236"/>
                          </a:solidFill>
                          <a:latin typeface="Bahnschrift"/>
                          <a:cs typeface="Bahnschrift"/>
                        </a:rPr>
                        <a:t> </a:t>
                      </a:r>
                      <a:r>
                        <a:rPr sz="900" dirty="0">
                          <a:solidFill>
                            <a:srgbClr val="153236"/>
                          </a:solidFill>
                          <a:latin typeface="Bahnschrift"/>
                          <a:cs typeface="Bahnschrift"/>
                        </a:rPr>
                        <a:t>3</a:t>
                      </a:r>
                      <a:r>
                        <a:rPr sz="900" spc="5" dirty="0">
                          <a:solidFill>
                            <a:srgbClr val="153236"/>
                          </a:solidFill>
                          <a:latin typeface="Bahnschrift"/>
                          <a:cs typeface="Bahnschrift"/>
                        </a:rPr>
                        <a:t> </a:t>
                      </a:r>
                      <a:r>
                        <a:rPr sz="900" spc="-10" dirty="0">
                          <a:solidFill>
                            <a:srgbClr val="153236"/>
                          </a:solidFill>
                          <a:latin typeface="Bahnschrift"/>
                          <a:cs typeface="Bahnschrift"/>
                        </a:rPr>
                        <a:t>Devices</a:t>
                      </a:r>
                      <a:endParaRPr sz="900">
                        <a:latin typeface="Bahnschrift"/>
                        <a:cs typeface="Bahnschrift"/>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DDA"/>
                    </a:solidFill>
                  </a:tcPr>
                </a:tc>
                <a:tc>
                  <a:txBody>
                    <a:bodyPr/>
                    <a:lstStyle/>
                    <a:p>
                      <a:pPr marR="42545" algn="ctr">
                        <a:lnSpc>
                          <a:spcPct val="100000"/>
                        </a:lnSpc>
                        <a:spcBef>
                          <a:spcPts val="300"/>
                        </a:spcBef>
                      </a:pPr>
                      <a:r>
                        <a:rPr sz="900" dirty="0">
                          <a:solidFill>
                            <a:srgbClr val="153236"/>
                          </a:solidFill>
                          <a:latin typeface="Wingdings"/>
                          <a:cs typeface="Wingdings"/>
                        </a:rPr>
                        <a:t></a:t>
                      </a:r>
                      <a:endParaRPr sz="900">
                        <a:latin typeface="Wingdings"/>
                        <a:cs typeface="Wingdings"/>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92D050"/>
                    </a:solidFill>
                  </a:tcPr>
                </a:tc>
                <a:tc>
                  <a:txBody>
                    <a:bodyPr/>
                    <a:lstStyle/>
                    <a:p>
                      <a:pPr marR="42545" algn="ctr">
                        <a:lnSpc>
                          <a:spcPct val="100000"/>
                        </a:lnSpc>
                        <a:spcBef>
                          <a:spcPts val="300"/>
                        </a:spcBef>
                      </a:pPr>
                      <a:r>
                        <a:rPr sz="900" dirty="0">
                          <a:solidFill>
                            <a:srgbClr val="153236"/>
                          </a:solidFill>
                          <a:latin typeface="Wingdings"/>
                          <a:cs typeface="Wingdings"/>
                        </a:rPr>
                        <a:t></a:t>
                      </a:r>
                      <a:endParaRPr sz="900">
                        <a:latin typeface="Wingdings"/>
                        <a:cs typeface="Wingdings"/>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92D050"/>
                    </a:solidFill>
                  </a:tcPr>
                </a:tc>
                <a:tc gridSpan="2">
                  <a:txBody>
                    <a:bodyPr/>
                    <a:lstStyle/>
                    <a:p>
                      <a:pPr marR="42545" algn="ctr">
                        <a:lnSpc>
                          <a:spcPct val="100000"/>
                        </a:lnSpc>
                        <a:spcBef>
                          <a:spcPts val="300"/>
                        </a:spcBef>
                      </a:pPr>
                      <a:r>
                        <a:rPr sz="900" dirty="0">
                          <a:solidFill>
                            <a:srgbClr val="153236"/>
                          </a:solidFill>
                          <a:latin typeface="Wingdings"/>
                          <a:cs typeface="Wingdings"/>
                        </a:rPr>
                        <a:t></a:t>
                      </a:r>
                      <a:endParaRPr sz="900">
                        <a:latin typeface="Wingdings"/>
                        <a:cs typeface="Wingdings"/>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92D050"/>
                    </a:solidFill>
                  </a:tcPr>
                </a:tc>
                <a:tc hMerge="1">
                  <a:txBody>
                    <a:bodyPr/>
                    <a:lstStyle/>
                    <a:p>
                      <a:endParaRPr/>
                    </a:p>
                  </a:txBody>
                  <a:tcPr marL="0" marR="0" marT="0" marB="0"/>
                </a:tc>
                <a:tc gridSpan="2">
                  <a:txBody>
                    <a:bodyPr/>
                    <a:lstStyle/>
                    <a:p>
                      <a:pPr marR="42545" algn="ctr">
                        <a:lnSpc>
                          <a:spcPct val="100000"/>
                        </a:lnSpc>
                        <a:spcBef>
                          <a:spcPts val="300"/>
                        </a:spcBef>
                      </a:pPr>
                      <a:r>
                        <a:rPr sz="900" dirty="0">
                          <a:solidFill>
                            <a:srgbClr val="153236"/>
                          </a:solidFill>
                          <a:latin typeface="Wingdings"/>
                          <a:cs typeface="Wingdings"/>
                        </a:rPr>
                        <a:t></a:t>
                      </a:r>
                      <a:endParaRPr sz="900">
                        <a:latin typeface="Wingdings"/>
                        <a:cs typeface="Wingdings"/>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92D050"/>
                    </a:solidFill>
                  </a:tcPr>
                </a:tc>
                <a:tc hMerge="1">
                  <a:txBody>
                    <a:bodyPr/>
                    <a:lstStyle/>
                    <a:p>
                      <a:endParaRPr/>
                    </a:p>
                  </a:txBody>
                  <a:tcPr marL="0" marR="0" marT="0" marB="0"/>
                </a:tc>
                <a:extLst>
                  <a:ext uri="{0D108BD9-81ED-4DB2-BD59-A6C34878D82A}">
                    <a16:rowId xmlns:a16="http://schemas.microsoft.com/office/drawing/2014/main" val="10005"/>
                  </a:ext>
                </a:extLst>
              </a:tr>
              <a:tr h="218440">
                <a:tc>
                  <a:txBody>
                    <a:bodyPr/>
                    <a:lstStyle/>
                    <a:p>
                      <a:pPr marL="74930">
                        <a:lnSpc>
                          <a:spcPct val="100000"/>
                        </a:lnSpc>
                        <a:spcBef>
                          <a:spcPts val="300"/>
                        </a:spcBef>
                      </a:pPr>
                      <a:r>
                        <a:rPr sz="900" dirty="0">
                          <a:solidFill>
                            <a:srgbClr val="153236"/>
                          </a:solidFill>
                          <a:latin typeface="Bahnschrift"/>
                          <a:cs typeface="Bahnschrift"/>
                        </a:rPr>
                        <a:t>Memory Pooling</a:t>
                      </a:r>
                      <a:r>
                        <a:rPr sz="900" spc="-5" dirty="0">
                          <a:solidFill>
                            <a:srgbClr val="153236"/>
                          </a:solidFill>
                          <a:latin typeface="Bahnschrift"/>
                          <a:cs typeface="Bahnschrift"/>
                        </a:rPr>
                        <a:t> </a:t>
                      </a:r>
                      <a:r>
                        <a:rPr sz="900" dirty="0">
                          <a:solidFill>
                            <a:srgbClr val="153236"/>
                          </a:solidFill>
                          <a:latin typeface="Bahnschrift"/>
                          <a:cs typeface="Bahnschrift"/>
                        </a:rPr>
                        <a:t>w/</a:t>
                      </a:r>
                      <a:r>
                        <a:rPr sz="900" spc="-5" dirty="0">
                          <a:solidFill>
                            <a:srgbClr val="153236"/>
                          </a:solidFill>
                          <a:latin typeface="Bahnschrift"/>
                          <a:cs typeface="Bahnschrift"/>
                        </a:rPr>
                        <a:t> </a:t>
                      </a:r>
                      <a:r>
                        <a:rPr sz="900" spc="-20" dirty="0">
                          <a:solidFill>
                            <a:srgbClr val="153236"/>
                          </a:solidFill>
                          <a:latin typeface="Bahnschrift"/>
                          <a:cs typeface="Bahnschrift"/>
                        </a:rPr>
                        <a:t>MLDs</a:t>
                      </a:r>
                      <a:endParaRPr sz="900">
                        <a:latin typeface="Bahnschrift"/>
                        <a:cs typeface="Bahnschrift"/>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FEE"/>
                    </a:solidFill>
                  </a:tcPr>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D9D9"/>
                    </a:solidFill>
                  </a:tcPr>
                </a:tc>
                <a:tc>
                  <a:txBody>
                    <a:bodyPr/>
                    <a:lstStyle/>
                    <a:p>
                      <a:pPr marR="42545" algn="ctr">
                        <a:lnSpc>
                          <a:spcPct val="100000"/>
                        </a:lnSpc>
                        <a:spcBef>
                          <a:spcPts val="300"/>
                        </a:spcBef>
                      </a:pPr>
                      <a:r>
                        <a:rPr sz="900" dirty="0">
                          <a:solidFill>
                            <a:srgbClr val="153236"/>
                          </a:solidFill>
                          <a:latin typeface="Wingdings"/>
                          <a:cs typeface="Wingdings"/>
                        </a:rPr>
                        <a:t></a:t>
                      </a:r>
                      <a:endParaRPr sz="900">
                        <a:latin typeface="Wingdings"/>
                        <a:cs typeface="Wingdings"/>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92D050"/>
                    </a:solidFill>
                  </a:tcPr>
                </a:tc>
                <a:tc gridSpan="2">
                  <a:txBody>
                    <a:bodyPr/>
                    <a:lstStyle/>
                    <a:p>
                      <a:pPr marR="42545" algn="ctr">
                        <a:lnSpc>
                          <a:spcPct val="100000"/>
                        </a:lnSpc>
                        <a:spcBef>
                          <a:spcPts val="300"/>
                        </a:spcBef>
                      </a:pPr>
                      <a:r>
                        <a:rPr sz="900" dirty="0">
                          <a:solidFill>
                            <a:srgbClr val="153236"/>
                          </a:solidFill>
                          <a:latin typeface="Wingdings"/>
                          <a:cs typeface="Wingdings"/>
                        </a:rPr>
                        <a:t></a:t>
                      </a:r>
                      <a:endParaRPr sz="900">
                        <a:latin typeface="Wingdings"/>
                        <a:cs typeface="Wingdings"/>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92D050"/>
                    </a:solidFill>
                  </a:tcPr>
                </a:tc>
                <a:tc hMerge="1">
                  <a:txBody>
                    <a:bodyPr/>
                    <a:lstStyle/>
                    <a:p>
                      <a:endParaRPr/>
                    </a:p>
                  </a:txBody>
                  <a:tcPr marL="0" marR="0" marT="0" marB="0"/>
                </a:tc>
                <a:tc gridSpan="2">
                  <a:txBody>
                    <a:bodyPr/>
                    <a:lstStyle/>
                    <a:p>
                      <a:pPr marR="42545" algn="ctr">
                        <a:lnSpc>
                          <a:spcPct val="100000"/>
                        </a:lnSpc>
                        <a:spcBef>
                          <a:spcPts val="300"/>
                        </a:spcBef>
                      </a:pPr>
                      <a:r>
                        <a:rPr sz="900" dirty="0">
                          <a:solidFill>
                            <a:srgbClr val="153236"/>
                          </a:solidFill>
                          <a:latin typeface="Wingdings"/>
                          <a:cs typeface="Wingdings"/>
                        </a:rPr>
                        <a:t></a:t>
                      </a:r>
                      <a:endParaRPr sz="900">
                        <a:latin typeface="Wingdings"/>
                        <a:cs typeface="Wingdings"/>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92D050"/>
                    </a:solidFill>
                  </a:tcPr>
                </a:tc>
                <a:tc hMerge="1">
                  <a:txBody>
                    <a:bodyPr/>
                    <a:lstStyle/>
                    <a:p>
                      <a:endParaRPr/>
                    </a:p>
                  </a:txBody>
                  <a:tcPr marL="0" marR="0" marT="0" marB="0"/>
                </a:tc>
                <a:extLst>
                  <a:ext uri="{0D108BD9-81ED-4DB2-BD59-A6C34878D82A}">
                    <a16:rowId xmlns:a16="http://schemas.microsoft.com/office/drawing/2014/main" val="10006"/>
                  </a:ext>
                </a:extLst>
              </a:tr>
              <a:tr h="217804">
                <a:tc>
                  <a:txBody>
                    <a:bodyPr/>
                    <a:lstStyle/>
                    <a:p>
                      <a:pPr marL="74930">
                        <a:lnSpc>
                          <a:spcPct val="100000"/>
                        </a:lnSpc>
                        <a:spcBef>
                          <a:spcPts val="300"/>
                        </a:spcBef>
                      </a:pPr>
                      <a:r>
                        <a:rPr sz="900" dirty="0">
                          <a:solidFill>
                            <a:srgbClr val="153236"/>
                          </a:solidFill>
                          <a:latin typeface="Bahnschrift"/>
                          <a:cs typeface="Bahnschrift"/>
                        </a:rPr>
                        <a:t>Global</a:t>
                      </a:r>
                      <a:r>
                        <a:rPr sz="900" spc="-15" dirty="0">
                          <a:solidFill>
                            <a:srgbClr val="153236"/>
                          </a:solidFill>
                          <a:latin typeface="Bahnschrift"/>
                          <a:cs typeface="Bahnschrift"/>
                        </a:rPr>
                        <a:t> </a:t>
                      </a:r>
                      <a:r>
                        <a:rPr sz="900" dirty="0">
                          <a:solidFill>
                            <a:srgbClr val="153236"/>
                          </a:solidFill>
                          <a:latin typeface="Bahnschrift"/>
                          <a:cs typeface="Bahnschrift"/>
                        </a:rPr>
                        <a:t>Persistent</a:t>
                      </a:r>
                      <a:r>
                        <a:rPr sz="900" spc="25" dirty="0">
                          <a:solidFill>
                            <a:srgbClr val="153236"/>
                          </a:solidFill>
                          <a:latin typeface="Bahnschrift"/>
                          <a:cs typeface="Bahnschrift"/>
                        </a:rPr>
                        <a:t> </a:t>
                      </a:r>
                      <a:r>
                        <a:rPr sz="900" spc="-10" dirty="0">
                          <a:solidFill>
                            <a:srgbClr val="153236"/>
                          </a:solidFill>
                          <a:latin typeface="Bahnschrift"/>
                          <a:cs typeface="Bahnschrift"/>
                        </a:rPr>
                        <a:t>Flush</a:t>
                      </a:r>
                      <a:endParaRPr sz="900">
                        <a:latin typeface="Bahnschrift"/>
                        <a:cs typeface="Bahnschrift"/>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DDA"/>
                    </a:solidFill>
                  </a:tcPr>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D9D9"/>
                    </a:solidFill>
                  </a:tcPr>
                </a:tc>
                <a:tc>
                  <a:txBody>
                    <a:bodyPr/>
                    <a:lstStyle/>
                    <a:p>
                      <a:pPr marR="42545" algn="ctr">
                        <a:lnSpc>
                          <a:spcPct val="100000"/>
                        </a:lnSpc>
                        <a:spcBef>
                          <a:spcPts val="300"/>
                        </a:spcBef>
                      </a:pPr>
                      <a:r>
                        <a:rPr sz="900" dirty="0">
                          <a:solidFill>
                            <a:srgbClr val="153236"/>
                          </a:solidFill>
                          <a:latin typeface="Wingdings"/>
                          <a:cs typeface="Wingdings"/>
                        </a:rPr>
                        <a:t></a:t>
                      </a:r>
                      <a:endParaRPr sz="900">
                        <a:latin typeface="Wingdings"/>
                        <a:cs typeface="Wingdings"/>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92D050"/>
                    </a:solidFill>
                  </a:tcPr>
                </a:tc>
                <a:tc gridSpan="2">
                  <a:txBody>
                    <a:bodyPr/>
                    <a:lstStyle/>
                    <a:p>
                      <a:pPr marR="42545" algn="ctr">
                        <a:lnSpc>
                          <a:spcPct val="100000"/>
                        </a:lnSpc>
                        <a:spcBef>
                          <a:spcPts val="300"/>
                        </a:spcBef>
                      </a:pPr>
                      <a:r>
                        <a:rPr sz="900" dirty="0">
                          <a:solidFill>
                            <a:srgbClr val="153236"/>
                          </a:solidFill>
                          <a:latin typeface="Wingdings"/>
                          <a:cs typeface="Wingdings"/>
                        </a:rPr>
                        <a:t></a:t>
                      </a:r>
                      <a:endParaRPr sz="900">
                        <a:latin typeface="Wingdings"/>
                        <a:cs typeface="Wingdings"/>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92D050"/>
                    </a:solidFill>
                  </a:tcPr>
                </a:tc>
                <a:tc hMerge="1">
                  <a:txBody>
                    <a:bodyPr/>
                    <a:lstStyle/>
                    <a:p>
                      <a:endParaRPr/>
                    </a:p>
                  </a:txBody>
                  <a:tcPr marL="0" marR="0" marT="0" marB="0"/>
                </a:tc>
                <a:tc gridSpan="2">
                  <a:txBody>
                    <a:bodyPr/>
                    <a:lstStyle/>
                    <a:p>
                      <a:pPr marR="42545" algn="ctr">
                        <a:lnSpc>
                          <a:spcPct val="100000"/>
                        </a:lnSpc>
                        <a:spcBef>
                          <a:spcPts val="300"/>
                        </a:spcBef>
                      </a:pPr>
                      <a:r>
                        <a:rPr sz="900" dirty="0">
                          <a:solidFill>
                            <a:srgbClr val="153236"/>
                          </a:solidFill>
                          <a:latin typeface="Wingdings"/>
                          <a:cs typeface="Wingdings"/>
                        </a:rPr>
                        <a:t></a:t>
                      </a:r>
                      <a:endParaRPr sz="900">
                        <a:latin typeface="Wingdings"/>
                        <a:cs typeface="Wingdings"/>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92D050"/>
                    </a:solidFill>
                  </a:tcPr>
                </a:tc>
                <a:tc hMerge="1">
                  <a:txBody>
                    <a:bodyPr/>
                    <a:lstStyle/>
                    <a:p>
                      <a:endParaRPr/>
                    </a:p>
                  </a:txBody>
                  <a:tcPr marL="0" marR="0" marT="0" marB="0"/>
                </a:tc>
                <a:extLst>
                  <a:ext uri="{0D108BD9-81ED-4DB2-BD59-A6C34878D82A}">
                    <a16:rowId xmlns:a16="http://schemas.microsoft.com/office/drawing/2014/main" val="10007"/>
                  </a:ext>
                </a:extLst>
              </a:tr>
              <a:tr h="218440">
                <a:tc>
                  <a:txBody>
                    <a:bodyPr/>
                    <a:lstStyle/>
                    <a:p>
                      <a:pPr marL="74930">
                        <a:lnSpc>
                          <a:spcPct val="100000"/>
                        </a:lnSpc>
                        <a:spcBef>
                          <a:spcPts val="300"/>
                        </a:spcBef>
                      </a:pPr>
                      <a:r>
                        <a:rPr sz="900" dirty="0">
                          <a:solidFill>
                            <a:srgbClr val="153236"/>
                          </a:solidFill>
                          <a:latin typeface="Bahnschrift"/>
                          <a:cs typeface="Bahnschrift"/>
                        </a:rPr>
                        <a:t>CXL </a:t>
                      </a:r>
                      <a:r>
                        <a:rPr sz="900" spc="-25" dirty="0">
                          <a:solidFill>
                            <a:srgbClr val="153236"/>
                          </a:solidFill>
                          <a:latin typeface="Bahnschrift"/>
                          <a:cs typeface="Bahnschrift"/>
                        </a:rPr>
                        <a:t>IDE</a:t>
                      </a:r>
                      <a:endParaRPr sz="900">
                        <a:latin typeface="Bahnschrift"/>
                        <a:cs typeface="Bahnschrift"/>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FEE"/>
                    </a:solidFill>
                  </a:tcPr>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D9D9"/>
                    </a:solidFill>
                  </a:tcPr>
                </a:tc>
                <a:tc>
                  <a:txBody>
                    <a:bodyPr/>
                    <a:lstStyle/>
                    <a:p>
                      <a:pPr marR="42545" algn="ctr">
                        <a:lnSpc>
                          <a:spcPct val="100000"/>
                        </a:lnSpc>
                        <a:spcBef>
                          <a:spcPts val="300"/>
                        </a:spcBef>
                      </a:pPr>
                      <a:r>
                        <a:rPr sz="900" dirty="0">
                          <a:solidFill>
                            <a:srgbClr val="153236"/>
                          </a:solidFill>
                          <a:latin typeface="Wingdings"/>
                          <a:cs typeface="Wingdings"/>
                        </a:rPr>
                        <a:t></a:t>
                      </a:r>
                      <a:endParaRPr sz="900">
                        <a:latin typeface="Wingdings"/>
                        <a:cs typeface="Wingdings"/>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92D050"/>
                    </a:solidFill>
                  </a:tcPr>
                </a:tc>
                <a:tc gridSpan="2">
                  <a:txBody>
                    <a:bodyPr/>
                    <a:lstStyle/>
                    <a:p>
                      <a:pPr marR="42545" algn="ctr">
                        <a:lnSpc>
                          <a:spcPct val="100000"/>
                        </a:lnSpc>
                        <a:spcBef>
                          <a:spcPts val="300"/>
                        </a:spcBef>
                      </a:pPr>
                      <a:r>
                        <a:rPr sz="900" dirty="0">
                          <a:solidFill>
                            <a:srgbClr val="153236"/>
                          </a:solidFill>
                          <a:latin typeface="Wingdings"/>
                          <a:cs typeface="Wingdings"/>
                        </a:rPr>
                        <a:t></a:t>
                      </a:r>
                      <a:endParaRPr sz="900">
                        <a:latin typeface="Wingdings"/>
                        <a:cs typeface="Wingdings"/>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92D050"/>
                    </a:solidFill>
                  </a:tcPr>
                </a:tc>
                <a:tc hMerge="1">
                  <a:txBody>
                    <a:bodyPr/>
                    <a:lstStyle/>
                    <a:p>
                      <a:endParaRPr/>
                    </a:p>
                  </a:txBody>
                  <a:tcPr marL="0" marR="0" marT="0" marB="0"/>
                </a:tc>
                <a:tc gridSpan="2">
                  <a:txBody>
                    <a:bodyPr/>
                    <a:lstStyle/>
                    <a:p>
                      <a:pPr marR="42545" algn="ctr">
                        <a:lnSpc>
                          <a:spcPct val="100000"/>
                        </a:lnSpc>
                        <a:spcBef>
                          <a:spcPts val="300"/>
                        </a:spcBef>
                      </a:pPr>
                      <a:r>
                        <a:rPr sz="900" dirty="0">
                          <a:solidFill>
                            <a:srgbClr val="153236"/>
                          </a:solidFill>
                          <a:latin typeface="Wingdings"/>
                          <a:cs typeface="Wingdings"/>
                        </a:rPr>
                        <a:t></a:t>
                      </a:r>
                      <a:endParaRPr sz="900">
                        <a:latin typeface="Wingdings"/>
                        <a:cs typeface="Wingdings"/>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92D050"/>
                    </a:solidFill>
                  </a:tcPr>
                </a:tc>
                <a:tc hMerge="1">
                  <a:txBody>
                    <a:bodyPr/>
                    <a:lstStyle/>
                    <a:p>
                      <a:endParaRPr/>
                    </a:p>
                  </a:txBody>
                  <a:tcPr marL="0" marR="0" marT="0" marB="0"/>
                </a:tc>
                <a:extLst>
                  <a:ext uri="{0D108BD9-81ED-4DB2-BD59-A6C34878D82A}">
                    <a16:rowId xmlns:a16="http://schemas.microsoft.com/office/drawing/2014/main" val="10008"/>
                  </a:ext>
                </a:extLst>
              </a:tr>
              <a:tr h="217804">
                <a:tc>
                  <a:txBody>
                    <a:bodyPr/>
                    <a:lstStyle/>
                    <a:p>
                      <a:pPr marL="74930">
                        <a:lnSpc>
                          <a:spcPct val="100000"/>
                        </a:lnSpc>
                        <a:spcBef>
                          <a:spcPts val="300"/>
                        </a:spcBef>
                      </a:pPr>
                      <a:r>
                        <a:rPr sz="900" dirty="0">
                          <a:solidFill>
                            <a:srgbClr val="153236"/>
                          </a:solidFill>
                          <a:latin typeface="Bahnschrift"/>
                          <a:cs typeface="Bahnschrift"/>
                        </a:rPr>
                        <a:t>Switching</a:t>
                      </a:r>
                      <a:r>
                        <a:rPr sz="900" spc="50" dirty="0">
                          <a:solidFill>
                            <a:srgbClr val="153236"/>
                          </a:solidFill>
                          <a:latin typeface="Bahnschrift"/>
                          <a:cs typeface="Bahnschrift"/>
                        </a:rPr>
                        <a:t> </a:t>
                      </a:r>
                      <a:r>
                        <a:rPr sz="900" spc="-10" dirty="0">
                          <a:solidFill>
                            <a:srgbClr val="153236"/>
                          </a:solidFill>
                          <a:latin typeface="Bahnschrift"/>
                          <a:cs typeface="Bahnschrift"/>
                        </a:rPr>
                        <a:t>(Single-level)</a:t>
                      </a:r>
                      <a:endParaRPr sz="900">
                        <a:latin typeface="Bahnschrift"/>
                        <a:cs typeface="Bahnschrift"/>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DDA"/>
                    </a:solidFill>
                  </a:tcPr>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D9D9"/>
                    </a:solidFill>
                  </a:tcPr>
                </a:tc>
                <a:tc>
                  <a:txBody>
                    <a:bodyPr/>
                    <a:lstStyle/>
                    <a:p>
                      <a:pPr marR="42545" algn="ctr">
                        <a:lnSpc>
                          <a:spcPct val="100000"/>
                        </a:lnSpc>
                        <a:spcBef>
                          <a:spcPts val="300"/>
                        </a:spcBef>
                      </a:pPr>
                      <a:r>
                        <a:rPr sz="900" dirty="0">
                          <a:solidFill>
                            <a:srgbClr val="153236"/>
                          </a:solidFill>
                          <a:latin typeface="Wingdings"/>
                          <a:cs typeface="Wingdings"/>
                        </a:rPr>
                        <a:t></a:t>
                      </a:r>
                      <a:endParaRPr sz="900">
                        <a:latin typeface="Wingdings"/>
                        <a:cs typeface="Wingdings"/>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92D050"/>
                    </a:solidFill>
                  </a:tcPr>
                </a:tc>
                <a:tc gridSpan="2">
                  <a:txBody>
                    <a:bodyPr/>
                    <a:lstStyle/>
                    <a:p>
                      <a:pPr marR="42545" algn="ctr">
                        <a:lnSpc>
                          <a:spcPct val="100000"/>
                        </a:lnSpc>
                        <a:spcBef>
                          <a:spcPts val="300"/>
                        </a:spcBef>
                      </a:pPr>
                      <a:r>
                        <a:rPr sz="900" dirty="0">
                          <a:solidFill>
                            <a:srgbClr val="153236"/>
                          </a:solidFill>
                          <a:latin typeface="Wingdings"/>
                          <a:cs typeface="Wingdings"/>
                        </a:rPr>
                        <a:t></a:t>
                      </a:r>
                      <a:endParaRPr sz="900">
                        <a:latin typeface="Wingdings"/>
                        <a:cs typeface="Wingdings"/>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92D050"/>
                    </a:solidFill>
                  </a:tcPr>
                </a:tc>
                <a:tc hMerge="1">
                  <a:txBody>
                    <a:bodyPr/>
                    <a:lstStyle/>
                    <a:p>
                      <a:endParaRPr/>
                    </a:p>
                  </a:txBody>
                  <a:tcPr marL="0" marR="0" marT="0" marB="0"/>
                </a:tc>
                <a:tc gridSpan="2">
                  <a:txBody>
                    <a:bodyPr/>
                    <a:lstStyle/>
                    <a:p>
                      <a:pPr marR="42545" algn="ctr">
                        <a:lnSpc>
                          <a:spcPct val="100000"/>
                        </a:lnSpc>
                        <a:spcBef>
                          <a:spcPts val="300"/>
                        </a:spcBef>
                      </a:pPr>
                      <a:r>
                        <a:rPr sz="900" dirty="0">
                          <a:solidFill>
                            <a:srgbClr val="153236"/>
                          </a:solidFill>
                          <a:latin typeface="Wingdings"/>
                          <a:cs typeface="Wingdings"/>
                        </a:rPr>
                        <a:t></a:t>
                      </a:r>
                      <a:endParaRPr sz="900">
                        <a:latin typeface="Wingdings"/>
                        <a:cs typeface="Wingdings"/>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92D050"/>
                    </a:solidFill>
                  </a:tcPr>
                </a:tc>
                <a:tc hMerge="1">
                  <a:txBody>
                    <a:bodyPr/>
                    <a:lstStyle/>
                    <a:p>
                      <a:endParaRPr/>
                    </a:p>
                  </a:txBody>
                  <a:tcPr marL="0" marR="0" marT="0" marB="0"/>
                </a:tc>
                <a:extLst>
                  <a:ext uri="{0D108BD9-81ED-4DB2-BD59-A6C34878D82A}">
                    <a16:rowId xmlns:a16="http://schemas.microsoft.com/office/drawing/2014/main" val="10009"/>
                  </a:ext>
                </a:extLst>
              </a:tr>
              <a:tr h="218440">
                <a:tc>
                  <a:txBody>
                    <a:bodyPr/>
                    <a:lstStyle/>
                    <a:p>
                      <a:pPr marL="74930">
                        <a:lnSpc>
                          <a:spcPct val="100000"/>
                        </a:lnSpc>
                        <a:spcBef>
                          <a:spcPts val="300"/>
                        </a:spcBef>
                      </a:pPr>
                      <a:r>
                        <a:rPr sz="900" dirty="0">
                          <a:solidFill>
                            <a:srgbClr val="153236"/>
                          </a:solidFill>
                          <a:latin typeface="Bahnschrift"/>
                          <a:cs typeface="Bahnschrift"/>
                        </a:rPr>
                        <a:t>Switching</a:t>
                      </a:r>
                      <a:r>
                        <a:rPr sz="900" spc="45" dirty="0">
                          <a:solidFill>
                            <a:srgbClr val="153236"/>
                          </a:solidFill>
                          <a:latin typeface="Bahnschrift"/>
                          <a:cs typeface="Bahnschrift"/>
                        </a:rPr>
                        <a:t> </a:t>
                      </a:r>
                      <a:r>
                        <a:rPr sz="900" spc="-10" dirty="0">
                          <a:solidFill>
                            <a:srgbClr val="153236"/>
                          </a:solidFill>
                          <a:latin typeface="Bahnschrift"/>
                          <a:cs typeface="Bahnschrift"/>
                        </a:rPr>
                        <a:t>(Multi-level)</a:t>
                      </a:r>
                      <a:endParaRPr sz="900">
                        <a:latin typeface="Bahnschrift"/>
                        <a:cs typeface="Bahnschrift"/>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FEE"/>
                    </a:solidFill>
                  </a:tcPr>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D9D9"/>
                    </a:solidFill>
                  </a:tcPr>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D9D9"/>
                    </a:solidFill>
                  </a:tcPr>
                </a:tc>
                <a:tc gridSpan="2">
                  <a:txBody>
                    <a:bodyPr/>
                    <a:lstStyle/>
                    <a:p>
                      <a:pPr marR="42545" algn="ctr">
                        <a:lnSpc>
                          <a:spcPct val="100000"/>
                        </a:lnSpc>
                        <a:spcBef>
                          <a:spcPts val="300"/>
                        </a:spcBef>
                      </a:pPr>
                      <a:r>
                        <a:rPr sz="900" dirty="0">
                          <a:solidFill>
                            <a:srgbClr val="153236"/>
                          </a:solidFill>
                          <a:latin typeface="Wingdings"/>
                          <a:cs typeface="Wingdings"/>
                        </a:rPr>
                        <a:t></a:t>
                      </a:r>
                      <a:endParaRPr sz="900">
                        <a:latin typeface="Wingdings"/>
                        <a:cs typeface="Wingdings"/>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92D050"/>
                    </a:solidFill>
                  </a:tcPr>
                </a:tc>
                <a:tc hMerge="1">
                  <a:txBody>
                    <a:bodyPr/>
                    <a:lstStyle/>
                    <a:p>
                      <a:endParaRPr/>
                    </a:p>
                  </a:txBody>
                  <a:tcPr marL="0" marR="0" marT="0" marB="0"/>
                </a:tc>
                <a:tc gridSpan="2">
                  <a:txBody>
                    <a:bodyPr/>
                    <a:lstStyle/>
                    <a:p>
                      <a:pPr marR="42545" algn="ctr">
                        <a:lnSpc>
                          <a:spcPct val="100000"/>
                        </a:lnSpc>
                        <a:spcBef>
                          <a:spcPts val="300"/>
                        </a:spcBef>
                      </a:pPr>
                      <a:r>
                        <a:rPr sz="900" dirty="0">
                          <a:solidFill>
                            <a:srgbClr val="153236"/>
                          </a:solidFill>
                          <a:latin typeface="Wingdings"/>
                          <a:cs typeface="Wingdings"/>
                        </a:rPr>
                        <a:t></a:t>
                      </a:r>
                      <a:endParaRPr sz="900">
                        <a:latin typeface="Wingdings"/>
                        <a:cs typeface="Wingdings"/>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92D050"/>
                    </a:solidFill>
                  </a:tcPr>
                </a:tc>
                <a:tc hMerge="1">
                  <a:txBody>
                    <a:bodyPr/>
                    <a:lstStyle/>
                    <a:p>
                      <a:endParaRPr/>
                    </a:p>
                  </a:txBody>
                  <a:tcPr marL="0" marR="0" marT="0" marB="0"/>
                </a:tc>
                <a:extLst>
                  <a:ext uri="{0D108BD9-81ED-4DB2-BD59-A6C34878D82A}">
                    <a16:rowId xmlns:a16="http://schemas.microsoft.com/office/drawing/2014/main" val="10010"/>
                  </a:ext>
                </a:extLst>
              </a:tr>
              <a:tr h="217804">
                <a:tc>
                  <a:txBody>
                    <a:bodyPr/>
                    <a:lstStyle/>
                    <a:p>
                      <a:pPr marL="74930">
                        <a:lnSpc>
                          <a:spcPct val="100000"/>
                        </a:lnSpc>
                        <a:spcBef>
                          <a:spcPts val="300"/>
                        </a:spcBef>
                      </a:pPr>
                      <a:r>
                        <a:rPr sz="900" dirty="0">
                          <a:solidFill>
                            <a:srgbClr val="153236"/>
                          </a:solidFill>
                          <a:latin typeface="Bahnschrift"/>
                          <a:cs typeface="Bahnschrift"/>
                        </a:rPr>
                        <a:t>Direct</a:t>
                      </a:r>
                      <a:r>
                        <a:rPr sz="900" spc="5" dirty="0">
                          <a:solidFill>
                            <a:srgbClr val="153236"/>
                          </a:solidFill>
                          <a:latin typeface="Bahnschrift"/>
                          <a:cs typeface="Bahnschrift"/>
                        </a:rPr>
                        <a:t> </a:t>
                      </a:r>
                      <a:r>
                        <a:rPr sz="900" dirty="0">
                          <a:solidFill>
                            <a:srgbClr val="153236"/>
                          </a:solidFill>
                          <a:latin typeface="Bahnschrift"/>
                          <a:cs typeface="Bahnschrift"/>
                        </a:rPr>
                        <a:t>memory</a:t>
                      </a:r>
                      <a:r>
                        <a:rPr sz="900" spc="-5" dirty="0">
                          <a:solidFill>
                            <a:srgbClr val="153236"/>
                          </a:solidFill>
                          <a:latin typeface="Bahnschrift"/>
                          <a:cs typeface="Bahnschrift"/>
                        </a:rPr>
                        <a:t> </a:t>
                      </a:r>
                      <a:r>
                        <a:rPr sz="900" dirty="0">
                          <a:solidFill>
                            <a:srgbClr val="153236"/>
                          </a:solidFill>
                          <a:latin typeface="Bahnschrift"/>
                          <a:cs typeface="Bahnschrift"/>
                        </a:rPr>
                        <a:t>access</a:t>
                      </a:r>
                      <a:r>
                        <a:rPr sz="900" spc="15" dirty="0">
                          <a:solidFill>
                            <a:srgbClr val="153236"/>
                          </a:solidFill>
                          <a:latin typeface="Bahnschrift"/>
                          <a:cs typeface="Bahnschrift"/>
                        </a:rPr>
                        <a:t> </a:t>
                      </a:r>
                      <a:r>
                        <a:rPr sz="900" dirty="0">
                          <a:solidFill>
                            <a:srgbClr val="153236"/>
                          </a:solidFill>
                          <a:latin typeface="Bahnschrift"/>
                          <a:cs typeface="Bahnschrift"/>
                        </a:rPr>
                        <a:t>for</a:t>
                      </a:r>
                      <a:r>
                        <a:rPr sz="900" spc="10" dirty="0">
                          <a:solidFill>
                            <a:srgbClr val="153236"/>
                          </a:solidFill>
                          <a:latin typeface="Bahnschrift"/>
                          <a:cs typeface="Bahnschrift"/>
                        </a:rPr>
                        <a:t> </a:t>
                      </a:r>
                      <a:r>
                        <a:rPr sz="900" spc="-10" dirty="0">
                          <a:solidFill>
                            <a:srgbClr val="153236"/>
                          </a:solidFill>
                          <a:latin typeface="Bahnschrift"/>
                          <a:cs typeface="Bahnschrift"/>
                        </a:rPr>
                        <a:t>peer-to-</a:t>
                      </a:r>
                      <a:r>
                        <a:rPr sz="900" spc="-20" dirty="0">
                          <a:solidFill>
                            <a:srgbClr val="153236"/>
                          </a:solidFill>
                          <a:latin typeface="Bahnschrift"/>
                          <a:cs typeface="Bahnschrift"/>
                        </a:rPr>
                        <a:t>peer</a:t>
                      </a:r>
                      <a:endParaRPr sz="900">
                        <a:latin typeface="Bahnschrift"/>
                        <a:cs typeface="Bahnschrift"/>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DDA"/>
                    </a:solidFill>
                  </a:tcPr>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D9D9"/>
                    </a:solidFill>
                  </a:tcPr>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D9D9"/>
                    </a:solidFill>
                  </a:tcPr>
                </a:tc>
                <a:tc gridSpan="2">
                  <a:txBody>
                    <a:bodyPr/>
                    <a:lstStyle/>
                    <a:p>
                      <a:pPr marR="42545" algn="ctr">
                        <a:lnSpc>
                          <a:spcPct val="100000"/>
                        </a:lnSpc>
                        <a:spcBef>
                          <a:spcPts val="300"/>
                        </a:spcBef>
                      </a:pPr>
                      <a:r>
                        <a:rPr sz="900" dirty="0">
                          <a:solidFill>
                            <a:srgbClr val="153236"/>
                          </a:solidFill>
                          <a:latin typeface="Wingdings"/>
                          <a:cs typeface="Wingdings"/>
                        </a:rPr>
                        <a:t></a:t>
                      </a:r>
                      <a:endParaRPr sz="900">
                        <a:latin typeface="Wingdings"/>
                        <a:cs typeface="Wingdings"/>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92D050"/>
                    </a:solidFill>
                  </a:tcPr>
                </a:tc>
                <a:tc hMerge="1">
                  <a:txBody>
                    <a:bodyPr/>
                    <a:lstStyle/>
                    <a:p>
                      <a:endParaRPr/>
                    </a:p>
                  </a:txBody>
                  <a:tcPr marL="0" marR="0" marT="0" marB="0"/>
                </a:tc>
                <a:tc gridSpan="2">
                  <a:txBody>
                    <a:bodyPr/>
                    <a:lstStyle/>
                    <a:p>
                      <a:pPr marR="42545" algn="ctr">
                        <a:lnSpc>
                          <a:spcPct val="100000"/>
                        </a:lnSpc>
                        <a:spcBef>
                          <a:spcPts val="300"/>
                        </a:spcBef>
                      </a:pPr>
                      <a:r>
                        <a:rPr sz="900" dirty="0">
                          <a:solidFill>
                            <a:srgbClr val="153236"/>
                          </a:solidFill>
                          <a:latin typeface="Wingdings"/>
                          <a:cs typeface="Wingdings"/>
                        </a:rPr>
                        <a:t></a:t>
                      </a:r>
                      <a:endParaRPr sz="900">
                        <a:latin typeface="Wingdings"/>
                        <a:cs typeface="Wingdings"/>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92D050"/>
                    </a:solidFill>
                  </a:tcPr>
                </a:tc>
                <a:tc hMerge="1">
                  <a:txBody>
                    <a:bodyPr/>
                    <a:lstStyle/>
                    <a:p>
                      <a:endParaRPr/>
                    </a:p>
                  </a:txBody>
                  <a:tcPr marL="0" marR="0" marT="0" marB="0"/>
                </a:tc>
                <a:extLst>
                  <a:ext uri="{0D108BD9-81ED-4DB2-BD59-A6C34878D82A}">
                    <a16:rowId xmlns:a16="http://schemas.microsoft.com/office/drawing/2014/main" val="10011"/>
                  </a:ext>
                </a:extLst>
              </a:tr>
              <a:tr h="218440">
                <a:tc>
                  <a:txBody>
                    <a:bodyPr/>
                    <a:lstStyle/>
                    <a:p>
                      <a:pPr marL="74930">
                        <a:lnSpc>
                          <a:spcPct val="100000"/>
                        </a:lnSpc>
                        <a:spcBef>
                          <a:spcPts val="300"/>
                        </a:spcBef>
                      </a:pPr>
                      <a:r>
                        <a:rPr sz="900" dirty="0">
                          <a:solidFill>
                            <a:srgbClr val="153236"/>
                          </a:solidFill>
                          <a:latin typeface="Bahnschrift"/>
                          <a:cs typeface="Bahnschrift"/>
                        </a:rPr>
                        <a:t>Enhanced</a:t>
                      </a:r>
                      <a:r>
                        <a:rPr sz="900" spc="-10" dirty="0">
                          <a:solidFill>
                            <a:srgbClr val="153236"/>
                          </a:solidFill>
                          <a:latin typeface="Bahnschrift"/>
                          <a:cs typeface="Bahnschrift"/>
                        </a:rPr>
                        <a:t> </a:t>
                      </a:r>
                      <a:r>
                        <a:rPr sz="900" dirty="0">
                          <a:solidFill>
                            <a:srgbClr val="153236"/>
                          </a:solidFill>
                          <a:latin typeface="Bahnschrift"/>
                          <a:cs typeface="Bahnschrift"/>
                        </a:rPr>
                        <a:t>coherency</a:t>
                      </a:r>
                      <a:r>
                        <a:rPr sz="900" spc="-10" dirty="0">
                          <a:solidFill>
                            <a:srgbClr val="153236"/>
                          </a:solidFill>
                          <a:latin typeface="Bahnschrift"/>
                          <a:cs typeface="Bahnschrift"/>
                        </a:rPr>
                        <a:t> </a:t>
                      </a:r>
                      <a:r>
                        <a:rPr sz="900" dirty="0">
                          <a:solidFill>
                            <a:srgbClr val="153236"/>
                          </a:solidFill>
                          <a:latin typeface="Bahnschrift"/>
                          <a:cs typeface="Bahnschrift"/>
                        </a:rPr>
                        <a:t>(256</a:t>
                      </a:r>
                      <a:r>
                        <a:rPr sz="900" spc="-20" dirty="0">
                          <a:solidFill>
                            <a:srgbClr val="153236"/>
                          </a:solidFill>
                          <a:latin typeface="Bahnschrift"/>
                          <a:cs typeface="Bahnschrift"/>
                        </a:rPr>
                        <a:t> </a:t>
                      </a:r>
                      <a:r>
                        <a:rPr sz="900" dirty="0">
                          <a:solidFill>
                            <a:srgbClr val="153236"/>
                          </a:solidFill>
                          <a:latin typeface="Bahnschrift"/>
                          <a:cs typeface="Bahnschrift"/>
                        </a:rPr>
                        <a:t>byte</a:t>
                      </a:r>
                      <a:r>
                        <a:rPr sz="900" spc="-20" dirty="0">
                          <a:solidFill>
                            <a:srgbClr val="153236"/>
                          </a:solidFill>
                          <a:latin typeface="Bahnschrift"/>
                          <a:cs typeface="Bahnschrift"/>
                        </a:rPr>
                        <a:t> </a:t>
                      </a:r>
                      <a:r>
                        <a:rPr sz="900" spc="-10" dirty="0">
                          <a:solidFill>
                            <a:srgbClr val="153236"/>
                          </a:solidFill>
                          <a:latin typeface="Bahnschrift"/>
                          <a:cs typeface="Bahnschrift"/>
                        </a:rPr>
                        <a:t>flit)</a:t>
                      </a:r>
                      <a:endParaRPr sz="900">
                        <a:latin typeface="Bahnschrift"/>
                        <a:cs typeface="Bahnschrift"/>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FEE"/>
                    </a:solidFill>
                  </a:tcPr>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D9D9"/>
                    </a:solidFill>
                  </a:tcPr>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D9D9"/>
                    </a:solidFill>
                  </a:tcPr>
                </a:tc>
                <a:tc gridSpan="2">
                  <a:txBody>
                    <a:bodyPr/>
                    <a:lstStyle/>
                    <a:p>
                      <a:pPr marR="42545" algn="ctr">
                        <a:lnSpc>
                          <a:spcPct val="100000"/>
                        </a:lnSpc>
                        <a:spcBef>
                          <a:spcPts val="300"/>
                        </a:spcBef>
                      </a:pPr>
                      <a:r>
                        <a:rPr sz="900" dirty="0">
                          <a:solidFill>
                            <a:srgbClr val="153236"/>
                          </a:solidFill>
                          <a:latin typeface="Wingdings"/>
                          <a:cs typeface="Wingdings"/>
                        </a:rPr>
                        <a:t></a:t>
                      </a:r>
                      <a:endParaRPr sz="900">
                        <a:latin typeface="Wingdings"/>
                        <a:cs typeface="Wingdings"/>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92D050"/>
                    </a:solidFill>
                  </a:tcPr>
                </a:tc>
                <a:tc hMerge="1">
                  <a:txBody>
                    <a:bodyPr/>
                    <a:lstStyle/>
                    <a:p>
                      <a:endParaRPr/>
                    </a:p>
                  </a:txBody>
                  <a:tcPr marL="0" marR="0" marT="0" marB="0"/>
                </a:tc>
                <a:tc gridSpan="2">
                  <a:txBody>
                    <a:bodyPr/>
                    <a:lstStyle/>
                    <a:p>
                      <a:pPr marR="42545" algn="ctr">
                        <a:lnSpc>
                          <a:spcPct val="100000"/>
                        </a:lnSpc>
                        <a:spcBef>
                          <a:spcPts val="300"/>
                        </a:spcBef>
                      </a:pPr>
                      <a:r>
                        <a:rPr sz="900" dirty="0">
                          <a:solidFill>
                            <a:srgbClr val="153236"/>
                          </a:solidFill>
                          <a:latin typeface="Wingdings"/>
                          <a:cs typeface="Wingdings"/>
                        </a:rPr>
                        <a:t></a:t>
                      </a:r>
                      <a:endParaRPr sz="900">
                        <a:latin typeface="Wingdings"/>
                        <a:cs typeface="Wingdings"/>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92D050"/>
                    </a:solidFill>
                  </a:tcPr>
                </a:tc>
                <a:tc hMerge="1">
                  <a:txBody>
                    <a:bodyPr/>
                    <a:lstStyle/>
                    <a:p>
                      <a:endParaRPr/>
                    </a:p>
                  </a:txBody>
                  <a:tcPr marL="0" marR="0" marT="0" marB="0"/>
                </a:tc>
                <a:extLst>
                  <a:ext uri="{0D108BD9-81ED-4DB2-BD59-A6C34878D82A}">
                    <a16:rowId xmlns:a16="http://schemas.microsoft.com/office/drawing/2014/main" val="10012"/>
                  </a:ext>
                </a:extLst>
              </a:tr>
              <a:tr h="217804">
                <a:tc>
                  <a:txBody>
                    <a:bodyPr/>
                    <a:lstStyle/>
                    <a:p>
                      <a:pPr marL="74930">
                        <a:lnSpc>
                          <a:spcPct val="100000"/>
                        </a:lnSpc>
                        <a:spcBef>
                          <a:spcPts val="300"/>
                        </a:spcBef>
                      </a:pPr>
                      <a:r>
                        <a:rPr sz="900" dirty="0">
                          <a:solidFill>
                            <a:srgbClr val="153236"/>
                          </a:solidFill>
                          <a:latin typeface="Bahnschrift"/>
                          <a:cs typeface="Bahnschrift"/>
                        </a:rPr>
                        <a:t>Memory</a:t>
                      </a:r>
                      <a:r>
                        <a:rPr sz="900" spc="-10" dirty="0">
                          <a:solidFill>
                            <a:srgbClr val="153236"/>
                          </a:solidFill>
                          <a:latin typeface="Bahnschrift"/>
                          <a:cs typeface="Bahnschrift"/>
                        </a:rPr>
                        <a:t> </a:t>
                      </a:r>
                      <a:r>
                        <a:rPr sz="900" dirty="0">
                          <a:solidFill>
                            <a:srgbClr val="153236"/>
                          </a:solidFill>
                          <a:latin typeface="Bahnschrift"/>
                          <a:cs typeface="Bahnschrift"/>
                        </a:rPr>
                        <a:t>sharing (256</a:t>
                      </a:r>
                      <a:r>
                        <a:rPr sz="900" spc="-15" dirty="0">
                          <a:solidFill>
                            <a:srgbClr val="153236"/>
                          </a:solidFill>
                          <a:latin typeface="Bahnschrift"/>
                          <a:cs typeface="Bahnschrift"/>
                        </a:rPr>
                        <a:t> </a:t>
                      </a:r>
                      <a:r>
                        <a:rPr sz="900" dirty="0">
                          <a:solidFill>
                            <a:srgbClr val="153236"/>
                          </a:solidFill>
                          <a:latin typeface="Bahnschrift"/>
                          <a:cs typeface="Bahnschrift"/>
                        </a:rPr>
                        <a:t>byte</a:t>
                      </a:r>
                      <a:r>
                        <a:rPr sz="900" spc="-15" dirty="0">
                          <a:solidFill>
                            <a:srgbClr val="153236"/>
                          </a:solidFill>
                          <a:latin typeface="Bahnschrift"/>
                          <a:cs typeface="Bahnschrift"/>
                        </a:rPr>
                        <a:t> </a:t>
                      </a:r>
                      <a:r>
                        <a:rPr sz="900" spc="-10" dirty="0">
                          <a:solidFill>
                            <a:srgbClr val="153236"/>
                          </a:solidFill>
                          <a:latin typeface="Bahnschrift"/>
                          <a:cs typeface="Bahnschrift"/>
                        </a:rPr>
                        <a:t>flit)</a:t>
                      </a:r>
                      <a:endParaRPr sz="900">
                        <a:latin typeface="Bahnschrift"/>
                        <a:cs typeface="Bahnschrift"/>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DDA"/>
                    </a:solidFill>
                  </a:tcPr>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D9D9"/>
                    </a:solidFill>
                  </a:tcPr>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D9D9"/>
                    </a:solidFill>
                  </a:tcPr>
                </a:tc>
                <a:tc gridSpan="2">
                  <a:txBody>
                    <a:bodyPr/>
                    <a:lstStyle/>
                    <a:p>
                      <a:pPr marR="42545" algn="ctr">
                        <a:lnSpc>
                          <a:spcPct val="100000"/>
                        </a:lnSpc>
                        <a:spcBef>
                          <a:spcPts val="300"/>
                        </a:spcBef>
                      </a:pPr>
                      <a:r>
                        <a:rPr sz="900" dirty="0">
                          <a:solidFill>
                            <a:srgbClr val="153236"/>
                          </a:solidFill>
                          <a:latin typeface="Wingdings"/>
                          <a:cs typeface="Wingdings"/>
                        </a:rPr>
                        <a:t></a:t>
                      </a:r>
                      <a:endParaRPr sz="900">
                        <a:latin typeface="Wingdings"/>
                        <a:cs typeface="Wingdings"/>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92D050"/>
                    </a:solidFill>
                  </a:tcPr>
                </a:tc>
                <a:tc hMerge="1">
                  <a:txBody>
                    <a:bodyPr/>
                    <a:lstStyle/>
                    <a:p>
                      <a:endParaRPr/>
                    </a:p>
                  </a:txBody>
                  <a:tcPr marL="0" marR="0" marT="0" marB="0"/>
                </a:tc>
                <a:tc gridSpan="2">
                  <a:txBody>
                    <a:bodyPr/>
                    <a:lstStyle/>
                    <a:p>
                      <a:pPr marR="42545" algn="ctr">
                        <a:lnSpc>
                          <a:spcPct val="100000"/>
                        </a:lnSpc>
                        <a:spcBef>
                          <a:spcPts val="300"/>
                        </a:spcBef>
                      </a:pPr>
                      <a:r>
                        <a:rPr sz="900" dirty="0">
                          <a:solidFill>
                            <a:srgbClr val="153236"/>
                          </a:solidFill>
                          <a:latin typeface="Wingdings"/>
                          <a:cs typeface="Wingdings"/>
                        </a:rPr>
                        <a:t></a:t>
                      </a:r>
                      <a:endParaRPr sz="900">
                        <a:latin typeface="Wingdings"/>
                        <a:cs typeface="Wingdings"/>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92D050"/>
                    </a:solidFill>
                  </a:tcPr>
                </a:tc>
                <a:tc hMerge="1">
                  <a:txBody>
                    <a:bodyPr/>
                    <a:lstStyle/>
                    <a:p>
                      <a:endParaRPr/>
                    </a:p>
                  </a:txBody>
                  <a:tcPr marL="0" marR="0" marT="0" marB="0"/>
                </a:tc>
                <a:extLst>
                  <a:ext uri="{0D108BD9-81ED-4DB2-BD59-A6C34878D82A}">
                    <a16:rowId xmlns:a16="http://schemas.microsoft.com/office/drawing/2014/main" val="10013"/>
                  </a:ext>
                </a:extLst>
              </a:tr>
              <a:tr h="218440">
                <a:tc>
                  <a:txBody>
                    <a:bodyPr/>
                    <a:lstStyle/>
                    <a:p>
                      <a:pPr marL="74930">
                        <a:lnSpc>
                          <a:spcPct val="100000"/>
                        </a:lnSpc>
                        <a:spcBef>
                          <a:spcPts val="300"/>
                        </a:spcBef>
                      </a:pPr>
                      <a:r>
                        <a:rPr sz="900" dirty="0">
                          <a:solidFill>
                            <a:srgbClr val="153236"/>
                          </a:solidFill>
                          <a:latin typeface="Bahnschrift"/>
                          <a:cs typeface="Bahnschrift"/>
                        </a:rPr>
                        <a:t>Multiple</a:t>
                      </a:r>
                      <a:r>
                        <a:rPr sz="900" spc="-25" dirty="0">
                          <a:solidFill>
                            <a:srgbClr val="153236"/>
                          </a:solidFill>
                          <a:latin typeface="Bahnschrift"/>
                          <a:cs typeface="Bahnschrift"/>
                        </a:rPr>
                        <a:t> </a:t>
                      </a:r>
                      <a:r>
                        <a:rPr sz="900" dirty="0">
                          <a:solidFill>
                            <a:srgbClr val="153236"/>
                          </a:solidFill>
                          <a:latin typeface="Bahnschrift"/>
                          <a:cs typeface="Bahnschrift"/>
                        </a:rPr>
                        <a:t>Type</a:t>
                      </a:r>
                      <a:r>
                        <a:rPr sz="900" spc="-15" dirty="0">
                          <a:solidFill>
                            <a:srgbClr val="153236"/>
                          </a:solidFill>
                          <a:latin typeface="Bahnschrift"/>
                          <a:cs typeface="Bahnschrift"/>
                        </a:rPr>
                        <a:t> </a:t>
                      </a:r>
                      <a:r>
                        <a:rPr sz="900" dirty="0">
                          <a:solidFill>
                            <a:srgbClr val="153236"/>
                          </a:solidFill>
                          <a:latin typeface="Bahnschrift"/>
                          <a:cs typeface="Bahnschrift"/>
                        </a:rPr>
                        <a:t>1/Type</a:t>
                      </a:r>
                      <a:r>
                        <a:rPr sz="900" spc="-25" dirty="0">
                          <a:solidFill>
                            <a:srgbClr val="153236"/>
                          </a:solidFill>
                          <a:latin typeface="Bahnschrift"/>
                          <a:cs typeface="Bahnschrift"/>
                        </a:rPr>
                        <a:t> </a:t>
                      </a:r>
                      <a:r>
                        <a:rPr sz="900" dirty="0">
                          <a:solidFill>
                            <a:srgbClr val="153236"/>
                          </a:solidFill>
                          <a:latin typeface="Bahnschrift"/>
                          <a:cs typeface="Bahnschrift"/>
                        </a:rPr>
                        <a:t>2</a:t>
                      </a:r>
                      <a:r>
                        <a:rPr sz="900" spc="-5" dirty="0">
                          <a:solidFill>
                            <a:srgbClr val="153236"/>
                          </a:solidFill>
                          <a:latin typeface="Bahnschrift"/>
                          <a:cs typeface="Bahnschrift"/>
                        </a:rPr>
                        <a:t> </a:t>
                      </a:r>
                      <a:r>
                        <a:rPr sz="900" dirty="0">
                          <a:solidFill>
                            <a:srgbClr val="153236"/>
                          </a:solidFill>
                          <a:latin typeface="Bahnschrift"/>
                          <a:cs typeface="Bahnschrift"/>
                        </a:rPr>
                        <a:t>devices</a:t>
                      </a:r>
                      <a:r>
                        <a:rPr sz="900" spc="-5" dirty="0">
                          <a:solidFill>
                            <a:srgbClr val="153236"/>
                          </a:solidFill>
                          <a:latin typeface="Bahnschrift"/>
                          <a:cs typeface="Bahnschrift"/>
                        </a:rPr>
                        <a:t> </a:t>
                      </a:r>
                      <a:r>
                        <a:rPr sz="900" dirty="0">
                          <a:solidFill>
                            <a:srgbClr val="153236"/>
                          </a:solidFill>
                          <a:latin typeface="Bahnschrift"/>
                          <a:cs typeface="Bahnschrift"/>
                        </a:rPr>
                        <a:t>per</a:t>
                      </a:r>
                      <a:r>
                        <a:rPr sz="900" spc="-5" dirty="0">
                          <a:solidFill>
                            <a:srgbClr val="153236"/>
                          </a:solidFill>
                          <a:latin typeface="Bahnschrift"/>
                          <a:cs typeface="Bahnschrift"/>
                        </a:rPr>
                        <a:t> </a:t>
                      </a:r>
                      <a:r>
                        <a:rPr sz="900" dirty="0">
                          <a:solidFill>
                            <a:srgbClr val="153236"/>
                          </a:solidFill>
                          <a:latin typeface="Bahnschrift"/>
                          <a:cs typeface="Bahnschrift"/>
                        </a:rPr>
                        <a:t>root</a:t>
                      </a:r>
                      <a:r>
                        <a:rPr sz="900" spc="15" dirty="0">
                          <a:solidFill>
                            <a:srgbClr val="153236"/>
                          </a:solidFill>
                          <a:latin typeface="Bahnschrift"/>
                          <a:cs typeface="Bahnschrift"/>
                        </a:rPr>
                        <a:t> </a:t>
                      </a:r>
                      <a:r>
                        <a:rPr sz="900" spc="-20" dirty="0">
                          <a:solidFill>
                            <a:srgbClr val="153236"/>
                          </a:solidFill>
                          <a:latin typeface="Bahnschrift"/>
                          <a:cs typeface="Bahnschrift"/>
                        </a:rPr>
                        <a:t>port</a:t>
                      </a:r>
                      <a:endParaRPr sz="900">
                        <a:latin typeface="Bahnschrift"/>
                        <a:cs typeface="Bahnschrift"/>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FEE"/>
                    </a:solidFill>
                  </a:tcPr>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D9D9"/>
                    </a:solidFill>
                  </a:tcPr>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D9D9"/>
                    </a:solidFill>
                  </a:tcPr>
                </a:tc>
                <a:tc gridSpan="2">
                  <a:txBody>
                    <a:bodyPr/>
                    <a:lstStyle/>
                    <a:p>
                      <a:pPr marR="42545" algn="ctr">
                        <a:lnSpc>
                          <a:spcPct val="100000"/>
                        </a:lnSpc>
                        <a:spcBef>
                          <a:spcPts val="300"/>
                        </a:spcBef>
                      </a:pPr>
                      <a:r>
                        <a:rPr sz="900" dirty="0">
                          <a:solidFill>
                            <a:srgbClr val="153236"/>
                          </a:solidFill>
                          <a:latin typeface="Wingdings"/>
                          <a:cs typeface="Wingdings"/>
                        </a:rPr>
                        <a:t></a:t>
                      </a:r>
                      <a:endParaRPr sz="900">
                        <a:latin typeface="Wingdings"/>
                        <a:cs typeface="Wingdings"/>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92D050"/>
                    </a:solidFill>
                  </a:tcPr>
                </a:tc>
                <a:tc hMerge="1">
                  <a:txBody>
                    <a:bodyPr/>
                    <a:lstStyle/>
                    <a:p>
                      <a:endParaRPr/>
                    </a:p>
                  </a:txBody>
                  <a:tcPr marL="0" marR="0" marT="0" marB="0"/>
                </a:tc>
                <a:tc gridSpan="2">
                  <a:txBody>
                    <a:bodyPr/>
                    <a:lstStyle/>
                    <a:p>
                      <a:pPr marR="42545" algn="ctr">
                        <a:lnSpc>
                          <a:spcPct val="100000"/>
                        </a:lnSpc>
                        <a:spcBef>
                          <a:spcPts val="300"/>
                        </a:spcBef>
                      </a:pPr>
                      <a:r>
                        <a:rPr sz="900" dirty="0">
                          <a:solidFill>
                            <a:srgbClr val="153236"/>
                          </a:solidFill>
                          <a:latin typeface="Wingdings"/>
                          <a:cs typeface="Wingdings"/>
                        </a:rPr>
                        <a:t></a:t>
                      </a:r>
                      <a:endParaRPr sz="900">
                        <a:latin typeface="Wingdings"/>
                        <a:cs typeface="Wingdings"/>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92D050"/>
                    </a:solidFill>
                  </a:tcPr>
                </a:tc>
                <a:tc hMerge="1">
                  <a:txBody>
                    <a:bodyPr/>
                    <a:lstStyle/>
                    <a:p>
                      <a:endParaRPr/>
                    </a:p>
                  </a:txBody>
                  <a:tcPr marL="0" marR="0" marT="0" marB="0"/>
                </a:tc>
                <a:extLst>
                  <a:ext uri="{0D108BD9-81ED-4DB2-BD59-A6C34878D82A}">
                    <a16:rowId xmlns:a16="http://schemas.microsoft.com/office/drawing/2014/main" val="10014"/>
                  </a:ext>
                </a:extLst>
              </a:tr>
              <a:tr h="217804">
                <a:tc>
                  <a:txBody>
                    <a:bodyPr/>
                    <a:lstStyle/>
                    <a:p>
                      <a:pPr marL="74930">
                        <a:lnSpc>
                          <a:spcPct val="100000"/>
                        </a:lnSpc>
                        <a:spcBef>
                          <a:spcPts val="300"/>
                        </a:spcBef>
                      </a:pPr>
                      <a:r>
                        <a:rPr sz="900" dirty="0">
                          <a:solidFill>
                            <a:srgbClr val="153236"/>
                          </a:solidFill>
                          <a:latin typeface="Bahnschrift"/>
                          <a:cs typeface="Bahnschrift"/>
                        </a:rPr>
                        <a:t>Fabric</a:t>
                      </a:r>
                      <a:r>
                        <a:rPr sz="900" spc="-10" dirty="0">
                          <a:solidFill>
                            <a:srgbClr val="153236"/>
                          </a:solidFill>
                          <a:latin typeface="Bahnschrift"/>
                          <a:cs typeface="Bahnschrift"/>
                        </a:rPr>
                        <a:t> </a:t>
                      </a:r>
                      <a:r>
                        <a:rPr sz="900" dirty="0">
                          <a:solidFill>
                            <a:srgbClr val="153236"/>
                          </a:solidFill>
                          <a:latin typeface="Bahnschrift"/>
                          <a:cs typeface="Bahnschrift"/>
                        </a:rPr>
                        <a:t>capabilities</a:t>
                      </a:r>
                      <a:r>
                        <a:rPr sz="900" spc="-5" dirty="0">
                          <a:solidFill>
                            <a:srgbClr val="153236"/>
                          </a:solidFill>
                          <a:latin typeface="Bahnschrift"/>
                          <a:cs typeface="Bahnschrift"/>
                        </a:rPr>
                        <a:t> </a:t>
                      </a:r>
                      <a:r>
                        <a:rPr sz="900" dirty="0">
                          <a:solidFill>
                            <a:srgbClr val="153236"/>
                          </a:solidFill>
                          <a:latin typeface="Bahnschrift"/>
                          <a:cs typeface="Bahnschrift"/>
                        </a:rPr>
                        <a:t>(256</a:t>
                      </a:r>
                      <a:r>
                        <a:rPr sz="900" spc="-20" dirty="0">
                          <a:solidFill>
                            <a:srgbClr val="153236"/>
                          </a:solidFill>
                          <a:latin typeface="Bahnschrift"/>
                          <a:cs typeface="Bahnschrift"/>
                        </a:rPr>
                        <a:t> </a:t>
                      </a:r>
                      <a:r>
                        <a:rPr sz="900" dirty="0">
                          <a:solidFill>
                            <a:srgbClr val="153236"/>
                          </a:solidFill>
                          <a:latin typeface="Bahnschrift"/>
                          <a:cs typeface="Bahnschrift"/>
                        </a:rPr>
                        <a:t>byte</a:t>
                      </a:r>
                      <a:r>
                        <a:rPr sz="900" spc="-15" dirty="0">
                          <a:solidFill>
                            <a:srgbClr val="153236"/>
                          </a:solidFill>
                          <a:latin typeface="Bahnschrift"/>
                          <a:cs typeface="Bahnschrift"/>
                        </a:rPr>
                        <a:t> </a:t>
                      </a:r>
                      <a:r>
                        <a:rPr sz="900" spc="-10" dirty="0">
                          <a:solidFill>
                            <a:srgbClr val="153236"/>
                          </a:solidFill>
                          <a:latin typeface="Bahnschrift"/>
                          <a:cs typeface="Bahnschrift"/>
                        </a:rPr>
                        <a:t>flit)</a:t>
                      </a:r>
                      <a:endParaRPr sz="900">
                        <a:latin typeface="Bahnschrift"/>
                        <a:cs typeface="Bahnschrift"/>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DDA"/>
                    </a:solidFill>
                  </a:tcPr>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D9D9"/>
                    </a:solidFill>
                  </a:tcPr>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D9D9"/>
                    </a:solidFill>
                  </a:tcPr>
                </a:tc>
                <a:tc gridSpan="2">
                  <a:txBody>
                    <a:bodyPr/>
                    <a:lstStyle/>
                    <a:p>
                      <a:pPr marR="42545" algn="ctr">
                        <a:lnSpc>
                          <a:spcPct val="100000"/>
                        </a:lnSpc>
                        <a:spcBef>
                          <a:spcPts val="300"/>
                        </a:spcBef>
                      </a:pPr>
                      <a:r>
                        <a:rPr sz="900" dirty="0">
                          <a:solidFill>
                            <a:srgbClr val="153236"/>
                          </a:solidFill>
                          <a:latin typeface="Wingdings"/>
                          <a:cs typeface="Wingdings"/>
                        </a:rPr>
                        <a:t></a:t>
                      </a:r>
                      <a:endParaRPr sz="900">
                        <a:latin typeface="Wingdings"/>
                        <a:cs typeface="Wingdings"/>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92D050"/>
                    </a:solidFill>
                  </a:tcPr>
                </a:tc>
                <a:tc hMerge="1">
                  <a:txBody>
                    <a:bodyPr/>
                    <a:lstStyle/>
                    <a:p>
                      <a:endParaRPr/>
                    </a:p>
                  </a:txBody>
                  <a:tcPr marL="0" marR="0" marT="0" marB="0"/>
                </a:tc>
                <a:tc gridSpan="2">
                  <a:txBody>
                    <a:bodyPr/>
                    <a:lstStyle/>
                    <a:p>
                      <a:pPr marR="42545" algn="ctr">
                        <a:lnSpc>
                          <a:spcPct val="100000"/>
                        </a:lnSpc>
                        <a:spcBef>
                          <a:spcPts val="300"/>
                        </a:spcBef>
                      </a:pPr>
                      <a:r>
                        <a:rPr sz="900" dirty="0">
                          <a:solidFill>
                            <a:srgbClr val="153236"/>
                          </a:solidFill>
                          <a:latin typeface="Wingdings"/>
                          <a:cs typeface="Wingdings"/>
                        </a:rPr>
                        <a:t></a:t>
                      </a:r>
                      <a:endParaRPr sz="900">
                        <a:latin typeface="Wingdings"/>
                        <a:cs typeface="Wingdings"/>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92D050"/>
                    </a:solidFill>
                  </a:tcPr>
                </a:tc>
                <a:tc hMerge="1">
                  <a:txBody>
                    <a:bodyPr/>
                    <a:lstStyle/>
                    <a:p>
                      <a:endParaRPr/>
                    </a:p>
                  </a:txBody>
                  <a:tcPr marL="0" marR="0" marT="0" marB="0"/>
                </a:tc>
                <a:extLst>
                  <a:ext uri="{0D108BD9-81ED-4DB2-BD59-A6C34878D82A}">
                    <a16:rowId xmlns:a16="http://schemas.microsoft.com/office/drawing/2014/main" val="10015"/>
                  </a:ext>
                </a:extLst>
              </a:tr>
              <a:tr h="218440">
                <a:tc>
                  <a:txBody>
                    <a:bodyPr/>
                    <a:lstStyle/>
                    <a:p>
                      <a:pPr marL="74930">
                        <a:lnSpc>
                          <a:spcPct val="100000"/>
                        </a:lnSpc>
                        <a:spcBef>
                          <a:spcPts val="300"/>
                        </a:spcBef>
                      </a:pPr>
                      <a:r>
                        <a:rPr sz="900" dirty="0">
                          <a:solidFill>
                            <a:srgbClr val="153236"/>
                          </a:solidFill>
                          <a:latin typeface="Bahnschrift"/>
                          <a:cs typeface="Bahnschrift"/>
                        </a:rPr>
                        <a:t>Fabric</a:t>
                      </a:r>
                      <a:r>
                        <a:rPr sz="900" spc="-5" dirty="0">
                          <a:solidFill>
                            <a:srgbClr val="153236"/>
                          </a:solidFill>
                          <a:latin typeface="Bahnschrift"/>
                          <a:cs typeface="Bahnschrift"/>
                        </a:rPr>
                        <a:t> </a:t>
                      </a:r>
                      <a:r>
                        <a:rPr sz="900" dirty="0">
                          <a:solidFill>
                            <a:srgbClr val="153236"/>
                          </a:solidFill>
                          <a:latin typeface="Bahnschrift"/>
                          <a:cs typeface="Bahnschrift"/>
                        </a:rPr>
                        <a:t>Manager</a:t>
                      </a:r>
                      <a:r>
                        <a:rPr sz="900" spc="5" dirty="0">
                          <a:solidFill>
                            <a:srgbClr val="153236"/>
                          </a:solidFill>
                          <a:latin typeface="Bahnschrift"/>
                          <a:cs typeface="Bahnschrift"/>
                        </a:rPr>
                        <a:t> </a:t>
                      </a:r>
                      <a:r>
                        <a:rPr sz="900" dirty="0">
                          <a:solidFill>
                            <a:srgbClr val="153236"/>
                          </a:solidFill>
                          <a:latin typeface="Bahnschrift"/>
                          <a:cs typeface="Bahnschrift"/>
                        </a:rPr>
                        <a:t>API</a:t>
                      </a:r>
                      <a:r>
                        <a:rPr sz="900" spc="-20" dirty="0">
                          <a:solidFill>
                            <a:srgbClr val="153236"/>
                          </a:solidFill>
                          <a:latin typeface="Bahnschrift"/>
                          <a:cs typeface="Bahnschrift"/>
                        </a:rPr>
                        <a:t> </a:t>
                      </a:r>
                      <a:r>
                        <a:rPr sz="900" dirty="0">
                          <a:solidFill>
                            <a:srgbClr val="153236"/>
                          </a:solidFill>
                          <a:latin typeface="Bahnschrift"/>
                          <a:cs typeface="Bahnschrift"/>
                        </a:rPr>
                        <a:t>definition</a:t>
                      </a:r>
                      <a:r>
                        <a:rPr sz="900" spc="-15" dirty="0">
                          <a:solidFill>
                            <a:srgbClr val="153236"/>
                          </a:solidFill>
                          <a:latin typeface="Bahnschrift"/>
                          <a:cs typeface="Bahnschrift"/>
                        </a:rPr>
                        <a:t> </a:t>
                      </a:r>
                      <a:r>
                        <a:rPr sz="900" dirty="0">
                          <a:solidFill>
                            <a:srgbClr val="153236"/>
                          </a:solidFill>
                          <a:latin typeface="Bahnschrift"/>
                          <a:cs typeface="Bahnschrift"/>
                        </a:rPr>
                        <a:t>for</a:t>
                      </a:r>
                      <a:r>
                        <a:rPr sz="900" spc="-5" dirty="0">
                          <a:solidFill>
                            <a:srgbClr val="153236"/>
                          </a:solidFill>
                          <a:latin typeface="Bahnschrift"/>
                          <a:cs typeface="Bahnschrift"/>
                        </a:rPr>
                        <a:t> </a:t>
                      </a:r>
                      <a:r>
                        <a:rPr sz="900" dirty="0">
                          <a:solidFill>
                            <a:srgbClr val="153236"/>
                          </a:solidFill>
                          <a:latin typeface="Bahnschrift"/>
                          <a:cs typeface="Bahnschrift"/>
                        </a:rPr>
                        <a:t>PBR</a:t>
                      </a:r>
                      <a:r>
                        <a:rPr sz="900" spc="-5" dirty="0">
                          <a:solidFill>
                            <a:srgbClr val="153236"/>
                          </a:solidFill>
                          <a:latin typeface="Bahnschrift"/>
                          <a:cs typeface="Bahnschrift"/>
                        </a:rPr>
                        <a:t> </a:t>
                      </a:r>
                      <a:r>
                        <a:rPr sz="900" spc="-10" dirty="0">
                          <a:solidFill>
                            <a:srgbClr val="153236"/>
                          </a:solidFill>
                          <a:latin typeface="Bahnschrift"/>
                          <a:cs typeface="Bahnschrift"/>
                        </a:rPr>
                        <a:t>Switch</a:t>
                      </a:r>
                      <a:endParaRPr sz="900">
                        <a:latin typeface="Bahnschrift"/>
                        <a:cs typeface="Bahnschrift"/>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FEE"/>
                    </a:solidFill>
                  </a:tcPr>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D9D9"/>
                    </a:solidFill>
                  </a:tcPr>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D9D9"/>
                    </a:solidFill>
                  </a:tcPr>
                </a:tc>
                <a:tc gridSpan="2">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D9D9"/>
                    </a:solidFill>
                  </a:tcPr>
                </a:tc>
                <a:tc hMerge="1">
                  <a:txBody>
                    <a:bodyPr/>
                    <a:lstStyle/>
                    <a:p>
                      <a:endParaRPr/>
                    </a:p>
                  </a:txBody>
                  <a:tcPr marL="0" marR="0" marT="0" marB="0"/>
                </a:tc>
                <a:tc gridSpan="2">
                  <a:txBody>
                    <a:bodyPr/>
                    <a:lstStyle/>
                    <a:p>
                      <a:pPr marR="42545" algn="ctr">
                        <a:lnSpc>
                          <a:spcPct val="100000"/>
                        </a:lnSpc>
                        <a:spcBef>
                          <a:spcPts val="300"/>
                        </a:spcBef>
                      </a:pPr>
                      <a:r>
                        <a:rPr sz="900" dirty="0">
                          <a:solidFill>
                            <a:srgbClr val="153236"/>
                          </a:solidFill>
                          <a:latin typeface="Wingdings"/>
                          <a:cs typeface="Wingdings"/>
                        </a:rPr>
                        <a:t></a:t>
                      </a:r>
                      <a:endParaRPr sz="900">
                        <a:latin typeface="Wingdings"/>
                        <a:cs typeface="Wingdings"/>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92D050"/>
                    </a:solidFill>
                  </a:tcPr>
                </a:tc>
                <a:tc hMerge="1">
                  <a:txBody>
                    <a:bodyPr/>
                    <a:lstStyle/>
                    <a:p>
                      <a:endParaRPr/>
                    </a:p>
                  </a:txBody>
                  <a:tcPr marL="0" marR="0" marT="0" marB="0"/>
                </a:tc>
                <a:extLst>
                  <a:ext uri="{0D108BD9-81ED-4DB2-BD59-A6C34878D82A}">
                    <a16:rowId xmlns:a16="http://schemas.microsoft.com/office/drawing/2014/main" val="10016"/>
                  </a:ext>
                </a:extLst>
              </a:tr>
              <a:tr h="217804">
                <a:tc>
                  <a:txBody>
                    <a:bodyPr/>
                    <a:lstStyle/>
                    <a:p>
                      <a:pPr marL="74930">
                        <a:lnSpc>
                          <a:spcPct val="100000"/>
                        </a:lnSpc>
                        <a:spcBef>
                          <a:spcPts val="300"/>
                        </a:spcBef>
                      </a:pPr>
                      <a:r>
                        <a:rPr sz="900" spc="-10" dirty="0">
                          <a:solidFill>
                            <a:srgbClr val="153236"/>
                          </a:solidFill>
                          <a:latin typeface="Bahnschrift"/>
                          <a:cs typeface="Bahnschrift"/>
                        </a:rPr>
                        <a:t>Host-to-</a:t>
                      </a:r>
                      <a:r>
                        <a:rPr sz="900" dirty="0">
                          <a:solidFill>
                            <a:srgbClr val="153236"/>
                          </a:solidFill>
                          <a:latin typeface="Bahnschrift"/>
                          <a:cs typeface="Bahnschrift"/>
                        </a:rPr>
                        <a:t>Host communication</a:t>
                      </a:r>
                      <a:r>
                        <a:rPr sz="900" spc="5" dirty="0">
                          <a:solidFill>
                            <a:srgbClr val="153236"/>
                          </a:solidFill>
                          <a:latin typeface="Bahnschrift"/>
                          <a:cs typeface="Bahnschrift"/>
                        </a:rPr>
                        <a:t> </a:t>
                      </a:r>
                      <a:r>
                        <a:rPr sz="900" dirty="0">
                          <a:solidFill>
                            <a:srgbClr val="153236"/>
                          </a:solidFill>
                          <a:latin typeface="Bahnschrift"/>
                          <a:cs typeface="Bahnschrift"/>
                        </a:rPr>
                        <a:t>with</a:t>
                      </a:r>
                      <a:r>
                        <a:rPr sz="900" spc="-10" dirty="0">
                          <a:solidFill>
                            <a:srgbClr val="153236"/>
                          </a:solidFill>
                          <a:latin typeface="Bahnschrift"/>
                          <a:cs typeface="Bahnschrift"/>
                        </a:rPr>
                        <a:t> </a:t>
                      </a:r>
                      <a:r>
                        <a:rPr sz="900" dirty="0">
                          <a:solidFill>
                            <a:srgbClr val="153236"/>
                          </a:solidFill>
                          <a:latin typeface="Bahnschrift"/>
                          <a:cs typeface="Bahnschrift"/>
                        </a:rPr>
                        <a:t>Global</a:t>
                      </a:r>
                      <a:r>
                        <a:rPr sz="900" spc="-20" dirty="0">
                          <a:solidFill>
                            <a:srgbClr val="153236"/>
                          </a:solidFill>
                          <a:latin typeface="Bahnschrift"/>
                          <a:cs typeface="Bahnschrift"/>
                        </a:rPr>
                        <a:t> </a:t>
                      </a:r>
                      <a:r>
                        <a:rPr sz="900" dirty="0">
                          <a:solidFill>
                            <a:srgbClr val="153236"/>
                          </a:solidFill>
                          <a:latin typeface="Bahnschrift"/>
                          <a:cs typeface="Bahnschrift"/>
                        </a:rPr>
                        <a:t>Integrated</a:t>
                      </a:r>
                      <a:r>
                        <a:rPr sz="900" spc="5" dirty="0">
                          <a:solidFill>
                            <a:srgbClr val="153236"/>
                          </a:solidFill>
                          <a:latin typeface="Bahnschrift"/>
                          <a:cs typeface="Bahnschrift"/>
                        </a:rPr>
                        <a:t> </a:t>
                      </a:r>
                      <a:r>
                        <a:rPr sz="900" dirty="0">
                          <a:solidFill>
                            <a:srgbClr val="153236"/>
                          </a:solidFill>
                          <a:latin typeface="Bahnschrift"/>
                          <a:cs typeface="Bahnschrift"/>
                        </a:rPr>
                        <a:t>Memory</a:t>
                      </a:r>
                      <a:r>
                        <a:rPr sz="900" spc="-15" dirty="0">
                          <a:solidFill>
                            <a:srgbClr val="153236"/>
                          </a:solidFill>
                          <a:latin typeface="Bahnschrift"/>
                          <a:cs typeface="Bahnschrift"/>
                        </a:rPr>
                        <a:t> </a:t>
                      </a:r>
                      <a:r>
                        <a:rPr sz="900" dirty="0">
                          <a:solidFill>
                            <a:srgbClr val="153236"/>
                          </a:solidFill>
                          <a:latin typeface="Bahnschrift"/>
                          <a:cs typeface="Bahnschrift"/>
                        </a:rPr>
                        <a:t>(GIM) </a:t>
                      </a:r>
                      <a:r>
                        <a:rPr sz="900" spc="-10" dirty="0">
                          <a:solidFill>
                            <a:srgbClr val="153236"/>
                          </a:solidFill>
                          <a:latin typeface="Bahnschrift"/>
                          <a:cs typeface="Bahnschrift"/>
                        </a:rPr>
                        <a:t>concept</a:t>
                      </a:r>
                      <a:endParaRPr sz="900">
                        <a:latin typeface="Bahnschrift"/>
                        <a:cs typeface="Bahnschrift"/>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DDA"/>
                    </a:solidFill>
                  </a:tcPr>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D9D9"/>
                    </a:solidFill>
                  </a:tcPr>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D9D9"/>
                    </a:solidFill>
                  </a:tcPr>
                </a:tc>
                <a:tc gridSpan="2">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D9D9"/>
                    </a:solidFill>
                  </a:tcPr>
                </a:tc>
                <a:tc hMerge="1">
                  <a:txBody>
                    <a:bodyPr/>
                    <a:lstStyle/>
                    <a:p>
                      <a:endParaRPr/>
                    </a:p>
                  </a:txBody>
                  <a:tcPr marL="0" marR="0" marT="0" marB="0"/>
                </a:tc>
                <a:tc gridSpan="2">
                  <a:txBody>
                    <a:bodyPr/>
                    <a:lstStyle/>
                    <a:p>
                      <a:pPr marR="42545" algn="ctr">
                        <a:lnSpc>
                          <a:spcPct val="100000"/>
                        </a:lnSpc>
                        <a:spcBef>
                          <a:spcPts val="300"/>
                        </a:spcBef>
                      </a:pPr>
                      <a:r>
                        <a:rPr sz="900" dirty="0">
                          <a:solidFill>
                            <a:srgbClr val="153236"/>
                          </a:solidFill>
                          <a:latin typeface="Wingdings"/>
                          <a:cs typeface="Wingdings"/>
                        </a:rPr>
                        <a:t></a:t>
                      </a:r>
                      <a:endParaRPr sz="900">
                        <a:latin typeface="Wingdings"/>
                        <a:cs typeface="Wingdings"/>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92D050"/>
                    </a:solidFill>
                  </a:tcPr>
                </a:tc>
                <a:tc hMerge="1">
                  <a:txBody>
                    <a:bodyPr/>
                    <a:lstStyle/>
                    <a:p>
                      <a:endParaRPr/>
                    </a:p>
                  </a:txBody>
                  <a:tcPr marL="0" marR="0" marT="0" marB="0"/>
                </a:tc>
                <a:extLst>
                  <a:ext uri="{0D108BD9-81ED-4DB2-BD59-A6C34878D82A}">
                    <a16:rowId xmlns:a16="http://schemas.microsoft.com/office/drawing/2014/main" val="10017"/>
                  </a:ext>
                </a:extLst>
              </a:tr>
              <a:tr h="218440">
                <a:tc>
                  <a:txBody>
                    <a:bodyPr/>
                    <a:lstStyle/>
                    <a:p>
                      <a:pPr marL="74930">
                        <a:lnSpc>
                          <a:spcPct val="100000"/>
                        </a:lnSpc>
                        <a:spcBef>
                          <a:spcPts val="300"/>
                        </a:spcBef>
                      </a:pPr>
                      <a:r>
                        <a:rPr sz="900" spc="-10" dirty="0">
                          <a:solidFill>
                            <a:srgbClr val="153236"/>
                          </a:solidFill>
                          <a:latin typeface="Bahnschrift"/>
                          <a:cs typeface="Bahnschrift"/>
                        </a:rPr>
                        <a:t>Trusted-Execution-</a:t>
                      </a:r>
                      <a:r>
                        <a:rPr sz="900" dirty="0">
                          <a:solidFill>
                            <a:srgbClr val="153236"/>
                          </a:solidFill>
                          <a:latin typeface="Bahnschrift"/>
                          <a:cs typeface="Bahnschrift"/>
                        </a:rPr>
                        <a:t>Environment</a:t>
                      </a:r>
                      <a:r>
                        <a:rPr sz="900" spc="45" dirty="0">
                          <a:solidFill>
                            <a:srgbClr val="153236"/>
                          </a:solidFill>
                          <a:latin typeface="Bahnschrift"/>
                          <a:cs typeface="Bahnschrift"/>
                        </a:rPr>
                        <a:t> </a:t>
                      </a:r>
                      <a:r>
                        <a:rPr sz="900" dirty="0">
                          <a:solidFill>
                            <a:srgbClr val="153236"/>
                          </a:solidFill>
                          <a:latin typeface="Bahnschrift"/>
                          <a:cs typeface="Bahnschrift"/>
                        </a:rPr>
                        <a:t>(TEE)</a:t>
                      </a:r>
                      <a:r>
                        <a:rPr sz="900" spc="20" dirty="0">
                          <a:solidFill>
                            <a:srgbClr val="153236"/>
                          </a:solidFill>
                          <a:latin typeface="Bahnschrift"/>
                          <a:cs typeface="Bahnschrift"/>
                        </a:rPr>
                        <a:t> </a:t>
                      </a:r>
                      <a:r>
                        <a:rPr sz="900" dirty="0">
                          <a:solidFill>
                            <a:srgbClr val="153236"/>
                          </a:solidFill>
                          <a:latin typeface="Bahnschrift"/>
                          <a:cs typeface="Bahnschrift"/>
                        </a:rPr>
                        <a:t>Security</a:t>
                      </a:r>
                      <a:r>
                        <a:rPr sz="900" spc="25" dirty="0">
                          <a:solidFill>
                            <a:srgbClr val="153236"/>
                          </a:solidFill>
                          <a:latin typeface="Bahnschrift"/>
                          <a:cs typeface="Bahnschrift"/>
                        </a:rPr>
                        <a:t> </a:t>
                      </a:r>
                      <a:r>
                        <a:rPr sz="900" spc="-10" dirty="0">
                          <a:solidFill>
                            <a:srgbClr val="153236"/>
                          </a:solidFill>
                          <a:latin typeface="Bahnschrift"/>
                          <a:cs typeface="Bahnschrift"/>
                        </a:rPr>
                        <a:t>Protocol</a:t>
                      </a:r>
                      <a:endParaRPr sz="900">
                        <a:latin typeface="Bahnschrift"/>
                        <a:cs typeface="Bahnschrift"/>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FEE"/>
                    </a:solidFill>
                  </a:tcPr>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D9D9"/>
                    </a:solidFill>
                  </a:tcPr>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D9D9"/>
                    </a:solidFill>
                  </a:tcPr>
                </a:tc>
                <a:tc gridSpan="2">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D9D9"/>
                    </a:solidFill>
                  </a:tcPr>
                </a:tc>
                <a:tc hMerge="1">
                  <a:txBody>
                    <a:bodyPr/>
                    <a:lstStyle/>
                    <a:p>
                      <a:endParaRPr/>
                    </a:p>
                  </a:txBody>
                  <a:tcPr marL="0" marR="0" marT="0" marB="0"/>
                </a:tc>
                <a:tc gridSpan="2">
                  <a:txBody>
                    <a:bodyPr/>
                    <a:lstStyle/>
                    <a:p>
                      <a:pPr marR="42545" algn="ctr">
                        <a:lnSpc>
                          <a:spcPct val="100000"/>
                        </a:lnSpc>
                        <a:spcBef>
                          <a:spcPts val="300"/>
                        </a:spcBef>
                      </a:pPr>
                      <a:r>
                        <a:rPr sz="900" dirty="0">
                          <a:solidFill>
                            <a:srgbClr val="153236"/>
                          </a:solidFill>
                          <a:latin typeface="Wingdings"/>
                          <a:cs typeface="Wingdings"/>
                        </a:rPr>
                        <a:t></a:t>
                      </a:r>
                      <a:endParaRPr sz="900">
                        <a:latin typeface="Wingdings"/>
                        <a:cs typeface="Wingdings"/>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92D050"/>
                    </a:solidFill>
                  </a:tcPr>
                </a:tc>
                <a:tc hMerge="1">
                  <a:txBody>
                    <a:bodyPr/>
                    <a:lstStyle/>
                    <a:p>
                      <a:endParaRPr/>
                    </a:p>
                  </a:txBody>
                  <a:tcPr marL="0" marR="0" marT="0" marB="0"/>
                </a:tc>
                <a:extLst>
                  <a:ext uri="{0D108BD9-81ED-4DB2-BD59-A6C34878D82A}">
                    <a16:rowId xmlns:a16="http://schemas.microsoft.com/office/drawing/2014/main" val="10018"/>
                  </a:ext>
                </a:extLst>
              </a:tr>
              <a:tr h="217804">
                <a:tc>
                  <a:txBody>
                    <a:bodyPr/>
                    <a:lstStyle/>
                    <a:p>
                      <a:pPr marL="74930">
                        <a:lnSpc>
                          <a:spcPct val="100000"/>
                        </a:lnSpc>
                        <a:spcBef>
                          <a:spcPts val="290"/>
                        </a:spcBef>
                      </a:pPr>
                      <a:r>
                        <a:rPr sz="900" dirty="0">
                          <a:solidFill>
                            <a:srgbClr val="153236"/>
                          </a:solidFill>
                          <a:latin typeface="Bahnschrift"/>
                          <a:cs typeface="Bahnschrift"/>
                        </a:rPr>
                        <a:t>Memory</a:t>
                      </a:r>
                      <a:r>
                        <a:rPr sz="900" spc="-10" dirty="0">
                          <a:solidFill>
                            <a:srgbClr val="153236"/>
                          </a:solidFill>
                          <a:latin typeface="Bahnschrift"/>
                          <a:cs typeface="Bahnschrift"/>
                        </a:rPr>
                        <a:t> </a:t>
                      </a:r>
                      <a:r>
                        <a:rPr sz="900" dirty="0">
                          <a:solidFill>
                            <a:srgbClr val="153236"/>
                          </a:solidFill>
                          <a:latin typeface="Bahnschrift"/>
                          <a:cs typeface="Bahnschrift"/>
                        </a:rPr>
                        <a:t>expander enhancements</a:t>
                      </a:r>
                      <a:r>
                        <a:rPr sz="900" spc="5" dirty="0">
                          <a:solidFill>
                            <a:srgbClr val="153236"/>
                          </a:solidFill>
                          <a:latin typeface="Bahnschrift"/>
                          <a:cs typeface="Bahnschrift"/>
                        </a:rPr>
                        <a:t> </a:t>
                      </a:r>
                      <a:r>
                        <a:rPr sz="900" dirty="0">
                          <a:solidFill>
                            <a:srgbClr val="153236"/>
                          </a:solidFill>
                          <a:latin typeface="Bahnschrift"/>
                          <a:cs typeface="Bahnschrift"/>
                        </a:rPr>
                        <a:t>(up</a:t>
                      </a:r>
                      <a:r>
                        <a:rPr sz="900" spc="-15" dirty="0">
                          <a:solidFill>
                            <a:srgbClr val="153236"/>
                          </a:solidFill>
                          <a:latin typeface="Bahnschrift"/>
                          <a:cs typeface="Bahnschrift"/>
                        </a:rPr>
                        <a:t> </a:t>
                      </a:r>
                      <a:r>
                        <a:rPr sz="900" dirty="0">
                          <a:solidFill>
                            <a:srgbClr val="153236"/>
                          </a:solidFill>
                          <a:latin typeface="Bahnschrift"/>
                          <a:cs typeface="Bahnschrift"/>
                        </a:rPr>
                        <a:t>to</a:t>
                      </a:r>
                      <a:r>
                        <a:rPr sz="900" spc="-5" dirty="0">
                          <a:solidFill>
                            <a:srgbClr val="153236"/>
                          </a:solidFill>
                          <a:latin typeface="Bahnschrift"/>
                          <a:cs typeface="Bahnschrift"/>
                        </a:rPr>
                        <a:t> </a:t>
                      </a:r>
                      <a:r>
                        <a:rPr sz="900" spc="-10" dirty="0">
                          <a:solidFill>
                            <a:srgbClr val="153236"/>
                          </a:solidFill>
                          <a:latin typeface="Bahnschrift"/>
                          <a:cs typeface="Bahnschrift"/>
                        </a:rPr>
                        <a:t>32-</a:t>
                      </a:r>
                      <a:r>
                        <a:rPr sz="900" dirty="0">
                          <a:solidFill>
                            <a:srgbClr val="153236"/>
                          </a:solidFill>
                          <a:latin typeface="Bahnschrift"/>
                          <a:cs typeface="Bahnschrift"/>
                        </a:rPr>
                        <a:t>bit of</a:t>
                      </a:r>
                      <a:r>
                        <a:rPr sz="900" spc="-20" dirty="0">
                          <a:solidFill>
                            <a:srgbClr val="153236"/>
                          </a:solidFill>
                          <a:latin typeface="Bahnschrift"/>
                          <a:cs typeface="Bahnschrift"/>
                        </a:rPr>
                        <a:t> </a:t>
                      </a:r>
                      <a:r>
                        <a:rPr sz="900" dirty="0">
                          <a:solidFill>
                            <a:srgbClr val="153236"/>
                          </a:solidFill>
                          <a:latin typeface="Bahnschrift"/>
                          <a:cs typeface="Bahnschrift"/>
                        </a:rPr>
                        <a:t>meta</a:t>
                      </a:r>
                      <a:r>
                        <a:rPr sz="900" spc="-10" dirty="0">
                          <a:solidFill>
                            <a:srgbClr val="153236"/>
                          </a:solidFill>
                          <a:latin typeface="Bahnschrift"/>
                          <a:cs typeface="Bahnschrift"/>
                        </a:rPr>
                        <a:t> </a:t>
                      </a:r>
                      <a:r>
                        <a:rPr sz="900" dirty="0">
                          <a:solidFill>
                            <a:srgbClr val="153236"/>
                          </a:solidFill>
                          <a:latin typeface="Bahnschrift"/>
                          <a:cs typeface="Bahnschrift"/>
                        </a:rPr>
                        <a:t>data, RAS</a:t>
                      </a:r>
                      <a:r>
                        <a:rPr sz="900" spc="-15" dirty="0">
                          <a:solidFill>
                            <a:srgbClr val="153236"/>
                          </a:solidFill>
                          <a:latin typeface="Bahnschrift"/>
                          <a:cs typeface="Bahnschrift"/>
                        </a:rPr>
                        <a:t> </a:t>
                      </a:r>
                      <a:r>
                        <a:rPr sz="900" dirty="0">
                          <a:solidFill>
                            <a:srgbClr val="153236"/>
                          </a:solidFill>
                          <a:latin typeface="Bahnschrift"/>
                          <a:cs typeface="Bahnschrift"/>
                        </a:rPr>
                        <a:t>capability</a:t>
                      </a:r>
                      <a:r>
                        <a:rPr sz="900" spc="-5" dirty="0">
                          <a:solidFill>
                            <a:srgbClr val="153236"/>
                          </a:solidFill>
                          <a:latin typeface="Bahnschrift"/>
                          <a:cs typeface="Bahnschrift"/>
                        </a:rPr>
                        <a:t> </a:t>
                      </a:r>
                      <a:r>
                        <a:rPr sz="900" spc="-10" dirty="0">
                          <a:solidFill>
                            <a:srgbClr val="153236"/>
                          </a:solidFill>
                          <a:latin typeface="Bahnschrift"/>
                          <a:cs typeface="Bahnschrift"/>
                        </a:rPr>
                        <a:t>enhancements)</a:t>
                      </a:r>
                      <a:endParaRPr sz="900">
                        <a:latin typeface="Bahnschrift"/>
                        <a:cs typeface="Bahnschrift"/>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DDA"/>
                    </a:solidFill>
                  </a:tcPr>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D9D9"/>
                    </a:solidFill>
                  </a:tcPr>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D9D9"/>
                    </a:solidFill>
                  </a:tcPr>
                </a:tc>
                <a:tc gridSpan="2">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D9D9"/>
                    </a:solidFill>
                  </a:tcPr>
                </a:tc>
                <a:tc hMerge="1">
                  <a:txBody>
                    <a:bodyPr/>
                    <a:lstStyle/>
                    <a:p>
                      <a:endParaRPr/>
                    </a:p>
                  </a:txBody>
                  <a:tcPr marL="0" marR="0" marT="0" marB="0"/>
                </a:tc>
                <a:tc gridSpan="2">
                  <a:txBody>
                    <a:bodyPr/>
                    <a:lstStyle/>
                    <a:p>
                      <a:pPr marR="42545" algn="ctr">
                        <a:lnSpc>
                          <a:spcPct val="100000"/>
                        </a:lnSpc>
                        <a:spcBef>
                          <a:spcPts val="290"/>
                        </a:spcBef>
                      </a:pPr>
                      <a:r>
                        <a:rPr sz="900" dirty="0">
                          <a:solidFill>
                            <a:srgbClr val="153236"/>
                          </a:solidFill>
                          <a:latin typeface="Wingdings"/>
                          <a:cs typeface="Wingdings"/>
                        </a:rPr>
                        <a:t></a:t>
                      </a:r>
                      <a:endParaRPr sz="900">
                        <a:latin typeface="Wingdings"/>
                        <a:cs typeface="Wingdings"/>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92D050"/>
                    </a:solidFill>
                  </a:tcPr>
                </a:tc>
                <a:tc hMerge="1">
                  <a:txBody>
                    <a:bodyPr/>
                    <a:lstStyle/>
                    <a:p>
                      <a:endParaRPr/>
                    </a:p>
                  </a:txBody>
                  <a:tcPr marL="0" marR="0" marT="0" marB="0"/>
                </a:tc>
                <a:extLst>
                  <a:ext uri="{0D108BD9-81ED-4DB2-BD59-A6C34878D82A}">
                    <a16:rowId xmlns:a16="http://schemas.microsoft.com/office/drawing/2014/main" val="10019"/>
                  </a:ext>
                </a:extLst>
              </a:tr>
              <a:tr h="194945">
                <a:tc gridSpan="4">
                  <a:txBody>
                    <a:bodyPr/>
                    <a:lstStyle/>
                    <a:p>
                      <a:pPr>
                        <a:lnSpc>
                          <a:spcPct val="100000"/>
                        </a:lnSpc>
                      </a:pPr>
                      <a:endParaRPr sz="900" dirty="0">
                        <a:latin typeface="Times New Roman"/>
                        <a:cs typeface="Times New Roman"/>
                      </a:endParaRPr>
                    </a:p>
                  </a:txBody>
                  <a:tcPr marL="0" marR="0" marT="0" marB="0">
                    <a:lnR w="12700">
                      <a:solidFill>
                        <a:srgbClr val="FFFFFF"/>
                      </a:solidFill>
                      <a:prstDash val="solid"/>
                    </a:lnR>
                    <a:lnT w="12700">
                      <a:solidFill>
                        <a:srgbClr val="FFFFFF"/>
                      </a:solidFill>
                      <a:prstDash val="solid"/>
                    </a:lnT>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2">
                  <a:txBody>
                    <a:bodyPr/>
                    <a:lstStyle/>
                    <a:p>
                      <a:pPr marL="105410">
                        <a:lnSpc>
                          <a:spcPct val="100000"/>
                        </a:lnSpc>
                        <a:spcBef>
                          <a:spcPts val="495"/>
                        </a:spcBef>
                      </a:pPr>
                      <a:r>
                        <a:rPr sz="650" dirty="0">
                          <a:solidFill>
                            <a:srgbClr val="153236"/>
                          </a:solidFill>
                          <a:latin typeface="Bahnschrift"/>
                          <a:cs typeface="Bahnschrift"/>
                        </a:rPr>
                        <a:t>Not</a:t>
                      </a:r>
                      <a:r>
                        <a:rPr sz="650" spc="15" dirty="0">
                          <a:solidFill>
                            <a:srgbClr val="153236"/>
                          </a:solidFill>
                          <a:latin typeface="Bahnschrift"/>
                          <a:cs typeface="Bahnschrift"/>
                        </a:rPr>
                        <a:t> </a:t>
                      </a:r>
                      <a:r>
                        <a:rPr sz="650" spc="-10" dirty="0">
                          <a:solidFill>
                            <a:srgbClr val="153236"/>
                          </a:solidFill>
                          <a:latin typeface="Bahnschrift"/>
                          <a:cs typeface="Bahnschrift"/>
                        </a:rPr>
                        <a:t>Supported</a:t>
                      </a:r>
                      <a:endParaRPr sz="650">
                        <a:latin typeface="Bahnschrift"/>
                        <a:cs typeface="Bahnschrift"/>
                      </a:endParaRPr>
                    </a:p>
                  </a:txBody>
                  <a:tcPr marL="0" marR="0" marT="628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D9D9"/>
                    </a:solidFill>
                  </a:tcPr>
                </a:tc>
                <a:tc hMerge="1">
                  <a:txBody>
                    <a:bodyPr/>
                    <a:lstStyle/>
                    <a:p>
                      <a:endParaRPr/>
                    </a:p>
                  </a:txBody>
                  <a:tcPr marL="0" marR="0" marT="0" marB="0"/>
                </a:tc>
                <a:tc>
                  <a:txBody>
                    <a:bodyPr/>
                    <a:lstStyle/>
                    <a:p>
                      <a:pPr marL="264795" indent="-164465">
                        <a:lnSpc>
                          <a:spcPct val="100000"/>
                        </a:lnSpc>
                        <a:spcBef>
                          <a:spcPts val="495"/>
                        </a:spcBef>
                        <a:buFont typeface="Wingdings"/>
                        <a:buChar char=""/>
                        <a:tabLst>
                          <a:tab pos="265430" algn="l"/>
                        </a:tabLst>
                      </a:pPr>
                      <a:r>
                        <a:rPr sz="650" spc="-10" dirty="0">
                          <a:solidFill>
                            <a:srgbClr val="153236"/>
                          </a:solidFill>
                          <a:latin typeface="Bahnschrift"/>
                          <a:cs typeface="Bahnschrift"/>
                        </a:rPr>
                        <a:t>Supported</a:t>
                      </a:r>
                      <a:endParaRPr sz="650" dirty="0">
                        <a:latin typeface="Bahnschrift"/>
                        <a:cs typeface="Bahnschrift"/>
                      </a:endParaRPr>
                    </a:p>
                  </a:txBody>
                  <a:tcPr marL="0" marR="0" marT="628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2D460"/>
                    </a:solidFill>
                  </a:tcPr>
                </a:tc>
                <a:extLst>
                  <a:ext uri="{0D108BD9-81ED-4DB2-BD59-A6C34878D82A}">
                    <a16:rowId xmlns:a16="http://schemas.microsoft.com/office/drawing/2014/main" val="10020"/>
                  </a:ext>
                </a:extLst>
              </a:tr>
            </a:tbl>
          </a:graphicData>
        </a:graphic>
      </p:graphicFrame>
      <p:sp>
        <p:nvSpPr>
          <p:cNvPr id="5" name="矩形 4">
            <a:extLst>
              <a:ext uri="{FF2B5EF4-FFF2-40B4-BE49-F238E27FC236}">
                <a16:creationId xmlns:a16="http://schemas.microsoft.com/office/drawing/2014/main" id="{E053E8B1-43A8-7A3D-DBD0-FC153C3AD9E7}"/>
              </a:ext>
            </a:extLst>
          </p:cNvPr>
          <p:cNvSpPr/>
          <p:nvPr/>
        </p:nvSpPr>
        <p:spPr>
          <a:xfrm>
            <a:off x="716782" y="4069582"/>
            <a:ext cx="10758436" cy="452176"/>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35157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38200" y="1596145"/>
            <a:ext cx="7859844" cy="369332"/>
          </a:xfrm>
          <a:prstGeom prst="rect">
            <a:avLst/>
          </a:prstGeom>
        </p:spPr>
        <p:txBody>
          <a:bodyPr wrap="none">
            <a:spAutoFit/>
          </a:bodyPr>
          <a:lstStyle/>
          <a:p>
            <a:pPr marL="285750" indent="-285750">
              <a:buFont typeface="Wingdings" panose="05000000000000000000" pitchFamily="2" charset="2"/>
              <a:buChar char="Ø"/>
            </a:pPr>
            <a:r>
              <a:rPr lang="zh-CN" altLang="en-US" b="1" dirty="0">
                <a:solidFill>
                  <a:srgbClr val="002060"/>
                </a:solidFill>
                <a:latin typeface="微软雅黑" panose="020B0503020204020204" pitchFamily="34" charset="-122"/>
                <a:ea typeface="微软雅黑" panose="020B0503020204020204" pitchFamily="34" charset="-122"/>
                <a:sym typeface=""/>
              </a:rPr>
              <a:t>总线互联协议，</a:t>
            </a:r>
            <a:r>
              <a:rPr lang="zh-CN" altLang="en-US" b="1" dirty="0">
                <a:solidFill>
                  <a:srgbClr val="002060"/>
                </a:solidFill>
                <a:latin typeface="微软雅黑" panose="020B0503020204020204" pitchFamily="34" charset="-122"/>
                <a:ea typeface="微软雅黑" panose="020B0503020204020204" pitchFamily="34" charset="-122"/>
              </a:rPr>
              <a:t>用于加速芯片之间短距离、小规模和高通量互联的协议。</a:t>
            </a:r>
            <a:endParaRPr lang="en-US" altLang="zh-CN" b="1" dirty="0">
              <a:solidFill>
                <a:srgbClr val="002060"/>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588495021"/>
              </p:ext>
            </p:extLst>
          </p:nvPr>
        </p:nvGraphicFramePr>
        <p:xfrm>
          <a:off x="1570360" y="2245902"/>
          <a:ext cx="9320199" cy="4173271"/>
        </p:xfrm>
        <a:graphic>
          <a:graphicData uri="http://schemas.openxmlformats.org/drawingml/2006/table">
            <a:tbl>
              <a:tblPr firstRow="1" bandRow="1">
                <a:tableStyleId>{5C22544A-7EE6-4342-B048-85BDC9FD1C3A}</a:tableStyleId>
              </a:tblPr>
              <a:tblGrid>
                <a:gridCol w="2274657">
                  <a:extLst>
                    <a:ext uri="{9D8B030D-6E8A-4147-A177-3AD203B41FA5}">
                      <a16:colId xmlns:a16="http://schemas.microsoft.com/office/drawing/2014/main" val="2535729068"/>
                    </a:ext>
                  </a:extLst>
                </a:gridCol>
                <a:gridCol w="2266508">
                  <a:extLst>
                    <a:ext uri="{9D8B030D-6E8A-4147-A177-3AD203B41FA5}">
                      <a16:colId xmlns:a16="http://schemas.microsoft.com/office/drawing/2014/main" val="1348017395"/>
                    </a:ext>
                  </a:extLst>
                </a:gridCol>
                <a:gridCol w="2070340">
                  <a:extLst>
                    <a:ext uri="{9D8B030D-6E8A-4147-A177-3AD203B41FA5}">
                      <a16:colId xmlns:a16="http://schemas.microsoft.com/office/drawing/2014/main" val="1237306413"/>
                    </a:ext>
                  </a:extLst>
                </a:gridCol>
                <a:gridCol w="2708694">
                  <a:extLst>
                    <a:ext uri="{9D8B030D-6E8A-4147-A177-3AD203B41FA5}">
                      <a16:colId xmlns:a16="http://schemas.microsoft.com/office/drawing/2014/main" val="1874385565"/>
                    </a:ext>
                  </a:extLst>
                </a:gridCol>
              </a:tblGrid>
              <a:tr h="375619">
                <a:tc>
                  <a:txBody>
                    <a:bodyPr/>
                    <a:lstStyle/>
                    <a:p>
                      <a:r>
                        <a:rPr lang="zh-CN" altLang="en-US" sz="2000" dirty="0">
                          <a:latin typeface="微软雅黑" panose="020B0503020204020204" pitchFamily="34" charset="-122"/>
                          <a:ea typeface="微软雅黑" panose="020B0503020204020204" pitchFamily="34" charset="-122"/>
                        </a:rPr>
                        <a:t>维度</a:t>
                      </a:r>
                    </a:p>
                  </a:txBody>
                  <a:tcPr/>
                </a:tc>
                <a:tc>
                  <a:txBody>
                    <a:bodyPr/>
                    <a:lstStyle/>
                    <a:p>
                      <a:r>
                        <a:rPr lang="en-US" altLang="zh-CN" sz="2000" dirty="0">
                          <a:latin typeface="微软雅黑" panose="020B0503020204020204" pitchFamily="34" charset="-122"/>
                          <a:ea typeface="微软雅黑" panose="020B0503020204020204" pitchFamily="34" charset="-122"/>
                        </a:rPr>
                        <a:t>PCIE</a:t>
                      </a:r>
                      <a:endParaRPr lang="zh-CN" altLang="en-US" sz="2000" dirty="0">
                        <a:latin typeface="微软雅黑" panose="020B0503020204020204" pitchFamily="34" charset="-122"/>
                        <a:ea typeface="微软雅黑" panose="020B0503020204020204" pitchFamily="34" charset="-122"/>
                      </a:endParaRPr>
                    </a:p>
                  </a:txBody>
                  <a:tcPr/>
                </a:tc>
                <a:tc>
                  <a:txBody>
                    <a:bodyPr/>
                    <a:lstStyle/>
                    <a:p>
                      <a:r>
                        <a:rPr lang="en-US" altLang="zh-CN" sz="2000" dirty="0">
                          <a:latin typeface="微软雅黑" panose="020B0503020204020204" pitchFamily="34" charset="-122"/>
                          <a:ea typeface="微软雅黑" panose="020B0503020204020204" pitchFamily="34" charset="-122"/>
                        </a:rPr>
                        <a:t>CXL</a:t>
                      </a:r>
                      <a:endParaRPr lang="zh-CN" altLang="en-US" sz="2000" dirty="0">
                        <a:latin typeface="微软雅黑" panose="020B0503020204020204" pitchFamily="34" charset="-122"/>
                        <a:ea typeface="微软雅黑" panose="020B0503020204020204" pitchFamily="34" charset="-122"/>
                      </a:endParaRPr>
                    </a:p>
                  </a:txBody>
                  <a:tcPr/>
                </a:tc>
                <a:tc>
                  <a:txBody>
                    <a:bodyPr/>
                    <a:lstStyle/>
                    <a:p>
                      <a:r>
                        <a:rPr lang="en-US" altLang="zh-CN" sz="2000" dirty="0" err="1">
                          <a:latin typeface="微软雅黑" panose="020B0503020204020204" pitchFamily="34" charset="-122"/>
                          <a:ea typeface="微软雅黑" panose="020B0503020204020204" pitchFamily="34" charset="-122"/>
                        </a:rPr>
                        <a:t>NVLink</a:t>
                      </a:r>
                      <a:endParaRPr lang="zh-CN" altLang="en-US" sz="20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854626197"/>
                  </a:ext>
                </a:extLst>
              </a:tr>
              <a:tr h="953495">
                <a:tc>
                  <a:txBody>
                    <a:bodyPr/>
                    <a:lstStyle/>
                    <a:p>
                      <a:r>
                        <a:rPr lang="zh-CN" altLang="en-US" sz="2000" b="1" dirty="0">
                          <a:solidFill>
                            <a:srgbClr val="002060"/>
                          </a:solidFill>
                          <a:latin typeface="微软雅黑" panose="020B0503020204020204" pitchFamily="34" charset="-122"/>
                          <a:ea typeface="微软雅黑" panose="020B0503020204020204" pitchFamily="34" charset="-122"/>
                        </a:rPr>
                        <a:t>带宽</a:t>
                      </a:r>
                    </a:p>
                  </a:txBody>
                  <a:tcPr/>
                </a:tc>
                <a:tc>
                  <a:txBody>
                    <a:bodyPr/>
                    <a:lstStyle/>
                    <a:p>
                      <a:r>
                        <a:rPr lang="zh-CN" altLang="en-US" sz="1200" b="1" dirty="0">
                          <a:solidFill>
                            <a:srgbClr val="002060"/>
                          </a:solidFill>
                          <a:latin typeface="微软雅黑" panose="020B0503020204020204" pitchFamily="34" charset="-122"/>
                          <a:ea typeface="微软雅黑" panose="020B0503020204020204" pitchFamily="34" charset="-122"/>
                        </a:rPr>
                        <a:t>以</a:t>
                      </a:r>
                      <a:r>
                        <a:rPr lang="en-US" altLang="zh-CN" sz="1200" b="1" dirty="0">
                          <a:solidFill>
                            <a:srgbClr val="002060"/>
                          </a:solidFill>
                          <a:latin typeface="微软雅黑" panose="020B0503020204020204" pitchFamily="34" charset="-122"/>
                          <a:ea typeface="微软雅黑" panose="020B0503020204020204" pitchFamily="34" charset="-122"/>
                        </a:rPr>
                        <a:t>16lane</a:t>
                      </a:r>
                      <a:r>
                        <a:rPr lang="zh-CN" altLang="en-US" sz="1200" b="1" dirty="0">
                          <a:solidFill>
                            <a:srgbClr val="002060"/>
                          </a:solidFill>
                          <a:latin typeface="微软雅黑" panose="020B0503020204020204" pitchFamily="34" charset="-122"/>
                          <a:ea typeface="微软雅黑" panose="020B0503020204020204" pitchFamily="34" charset="-122"/>
                        </a:rPr>
                        <a:t>为例（双向）</a:t>
                      </a:r>
                      <a:endParaRPr lang="en-US" altLang="zh-CN" sz="1200" b="1" baseline="0" dirty="0">
                        <a:solidFill>
                          <a:srgbClr val="002060"/>
                        </a:solidFill>
                        <a:latin typeface="微软雅黑" panose="020B0503020204020204" pitchFamily="34" charset="-122"/>
                        <a:ea typeface="微软雅黑" panose="020B0503020204020204" pitchFamily="34" charset="-122"/>
                      </a:endParaRPr>
                    </a:p>
                    <a:p>
                      <a:r>
                        <a:rPr lang="en-US" altLang="zh-CN" sz="1200" b="1" dirty="0">
                          <a:solidFill>
                            <a:srgbClr val="002060"/>
                          </a:solidFill>
                          <a:latin typeface="微软雅黑" panose="020B0503020204020204" pitchFamily="34" charset="-122"/>
                          <a:ea typeface="微软雅黑" panose="020B0503020204020204" pitchFamily="34" charset="-122"/>
                        </a:rPr>
                        <a:t>PCIE4.0</a:t>
                      </a:r>
                      <a:r>
                        <a:rPr lang="en-US" altLang="zh-CN" sz="1200" b="1" baseline="0" dirty="0">
                          <a:solidFill>
                            <a:srgbClr val="002060"/>
                          </a:solidFill>
                          <a:latin typeface="微软雅黑" panose="020B0503020204020204" pitchFamily="34" charset="-122"/>
                          <a:ea typeface="微软雅黑" panose="020B0503020204020204" pitchFamily="34" charset="-122"/>
                        </a:rPr>
                        <a:t> </a:t>
                      </a:r>
                      <a:r>
                        <a:rPr lang="en-US" altLang="zh-CN" sz="1200" b="1" dirty="0">
                          <a:solidFill>
                            <a:srgbClr val="002060"/>
                          </a:solidFill>
                          <a:latin typeface="微软雅黑" panose="020B0503020204020204" pitchFamily="34" charset="-122"/>
                          <a:ea typeface="微软雅黑" panose="020B0503020204020204" pitchFamily="34" charset="-122"/>
                        </a:rPr>
                        <a:t>64GB/s</a:t>
                      </a:r>
                    </a:p>
                    <a:p>
                      <a:r>
                        <a:rPr lang="en-US" altLang="zh-CN" sz="1200" b="1" dirty="0">
                          <a:solidFill>
                            <a:srgbClr val="002060"/>
                          </a:solidFill>
                          <a:latin typeface="微软雅黑" panose="020B0503020204020204" pitchFamily="34" charset="-122"/>
                          <a:ea typeface="微软雅黑" panose="020B0503020204020204" pitchFamily="34" charset="-122"/>
                        </a:rPr>
                        <a:t>PCIE5.0 128GB/s</a:t>
                      </a:r>
                    </a:p>
                    <a:p>
                      <a:r>
                        <a:rPr lang="en-US" altLang="zh-CN" sz="1200" b="1" dirty="0">
                          <a:solidFill>
                            <a:srgbClr val="002060"/>
                          </a:solidFill>
                          <a:latin typeface="微软雅黑" panose="020B0503020204020204" pitchFamily="34" charset="-122"/>
                          <a:ea typeface="微软雅黑" panose="020B0503020204020204" pitchFamily="34" charset="-122"/>
                        </a:rPr>
                        <a:t>PCIE6.0 256GB/s</a:t>
                      </a:r>
                      <a:endParaRPr lang="zh-CN" altLang="en-US" sz="1200" b="1" dirty="0">
                        <a:solidFill>
                          <a:srgbClr val="002060"/>
                        </a:solidFill>
                        <a:latin typeface="微软雅黑" panose="020B0503020204020204" pitchFamily="34" charset="-122"/>
                        <a:ea typeface="微软雅黑" panose="020B0503020204020204" pitchFamily="34" charset="-122"/>
                      </a:endParaRPr>
                    </a:p>
                  </a:txBody>
                  <a:tcPr/>
                </a:tc>
                <a:tc>
                  <a:txBody>
                    <a:bodyPr/>
                    <a:lstStyle/>
                    <a:p>
                      <a:endParaRPr lang="en-US" altLang="zh-CN" sz="1400" b="1" dirty="0">
                        <a:solidFill>
                          <a:srgbClr val="002060"/>
                        </a:solidFill>
                        <a:latin typeface="微软雅黑" panose="020B0503020204020204" pitchFamily="34" charset="-122"/>
                        <a:ea typeface="微软雅黑" panose="020B0503020204020204" pitchFamily="34" charset="-122"/>
                      </a:endParaRPr>
                    </a:p>
                    <a:p>
                      <a:pPr marL="0" marR="0" indent="0" algn="l" defTabSz="1218590" rtl="0" eaLnBrk="1" fontAlgn="auto" latinLnBrk="0" hangingPunct="1">
                        <a:lnSpc>
                          <a:spcPct val="100000"/>
                        </a:lnSpc>
                        <a:spcBef>
                          <a:spcPts val="0"/>
                        </a:spcBef>
                        <a:spcAft>
                          <a:spcPts val="0"/>
                        </a:spcAft>
                        <a:buClrTx/>
                        <a:buSzTx/>
                        <a:buFontTx/>
                        <a:buNone/>
                        <a:tabLst/>
                        <a:defRPr/>
                      </a:pPr>
                      <a:r>
                        <a:rPr lang="en-US" altLang="zh-CN" sz="1200" b="1" dirty="0">
                          <a:solidFill>
                            <a:srgbClr val="002060"/>
                          </a:solidFill>
                          <a:latin typeface="微软雅黑" panose="020B0503020204020204" pitchFamily="34" charset="-122"/>
                          <a:ea typeface="微软雅黑" panose="020B0503020204020204" pitchFamily="34" charset="-122"/>
                        </a:rPr>
                        <a:t>CXL 2.0 128GB/s</a:t>
                      </a:r>
                    </a:p>
                    <a:p>
                      <a:pPr marL="0" marR="0" indent="0" algn="l" defTabSz="1218590" rtl="0" eaLnBrk="1" fontAlgn="auto" latinLnBrk="0" hangingPunct="1">
                        <a:lnSpc>
                          <a:spcPct val="100000"/>
                        </a:lnSpc>
                        <a:spcBef>
                          <a:spcPts val="0"/>
                        </a:spcBef>
                        <a:spcAft>
                          <a:spcPts val="0"/>
                        </a:spcAft>
                        <a:buClrTx/>
                        <a:buSzTx/>
                        <a:buFontTx/>
                        <a:buNone/>
                        <a:tabLst/>
                        <a:defRPr/>
                      </a:pPr>
                      <a:r>
                        <a:rPr lang="en-US" altLang="zh-CN" sz="1200" b="1" dirty="0">
                          <a:solidFill>
                            <a:srgbClr val="002060"/>
                          </a:solidFill>
                          <a:latin typeface="微软雅黑" panose="020B0503020204020204" pitchFamily="34" charset="-122"/>
                          <a:ea typeface="微软雅黑" panose="020B0503020204020204" pitchFamily="34" charset="-122"/>
                        </a:rPr>
                        <a:t>CXL 3.0 256GB/s</a:t>
                      </a:r>
                      <a:endParaRPr lang="zh-CN" altLang="en-US" sz="1200" b="1" dirty="0">
                        <a:solidFill>
                          <a:srgbClr val="002060"/>
                        </a:solidFill>
                        <a:latin typeface="微软雅黑" panose="020B0503020204020204" pitchFamily="34" charset="-122"/>
                        <a:ea typeface="微软雅黑" panose="020B0503020204020204" pitchFamily="34" charset="-122"/>
                      </a:endParaRPr>
                    </a:p>
                  </a:txBody>
                  <a:tcPr/>
                </a:tc>
                <a:tc>
                  <a:txBody>
                    <a:bodyPr/>
                    <a:lstStyle/>
                    <a:p>
                      <a:pPr marL="0" marR="0" indent="0" algn="l" defTabSz="1218590" rtl="0" eaLnBrk="1" fontAlgn="auto" latinLnBrk="0" hangingPunct="1">
                        <a:lnSpc>
                          <a:spcPct val="100000"/>
                        </a:lnSpc>
                        <a:spcBef>
                          <a:spcPts val="0"/>
                        </a:spcBef>
                        <a:spcAft>
                          <a:spcPts val="0"/>
                        </a:spcAft>
                        <a:buClrTx/>
                        <a:buSzTx/>
                        <a:buFontTx/>
                        <a:buNone/>
                        <a:tabLst/>
                        <a:defRPr/>
                      </a:pPr>
                      <a:endParaRPr lang="en-US" altLang="zh-CN" sz="1200" b="1" dirty="0">
                        <a:solidFill>
                          <a:srgbClr val="002060"/>
                        </a:solidFill>
                        <a:latin typeface="微软雅黑" panose="020B0503020204020204" pitchFamily="34" charset="-122"/>
                        <a:ea typeface="微软雅黑" panose="020B0503020204020204" pitchFamily="34" charset="-122"/>
                      </a:endParaRPr>
                    </a:p>
                    <a:p>
                      <a:pPr marL="0" marR="0" indent="0" algn="l" defTabSz="1218590" rtl="0" eaLnBrk="1" fontAlgn="auto" latinLnBrk="0" hangingPunct="1">
                        <a:lnSpc>
                          <a:spcPct val="100000"/>
                        </a:lnSpc>
                        <a:spcBef>
                          <a:spcPts val="0"/>
                        </a:spcBef>
                        <a:spcAft>
                          <a:spcPts val="0"/>
                        </a:spcAft>
                        <a:buClrTx/>
                        <a:buSzTx/>
                        <a:buFontTx/>
                        <a:buNone/>
                        <a:tabLst/>
                        <a:defRPr/>
                      </a:pPr>
                      <a:r>
                        <a:rPr lang="en-US" altLang="zh-CN" sz="1200" b="1" dirty="0">
                          <a:solidFill>
                            <a:srgbClr val="002060"/>
                          </a:solidFill>
                          <a:latin typeface="微软雅黑" panose="020B0503020204020204" pitchFamily="34" charset="-122"/>
                          <a:ea typeface="微软雅黑" panose="020B0503020204020204" pitchFamily="34" charset="-122"/>
                        </a:rPr>
                        <a:t>NVLink3.0 600GB/s</a:t>
                      </a:r>
                      <a:r>
                        <a:rPr lang="zh-CN" altLang="en-US" sz="1200" b="1" dirty="0">
                          <a:solidFill>
                            <a:srgbClr val="002060"/>
                          </a:solidFill>
                          <a:latin typeface="微软雅黑" panose="020B0503020204020204" pitchFamily="34" charset="-122"/>
                          <a:ea typeface="微软雅黑" panose="020B0503020204020204" pitchFamily="34" charset="-122"/>
                        </a:rPr>
                        <a:t>（</a:t>
                      </a:r>
                      <a:r>
                        <a:rPr lang="en-US" altLang="zh-CN" sz="1200" b="1" dirty="0" err="1">
                          <a:solidFill>
                            <a:srgbClr val="002060"/>
                          </a:solidFill>
                          <a:latin typeface="微软雅黑" panose="020B0503020204020204" pitchFamily="34" charset="-122"/>
                          <a:ea typeface="微软雅黑" panose="020B0503020204020204" pitchFamily="34" charset="-122"/>
                        </a:rPr>
                        <a:t>Amphere</a:t>
                      </a:r>
                      <a:r>
                        <a:rPr lang="zh-CN" altLang="en-US" sz="1200" b="1" dirty="0">
                          <a:solidFill>
                            <a:srgbClr val="002060"/>
                          </a:solidFill>
                          <a:latin typeface="微软雅黑" panose="020B0503020204020204" pitchFamily="34" charset="-122"/>
                          <a:ea typeface="微软雅黑" panose="020B0503020204020204" pitchFamily="34" charset="-122"/>
                        </a:rPr>
                        <a:t>）</a:t>
                      </a:r>
                      <a:endParaRPr lang="en-US" altLang="zh-CN" sz="1200" b="1" dirty="0">
                        <a:solidFill>
                          <a:srgbClr val="002060"/>
                        </a:solidFill>
                        <a:latin typeface="微软雅黑" panose="020B0503020204020204" pitchFamily="34" charset="-122"/>
                        <a:ea typeface="微软雅黑" panose="020B0503020204020204" pitchFamily="34" charset="-122"/>
                      </a:endParaRPr>
                    </a:p>
                    <a:p>
                      <a:pPr marL="0" marR="0" indent="0" algn="l" defTabSz="1218590" rtl="0" eaLnBrk="1" fontAlgn="auto" latinLnBrk="0" hangingPunct="1">
                        <a:lnSpc>
                          <a:spcPct val="100000"/>
                        </a:lnSpc>
                        <a:spcBef>
                          <a:spcPts val="0"/>
                        </a:spcBef>
                        <a:spcAft>
                          <a:spcPts val="0"/>
                        </a:spcAft>
                        <a:buClrTx/>
                        <a:buSzTx/>
                        <a:buFontTx/>
                        <a:buNone/>
                        <a:tabLst/>
                        <a:defRPr/>
                      </a:pPr>
                      <a:r>
                        <a:rPr lang="en-US" altLang="zh-CN" sz="1200" b="1" dirty="0">
                          <a:solidFill>
                            <a:srgbClr val="002060"/>
                          </a:solidFill>
                          <a:latin typeface="微软雅黑" panose="020B0503020204020204" pitchFamily="34" charset="-122"/>
                          <a:ea typeface="微软雅黑" panose="020B0503020204020204" pitchFamily="34" charset="-122"/>
                        </a:rPr>
                        <a:t>NVLink4.0 900GB/s(Hopper)</a:t>
                      </a:r>
                    </a:p>
                    <a:p>
                      <a:pPr marL="0" marR="0" indent="0" algn="l" defTabSz="1218590" rtl="0" eaLnBrk="1" fontAlgn="auto" latinLnBrk="0" hangingPunct="1">
                        <a:lnSpc>
                          <a:spcPct val="100000"/>
                        </a:lnSpc>
                        <a:spcBef>
                          <a:spcPts val="0"/>
                        </a:spcBef>
                        <a:spcAft>
                          <a:spcPts val="0"/>
                        </a:spcAft>
                        <a:buClrTx/>
                        <a:buSzTx/>
                        <a:buFontTx/>
                        <a:buNone/>
                        <a:tabLst/>
                        <a:defRPr/>
                      </a:pPr>
                      <a:r>
                        <a:rPr lang="en-US" altLang="zh-CN" sz="1200" b="1" dirty="0">
                          <a:solidFill>
                            <a:srgbClr val="002060"/>
                          </a:solidFill>
                          <a:latin typeface="微软雅黑" panose="020B0503020204020204" pitchFamily="34" charset="-122"/>
                          <a:ea typeface="微软雅黑" panose="020B0503020204020204" pitchFamily="34" charset="-122"/>
                        </a:rPr>
                        <a:t>NVLink5.0 1800GB/s(</a:t>
                      </a:r>
                      <a:r>
                        <a:rPr lang="en-US" altLang="zh-CN" sz="1200" b="1" dirty="0" err="1">
                          <a:solidFill>
                            <a:srgbClr val="002060"/>
                          </a:solidFill>
                          <a:latin typeface="微软雅黑" panose="020B0503020204020204" pitchFamily="34" charset="-122"/>
                          <a:ea typeface="微软雅黑" panose="020B0503020204020204" pitchFamily="34" charset="-122"/>
                        </a:rPr>
                        <a:t>BlackWell</a:t>
                      </a:r>
                      <a:r>
                        <a:rPr lang="en-US" altLang="zh-CN" sz="1200" b="1" dirty="0">
                          <a:solidFill>
                            <a:srgbClr val="002060"/>
                          </a:solidFill>
                          <a:latin typeface="微软雅黑" panose="020B0503020204020204" pitchFamily="34" charset="-122"/>
                          <a:ea typeface="微软雅黑" panose="020B0503020204020204" pitchFamily="34" charset="-122"/>
                        </a:rPr>
                        <a:t>)</a:t>
                      </a:r>
                    </a:p>
                    <a:p>
                      <a:pPr marL="0" marR="0" indent="0" algn="l" defTabSz="1218590" rtl="0" eaLnBrk="1" fontAlgn="auto" latinLnBrk="0" hangingPunct="1">
                        <a:lnSpc>
                          <a:spcPct val="100000"/>
                        </a:lnSpc>
                        <a:spcBef>
                          <a:spcPts val="0"/>
                        </a:spcBef>
                        <a:spcAft>
                          <a:spcPts val="0"/>
                        </a:spcAft>
                        <a:buClrTx/>
                        <a:buSzTx/>
                        <a:buFontTx/>
                        <a:buNone/>
                        <a:tabLst/>
                        <a:defRPr/>
                      </a:pPr>
                      <a:endParaRPr lang="en-US" altLang="zh-CN" sz="1200" b="1" dirty="0">
                        <a:solidFill>
                          <a:srgbClr val="002060"/>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80635821"/>
                  </a:ext>
                </a:extLst>
              </a:tr>
              <a:tr h="375619">
                <a:tc>
                  <a:txBody>
                    <a:bodyPr/>
                    <a:lstStyle/>
                    <a:p>
                      <a:r>
                        <a:rPr lang="zh-CN" altLang="en-US" sz="2000" b="1" dirty="0">
                          <a:solidFill>
                            <a:srgbClr val="002060"/>
                          </a:solidFill>
                          <a:latin typeface="微软雅黑" panose="020B0503020204020204" pitchFamily="34" charset="-122"/>
                          <a:ea typeface="微软雅黑" panose="020B0503020204020204" pitchFamily="34" charset="-122"/>
                        </a:rPr>
                        <a:t>延迟</a:t>
                      </a:r>
                    </a:p>
                  </a:txBody>
                  <a:tcPr/>
                </a:tc>
                <a:tc>
                  <a:txBody>
                    <a:bodyPr/>
                    <a:lstStyle/>
                    <a:p>
                      <a:r>
                        <a:rPr lang="en-US" altLang="zh-CN" sz="1600" b="1" dirty="0">
                          <a:solidFill>
                            <a:srgbClr val="002060"/>
                          </a:solidFill>
                          <a:latin typeface="微软雅黑" panose="020B0503020204020204" pitchFamily="34" charset="-122"/>
                          <a:ea typeface="微软雅黑" panose="020B0503020204020204" pitchFamily="34" charset="-122"/>
                        </a:rPr>
                        <a:t>~220ns</a:t>
                      </a:r>
                      <a:endParaRPr lang="zh-CN" altLang="en-US" sz="1600" b="1" dirty="0">
                        <a:solidFill>
                          <a:srgbClr val="002060"/>
                        </a:solidFill>
                        <a:latin typeface="微软雅黑" panose="020B0503020204020204" pitchFamily="34" charset="-122"/>
                        <a:ea typeface="微软雅黑" panose="020B0503020204020204" pitchFamily="34" charset="-122"/>
                      </a:endParaRPr>
                    </a:p>
                  </a:txBody>
                  <a:tcPr/>
                </a:tc>
                <a:tc>
                  <a:txBody>
                    <a:bodyPr/>
                    <a:lstStyle/>
                    <a:p>
                      <a:pPr marL="0" marR="0" indent="0" algn="l" defTabSz="1218590" rtl="0" eaLnBrk="1" fontAlgn="auto" latinLnBrk="0" hangingPunct="1">
                        <a:lnSpc>
                          <a:spcPct val="100000"/>
                        </a:lnSpc>
                        <a:spcBef>
                          <a:spcPts val="0"/>
                        </a:spcBef>
                        <a:spcAft>
                          <a:spcPts val="0"/>
                        </a:spcAft>
                        <a:buClrTx/>
                        <a:buSzTx/>
                        <a:buFontTx/>
                        <a:buNone/>
                        <a:tabLst/>
                        <a:defRPr/>
                      </a:pPr>
                      <a:r>
                        <a:rPr lang="en-US" altLang="zh-CN" sz="1600" b="1" dirty="0">
                          <a:solidFill>
                            <a:srgbClr val="002060"/>
                          </a:solidFill>
                          <a:latin typeface="微软雅黑" panose="020B0503020204020204" pitchFamily="34" charset="-122"/>
                          <a:ea typeface="微软雅黑" panose="020B0503020204020204" pitchFamily="34" charset="-122"/>
                        </a:rPr>
                        <a:t>~70ns</a:t>
                      </a:r>
                      <a:endParaRPr lang="zh-CN" altLang="en-US" sz="1600" b="1" dirty="0">
                        <a:solidFill>
                          <a:srgbClr val="002060"/>
                        </a:solidFill>
                        <a:latin typeface="微软雅黑" panose="020B0503020204020204" pitchFamily="34" charset="-122"/>
                        <a:ea typeface="微软雅黑" panose="020B0503020204020204" pitchFamily="34" charset="-122"/>
                      </a:endParaRPr>
                    </a:p>
                  </a:txBody>
                  <a:tcPr/>
                </a:tc>
                <a:tc>
                  <a:txBody>
                    <a:bodyPr/>
                    <a:lstStyle/>
                    <a:p>
                      <a:r>
                        <a:rPr lang="en-US" altLang="zh-CN" sz="1600" b="1" dirty="0">
                          <a:solidFill>
                            <a:srgbClr val="002060"/>
                          </a:solidFill>
                          <a:latin typeface="微软雅黑" panose="020B0503020204020204" pitchFamily="34" charset="-122"/>
                          <a:ea typeface="微软雅黑" panose="020B0503020204020204" pitchFamily="34" charset="-122"/>
                        </a:rPr>
                        <a:t>/</a:t>
                      </a:r>
                      <a:endParaRPr lang="zh-CN" altLang="en-US" sz="1600" b="1" dirty="0">
                        <a:solidFill>
                          <a:srgbClr val="002060"/>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2656391696"/>
                  </a:ext>
                </a:extLst>
              </a:tr>
              <a:tr h="375619">
                <a:tc>
                  <a:txBody>
                    <a:bodyPr/>
                    <a:lstStyle/>
                    <a:p>
                      <a:r>
                        <a:rPr lang="zh-CN" altLang="en-US" sz="2000" b="1" dirty="0">
                          <a:solidFill>
                            <a:srgbClr val="002060"/>
                          </a:solidFill>
                          <a:latin typeface="微软雅黑" panose="020B0503020204020204" pitchFamily="34" charset="-122"/>
                          <a:ea typeface="微软雅黑" panose="020B0503020204020204" pitchFamily="34" charset="-122"/>
                        </a:rPr>
                        <a:t>缓存一致性</a:t>
                      </a:r>
                    </a:p>
                  </a:txBody>
                  <a:tcPr/>
                </a:tc>
                <a:tc>
                  <a:txBody>
                    <a:bodyPr/>
                    <a:lstStyle/>
                    <a:p>
                      <a:r>
                        <a:rPr lang="zh-CN" altLang="en-US" sz="1600" b="1" dirty="0">
                          <a:solidFill>
                            <a:srgbClr val="002060"/>
                          </a:solidFill>
                          <a:latin typeface="微软雅黑" panose="020B0503020204020204" pitchFamily="34" charset="-122"/>
                          <a:ea typeface="微软雅黑" panose="020B0503020204020204" pitchFamily="34" charset="-122"/>
                        </a:rPr>
                        <a:t>不支持</a:t>
                      </a:r>
                    </a:p>
                  </a:txBody>
                  <a:tcPr/>
                </a:tc>
                <a:tc>
                  <a:txBody>
                    <a:bodyPr/>
                    <a:lstStyle/>
                    <a:p>
                      <a:r>
                        <a:rPr lang="zh-CN" altLang="en-US" sz="1600" b="1" dirty="0">
                          <a:solidFill>
                            <a:srgbClr val="002060"/>
                          </a:solidFill>
                          <a:latin typeface="微软雅黑" panose="020B0503020204020204" pitchFamily="34" charset="-122"/>
                          <a:ea typeface="微软雅黑" panose="020B0503020204020204" pitchFamily="34" charset="-122"/>
                        </a:rPr>
                        <a:t>支持</a:t>
                      </a:r>
                    </a:p>
                  </a:txBody>
                  <a:tcPr/>
                </a:tc>
                <a:tc>
                  <a:txBody>
                    <a:bodyPr/>
                    <a:lstStyle/>
                    <a:p>
                      <a:r>
                        <a:rPr lang="zh-CN" altLang="en-US" sz="1600" b="1" dirty="0">
                          <a:solidFill>
                            <a:srgbClr val="002060"/>
                          </a:solidFill>
                          <a:latin typeface="微软雅黑" panose="020B0503020204020204" pitchFamily="34" charset="-122"/>
                          <a:ea typeface="微软雅黑" panose="020B0503020204020204" pitchFamily="34" charset="-122"/>
                        </a:rPr>
                        <a:t>支持</a:t>
                      </a:r>
                    </a:p>
                  </a:txBody>
                  <a:tcPr/>
                </a:tc>
                <a:extLst>
                  <a:ext uri="{0D108BD9-81ED-4DB2-BD59-A6C34878D82A}">
                    <a16:rowId xmlns:a16="http://schemas.microsoft.com/office/drawing/2014/main" val="3955563987"/>
                  </a:ext>
                </a:extLst>
              </a:tr>
              <a:tr h="780132">
                <a:tc>
                  <a:txBody>
                    <a:bodyPr/>
                    <a:lstStyle/>
                    <a:p>
                      <a:pPr marL="0" marR="0" indent="0" algn="l" defTabSz="1218590" rtl="0" eaLnBrk="1" fontAlgn="auto" latinLnBrk="0" hangingPunct="1">
                        <a:lnSpc>
                          <a:spcPct val="100000"/>
                        </a:lnSpc>
                        <a:spcBef>
                          <a:spcPts val="0"/>
                        </a:spcBef>
                        <a:spcAft>
                          <a:spcPts val="0"/>
                        </a:spcAft>
                        <a:buClrTx/>
                        <a:buSzTx/>
                        <a:buFontTx/>
                        <a:buNone/>
                        <a:tabLst/>
                        <a:defRPr/>
                      </a:pPr>
                      <a:r>
                        <a:rPr lang="zh-CN" altLang="en-US" sz="2000" b="1" dirty="0">
                          <a:solidFill>
                            <a:srgbClr val="002060"/>
                          </a:solidFill>
                          <a:latin typeface="微软雅黑" panose="020B0503020204020204" pitchFamily="34" charset="-122"/>
                          <a:ea typeface="微软雅黑" panose="020B0503020204020204" pitchFamily="34" charset="-122"/>
                        </a:rPr>
                        <a:t>优点</a:t>
                      </a:r>
                    </a:p>
                  </a:txBody>
                  <a:tcPr/>
                </a:tc>
                <a:tc>
                  <a:txBody>
                    <a:bodyPr/>
                    <a:lstStyle/>
                    <a:p>
                      <a:r>
                        <a:rPr lang="zh-CN" altLang="en-US" sz="1400" b="1" dirty="0">
                          <a:solidFill>
                            <a:srgbClr val="002060"/>
                          </a:solidFill>
                          <a:latin typeface="微软雅黑" panose="020B0503020204020204" pitchFamily="34" charset="-122"/>
                          <a:ea typeface="微软雅黑" panose="020B0503020204020204" pitchFamily="34" charset="-122"/>
                        </a:rPr>
                        <a:t>通用性强，兼容性好</a:t>
                      </a:r>
                    </a:p>
                  </a:txBody>
                  <a:tcPr/>
                </a:tc>
                <a:tc>
                  <a:txBody>
                    <a:bodyPr/>
                    <a:lstStyle/>
                    <a:p>
                      <a:pPr marL="0" algn="l" defTabSz="1218590" rtl="0" eaLnBrk="1" latinLnBrk="0" hangingPunct="1"/>
                      <a:r>
                        <a:rPr lang="en-US" altLang="zh-CN" sz="1200" b="1" kern="1200" dirty="0">
                          <a:solidFill>
                            <a:srgbClr val="002060"/>
                          </a:solidFill>
                          <a:latin typeface="微软雅黑" panose="020B0503020204020204" pitchFamily="34" charset="-122"/>
                          <a:ea typeface="微软雅黑" panose="020B0503020204020204" pitchFamily="34" charset="-122"/>
                          <a:cs typeface="+mn-cs"/>
                        </a:rPr>
                        <a:t>CXL</a:t>
                      </a:r>
                      <a:r>
                        <a:rPr lang="zh-CN" altLang="en-US" sz="1200" b="1" kern="1200" dirty="0">
                          <a:solidFill>
                            <a:srgbClr val="002060"/>
                          </a:solidFill>
                          <a:latin typeface="微软雅黑" panose="020B0503020204020204" pitchFamily="34" charset="-122"/>
                          <a:ea typeface="微软雅黑" panose="020B0503020204020204" pitchFamily="34" charset="-122"/>
                          <a:cs typeface="+mn-cs"/>
                        </a:rPr>
                        <a:t>能实现内存和缓存共享，如</a:t>
                      </a:r>
                      <a:r>
                        <a:rPr lang="en-US" altLang="zh-CN" sz="1200" b="1" kern="1200" dirty="0">
                          <a:solidFill>
                            <a:srgbClr val="002060"/>
                          </a:solidFill>
                          <a:latin typeface="微软雅黑" panose="020B0503020204020204" pitchFamily="34" charset="-122"/>
                          <a:ea typeface="微软雅黑" panose="020B0503020204020204" pitchFamily="34" charset="-122"/>
                          <a:cs typeface="+mn-cs"/>
                        </a:rPr>
                        <a:t>CPU</a:t>
                      </a:r>
                      <a:r>
                        <a:rPr lang="zh-CN" altLang="en-US" sz="1200" b="1" kern="1200" dirty="0">
                          <a:solidFill>
                            <a:srgbClr val="002060"/>
                          </a:solidFill>
                          <a:latin typeface="微软雅黑" panose="020B0503020204020204" pitchFamily="34" charset="-122"/>
                          <a:ea typeface="微软雅黑" panose="020B0503020204020204" pitchFamily="34" charset="-122"/>
                          <a:cs typeface="+mn-cs"/>
                        </a:rPr>
                        <a:t>、</a:t>
                      </a:r>
                      <a:r>
                        <a:rPr lang="en-US" altLang="zh-CN" sz="1200" b="1" kern="1200" dirty="0">
                          <a:solidFill>
                            <a:srgbClr val="002060"/>
                          </a:solidFill>
                          <a:latin typeface="微软雅黑" panose="020B0503020204020204" pitchFamily="34" charset="-122"/>
                          <a:ea typeface="微软雅黑" panose="020B0503020204020204" pitchFamily="34" charset="-122"/>
                          <a:cs typeface="+mn-cs"/>
                        </a:rPr>
                        <a:t>NIC</a:t>
                      </a:r>
                      <a:r>
                        <a:rPr lang="zh-CN" altLang="en-US" sz="1200" b="1" kern="1200" dirty="0">
                          <a:solidFill>
                            <a:srgbClr val="002060"/>
                          </a:solidFill>
                          <a:latin typeface="微软雅黑" panose="020B0503020204020204" pitchFamily="34" charset="-122"/>
                          <a:ea typeface="微软雅黑" panose="020B0503020204020204" pitchFamily="34" charset="-122"/>
                          <a:cs typeface="+mn-cs"/>
                        </a:rPr>
                        <a:t>、</a:t>
                      </a:r>
                      <a:r>
                        <a:rPr lang="en-US" altLang="zh-CN" sz="1200" b="1" kern="1200" dirty="0">
                          <a:solidFill>
                            <a:srgbClr val="002060"/>
                          </a:solidFill>
                          <a:latin typeface="微软雅黑" panose="020B0503020204020204" pitchFamily="34" charset="-122"/>
                          <a:ea typeface="微软雅黑" panose="020B0503020204020204" pitchFamily="34" charset="-122"/>
                          <a:cs typeface="+mn-cs"/>
                        </a:rPr>
                        <a:t>DPU</a:t>
                      </a:r>
                      <a:r>
                        <a:rPr lang="zh-CN" altLang="en-US" sz="1200" b="1" kern="1200" dirty="0">
                          <a:solidFill>
                            <a:srgbClr val="002060"/>
                          </a:solidFill>
                          <a:latin typeface="微软雅黑" panose="020B0503020204020204" pitchFamily="34" charset="-122"/>
                          <a:ea typeface="微软雅黑" panose="020B0503020204020204" pitchFamily="34" charset="-122"/>
                          <a:cs typeface="+mn-cs"/>
                        </a:rPr>
                        <a:t>、</a:t>
                      </a:r>
                      <a:r>
                        <a:rPr lang="en-US" altLang="zh-CN" sz="1200" b="1" kern="1200" dirty="0">
                          <a:solidFill>
                            <a:srgbClr val="002060"/>
                          </a:solidFill>
                          <a:latin typeface="微软雅黑" panose="020B0503020204020204" pitchFamily="34" charset="-122"/>
                          <a:ea typeface="微软雅黑" panose="020B0503020204020204" pitchFamily="34" charset="-122"/>
                          <a:cs typeface="+mn-cs"/>
                        </a:rPr>
                        <a:t>GPU</a:t>
                      </a:r>
                      <a:r>
                        <a:rPr lang="zh-CN" altLang="en-US" sz="1200" b="1" kern="1200" dirty="0">
                          <a:solidFill>
                            <a:srgbClr val="002060"/>
                          </a:solidFill>
                          <a:latin typeface="微软雅黑" panose="020B0503020204020204" pitchFamily="34" charset="-122"/>
                          <a:ea typeface="微软雅黑" panose="020B0503020204020204" pitchFamily="34" charset="-122"/>
                          <a:cs typeface="+mn-cs"/>
                        </a:rPr>
                        <a:t>和其他加速器等，满足高性能异构计算的要求</a:t>
                      </a:r>
                    </a:p>
                  </a:txBody>
                  <a:tcPr/>
                </a:tc>
                <a:tc>
                  <a:txBody>
                    <a:bodyPr/>
                    <a:lstStyle/>
                    <a:p>
                      <a:r>
                        <a:rPr lang="zh-CN" altLang="en-US" sz="1200" b="1" kern="1200" dirty="0">
                          <a:solidFill>
                            <a:srgbClr val="002060"/>
                          </a:solidFill>
                          <a:latin typeface="微软雅黑" panose="020B0503020204020204" pitchFamily="34" charset="-122"/>
                          <a:ea typeface="微软雅黑" panose="020B0503020204020204" pitchFamily="34" charset="-122"/>
                          <a:cs typeface="+mn-cs"/>
                        </a:rPr>
                        <a:t>通讯非常迅速，支持</a:t>
                      </a:r>
                      <a:r>
                        <a:rPr lang="en-US" altLang="zh-CN" sz="1200" b="1" kern="1200" dirty="0">
                          <a:solidFill>
                            <a:srgbClr val="002060"/>
                          </a:solidFill>
                          <a:latin typeface="微软雅黑" panose="020B0503020204020204" pitchFamily="34" charset="-122"/>
                          <a:ea typeface="微软雅黑" panose="020B0503020204020204" pitchFamily="34" charset="-122"/>
                          <a:cs typeface="+mn-cs"/>
                        </a:rPr>
                        <a:t>GPU</a:t>
                      </a:r>
                      <a:r>
                        <a:rPr lang="zh-CN" altLang="en-US" sz="1200" b="1" kern="1200" dirty="0">
                          <a:solidFill>
                            <a:srgbClr val="002060"/>
                          </a:solidFill>
                          <a:latin typeface="微软雅黑" panose="020B0503020204020204" pitchFamily="34" charset="-122"/>
                          <a:ea typeface="微软雅黑" panose="020B0503020204020204" pitchFamily="34" charset="-122"/>
                          <a:cs typeface="+mn-cs"/>
                        </a:rPr>
                        <a:t>和</a:t>
                      </a:r>
                      <a:r>
                        <a:rPr lang="en-US" altLang="zh-CN" sz="1200" b="1" kern="1200" dirty="0">
                          <a:solidFill>
                            <a:srgbClr val="002060"/>
                          </a:solidFill>
                          <a:latin typeface="微软雅黑" panose="020B0503020204020204" pitchFamily="34" charset="-122"/>
                          <a:ea typeface="微软雅黑" panose="020B0503020204020204" pitchFamily="34" charset="-122"/>
                          <a:cs typeface="+mn-cs"/>
                        </a:rPr>
                        <a:t>CPU</a:t>
                      </a:r>
                      <a:r>
                        <a:rPr lang="zh-CN" altLang="en-US" sz="1200" b="1" kern="1200" dirty="0">
                          <a:solidFill>
                            <a:srgbClr val="002060"/>
                          </a:solidFill>
                          <a:latin typeface="微软雅黑" panose="020B0503020204020204" pitchFamily="34" charset="-122"/>
                          <a:ea typeface="微软雅黑" panose="020B0503020204020204" pitchFamily="34" charset="-122"/>
                          <a:cs typeface="+mn-cs"/>
                        </a:rPr>
                        <a:t>之间直接通讯；</a:t>
                      </a:r>
                      <a:r>
                        <a:rPr lang="en-US" altLang="zh-CN" sz="1200" b="1" kern="1200" dirty="0" err="1">
                          <a:solidFill>
                            <a:srgbClr val="002060"/>
                          </a:solidFill>
                          <a:latin typeface="微软雅黑" panose="020B0503020204020204" pitchFamily="34" charset="-122"/>
                          <a:ea typeface="微软雅黑" panose="020B0503020204020204" pitchFamily="34" charset="-122"/>
                          <a:cs typeface="+mn-cs"/>
                        </a:rPr>
                        <a:t>NVLink</a:t>
                      </a:r>
                      <a:r>
                        <a:rPr lang="en-US" altLang="zh-CN" sz="1200" b="1" kern="1200" dirty="0">
                          <a:solidFill>
                            <a:srgbClr val="002060"/>
                          </a:solidFill>
                          <a:latin typeface="微软雅黑" panose="020B0503020204020204" pitchFamily="34" charset="-122"/>
                          <a:ea typeface="微软雅黑" panose="020B0503020204020204" pitchFamily="34" charset="-122"/>
                          <a:cs typeface="+mn-cs"/>
                        </a:rPr>
                        <a:t> Switch</a:t>
                      </a:r>
                      <a:r>
                        <a:rPr lang="zh-CN" altLang="en-US" sz="1200" b="1" kern="1200" dirty="0">
                          <a:solidFill>
                            <a:srgbClr val="002060"/>
                          </a:solidFill>
                          <a:latin typeface="微软雅黑" panose="020B0503020204020204" pitchFamily="34" charset="-122"/>
                          <a:ea typeface="微软雅黑" panose="020B0503020204020204" pitchFamily="34" charset="-122"/>
                          <a:cs typeface="+mn-cs"/>
                        </a:rPr>
                        <a:t>的加持使得两两</a:t>
                      </a:r>
                      <a:r>
                        <a:rPr lang="en-US" altLang="zh-CN" sz="1200" b="1" kern="1200" dirty="0">
                          <a:solidFill>
                            <a:srgbClr val="002060"/>
                          </a:solidFill>
                          <a:latin typeface="微软雅黑" panose="020B0503020204020204" pitchFamily="34" charset="-122"/>
                          <a:ea typeface="微软雅黑" panose="020B0503020204020204" pitchFamily="34" charset="-122"/>
                          <a:cs typeface="+mn-cs"/>
                        </a:rPr>
                        <a:t>GPU</a:t>
                      </a:r>
                      <a:r>
                        <a:rPr lang="zh-CN" altLang="en-US" sz="1200" b="1" kern="1200" dirty="0">
                          <a:solidFill>
                            <a:srgbClr val="002060"/>
                          </a:solidFill>
                          <a:latin typeface="微软雅黑" panose="020B0503020204020204" pitchFamily="34" charset="-122"/>
                          <a:ea typeface="微软雅黑" panose="020B0503020204020204" pitchFamily="34" charset="-122"/>
                          <a:cs typeface="+mn-cs"/>
                        </a:rPr>
                        <a:t>直接通信带宽高，行业优势较大</a:t>
                      </a:r>
                    </a:p>
                  </a:txBody>
                  <a:tcPr/>
                </a:tc>
                <a:extLst>
                  <a:ext uri="{0D108BD9-81ED-4DB2-BD59-A6C34878D82A}">
                    <a16:rowId xmlns:a16="http://schemas.microsoft.com/office/drawing/2014/main" val="1142991379"/>
                  </a:ext>
                </a:extLst>
              </a:tr>
              <a:tr h="606769">
                <a:tc>
                  <a:txBody>
                    <a:bodyPr/>
                    <a:lstStyle/>
                    <a:p>
                      <a:r>
                        <a:rPr lang="zh-CN" altLang="en-US" sz="2000" b="1" dirty="0">
                          <a:solidFill>
                            <a:srgbClr val="002060"/>
                          </a:solidFill>
                          <a:latin typeface="微软雅黑" panose="020B0503020204020204" pitchFamily="34" charset="-122"/>
                          <a:ea typeface="微软雅黑" panose="020B0503020204020204" pitchFamily="34" charset="-122"/>
                        </a:rPr>
                        <a:t>缺点</a:t>
                      </a:r>
                    </a:p>
                  </a:txBody>
                  <a:tcPr/>
                </a:tc>
                <a:tc>
                  <a:txBody>
                    <a:bodyPr/>
                    <a:lstStyle/>
                    <a:p>
                      <a:r>
                        <a:rPr lang="zh-CN" altLang="en-US" sz="1200" b="1" dirty="0">
                          <a:solidFill>
                            <a:srgbClr val="002060"/>
                          </a:solidFill>
                          <a:latin typeface="微软雅黑" panose="020B0503020204020204" pitchFamily="34" charset="-122"/>
                          <a:ea typeface="微软雅黑" panose="020B0503020204020204" pitchFamily="34" charset="-122"/>
                        </a:rPr>
                        <a:t>不适用多处理器共享内存场景，可扩展性有限</a:t>
                      </a:r>
                    </a:p>
                  </a:txBody>
                  <a:tcPr/>
                </a:tc>
                <a:tc>
                  <a:txBody>
                    <a:bodyPr/>
                    <a:lstStyle/>
                    <a:p>
                      <a:pPr marL="0" marR="0" indent="0" algn="l" defTabSz="1218590" rtl="0" eaLnBrk="1" fontAlgn="auto" latinLnBrk="0" hangingPunct="1">
                        <a:lnSpc>
                          <a:spcPct val="100000"/>
                        </a:lnSpc>
                        <a:spcBef>
                          <a:spcPts val="0"/>
                        </a:spcBef>
                        <a:spcAft>
                          <a:spcPts val="0"/>
                        </a:spcAft>
                        <a:buClrTx/>
                        <a:buSzTx/>
                        <a:buFontTx/>
                        <a:buNone/>
                        <a:tabLst/>
                        <a:defRPr/>
                      </a:pPr>
                      <a:r>
                        <a:rPr lang="zh-CN" altLang="en-US" sz="1200" b="1" dirty="0">
                          <a:solidFill>
                            <a:srgbClr val="002060"/>
                          </a:solidFill>
                          <a:latin typeface="微软雅黑" panose="020B0503020204020204" pitchFamily="34" charset="-122"/>
                          <a:ea typeface="微软雅黑" panose="020B0503020204020204" pitchFamily="34" charset="-122"/>
                        </a:rPr>
                        <a:t>落地尚未成熟，目前支持</a:t>
                      </a:r>
                      <a:r>
                        <a:rPr lang="en-US" altLang="zh-CN" sz="1200" b="1" dirty="0">
                          <a:solidFill>
                            <a:srgbClr val="002060"/>
                          </a:solidFill>
                          <a:latin typeface="微软雅黑" panose="020B0503020204020204" pitchFamily="34" charset="-122"/>
                          <a:ea typeface="微软雅黑" panose="020B0503020204020204" pitchFamily="34" charset="-122"/>
                        </a:rPr>
                        <a:t>CXL</a:t>
                      </a:r>
                      <a:r>
                        <a:rPr lang="zh-CN" altLang="en-US" sz="1200" b="1" dirty="0">
                          <a:solidFill>
                            <a:srgbClr val="002060"/>
                          </a:solidFill>
                          <a:latin typeface="微软雅黑" panose="020B0503020204020204" pitchFamily="34" charset="-122"/>
                          <a:ea typeface="微软雅黑" panose="020B0503020204020204" pitchFamily="34" charset="-122"/>
                        </a:rPr>
                        <a:t>设备相对较少</a:t>
                      </a:r>
                    </a:p>
                  </a:txBody>
                  <a:tcPr/>
                </a:tc>
                <a:tc>
                  <a:txBody>
                    <a:bodyPr/>
                    <a:lstStyle/>
                    <a:p>
                      <a:pPr marL="0" marR="0" indent="0" algn="l" defTabSz="1218590" rtl="0" eaLnBrk="1" fontAlgn="auto" latinLnBrk="0" hangingPunct="1">
                        <a:lnSpc>
                          <a:spcPct val="100000"/>
                        </a:lnSpc>
                        <a:spcBef>
                          <a:spcPts val="0"/>
                        </a:spcBef>
                        <a:spcAft>
                          <a:spcPts val="0"/>
                        </a:spcAft>
                        <a:buClrTx/>
                        <a:buSzTx/>
                        <a:buFontTx/>
                        <a:buNone/>
                        <a:tabLst/>
                        <a:defRPr/>
                      </a:pPr>
                      <a:r>
                        <a:rPr lang="zh-CN" altLang="en-US" sz="1200" b="1" kern="1200" dirty="0">
                          <a:solidFill>
                            <a:srgbClr val="002060"/>
                          </a:solidFill>
                          <a:latin typeface="微软雅黑" panose="020B0503020204020204" pitchFamily="34" charset="-122"/>
                          <a:ea typeface="微软雅黑" panose="020B0503020204020204" pitchFamily="34" charset="-122"/>
                          <a:cs typeface="+mn-cs"/>
                        </a:rPr>
                        <a:t>较封闭，仅适用于英伟达系列相关产品，扩展性有限</a:t>
                      </a:r>
                    </a:p>
                  </a:txBody>
                  <a:tcPr/>
                </a:tc>
                <a:extLst>
                  <a:ext uri="{0D108BD9-81ED-4DB2-BD59-A6C34878D82A}">
                    <a16:rowId xmlns:a16="http://schemas.microsoft.com/office/drawing/2014/main" val="3458438695"/>
                  </a:ext>
                </a:extLst>
              </a:tr>
              <a:tr h="548982">
                <a:tc>
                  <a:txBody>
                    <a:bodyPr/>
                    <a:lstStyle/>
                    <a:p>
                      <a:r>
                        <a:rPr lang="zh-CN" altLang="en-US" sz="2000" b="1" dirty="0">
                          <a:solidFill>
                            <a:srgbClr val="002060"/>
                          </a:solidFill>
                          <a:latin typeface="微软雅黑" panose="020B0503020204020204" pitchFamily="34" charset="-122"/>
                          <a:ea typeface="微软雅黑" panose="020B0503020204020204" pitchFamily="34" charset="-122"/>
                        </a:rPr>
                        <a:t>应用场景</a:t>
                      </a:r>
                    </a:p>
                  </a:txBody>
                  <a:tcPr/>
                </a:tc>
                <a:tc>
                  <a:txBody>
                    <a:bodyPr/>
                    <a:lstStyle/>
                    <a:p>
                      <a:pPr marL="0" algn="l" defTabSz="1218590" rtl="0" eaLnBrk="1" latinLnBrk="0" hangingPunct="1"/>
                      <a:endParaRPr lang="en-US" altLang="zh-CN" sz="1200" b="1" kern="1200" dirty="0">
                        <a:solidFill>
                          <a:srgbClr val="002060"/>
                        </a:solidFill>
                        <a:latin typeface="微软雅黑" panose="020B0503020204020204" pitchFamily="34" charset="-122"/>
                        <a:ea typeface="微软雅黑" panose="020B0503020204020204" pitchFamily="34" charset="-122"/>
                        <a:cs typeface="+mn-cs"/>
                      </a:endParaRPr>
                    </a:p>
                    <a:p>
                      <a:pPr marL="0" algn="l" defTabSz="1218590" rtl="0" eaLnBrk="1" latinLnBrk="0" hangingPunct="1"/>
                      <a:r>
                        <a:rPr lang="zh-CN" altLang="en-US" sz="1200" b="1" kern="1200" dirty="0">
                          <a:solidFill>
                            <a:srgbClr val="002060"/>
                          </a:solidFill>
                          <a:latin typeface="微软雅黑" panose="020B0503020204020204" pitchFamily="34" charset="-122"/>
                          <a:ea typeface="微软雅黑" panose="020B0503020204020204" pitchFamily="34" charset="-122"/>
                          <a:cs typeface="+mn-cs"/>
                        </a:rPr>
                        <a:t>芯片间本地互联</a:t>
                      </a:r>
                    </a:p>
                  </a:txBody>
                  <a:tcPr/>
                </a:tc>
                <a:tc>
                  <a:txBody>
                    <a:bodyPr/>
                    <a:lstStyle/>
                    <a:p>
                      <a:pPr marL="0" marR="0" indent="0" algn="l" defTabSz="1218590" rtl="0" eaLnBrk="1" fontAlgn="auto" latinLnBrk="0" hangingPunct="1">
                        <a:lnSpc>
                          <a:spcPct val="100000"/>
                        </a:lnSpc>
                        <a:spcBef>
                          <a:spcPts val="0"/>
                        </a:spcBef>
                        <a:spcAft>
                          <a:spcPts val="0"/>
                        </a:spcAft>
                        <a:buClrTx/>
                        <a:buSzTx/>
                        <a:buFontTx/>
                        <a:buNone/>
                        <a:tabLst/>
                        <a:defRPr/>
                      </a:pPr>
                      <a:endParaRPr lang="en-US" altLang="zh-CN" sz="1200" b="1" kern="1200" dirty="0">
                        <a:solidFill>
                          <a:srgbClr val="002060"/>
                        </a:solidFill>
                        <a:latin typeface="微软雅黑" panose="020B0503020204020204" pitchFamily="34" charset="-122"/>
                        <a:ea typeface="微软雅黑" panose="020B0503020204020204" pitchFamily="34" charset="-122"/>
                        <a:cs typeface="+mn-cs"/>
                      </a:endParaRPr>
                    </a:p>
                    <a:p>
                      <a:pPr marL="0" marR="0" indent="0" algn="l" defTabSz="1218590" rtl="0" eaLnBrk="1" fontAlgn="auto" latinLnBrk="0" hangingPunct="1">
                        <a:lnSpc>
                          <a:spcPct val="100000"/>
                        </a:lnSpc>
                        <a:spcBef>
                          <a:spcPts val="0"/>
                        </a:spcBef>
                        <a:spcAft>
                          <a:spcPts val="0"/>
                        </a:spcAft>
                        <a:buClrTx/>
                        <a:buSzTx/>
                        <a:buFontTx/>
                        <a:buNone/>
                        <a:tabLst/>
                        <a:defRPr/>
                      </a:pPr>
                      <a:r>
                        <a:rPr lang="zh-CN" altLang="en-US" sz="1200" b="1" kern="1200" dirty="0">
                          <a:solidFill>
                            <a:srgbClr val="002060"/>
                          </a:solidFill>
                          <a:latin typeface="微软雅黑" panose="020B0503020204020204" pitchFamily="34" charset="-122"/>
                          <a:ea typeface="微软雅黑" panose="020B0503020204020204" pitchFamily="34" charset="-122"/>
                          <a:cs typeface="+mn-cs"/>
                        </a:rPr>
                        <a:t>芯片间本地互联</a:t>
                      </a:r>
                    </a:p>
                  </a:txBody>
                  <a:tcPr/>
                </a:tc>
                <a:tc>
                  <a:txBody>
                    <a:bodyPr/>
                    <a:lstStyle/>
                    <a:p>
                      <a:pPr marL="0" marR="0" indent="0" algn="l" defTabSz="1218590" rtl="0" eaLnBrk="1" fontAlgn="auto" latinLnBrk="0" hangingPunct="1">
                        <a:lnSpc>
                          <a:spcPct val="100000"/>
                        </a:lnSpc>
                        <a:spcBef>
                          <a:spcPts val="0"/>
                        </a:spcBef>
                        <a:spcAft>
                          <a:spcPts val="0"/>
                        </a:spcAft>
                        <a:buClrTx/>
                        <a:buSzTx/>
                        <a:buFontTx/>
                        <a:buNone/>
                        <a:tabLst/>
                        <a:defRPr/>
                      </a:pPr>
                      <a:endParaRPr lang="en-US" altLang="zh-CN" sz="1200" b="1" kern="1200" dirty="0">
                        <a:solidFill>
                          <a:srgbClr val="002060"/>
                        </a:solidFill>
                        <a:latin typeface="微软雅黑" panose="020B0503020204020204" pitchFamily="34" charset="-122"/>
                        <a:ea typeface="微软雅黑" panose="020B0503020204020204" pitchFamily="34" charset="-122"/>
                        <a:cs typeface="+mn-cs"/>
                      </a:endParaRPr>
                    </a:p>
                    <a:p>
                      <a:pPr marL="0" marR="0" indent="0" algn="l" defTabSz="1218590" rtl="0" eaLnBrk="1" fontAlgn="auto" latinLnBrk="0" hangingPunct="1">
                        <a:lnSpc>
                          <a:spcPct val="100000"/>
                        </a:lnSpc>
                        <a:spcBef>
                          <a:spcPts val="0"/>
                        </a:spcBef>
                        <a:spcAft>
                          <a:spcPts val="0"/>
                        </a:spcAft>
                        <a:buClrTx/>
                        <a:buSzTx/>
                        <a:buFontTx/>
                        <a:buNone/>
                        <a:tabLst/>
                        <a:defRPr/>
                      </a:pPr>
                      <a:r>
                        <a:rPr lang="zh-CN" altLang="en-US" sz="1200" b="1" kern="1200" dirty="0">
                          <a:solidFill>
                            <a:srgbClr val="002060"/>
                          </a:solidFill>
                          <a:latin typeface="微软雅黑" panose="020B0503020204020204" pitchFamily="34" charset="-122"/>
                          <a:ea typeface="微软雅黑" panose="020B0503020204020204" pitchFamily="34" charset="-122"/>
                          <a:cs typeface="+mn-cs"/>
                        </a:rPr>
                        <a:t>芯片间和跨节点互联</a:t>
                      </a:r>
                    </a:p>
                  </a:txBody>
                  <a:tcPr/>
                </a:tc>
                <a:extLst>
                  <a:ext uri="{0D108BD9-81ED-4DB2-BD59-A6C34878D82A}">
                    <a16:rowId xmlns:a16="http://schemas.microsoft.com/office/drawing/2014/main" val="3277518199"/>
                  </a:ext>
                </a:extLst>
              </a:tr>
            </a:tbl>
          </a:graphicData>
        </a:graphic>
      </p:graphicFrame>
      <p:sp>
        <p:nvSpPr>
          <p:cNvPr id="11" name="标题 1">
            <a:extLst>
              <a:ext uri="{FF2B5EF4-FFF2-40B4-BE49-F238E27FC236}">
                <a16:creationId xmlns:a16="http://schemas.microsoft.com/office/drawing/2014/main" id="{EF459A9F-264D-9D79-60B2-E24E58C1A690}"/>
              </a:ext>
            </a:extLst>
          </p:cNvPr>
          <p:cNvSpPr>
            <a:spLocks noGrp="1"/>
          </p:cNvSpPr>
          <p:nvPr>
            <p:ph type="title"/>
          </p:nvPr>
        </p:nvSpPr>
        <p:spPr/>
        <p:txBody>
          <a:bodyPr>
            <a:normAutofit/>
          </a:bodyPr>
          <a:lstStyle/>
          <a:p>
            <a:r>
              <a:rPr lang="zh-CN" altLang="en-US" dirty="0"/>
              <a:t>总线互联协议对比</a:t>
            </a:r>
          </a:p>
        </p:txBody>
      </p:sp>
    </p:spTree>
    <p:extLst>
      <p:ext uri="{BB962C8B-B14F-4D97-AF65-F5344CB8AC3E}">
        <p14:creationId xmlns:p14="http://schemas.microsoft.com/office/powerpoint/2010/main" val="3731946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关于我</a:t>
            </a:r>
          </a:p>
        </p:txBody>
      </p:sp>
      <p:sp>
        <p:nvSpPr>
          <p:cNvPr id="3" name="内容占位符 2"/>
          <p:cNvSpPr>
            <a:spLocks noGrp="1"/>
          </p:cNvSpPr>
          <p:nvPr>
            <p:ph idx="1"/>
          </p:nvPr>
        </p:nvSpPr>
        <p:spPr>
          <a:xfrm>
            <a:off x="838200" y="1913640"/>
            <a:ext cx="10515600" cy="4263639"/>
          </a:xfrm>
        </p:spPr>
        <p:txBody>
          <a:bodyPr/>
          <a:lstStyle/>
          <a:p>
            <a:r>
              <a:rPr lang="zh-CN" altLang="en-US" sz="3600" b="1" dirty="0"/>
              <a:t>罗远</a:t>
            </a:r>
            <a:endParaRPr lang="en-US" altLang="zh-CN" sz="3600" b="1" dirty="0"/>
          </a:p>
          <a:p>
            <a:pPr marL="0" indent="0">
              <a:buNone/>
            </a:pPr>
            <a:endParaRPr lang="en-US" altLang="zh-CN" dirty="0"/>
          </a:p>
          <a:p>
            <a:pPr marL="0" indent="0">
              <a:buNone/>
            </a:pPr>
            <a:r>
              <a:rPr lang="zh-CN" altLang="en-US" dirty="0"/>
              <a:t>技术中心</a:t>
            </a:r>
            <a:r>
              <a:rPr lang="en-US" altLang="zh-CN" dirty="0"/>
              <a:t>-</a:t>
            </a:r>
            <a:r>
              <a:rPr lang="zh-CN" altLang="en-US" dirty="0"/>
              <a:t>基础设施网络部</a:t>
            </a:r>
            <a:endParaRPr lang="en-US" altLang="zh-CN" dirty="0"/>
          </a:p>
          <a:p>
            <a:pPr marL="0" indent="0">
              <a:buNone/>
            </a:pPr>
            <a:endParaRPr lang="en-US" altLang="zh-CN" dirty="0"/>
          </a:p>
          <a:p>
            <a:pPr marL="0" indent="0">
              <a:buNone/>
            </a:pPr>
            <a:r>
              <a:rPr lang="zh-CN" altLang="en-US" dirty="0"/>
              <a:t>集团自有数据中心网络的架构设计、优化迭代、持久运维等工作。</a:t>
            </a:r>
            <a:endParaRPr lang="en-US" altLang="zh-CN" dirty="0"/>
          </a:p>
          <a:p>
            <a:pPr marL="0" indent="0">
              <a:buNone/>
            </a:pPr>
            <a:r>
              <a:rPr lang="zh-CN" altLang="en-US" dirty="0"/>
              <a:t>完成了集团所有大模型相关网络的设计与建设。</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nvSpPr>
        <p:spPr>
          <a:xfrm>
            <a:off x="0" y="387985"/>
            <a:ext cx="12192000" cy="518795"/>
          </a:xfrm>
          <a:prstGeom prst="rect">
            <a:avLst/>
          </a:prstGeom>
        </p:spPr>
        <p:txBody>
          <a:bodyPr/>
          <a:lstStyle>
            <a:lvl1pPr algn="l" defTabSz="914400" rtl="0" eaLnBrk="1" latinLnBrk="0" hangingPunct="1">
              <a:lnSpc>
                <a:spcPct val="90000"/>
              </a:lnSpc>
              <a:spcBef>
                <a:spcPct val="0"/>
              </a:spcBef>
              <a:buNone/>
              <a:defRPr sz="3600" b="1" kern="1200">
                <a:solidFill>
                  <a:schemeClr val="accent1">
                    <a:lumMod val="50000"/>
                  </a:schemeClr>
                </a:solidFill>
                <a:latin typeface="微软雅黑" panose="020B0503020204020204" charset="-122"/>
                <a:ea typeface="微软雅黑" panose="020B0503020204020204" charset="-122"/>
                <a:cs typeface="+mj-cs"/>
              </a:defRPr>
            </a:lvl1pPr>
          </a:lstStyle>
          <a:p>
            <a:pPr algn="ctr">
              <a:lnSpc>
                <a:spcPct val="100000"/>
              </a:lnSpc>
              <a:buClrTx/>
              <a:buSzTx/>
              <a:buFontTx/>
            </a:pPr>
            <a:r>
              <a:rPr kumimoji="1" lang="zh-CN" altLang="en-US" dirty="0">
                <a:solidFill>
                  <a:schemeClr val="tx2">
                    <a:lumMod val="90000"/>
                    <a:lumOff val="10000"/>
                  </a:schemeClr>
                </a:solidFill>
                <a:cs typeface="+mn-cs"/>
              </a:rPr>
              <a:t>提  纲</a:t>
            </a:r>
          </a:p>
        </p:txBody>
      </p:sp>
      <p:cxnSp>
        <p:nvCxnSpPr>
          <p:cNvPr id="5" name="直接连接符 4"/>
          <p:cNvCxnSpPr/>
          <p:nvPr/>
        </p:nvCxnSpPr>
        <p:spPr>
          <a:xfrm flipV="1">
            <a:off x="3215640" y="1134053"/>
            <a:ext cx="5760720" cy="18288"/>
          </a:xfrm>
          <a:prstGeom prst="line">
            <a:avLst/>
          </a:prstGeom>
          <a:ln w="381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grpSp>
        <p:nvGrpSpPr>
          <p:cNvPr id="15" name="组合 14"/>
          <p:cNvGrpSpPr/>
          <p:nvPr>
            <p:custDataLst>
              <p:tags r:id="rId1"/>
            </p:custDataLst>
          </p:nvPr>
        </p:nvGrpSpPr>
        <p:grpSpPr>
          <a:xfrm>
            <a:off x="3300984" y="1485029"/>
            <a:ext cx="6473952" cy="521970"/>
            <a:chOff x="3310128" y="1376952"/>
            <a:chExt cx="6473952" cy="521970"/>
          </a:xfrm>
        </p:grpSpPr>
        <p:sp>
          <p:nvSpPr>
            <p:cNvPr id="6" name="文本框 5"/>
            <p:cNvSpPr txBox="1"/>
            <p:nvPr>
              <p:custDataLst>
                <p:tags r:id="rId10"/>
              </p:custDataLst>
            </p:nvPr>
          </p:nvSpPr>
          <p:spPr>
            <a:xfrm>
              <a:off x="3310128" y="1407730"/>
              <a:ext cx="658368" cy="460375"/>
            </a:xfrm>
            <a:prstGeom prst="rect">
              <a:avLst/>
            </a:prstGeom>
            <a:solidFill>
              <a:srgbClr val="163E64"/>
            </a:solidFill>
            <a:ln>
              <a:solidFill>
                <a:srgbClr val="163E64"/>
              </a:solidFill>
            </a:ln>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altLang="zh-CN" sz="2400" b="1" dirty="0">
                  <a:latin typeface="微软雅黑" panose="020B0503020204020204" charset="-122"/>
                  <a:ea typeface="微软雅黑" panose="020B0503020204020204" charset="-122"/>
                </a:rPr>
                <a:t>1</a:t>
              </a:r>
              <a:endParaRPr lang="zh-CN" altLang="en-US" sz="2400" b="1" dirty="0">
                <a:latin typeface="微软雅黑" panose="020B0503020204020204" charset="-122"/>
                <a:ea typeface="微软雅黑" panose="020B0503020204020204" charset="-122"/>
              </a:endParaRPr>
            </a:p>
          </p:txBody>
        </p:sp>
        <p:sp>
          <p:nvSpPr>
            <p:cNvPr id="7" name="文本框 6"/>
            <p:cNvSpPr txBox="1"/>
            <p:nvPr>
              <p:custDataLst>
                <p:tags r:id="rId11"/>
              </p:custDataLst>
            </p:nvPr>
          </p:nvSpPr>
          <p:spPr>
            <a:xfrm>
              <a:off x="4169664" y="1376952"/>
              <a:ext cx="5614416" cy="521970"/>
            </a:xfrm>
            <a:prstGeom prst="rect">
              <a:avLst/>
            </a:prstGeom>
            <a:noFill/>
          </p:spPr>
          <p:txBody>
            <a:bodyPr wrap="square" rtlCol="0">
              <a:spAutoFit/>
            </a:bodyPr>
            <a:lstStyle/>
            <a:p>
              <a:pPr algn="l">
                <a:buClrTx/>
                <a:buSzTx/>
                <a:buFontTx/>
              </a:pPr>
              <a:r>
                <a:rPr kumimoji="1" lang="zh-CN" altLang="en-US" sz="2800" b="1" dirty="0">
                  <a:solidFill>
                    <a:schemeClr val="tx2">
                      <a:lumMod val="90000"/>
                      <a:lumOff val="10000"/>
                    </a:schemeClr>
                  </a:solidFill>
                  <a:latin typeface="微软雅黑" panose="020B0503020204020204" charset="-122"/>
                  <a:ea typeface="微软雅黑" panose="020B0503020204020204" charset="-122"/>
                </a:rPr>
                <a:t>大模型训练简介</a:t>
              </a:r>
            </a:p>
          </p:txBody>
        </p:sp>
      </p:grpSp>
      <p:sp>
        <p:nvSpPr>
          <p:cNvPr id="13" name="文本框 12"/>
          <p:cNvSpPr txBox="1"/>
          <p:nvPr>
            <p:custDataLst>
              <p:tags r:id="rId2"/>
            </p:custDataLst>
          </p:nvPr>
        </p:nvSpPr>
        <p:spPr>
          <a:xfrm>
            <a:off x="3300730" y="2329815"/>
            <a:ext cx="658495" cy="460375"/>
          </a:xfrm>
          <a:prstGeom prst="rect">
            <a:avLst/>
          </a:prstGeom>
          <a:solidFill>
            <a:srgbClr val="163E64"/>
          </a:solidFill>
          <a:ln>
            <a:solidFill>
              <a:srgbClr val="163E64"/>
            </a:solidFill>
          </a:ln>
        </p:spPr>
        <p:style>
          <a:lnRef idx="2">
            <a:schemeClr val="accent5">
              <a:shade val="50000"/>
            </a:schemeClr>
          </a:lnRef>
          <a:fillRef idx="1">
            <a:schemeClr val="accent5"/>
          </a:fillRef>
          <a:effectRef idx="0">
            <a:schemeClr val="accent5"/>
          </a:effectRef>
          <a:fontRef idx="minor">
            <a:schemeClr val="lt1"/>
          </a:fontRef>
        </p:style>
        <p:txBody>
          <a:bodyPr vertOverflow="overflow" horzOverflow="overflow" vert="horz" wrap="square" numCol="1" spcCol="0" rtlCol="0" fromWordArt="0" anchor="ctr" anchorCtr="0" forceAA="0" compatLnSpc="1">
            <a:spAutoFit/>
          </a:bodyPr>
          <a:lstStyle/>
          <a:p>
            <a:pPr lvl="0" algn="ctr">
              <a:buClrTx/>
              <a:buSzTx/>
              <a:buFontTx/>
            </a:pPr>
            <a:r>
              <a:rPr lang="en-US" altLang="zh-CN" sz="2400" b="1" dirty="0">
                <a:latin typeface="微软雅黑" panose="020B0503020204020204" charset="-122"/>
                <a:ea typeface="微软雅黑" panose="020B0503020204020204" charset="-122"/>
                <a:sym typeface="+mn-ea"/>
              </a:rPr>
              <a:t>2</a:t>
            </a:r>
          </a:p>
        </p:txBody>
      </p:sp>
      <p:sp>
        <p:nvSpPr>
          <p:cNvPr id="14" name="文本框 13"/>
          <p:cNvSpPr txBox="1"/>
          <p:nvPr>
            <p:custDataLst>
              <p:tags r:id="rId3"/>
            </p:custDataLst>
          </p:nvPr>
        </p:nvSpPr>
        <p:spPr>
          <a:xfrm>
            <a:off x="4160520" y="2299335"/>
            <a:ext cx="5608320" cy="521970"/>
          </a:xfrm>
          <a:prstGeom prst="rect">
            <a:avLst/>
          </a:prstGeom>
          <a:noFill/>
        </p:spPr>
        <p:txBody>
          <a:bodyPr wrap="square" rtlCol="0">
            <a:spAutoFit/>
          </a:bodyPr>
          <a:lstStyle/>
          <a:p>
            <a:pPr algn="l">
              <a:buClrTx/>
              <a:buSzTx/>
              <a:buFontTx/>
            </a:pPr>
            <a:r>
              <a:rPr kumimoji="1" lang="zh-CN" altLang="en-US" sz="2800" b="1" dirty="0">
                <a:solidFill>
                  <a:schemeClr val="tx2">
                    <a:lumMod val="90000"/>
                    <a:lumOff val="10000"/>
                  </a:schemeClr>
                </a:solidFill>
                <a:latin typeface="微软雅黑" panose="020B0503020204020204" charset="-122"/>
                <a:ea typeface="微软雅黑" panose="020B0503020204020204" charset="-122"/>
              </a:rPr>
              <a:t>机器内网络</a:t>
            </a:r>
          </a:p>
        </p:txBody>
      </p:sp>
      <p:sp>
        <p:nvSpPr>
          <p:cNvPr id="18" name="文本框 17"/>
          <p:cNvSpPr txBox="1"/>
          <p:nvPr>
            <p:custDataLst>
              <p:tags r:id="rId4"/>
            </p:custDataLst>
          </p:nvPr>
        </p:nvSpPr>
        <p:spPr>
          <a:xfrm>
            <a:off x="3300730" y="3144520"/>
            <a:ext cx="658495" cy="460375"/>
          </a:xfrm>
          <a:prstGeom prst="rect">
            <a:avLst/>
          </a:prstGeom>
          <a:solidFill>
            <a:srgbClr val="163E64"/>
          </a:solidFill>
          <a:ln>
            <a:solidFill>
              <a:srgbClr val="163E64"/>
            </a:solidFill>
          </a:ln>
        </p:spPr>
        <p:style>
          <a:lnRef idx="2">
            <a:schemeClr val="accent5">
              <a:shade val="50000"/>
            </a:schemeClr>
          </a:lnRef>
          <a:fillRef idx="1">
            <a:schemeClr val="accent5"/>
          </a:fillRef>
          <a:effectRef idx="0">
            <a:schemeClr val="accent5"/>
          </a:effectRef>
          <a:fontRef idx="minor">
            <a:schemeClr val="lt1"/>
          </a:fontRef>
        </p:style>
        <p:txBody>
          <a:bodyPr vertOverflow="overflow" horzOverflow="overflow" vert="horz" wrap="square" numCol="1" spcCol="0" rtlCol="0" fromWordArt="0" anchor="ctr" anchorCtr="0" forceAA="0" compatLnSpc="1">
            <a:spAutoFit/>
          </a:bodyPr>
          <a:lstStyle/>
          <a:p>
            <a:pPr lvl="0" algn="ctr">
              <a:buClrTx/>
              <a:buSzTx/>
              <a:buFontTx/>
            </a:pPr>
            <a:r>
              <a:rPr lang="en-US" altLang="zh-CN" sz="2400" b="1" dirty="0">
                <a:latin typeface="微软雅黑" panose="020B0503020204020204" charset="-122"/>
                <a:ea typeface="微软雅黑" panose="020B0503020204020204" charset="-122"/>
                <a:sym typeface="+mn-ea"/>
              </a:rPr>
              <a:t>3</a:t>
            </a:r>
          </a:p>
        </p:txBody>
      </p:sp>
      <p:sp>
        <p:nvSpPr>
          <p:cNvPr id="19" name="文本框 18"/>
          <p:cNvSpPr txBox="1"/>
          <p:nvPr>
            <p:custDataLst>
              <p:tags r:id="rId5"/>
            </p:custDataLst>
          </p:nvPr>
        </p:nvSpPr>
        <p:spPr>
          <a:xfrm>
            <a:off x="4160520" y="3113405"/>
            <a:ext cx="5614670" cy="521970"/>
          </a:xfrm>
          <a:prstGeom prst="rect">
            <a:avLst/>
          </a:prstGeom>
          <a:noFill/>
        </p:spPr>
        <p:txBody>
          <a:bodyPr wrap="square" rtlCol="0">
            <a:spAutoFit/>
          </a:bodyPr>
          <a:lstStyle/>
          <a:p>
            <a:pPr algn="l">
              <a:buClrTx/>
              <a:buSzTx/>
              <a:buFontTx/>
            </a:pPr>
            <a:r>
              <a:rPr kumimoji="1" lang="zh-CN" altLang="en-US" sz="2800" b="1" dirty="0">
                <a:solidFill>
                  <a:schemeClr val="accent2"/>
                </a:solidFill>
                <a:latin typeface="微软雅黑" panose="020B0503020204020204" charset="-122"/>
                <a:ea typeface="微软雅黑" panose="020B0503020204020204" charset="-122"/>
              </a:rPr>
              <a:t>机器间网络</a:t>
            </a:r>
          </a:p>
        </p:txBody>
      </p:sp>
      <p:sp>
        <p:nvSpPr>
          <p:cNvPr id="21" name="文本框 20"/>
          <p:cNvSpPr txBox="1"/>
          <p:nvPr>
            <p:custDataLst>
              <p:tags r:id="rId6"/>
            </p:custDataLst>
          </p:nvPr>
        </p:nvSpPr>
        <p:spPr>
          <a:xfrm>
            <a:off x="3300730" y="3958590"/>
            <a:ext cx="658495" cy="460375"/>
          </a:xfrm>
          <a:prstGeom prst="rect">
            <a:avLst/>
          </a:prstGeom>
          <a:solidFill>
            <a:srgbClr val="163E64"/>
          </a:solidFill>
          <a:ln>
            <a:solidFill>
              <a:srgbClr val="163E64"/>
            </a:solidFill>
          </a:ln>
        </p:spPr>
        <p:style>
          <a:lnRef idx="2">
            <a:schemeClr val="accent5">
              <a:shade val="50000"/>
            </a:schemeClr>
          </a:lnRef>
          <a:fillRef idx="1">
            <a:schemeClr val="accent5"/>
          </a:fillRef>
          <a:effectRef idx="0">
            <a:schemeClr val="accent5"/>
          </a:effectRef>
          <a:fontRef idx="minor">
            <a:schemeClr val="lt1"/>
          </a:fontRef>
        </p:style>
        <p:txBody>
          <a:bodyPr vertOverflow="overflow" horzOverflow="overflow" vert="horz" wrap="square" numCol="1" spcCol="0" rtlCol="0" fromWordArt="0" anchor="ctr" anchorCtr="0" forceAA="0" compatLnSpc="1">
            <a:spAutoFit/>
          </a:bodyPr>
          <a:lstStyle/>
          <a:p>
            <a:pPr lvl="0" algn="ctr">
              <a:buClrTx/>
              <a:buSzTx/>
              <a:buFontTx/>
            </a:pPr>
            <a:r>
              <a:rPr lang="en-US" altLang="zh-CN" sz="2400" b="1" dirty="0">
                <a:latin typeface="微软雅黑" panose="020B0503020204020204" charset="-122"/>
                <a:ea typeface="微软雅黑" panose="020B0503020204020204" charset="-122"/>
                <a:sym typeface="+mn-ea"/>
              </a:rPr>
              <a:t>4</a:t>
            </a:r>
          </a:p>
        </p:txBody>
      </p:sp>
      <p:sp>
        <p:nvSpPr>
          <p:cNvPr id="22" name="文本框 21"/>
          <p:cNvSpPr txBox="1"/>
          <p:nvPr>
            <p:custDataLst>
              <p:tags r:id="rId7"/>
            </p:custDataLst>
          </p:nvPr>
        </p:nvSpPr>
        <p:spPr>
          <a:xfrm>
            <a:off x="4160520" y="3928110"/>
            <a:ext cx="5614670" cy="521970"/>
          </a:xfrm>
          <a:prstGeom prst="rect">
            <a:avLst/>
          </a:prstGeom>
          <a:noFill/>
        </p:spPr>
        <p:txBody>
          <a:bodyPr wrap="square" rtlCol="0">
            <a:spAutoFit/>
          </a:bodyPr>
          <a:lstStyle/>
          <a:p>
            <a:pPr algn="l">
              <a:buClrTx/>
              <a:buSzTx/>
              <a:buFontTx/>
            </a:pPr>
            <a:r>
              <a:rPr kumimoji="1" lang="zh-CN" altLang="en-US" sz="2800" b="1" dirty="0">
                <a:solidFill>
                  <a:schemeClr val="tx2">
                    <a:lumMod val="90000"/>
                    <a:lumOff val="10000"/>
                  </a:schemeClr>
                </a:solidFill>
                <a:latin typeface="微软雅黑" panose="020B0503020204020204" charset="-122"/>
                <a:ea typeface="微软雅黑" panose="020B0503020204020204" charset="-122"/>
              </a:rPr>
              <a:t>技术演进举例</a:t>
            </a:r>
          </a:p>
        </p:txBody>
      </p:sp>
      <p:sp>
        <p:nvSpPr>
          <p:cNvPr id="24" name="文本框 23"/>
          <p:cNvSpPr txBox="1"/>
          <p:nvPr>
            <p:custDataLst>
              <p:tags r:id="rId8"/>
            </p:custDataLst>
          </p:nvPr>
        </p:nvSpPr>
        <p:spPr>
          <a:xfrm>
            <a:off x="3300730" y="4772660"/>
            <a:ext cx="658495" cy="460375"/>
          </a:xfrm>
          <a:prstGeom prst="rect">
            <a:avLst/>
          </a:prstGeom>
          <a:solidFill>
            <a:srgbClr val="163E64"/>
          </a:solidFill>
          <a:ln>
            <a:solidFill>
              <a:srgbClr val="163E64"/>
            </a:solidFill>
          </a:ln>
        </p:spPr>
        <p:style>
          <a:lnRef idx="2">
            <a:schemeClr val="accent5">
              <a:shade val="50000"/>
            </a:schemeClr>
          </a:lnRef>
          <a:fillRef idx="1">
            <a:schemeClr val="accent5"/>
          </a:fillRef>
          <a:effectRef idx="0">
            <a:schemeClr val="accent5"/>
          </a:effectRef>
          <a:fontRef idx="minor">
            <a:schemeClr val="lt1"/>
          </a:fontRef>
        </p:style>
        <p:txBody>
          <a:bodyPr vertOverflow="overflow" horzOverflow="overflow" vert="horz" wrap="square" numCol="1" spcCol="0" rtlCol="0" fromWordArt="0" anchor="ctr" anchorCtr="0" forceAA="0" compatLnSpc="1">
            <a:spAutoFit/>
          </a:bodyPr>
          <a:lstStyle/>
          <a:p>
            <a:pPr lvl="0" algn="ctr">
              <a:buClrTx/>
              <a:buSzTx/>
              <a:buFontTx/>
            </a:pPr>
            <a:r>
              <a:rPr lang="en-US" altLang="zh-CN" sz="2400" b="1" dirty="0">
                <a:latin typeface="微软雅黑" panose="020B0503020204020204" charset="-122"/>
                <a:ea typeface="微软雅黑" panose="020B0503020204020204" charset="-122"/>
                <a:sym typeface="+mn-ea"/>
              </a:rPr>
              <a:t>5</a:t>
            </a:r>
          </a:p>
        </p:txBody>
      </p:sp>
      <p:sp>
        <p:nvSpPr>
          <p:cNvPr id="25" name="文本框 24"/>
          <p:cNvSpPr txBox="1"/>
          <p:nvPr>
            <p:custDataLst>
              <p:tags r:id="rId9"/>
            </p:custDataLst>
          </p:nvPr>
        </p:nvSpPr>
        <p:spPr>
          <a:xfrm>
            <a:off x="4160520" y="4742180"/>
            <a:ext cx="5614670" cy="521970"/>
          </a:xfrm>
          <a:prstGeom prst="rect">
            <a:avLst/>
          </a:prstGeom>
          <a:noFill/>
        </p:spPr>
        <p:txBody>
          <a:bodyPr wrap="square" rtlCol="0">
            <a:spAutoFit/>
          </a:bodyPr>
          <a:lstStyle/>
          <a:p>
            <a:pPr algn="l">
              <a:buClrTx/>
              <a:buSzTx/>
              <a:buFontTx/>
            </a:pPr>
            <a:r>
              <a:rPr kumimoji="1" lang="zh-CN" altLang="en-US" sz="2800" b="1" dirty="0">
                <a:solidFill>
                  <a:schemeClr val="tx2">
                    <a:lumMod val="90000"/>
                    <a:lumOff val="10000"/>
                  </a:schemeClr>
                </a:solidFill>
                <a:latin typeface="微软雅黑" panose="020B0503020204020204" charset="-122"/>
                <a:ea typeface="微软雅黑" panose="020B0503020204020204" charset="-122"/>
              </a:rPr>
              <a:t>总结</a:t>
            </a:r>
          </a:p>
        </p:txBody>
      </p:sp>
    </p:spTree>
    <p:extLst>
      <p:ext uri="{BB962C8B-B14F-4D97-AF65-F5344CB8AC3E}">
        <p14:creationId xmlns:p14="http://schemas.microsoft.com/office/powerpoint/2010/main" val="2245742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Any-to-any——</a:t>
            </a:r>
            <a:r>
              <a:rPr lang="zh-CN" altLang="en-US" dirty="0"/>
              <a:t>两层</a:t>
            </a:r>
            <a:r>
              <a:rPr lang="en-US" altLang="zh-CN" dirty="0"/>
              <a:t>Clos</a:t>
            </a:r>
            <a:r>
              <a:rPr lang="zh-CN" altLang="en-US" dirty="0"/>
              <a:t>组网</a:t>
            </a:r>
          </a:p>
        </p:txBody>
      </p:sp>
      <p:grpSp>
        <p:nvGrpSpPr>
          <p:cNvPr id="3" name="组合 2">
            <a:extLst>
              <a:ext uri="{FF2B5EF4-FFF2-40B4-BE49-F238E27FC236}">
                <a16:creationId xmlns:a16="http://schemas.microsoft.com/office/drawing/2014/main" id="{F83EB2A7-5653-4072-C53C-C614DFB51E36}"/>
              </a:ext>
            </a:extLst>
          </p:cNvPr>
          <p:cNvGrpSpPr/>
          <p:nvPr/>
        </p:nvGrpSpPr>
        <p:grpSpPr>
          <a:xfrm>
            <a:off x="111527" y="1439727"/>
            <a:ext cx="8152541" cy="3236055"/>
            <a:chOff x="353792" y="1634636"/>
            <a:chExt cx="8152541" cy="3236055"/>
          </a:xfrm>
        </p:grpSpPr>
        <p:sp>
          <p:nvSpPr>
            <p:cNvPr id="4" name="椭圆 3">
              <a:extLst>
                <a:ext uri="{FF2B5EF4-FFF2-40B4-BE49-F238E27FC236}">
                  <a16:creationId xmlns:a16="http://schemas.microsoft.com/office/drawing/2014/main" id="{E104E194-77A1-039B-B410-5AB7AF0C8CF7}"/>
                </a:ext>
              </a:extLst>
            </p:cNvPr>
            <p:cNvSpPr/>
            <p:nvPr/>
          </p:nvSpPr>
          <p:spPr>
            <a:xfrm>
              <a:off x="2650432" y="1661073"/>
              <a:ext cx="229866" cy="229866"/>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en-US" altLang="zh-CN" sz="1200" dirty="0">
                  <a:solidFill>
                    <a:prstClr val="white"/>
                  </a:solidFill>
                  <a:latin typeface="等线" panose="020F0502020204030204"/>
                  <a:ea typeface="等线" panose="02010600030101010101" pitchFamily="2" charset="-122"/>
                </a:rPr>
                <a:t>1</a:t>
              </a:r>
              <a:endParaRPr lang="zh-CN" altLang="en-US" sz="1200" dirty="0">
                <a:solidFill>
                  <a:prstClr val="white"/>
                </a:solidFill>
                <a:latin typeface="等线" panose="020F0502020204030204"/>
                <a:ea typeface="等线" panose="02010600030101010101" pitchFamily="2" charset="-122"/>
              </a:endParaRPr>
            </a:p>
          </p:txBody>
        </p:sp>
        <p:sp>
          <p:nvSpPr>
            <p:cNvPr id="5" name="椭圆 4">
              <a:extLst>
                <a:ext uri="{FF2B5EF4-FFF2-40B4-BE49-F238E27FC236}">
                  <a16:creationId xmlns:a16="http://schemas.microsoft.com/office/drawing/2014/main" id="{030464E4-DB49-5404-A09C-10B07E8D77B1}"/>
                </a:ext>
              </a:extLst>
            </p:cNvPr>
            <p:cNvSpPr/>
            <p:nvPr/>
          </p:nvSpPr>
          <p:spPr>
            <a:xfrm>
              <a:off x="3137387" y="1661073"/>
              <a:ext cx="229866" cy="229866"/>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en-US" altLang="zh-CN" sz="1200" dirty="0">
                  <a:solidFill>
                    <a:prstClr val="white"/>
                  </a:solidFill>
                  <a:latin typeface="等线" panose="020F0502020204030204"/>
                  <a:ea typeface="等线" panose="02010600030101010101" pitchFamily="2" charset="-122"/>
                </a:rPr>
                <a:t>2</a:t>
              </a:r>
              <a:endParaRPr lang="zh-CN" altLang="en-US" sz="1200" dirty="0">
                <a:solidFill>
                  <a:prstClr val="white"/>
                </a:solidFill>
                <a:latin typeface="等线" panose="020F0502020204030204"/>
                <a:ea typeface="等线" panose="02010600030101010101" pitchFamily="2" charset="-122"/>
              </a:endParaRPr>
            </a:p>
          </p:txBody>
        </p:sp>
        <p:sp>
          <p:nvSpPr>
            <p:cNvPr id="6" name="椭圆 5">
              <a:extLst>
                <a:ext uri="{FF2B5EF4-FFF2-40B4-BE49-F238E27FC236}">
                  <a16:creationId xmlns:a16="http://schemas.microsoft.com/office/drawing/2014/main" id="{0CE1D5B7-CB91-68D4-0063-3D0A0A0C8D82}"/>
                </a:ext>
              </a:extLst>
            </p:cNvPr>
            <p:cNvSpPr/>
            <p:nvPr/>
          </p:nvSpPr>
          <p:spPr>
            <a:xfrm>
              <a:off x="3624343" y="1661073"/>
              <a:ext cx="229866" cy="229866"/>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en-US" altLang="zh-CN" sz="1200" dirty="0">
                  <a:solidFill>
                    <a:prstClr val="white"/>
                  </a:solidFill>
                  <a:latin typeface="等线" panose="020F0502020204030204"/>
                  <a:ea typeface="等线" panose="02010600030101010101" pitchFamily="2" charset="-122"/>
                </a:rPr>
                <a:t>3</a:t>
              </a:r>
              <a:endParaRPr lang="zh-CN" altLang="en-US" sz="1200" dirty="0">
                <a:solidFill>
                  <a:prstClr val="white"/>
                </a:solidFill>
                <a:latin typeface="等线" panose="020F0502020204030204"/>
                <a:ea typeface="等线" panose="02010600030101010101" pitchFamily="2" charset="-122"/>
              </a:endParaRPr>
            </a:p>
          </p:txBody>
        </p:sp>
        <p:sp>
          <p:nvSpPr>
            <p:cNvPr id="7" name="椭圆 6">
              <a:extLst>
                <a:ext uri="{FF2B5EF4-FFF2-40B4-BE49-F238E27FC236}">
                  <a16:creationId xmlns:a16="http://schemas.microsoft.com/office/drawing/2014/main" id="{40AAE725-44B5-FEFF-615F-D536EA18B760}"/>
                </a:ext>
              </a:extLst>
            </p:cNvPr>
            <p:cNvSpPr/>
            <p:nvPr/>
          </p:nvSpPr>
          <p:spPr>
            <a:xfrm>
              <a:off x="4111298" y="1661073"/>
              <a:ext cx="229866" cy="229866"/>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en-US" altLang="zh-CN" sz="1200" dirty="0">
                  <a:solidFill>
                    <a:prstClr val="white"/>
                  </a:solidFill>
                  <a:latin typeface="等线" panose="020F0502020204030204"/>
                  <a:ea typeface="等线" panose="02010600030101010101" pitchFamily="2" charset="-122"/>
                </a:rPr>
                <a:t>4</a:t>
              </a:r>
              <a:endParaRPr lang="zh-CN" altLang="en-US" sz="1200" dirty="0">
                <a:solidFill>
                  <a:prstClr val="white"/>
                </a:solidFill>
                <a:latin typeface="等线" panose="020F0502020204030204"/>
                <a:ea typeface="等线" panose="02010600030101010101" pitchFamily="2" charset="-122"/>
              </a:endParaRPr>
            </a:p>
          </p:txBody>
        </p:sp>
        <p:sp>
          <p:nvSpPr>
            <p:cNvPr id="8" name="椭圆 7">
              <a:extLst>
                <a:ext uri="{FF2B5EF4-FFF2-40B4-BE49-F238E27FC236}">
                  <a16:creationId xmlns:a16="http://schemas.microsoft.com/office/drawing/2014/main" id="{B75533B6-59AE-AFCD-D3F5-C8236E63A30D}"/>
                </a:ext>
              </a:extLst>
            </p:cNvPr>
            <p:cNvSpPr/>
            <p:nvPr/>
          </p:nvSpPr>
          <p:spPr>
            <a:xfrm>
              <a:off x="4598254" y="1661073"/>
              <a:ext cx="229866" cy="229866"/>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en-US" altLang="zh-CN" sz="1200" dirty="0">
                  <a:solidFill>
                    <a:prstClr val="white"/>
                  </a:solidFill>
                  <a:latin typeface="等线" panose="020F0502020204030204"/>
                  <a:ea typeface="等线" panose="02010600030101010101" pitchFamily="2" charset="-122"/>
                </a:rPr>
                <a:t>5</a:t>
              </a:r>
              <a:endParaRPr lang="zh-CN" altLang="en-US" sz="1200" dirty="0">
                <a:solidFill>
                  <a:prstClr val="white"/>
                </a:solidFill>
                <a:latin typeface="等线" panose="020F0502020204030204"/>
                <a:ea typeface="等线" panose="02010600030101010101" pitchFamily="2" charset="-122"/>
              </a:endParaRPr>
            </a:p>
          </p:txBody>
        </p:sp>
        <p:sp>
          <p:nvSpPr>
            <p:cNvPr id="9" name="椭圆 8">
              <a:extLst>
                <a:ext uri="{FF2B5EF4-FFF2-40B4-BE49-F238E27FC236}">
                  <a16:creationId xmlns:a16="http://schemas.microsoft.com/office/drawing/2014/main" id="{B93CC2EF-B681-0AF5-DBD1-2C66CB0300A0}"/>
                </a:ext>
              </a:extLst>
            </p:cNvPr>
            <p:cNvSpPr/>
            <p:nvPr/>
          </p:nvSpPr>
          <p:spPr>
            <a:xfrm>
              <a:off x="5085209" y="1661073"/>
              <a:ext cx="229866" cy="229866"/>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en-US" altLang="zh-CN" sz="1200" dirty="0">
                  <a:solidFill>
                    <a:prstClr val="white"/>
                  </a:solidFill>
                  <a:latin typeface="等线" panose="020F0502020204030204"/>
                  <a:ea typeface="等线" panose="02010600030101010101" pitchFamily="2" charset="-122"/>
                </a:rPr>
                <a:t>6</a:t>
              </a:r>
              <a:endParaRPr lang="zh-CN" altLang="en-US" sz="1200" dirty="0">
                <a:solidFill>
                  <a:prstClr val="white"/>
                </a:solidFill>
                <a:latin typeface="等线" panose="020F0502020204030204"/>
                <a:ea typeface="等线" panose="02010600030101010101" pitchFamily="2" charset="-122"/>
              </a:endParaRPr>
            </a:p>
          </p:txBody>
        </p:sp>
        <p:sp>
          <p:nvSpPr>
            <p:cNvPr id="10" name="椭圆 9">
              <a:extLst>
                <a:ext uri="{FF2B5EF4-FFF2-40B4-BE49-F238E27FC236}">
                  <a16:creationId xmlns:a16="http://schemas.microsoft.com/office/drawing/2014/main" id="{AC68F5EB-D01E-CFA7-75D7-29D72B213D99}"/>
                </a:ext>
              </a:extLst>
            </p:cNvPr>
            <p:cNvSpPr/>
            <p:nvPr/>
          </p:nvSpPr>
          <p:spPr>
            <a:xfrm>
              <a:off x="5572165" y="1661073"/>
              <a:ext cx="229866" cy="229866"/>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en-US" altLang="zh-CN" sz="1200" dirty="0">
                  <a:solidFill>
                    <a:prstClr val="white"/>
                  </a:solidFill>
                  <a:latin typeface="等线" panose="020F0502020204030204"/>
                  <a:ea typeface="等线" panose="02010600030101010101" pitchFamily="2" charset="-122"/>
                </a:rPr>
                <a:t>7</a:t>
              </a:r>
              <a:endParaRPr lang="zh-CN" altLang="en-US" sz="1200" dirty="0">
                <a:solidFill>
                  <a:prstClr val="white"/>
                </a:solidFill>
                <a:latin typeface="等线" panose="020F0502020204030204"/>
                <a:ea typeface="等线" panose="02010600030101010101" pitchFamily="2" charset="-122"/>
              </a:endParaRPr>
            </a:p>
          </p:txBody>
        </p:sp>
        <p:sp>
          <p:nvSpPr>
            <p:cNvPr id="11" name="椭圆 10">
              <a:extLst>
                <a:ext uri="{FF2B5EF4-FFF2-40B4-BE49-F238E27FC236}">
                  <a16:creationId xmlns:a16="http://schemas.microsoft.com/office/drawing/2014/main" id="{7D970112-4F7C-377F-F41F-5CFAF3BC3E77}"/>
                </a:ext>
              </a:extLst>
            </p:cNvPr>
            <p:cNvSpPr/>
            <p:nvPr/>
          </p:nvSpPr>
          <p:spPr>
            <a:xfrm>
              <a:off x="6611002" y="1700017"/>
              <a:ext cx="229866" cy="229866"/>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5800" fontAlgn="auto">
                <a:spcBef>
                  <a:spcPts val="0"/>
                </a:spcBef>
                <a:spcAft>
                  <a:spcPts val="0"/>
                </a:spcAft>
              </a:pPr>
              <a:r>
                <a:rPr lang="en-US" altLang="zh-CN" sz="1200" dirty="0">
                  <a:solidFill>
                    <a:prstClr val="white"/>
                  </a:solidFill>
                  <a:latin typeface="等线" panose="020F0502020204030204"/>
                  <a:ea typeface="等线" panose="02010600030101010101" pitchFamily="2" charset="-122"/>
                </a:rPr>
                <a:t>32</a:t>
              </a:r>
              <a:endParaRPr lang="zh-CN" altLang="en-US" sz="1200" dirty="0">
                <a:solidFill>
                  <a:prstClr val="white"/>
                </a:solidFill>
                <a:latin typeface="等线" panose="020F0502020204030204"/>
                <a:ea typeface="等线" panose="02010600030101010101" pitchFamily="2" charset="-122"/>
              </a:endParaRPr>
            </a:p>
          </p:txBody>
        </p:sp>
        <p:sp>
          <p:nvSpPr>
            <p:cNvPr id="12" name="椭圆 11">
              <a:extLst>
                <a:ext uri="{FF2B5EF4-FFF2-40B4-BE49-F238E27FC236}">
                  <a16:creationId xmlns:a16="http://schemas.microsoft.com/office/drawing/2014/main" id="{B8DD2042-7144-5A85-4C15-EA7B521A2A28}"/>
                </a:ext>
              </a:extLst>
            </p:cNvPr>
            <p:cNvSpPr/>
            <p:nvPr/>
          </p:nvSpPr>
          <p:spPr>
            <a:xfrm>
              <a:off x="1221946" y="3247029"/>
              <a:ext cx="229866" cy="229866"/>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en-US" altLang="zh-CN" sz="1350" dirty="0">
                  <a:solidFill>
                    <a:prstClr val="white"/>
                  </a:solidFill>
                  <a:latin typeface="等线" panose="020F0502020204030204"/>
                  <a:ea typeface="等线" panose="02010600030101010101" pitchFamily="2" charset="-122"/>
                </a:rPr>
                <a:t>1</a:t>
              </a:r>
              <a:endParaRPr lang="zh-CN" altLang="en-US" sz="1350" dirty="0">
                <a:solidFill>
                  <a:prstClr val="white"/>
                </a:solidFill>
                <a:latin typeface="等线" panose="020F0502020204030204"/>
                <a:ea typeface="等线" panose="02010600030101010101" pitchFamily="2" charset="-122"/>
              </a:endParaRPr>
            </a:p>
          </p:txBody>
        </p:sp>
        <p:sp>
          <p:nvSpPr>
            <p:cNvPr id="13" name="椭圆 12">
              <a:extLst>
                <a:ext uri="{FF2B5EF4-FFF2-40B4-BE49-F238E27FC236}">
                  <a16:creationId xmlns:a16="http://schemas.microsoft.com/office/drawing/2014/main" id="{2DEA738A-2946-A173-012E-0AF372595130}"/>
                </a:ext>
              </a:extLst>
            </p:cNvPr>
            <p:cNvSpPr/>
            <p:nvPr/>
          </p:nvSpPr>
          <p:spPr>
            <a:xfrm>
              <a:off x="1502012" y="3247029"/>
              <a:ext cx="229866" cy="229866"/>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en-US" altLang="zh-CN" sz="1350" dirty="0">
                  <a:solidFill>
                    <a:prstClr val="white"/>
                  </a:solidFill>
                  <a:latin typeface="等线" panose="020F0502020204030204"/>
                  <a:ea typeface="等线" panose="02010600030101010101" pitchFamily="2" charset="-122"/>
                </a:rPr>
                <a:t>2</a:t>
              </a:r>
              <a:endParaRPr lang="zh-CN" altLang="en-US" sz="1350" dirty="0">
                <a:solidFill>
                  <a:prstClr val="white"/>
                </a:solidFill>
                <a:latin typeface="等线" panose="020F0502020204030204"/>
                <a:ea typeface="等线" panose="02010600030101010101" pitchFamily="2" charset="-122"/>
              </a:endParaRPr>
            </a:p>
          </p:txBody>
        </p:sp>
        <p:sp>
          <p:nvSpPr>
            <p:cNvPr id="14" name="椭圆 13">
              <a:extLst>
                <a:ext uri="{FF2B5EF4-FFF2-40B4-BE49-F238E27FC236}">
                  <a16:creationId xmlns:a16="http://schemas.microsoft.com/office/drawing/2014/main" id="{6593F242-8D64-E1DA-833A-7A536B76CEB2}"/>
                </a:ext>
              </a:extLst>
            </p:cNvPr>
            <p:cNvSpPr/>
            <p:nvPr/>
          </p:nvSpPr>
          <p:spPr>
            <a:xfrm>
              <a:off x="1782079" y="3247029"/>
              <a:ext cx="229866" cy="229866"/>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en-US" altLang="zh-CN" sz="1350" dirty="0">
                  <a:solidFill>
                    <a:prstClr val="white"/>
                  </a:solidFill>
                  <a:latin typeface="等线" panose="020F0502020204030204"/>
                  <a:ea typeface="等线" panose="02010600030101010101" pitchFamily="2" charset="-122"/>
                </a:rPr>
                <a:t>3</a:t>
              </a:r>
              <a:endParaRPr lang="zh-CN" altLang="en-US" sz="1350" dirty="0">
                <a:solidFill>
                  <a:prstClr val="white"/>
                </a:solidFill>
                <a:latin typeface="等线" panose="020F0502020204030204"/>
                <a:ea typeface="等线" panose="02010600030101010101" pitchFamily="2" charset="-122"/>
              </a:endParaRPr>
            </a:p>
          </p:txBody>
        </p:sp>
        <p:sp>
          <p:nvSpPr>
            <p:cNvPr id="15" name="椭圆 14">
              <a:extLst>
                <a:ext uri="{FF2B5EF4-FFF2-40B4-BE49-F238E27FC236}">
                  <a16:creationId xmlns:a16="http://schemas.microsoft.com/office/drawing/2014/main" id="{1E536075-7564-6841-54CD-D11D0D8471A5}"/>
                </a:ext>
              </a:extLst>
            </p:cNvPr>
            <p:cNvSpPr/>
            <p:nvPr/>
          </p:nvSpPr>
          <p:spPr>
            <a:xfrm>
              <a:off x="2062145" y="3247029"/>
              <a:ext cx="229866" cy="229866"/>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en-US" altLang="zh-CN" sz="1350" dirty="0">
                  <a:solidFill>
                    <a:prstClr val="white"/>
                  </a:solidFill>
                  <a:latin typeface="等线" panose="020F0502020204030204"/>
                  <a:ea typeface="等线" panose="02010600030101010101" pitchFamily="2" charset="-122"/>
                </a:rPr>
                <a:t>4</a:t>
              </a:r>
              <a:endParaRPr lang="zh-CN" altLang="en-US" sz="1350" dirty="0">
                <a:solidFill>
                  <a:prstClr val="white"/>
                </a:solidFill>
                <a:latin typeface="等线" panose="020F0502020204030204"/>
                <a:ea typeface="等线" panose="02010600030101010101" pitchFamily="2" charset="-122"/>
              </a:endParaRPr>
            </a:p>
          </p:txBody>
        </p:sp>
        <p:sp>
          <p:nvSpPr>
            <p:cNvPr id="16" name="椭圆 15">
              <a:extLst>
                <a:ext uri="{FF2B5EF4-FFF2-40B4-BE49-F238E27FC236}">
                  <a16:creationId xmlns:a16="http://schemas.microsoft.com/office/drawing/2014/main" id="{4D0CC967-3265-E846-48B4-E1E4FEF0D08C}"/>
                </a:ext>
              </a:extLst>
            </p:cNvPr>
            <p:cNvSpPr/>
            <p:nvPr/>
          </p:nvSpPr>
          <p:spPr>
            <a:xfrm>
              <a:off x="2342212" y="3247029"/>
              <a:ext cx="229866" cy="229866"/>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en-US" altLang="zh-CN" sz="1350" dirty="0">
                  <a:solidFill>
                    <a:prstClr val="white"/>
                  </a:solidFill>
                  <a:latin typeface="等线" panose="020F0502020204030204"/>
                  <a:ea typeface="等线" panose="02010600030101010101" pitchFamily="2" charset="-122"/>
                </a:rPr>
                <a:t>5</a:t>
              </a:r>
              <a:endParaRPr lang="zh-CN" altLang="en-US" sz="1350" dirty="0">
                <a:solidFill>
                  <a:prstClr val="white"/>
                </a:solidFill>
                <a:latin typeface="等线" panose="020F0502020204030204"/>
                <a:ea typeface="等线" panose="02010600030101010101" pitchFamily="2" charset="-122"/>
              </a:endParaRPr>
            </a:p>
          </p:txBody>
        </p:sp>
        <p:sp>
          <p:nvSpPr>
            <p:cNvPr id="17" name="椭圆 16">
              <a:extLst>
                <a:ext uri="{FF2B5EF4-FFF2-40B4-BE49-F238E27FC236}">
                  <a16:creationId xmlns:a16="http://schemas.microsoft.com/office/drawing/2014/main" id="{1BCD763F-BCBB-8016-1DDC-95972D068C7E}"/>
                </a:ext>
              </a:extLst>
            </p:cNvPr>
            <p:cNvSpPr/>
            <p:nvPr/>
          </p:nvSpPr>
          <p:spPr>
            <a:xfrm>
              <a:off x="2622278" y="3247029"/>
              <a:ext cx="229866" cy="229866"/>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en-US" altLang="zh-CN" sz="1350" dirty="0">
                  <a:solidFill>
                    <a:prstClr val="white"/>
                  </a:solidFill>
                  <a:latin typeface="等线" panose="020F0502020204030204"/>
                  <a:ea typeface="等线" panose="02010600030101010101" pitchFamily="2" charset="-122"/>
                </a:rPr>
                <a:t>6</a:t>
              </a:r>
              <a:endParaRPr lang="zh-CN" altLang="en-US" sz="1350" dirty="0">
                <a:solidFill>
                  <a:prstClr val="white"/>
                </a:solidFill>
                <a:latin typeface="等线" panose="020F0502020204030204"/>
                <a:ea typeface="等线" panose="02010600030101010101" pitchFamily="2" charset="-122"/>
              </a:endParaRPr>
            </a:p>
          </p:txBody>
        </p:sp>
        <p:sp>
          <p:nvSpPr>
            <p:cNvPr id="18" name="椭圆 17">
              <a:extLst>
                <a:ext uri="{FF2B5EF4-FFF2-40B4-BE49-F238E27FC236}">
                  <a16:creationId xmlns:a16="http://schemas.microsoft.com/office/drawing/2014/main" id="{131C5765-A274-3F34-DA7D-AB048D301201}"/>
                </a:ext>
              </a:extLst>
            </p:cNvPr>
            <p:cNvSpPr/>
            <p:nvPr/>
          </p:nvSpPr>
          <p:spPr>
            <a:xfrm>
              <a:off x="2902345" y="3247029"/>
              <a:ext cx="229866" cy="229866"/>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en-US" altLang="zh-CN" sz="1350" dirty="0">
                  <a:solidFill>
                    <a:prstClr val="white"/>
                  </a:solidFill>
                  <a:latin typeface="等线" panose="020F0502020204030204"/>
                  <a:ea typeface="等线" panose="02010600030101010101" pitchFamily="2" charset="-122"/>
                </a:rPr>
                <a:t>7</a:t>
              </a:r>
              <a:endParaRPr lang="zh-CN" altLang="en-US" sz="1350" dirty="0">
                <a:solidFill>
                  <a:prstClr val="white"/>
                </a:solidFill>
                <a:latin typeface="等线" panose="020F0502020204030204"/>
                <a:ea typeface="等线" panose="02010600030101010101" pitchFamily="2" charset="-122"/>
              </a:endParaRPr>
            </a:p>
          </p:txBody>
        </p:sp>
        <p:sp>
          <p:nvSpPr>
            <p:cNvPr id="19" name="椭圆 18">
              <a:extLst>
                <a:ext uri="{FF2B5EF4-FFF2-40B4-BE49-F238E27FC236}">
                  <a16:creationId xmlns:a16="http://schemas.microsoft.com/office/drawing/2014/main" id="{C40135CE-8732-4086-4CCD-A0A1CB321C63}"/>
                </a:ext>
              </a:extLst>
            </p:cNvPr>
            <p:cNvSpPr/>
            <p:nvPr/>
          </p:nvSpPr>
          <p:spPr>
            <a:xfrm>
              <a:off x="3182411" y="3247029"/>
              <a:ext cx="229866" cy="229866"/>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en-US" altLang="zh-CN" sz="1350" dirty="0">
                  <a:solidFill>
                    <a:prstClr val="white"/>
                  </a:solidFill>
                  <a:latin typeface="等线" panose="020F0502020204030204"/>
                  <a:ea typeface="等线" panose="02010600030101010101" pitchFamily="2" charset="-122"/>
                </a:rPr>
                <a:t>8</a:t>
              </a:r>
              <a:endParaRPr lang="zh-CN" altLang="en-US" sz="1350" dirty="0">
                <a:solidFill>
                  <a:prstClr val="white"/>
                </a:solidFill>
                <a:latin typeface="等线" panose="020F0502020204030204"/>
                <a:ea typeface="等线" panose="02010600030101010101" pitchFamily="2" charset="-122"/>
              </a:endParaRPr>
            </a:p>
          </p:txBody>
        </p:sp>
        <p:sp>
          <p:nvSpPr>
            <p:cNvPr id="20" name="椭圆 19">
              <a:extLst>
                <a:ext uri="{FF2B5EF4-FFF2-40B4-BE49-F238E27FC236}">
                  <a16:creationId xmlns:a16="http://schemas.microsoft.com/office/drawing/2014/main" id="{289FA6CB-6BF7-6B5C-410E-4B9B8E037BE1}"/>
                </a:ext>
              </a:extLst>
            </p:cNvPr>
            <p:cNvSpPr/>
            <p:nvPr/>
          </p:nvSpPr>
          <p:spPr>
            <a:xfrm>
              <a:off x="3477718" y="3247029"/>
              <a:ext cx="229866" cy="229866"/>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en-US" altLang="zh-CN" sz="1350" dirty="0">
                  <a:solidFill>
                    <a:prstClr val="white"/>
                  </a:solidFill>
                  <a:latin typeface="等线" panose="020F0502020204030204"/>
                  <a:ea typeface="等线" panose="02010600030101010101" pitchFamily="2" charset="-122"/>
                </a:rPr>
                <a:t>9</a:t>
              </a:r>
              <a:endParaRPr lang="zh-CN" altLang="en-US" sz="1350" dirty="0">
                <a:solidFill>
                  <a:prstClr val="white"/>
                </a:solidFill>
                <a:latin typeface="等线" panose="020F0502020204030204"/>
                <a:ea typeface="等线" panose="02010600030101010101" pitchFamily="2" charset="-122"/>
              </a:endParaRPr>
            </a:p>
          </p:txBody>
        </p:sp>
        <p:sp>
          <p:nvSpPr>
            <p:cNvPr id="21" name="椭圆 20">
              <a:extLst>
                <a:ext uri="{FF2B5EF4-FFF2-40B4-BE49-F238E27FC236}">
                  <a16:creationId xmlns:a16="http://schemas.microsoft.com/office/drawing/2014/main" id="{322F6AFB-0B17-412E-8F40-B351985A4F41}"/>
                </a:ext>
              </a:extLst>
            </p:cNvPr>
            <p:cNvSpPr/>
            <p:nvPr/>
          </p:nvSpPr>
          <p:spPr>
            <a:xfrm>
              <a:off x="3757784" y="3247029"/>
              <a:ext cx="229866" cy="229866"/>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5800" fontAlgn="auto">
                <a:spcBef>
                  <a:spcPts val="0"/>
                </a:spcBef>
                <a:spcAft>
                  <a:spcPts val="0"/>
                </a:spcAft>
              </a:pPr>
              <a:r>
                <a:rPr lang="en-US" altLang="zh-CN" sz="1200" dirty="0">
                  <a:solidFill>
                    <a:prstClr val="white"/>
                  </a:solidFill>
                  <a:latin typeface="等线" panose="020F0502020204030204"/>
                  <a:ea typeface="等线" panose="02010600030101010101" pitchFamily="2" charset="-122"/>
                </a:rPr>
                <a:t>10</a:t>
              </a:r>
              <a:endParaRPr lang="zh-CN" altLang="en-US" sz="1200" dirty="0">
                <a:solidFill>
                  <a:prstClr val="white"/>
                </a:solidFill>
                <a:latin typeface="等线" panose="020F0502020204030204"/>
                <a:ea typeface="等线" panose="02010600030101010101" pitchFamily="2" charset="-122"/>
              </a:endParaRPr>
            </a:p>
          </p:txBody>
        </p:sp>
        <p:sp>
          <p:nvSpPr>
            <p:cNvPr id="22" name="椭圆 21">
              <a:extLst>
                <a:ext uri="{FF2B5EF4-FFF2-40B4-BE49-F238E27FC236}">
                  <a16:creationId xmlns:a16="http://schemas.microsoft.com/office/drawing/2014/main" id="{D3DA24A7-5C3D-85B2-76D5-19639251258F}"/>
                </a:ext>
              </a:extLst>
            </p:cNvPr>
            <p:cNvSpPr/>
            <p:nvPr/>
          </p:nvSpPr>
          <p:spPr>
            <a:xfrm>
              <a:off x="4037851" y="3247029"/>
              <a:ext cx="229866" cy="229866"/>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5800" fontAlgn="auto">
                <a:spcBef>
                  <a:spcPts val="0"/>
                </a:spcBef>
                <a:spcAft>
                  <a:spcPts val="0"/>
                </a:spcAft>
              </a:pPr>
              <a:r>
                <a:rPr lang="en-US" altLang="zh-CN" sz="1200" dirty="0">
                  <a:solidFill>
                    <a:prstClr val="white"/>
                  </a:solidFill>
                  <a:latin typeface="等线" panose="020F0502020204030204"/>
                  <a:ea typeface="等线" panose="02010600030101010101" pitchFamily="2" charset="-122"/>
                </a:rPr>
                <a:t>11</a:t>
              </a:r>
              <a:endParaRPr lang="zh-CN" altLang="en-US" sz="1200" dirty="0">
                <a:solidFill>
                  <a:prstClr val="white"/>
                </a:solidFill>
                <a:latin typeface="等线" panose="020F0502020204030204"/>
                <a:ea typeface="等线" panose="02010600030101010101" pitchFamily="2" charset="-122"/>
              </a:endParaRPr>
            </a:p>
          </p:txBody>
        </p:sp>
        <p:sp>
          <p:nvSpPr>
            <p:cNvPr id="23" name="椭圆 22">
              <a:extLst>
                <a:ext uri="{FF2B5EF4-FFF2-40B4-BE49-F238E27FC236}">
                  <a16:creationId xmlns:a16="http://schemas.microsoft.com/office/drawing/2014/main" id="{26F61E60-6CBF-BB9C-3E62-47FFE395AD05}"/>
                </a:ext>
              </a:extLst>
            </p:cNvPr>
            <p:cNvSpPr/>
            <p:nvPr/>
          </p:nvSpPr>
          <p:spPr>
            <a:xfrm>
              <a:off x="4317917" y="3247029"/>
              <a:ext cx="229866" cy="229866"/>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5800" fontAlgn="auto">
                <a:spcBef>
                  <a:spcPts val="0"/>
                </a:spcBef>
                <a:spcAft>
                  <a:spcPts val="0"/>
                </a:spcAft>
              </a:pPr>
              <a:r>
                <a:rPr lang="en-US" altLang="zh-CN" sz="1200" dirty="0">
                  <a:solidFill>
                    <a:prstClr val="white"/>
                  </a:solidFill>
                  <a:latin typeface="等线" panose="020F0502020204030204"/>
                  <a:ea typeface="等线" panose="02010600030101010101" pitchFamily="2" charset="-122"/>
                </a:rPr>
                <a:t>12</a:t>
              </a:r>
              <a:endParaRPr lang="zh-CN" altLang="en-US" sz="1200" dirty="0">
                <a:solidFill>
                  <a:prstClr val="white"/>
                </a:solidFill>
                <a:latin typeface="等线" panose="020F0502020204030204"/>
                <a:ea typeface="等线" panose="02010600030101010101" pitchFamily="2" charset="-122"/>
              </a:endParaRPr>
            </a:p>
          </p:txBody>
        </p:sp>
        <p:sp>
          <p:nvSpPr>
            <p:cNvPr id="24" name="椭圆 23">
              <a:extLst>
                <a:ext uri="{FF2B5EF4-FFF2-40B4-BE49-F238E27FC236}">
                  <a16:creationId xmlns:a16="http://schemas.microsoft.com/office/drawing/2014/main" id="{D239C180-9FC7-4672-940D-642EC0AC8FE7}"/>
                </a:ext>
              </a:extLst>
            </p:cNvPr>
            <p:cNvSpPr/>
            <p:nvPr/>
          </p:nvSpPr>
          <p:spPr>
            <a:xfrm>
              <a:off x="4597984" y="3247029"/>
              <a:ext cx="229866" cy="229866"/>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5800" fontAlgn="auto">
                <a:spcBef>
                  <a:spcPts val="0"/>
                </a:spcBef>
                <a:spcAft>
                  <a:spcPts val="0"/>
                </a:spcAft>
              </a:pPr>
              <a:r>
                <a:rPr lang="en-US" altLang="zh-CN" sz="1200" dirty="0">
                  <a:solidFill>
                    <a:prstClr val="white"/>
                  </a:solidFill>
                  <a:latin typeface="等线" panose="020F0502020204030204"/>
                  <a:ea typeface="等线" panose="02010600030101010101" pitchFamily="2" charset="-122"/>
                </a:rPr>
                <a:t>13</a:t>
              </a:r>
              <a:endParaRPr lang="zh-CN" altLang="en-US" sz="1200" dirty="0">
                <a:solidFill>
                  <a:prstClr val="white"/>
                </a:solidFill>
                <a:latin typeface="等线" panose="020F0502020204030204"/>
                <a:ea typeface="等线" panose="02010600030101010101" pitchFamily="2" charset="-122"/>
              </a:endParaRPr>
            </a:p>
          </p:txBody>
        </p:sp>
        <p:sp>
          <p:nvSpPr>
            <p:cNvPr id="25" name="椭圆 24">
              <a:extLst>
                <a:ext uri="{FF2B5EF4-FFF2-40B4-BE49-F238E27FC236}">
                  <a16:creationId xmlns:a16="http://schemas.microsoft.com/office/drawing/2014/main" id="{E277CA87-0DC0-A465-91EC-0E8AFE4E7E31}"/>
                </a:ext>
              </a:extLst>
            </p:cNvPr>
            <p:cNvSpPr/>
            <p:nvPr/>
          </p:nvSpPr>
          <p:spPr>
            <a:xfrm>
              <a:off x="4878050" y="3247029"/>
              <a:ext cx="229866" cy="229866"/>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5800" fontAlgn="auto">
                <a:spcBef>
                  <a:spcPts val="0"/>
                </a:spcBef>
                <a:spcAft>
                  <a:spcPts val="0"/>
                </a:spcAft>
              </a:pPr>
              <a:r>
                <a:rPr lang="en-US" altLang="zh-CN" sz="1200" dirty="0">
                  <a:solidFill>
                    <a:prstClr val="white"/>
                  </a:solidFill>
                  <a:latin typeface="等线" panose="020F0502020204030204"/>
                  <a:ea typeface="等线" panose="02010600030101010101" pitchFamily="2" charset="-122"/>
                </a:rPr>
                <a:t>14</a:t>
              </a:r>
              <a:endParaRPr lang="zh-CN" altLang="en-US" sz="1200" dirty="0">
                <a:solidFill>
                  <a:prstClr val="white"/>
                </a:solidFill>
                <a:latin typeface="等线" panose="020F0502020204030204"/>
                <a:ea typeface="等线" panose="02010600030101010101" pitchFamily="2" charset="-122"/>
              </a:endParaRPr>
            </a:p>
          </p:txBody>
        </p:sp>
        <p:sp>
          <p:nvSpPr>
            <p:cNvPr id="26" name="椭圆 25">
              <a:extLst>
                <a:ext uri="{FF2B5EF4-FFF2-40B4-BE49-F238E27FC236}">
                  <a16:creationId xmlns:a16="http://schemas.microsoft.com/office/drawing/2014/main" id="{19822DF6-5872-05A8-2F27-0022C053BAE1}"/>
                </a:ext>
              </a:extLst>
            </p:cNvPr>
            <p:cNvSpPr/>
            <p:nvPr/>
          </p:nvSpPr>
          <p:spPr>
            <a:xfrm>
              <a:off x="5158117" y="3247029"/>
              <a:ext cx="229866" cy="229866"/>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5800" fontAlgn="auto">
                <a:spcBef>
                  <a:spcPts val="0"/>
                </a:spcBef>
                <a:spcAft>
                  <a:spcPts val="0"/>
                </a:spcAft>
              </a:pPr>
              <a:r>
                <a:rPr lang="en-US" altLang="zh-CN" sz="1200" dirty="0">
                  <a:solidFill>
                    <a:prstClr val="white"/>
                  </a:solidFill>
                  <a:latin typeface="等线" panose="020F0502020204030204"/>
                  <a:ea typeface="等线" panose="02010600030101010101" pitchFamily="2" charset="-122"/>
                </a:rPr>
                <a:t>15</a:t>
              </a:r>
              <a:endParaRPr lang="zh-CN" altLang="en-US" sz="1200" dirty="0">
                <a:solidFill>
                  <a:prstClr val="white"/>
                </a:solidFill>
                <a:latin typeface="等线" panose="020F0502020204030204"/>
                <a:ea typeface="等线" panose="02010600030101010101" pitchFamily="2" charset="-122"/>
              </a:endParaRPr>
            </a:p>
          </p:txBody>
        </p:sp>
        <p:cxnSp>
          <p:nvCxnSpPr>
            <p:cNvPr id="27" name="直接连接符 26">
              <a:extLst>
                <a:ext uri="{FF2B5EF4-FFF2-40B4-BE49-F238E27FC236}">
                  <a16:creationId xmlns:a16="http://schemas.microsoft.com/office/drawing/2014/main" id="{B78BA4A6-5AEF-94AA-EB87-8D2773B64B0C}"/>
                </a:ext>
              </a:extLst>
            </p:cNvPr>
            <p:cNvCxnSpPr>
              <a:stCxn id="4" idx="4"/>
              <a:endCxn id="12" idx="0"/>
            </p:cNvCxnSpPr>
            <p:nvPr/>
          </p:nvCxnSpPr>
          <p:spPr>
            <a:xfrm flipH="1">
              <a:off x="1336879" y="1890939"/>
              <a:ext cx="1428486"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DCF49907-2154-AC55-67BC-51157E815A10}"/>
                </a:ext>
              </a:extLst>
            </p:cNvPr>
            <p:cNvCxnSpPr>
              <a:stCxn id="5" idx="4"/>
              <a:endCxn id="12" idx="0"/>
            </p:cNvCxnSpPr>
            <p:nvPr/>
          </p:nvCxnSpPr>
          <p:spPr>
            <a:xfrm flipH="1">
              <a:off x="1336879" y="1890939"/>
              <a:ext cx="1915442"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032D8434-19BA-6DA6-E59C-8FDE5A5CBAB3}"/>
                </a:ext>
              </a:extLst>
            </p:cNvPr>
            <p:cNvCxnSpPr>
              <a:stCxn id="6" idx="4"/>
              <a:endCxn id="12" idx="0"/>
            </p:cNvCxnSpPr>
            <p:nvPr/>
          </p:nvCxnSpPr>
          <p:spPr>
            <a:xfrm flipH="1">
              <a:off x="1336879" y="1890939"/>
              <a:ext cx="2402397"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6BF62447-FC5F-4C31-1BA1-D7328568FC5E}"/>
                </a:ext>
              </a:extLst>
            </p:cNvPr>
            <p:cNvCxnSpPr>
              <a:stCxn id="7" idx="4"/>
              <a:endCxn id="12" idx="0"/>
            </p:cNvCxnSpPr>
            <p:nvPr/>
          </p:nvCxnSpPr>
          <p:spPr>
            <a:xfrm flipH="1">
              <a:off x="1336879" y="1890939"/>
              <a:ext cx="2889353"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92F95E0B-4DAC-9411-7E30-EA5C5146DBA0}"/>
                </a:ext>
              </a:extLst>
            </p:cNvPr>
            <p:cNvCxnSpPr>
              <a:stCxn id="12" idx="0"/>
              <a:endCxn id="8" idx="4"/>
            </p:cNvCxnSpPr>
            <p:nvPr/>
          </p:nvCxnSpPr>
          <p:spPr>
            <a:xfrm flipV="1">
              <a:off x="1336879" y="1890939"/>
              <a:ext cx="3376308"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F157ECFE-6470-E9DF-0353-FDCFDD47B2D6}"/>
                </a:ext>
              </a:extLst>
            </p:cNvPr>
            <p:cNvCxnSpPr>
              <a:stCxn id="12" idx="0"/>
              <a:endCxn id="9" idx="4"/>
            </p:cNvCxnSpPr>
            <p:nvPr/>
          </p:nvCxnSpPr>
          <p:spPr>
            <a:xfrm flipV="1">
              <a:off x="1336879" y="1890939"/>
              <a:ext cx="3863264"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42610871-96B6-B42A-6A96-E8CF55A9E2F2}"/>
                </a:ext>
              </a:extLst>
            </p:cNvPr>
            <p:cNvCxnSpPr>
              <a:stCxn id="12" idx="0"/>
              <a:endCxn id="10" idx="4"/>
            </p:cNvCxnSpPr>
            <p:nvPr/>
          </p:nvCxnSpPr>
          <p:spPr>
            <a:xfrm flipV="1">
              <a:off x="1336879" y="1890939"/>
              <a:ext cx="4350219"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25A05366-75B6-C7E5-48B3-501798DCB037}"/>
                </a:ext>
              </a:extLst>
            </p:cNvPr>
            <p:cNvCxnSpPr>
              <a:stCxn id="12" idx="0"/>
              <a:endCxn id="11" idx="4"/>
            </p:cNvCxnSpPr>
            <p:nvPr/>
          </p:nvCxnSpPr>
          <p:spPr>
            <a:xfrm flipV="1">
              <a:off x="1336879" y="1929883"/>
              <a:ext cx="5389056" cy="1317146"/>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F7773083-D66B-0E2A-E44D-EADE3921E0AE}"/>
                </a:ext>
              </a:extLst>
            </p:cNvPr>
            <p:cNvCxnSpPr>
              <a:stCxn id="4" idx="4"/>
              <a:endCxn id="13" idx="0"/>
            </p:cNvCxnSpPr>
            <p:nvPr/>
          </p:nvCxnSpPr>
          <p:spPr>
            <a:xfrm flipH="1">
              <a:off x="1616945" y="1890939"/>
              <a:ext cx="1148420"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44B7AA19-77B0-7D3B-18E7-5D3968DA6BA6}"/>
                </a:ext>
              </a:extLst>
            </p:cNvPr>
            <p:cNvCxnSpPr>
              <a:stCxn id="4" idx="4"/>
              <a:endCxn id="14" idx="0"/>
            </p:cNvCxnSpPr>
            <p:nvPr/>
          </p:nvCxnSpPr>
          <p:spPr>
            <a:xfrm flipH="1">
              <a:off x="1897012" y="1890939"/>
              <a:ext cx="868353"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F1060EA3-3F0C-391D-D280-273150863C6B}"/>
                </a:ext>
              </a:extLst>
            </p:cNvPr>
            <p:cNvCxnSpPr>
              <a:stCxn id="4" idx="4"/>
              <a:endCxn id="15" idx="0"/>
            </p:cNvCxnSpPr>
            <p:nvPr/>
          </p:nvCxnSpPr>
          <p:spPr>
            <a:xfrm flipH="1">
              <a:off x="2177078" y="1890939"/>
              <a:ext cx="588287"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10AC143D-7173-7231-D0FE-CCBC8FE2C89F}"/>
                </a:ext>
              </a:extLst>
            </p:cNvPr>
            <p:cNvCxnSpPr>
              <a:stCxn id="4" idx="4"/>
              <a:endCxn id="16" idx="0"/>
            </p:cNvCxnSpPr>
            <p:nvPr/>
          </p:nvCxnSpPr>
          <p:spPr>
            <a:xfrm flipH="1">
              <a:off x="2457145" y="1890939"/>
              <a:ext cx="308220"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4773EFC7-C377-F9EB-20EE-0DCD9FC04BB3}"/>
                </a:ext>
              </a:extLst>
            </p:cNvPr>
            <p:cNvCxnSpPr>
              <a:stCxn id="4" idx="4"/>
              <a:endCxn id="17" idx="0"/>
            </p:cNvCxnSpPr>
            <p:nvPr/>
          </p:nvCxnSpPr>
          <p:spPr>
            <a:xfrm flipH="1">
              <a:off x="2737211" y="1890939"/>
              <a:ext cx="28154"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3D0483E4-B2F0-6785-D394-66515761A2CC}"/>
                </a:ext>
              </a:extLst>
            </p:cNvPr>
            <p:cNvCxnSpPr>
              <a:stCxn id="4" idx="4"/>
              <a:endCxn id="18" idx="0"/>
            </p:cNvCxnSpPr>
            <p:nvPr/>
          </p:nvCxnSpPr>
          <p:spPr>
            <a:xfrm>
              <a:off x="2765365" y="1890939"/>
              <a:ext cx="251913"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89C34D66-046C-6D72-20F1-CDAC8CB22428}"/>
                </a:ext>
              </a:extLst>
            </p:cNvPr>
            <p:cNvCxnSpPr>
              <a:stCxn id="4" idx="4"/>
              <a:endCxn id="19" idx="0"/>
            </p:cNvCxnSpPr>
            <p:nvPr/>
          </p:nvCxnSpPr>
          <p:spPr>
            <a:xfrm>
              <a:off x="2765365" y="1890939"/>
              <a:ext cx="531980"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080201E8-82F0-C91F-8DBA-A2FED4DEDCDB}"/>
                </a:ext>
              </a:extLst>
            </p:cNvPr>
            <p:cNvCxnSpPr>
              <a:stCxn id="4" idx="4"/>
              <a:endCxn id="20" idx="0"/>
            </p:cNvCxnSpPr>
            <p:nvPr/>
          </p:nvCxnSpPr>
          <p:spPr>
            <a:xfrm>
              <a:off x="2765365" y="1890939"/>
              <a:ext cx="827286"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DBD8BF81-4D6A-0793-4469-B1A1D69E49AB}"/>
                </a:ext>
              </a:extLst>
            </p:cNvPr>
            <p:cNvCxnSpPr>
              <a:stCxn id="4" idx="4"/>
              <a:endCxn id="21" idx="0"/>
            </p:cNvCxnSpPr>
            <p:nvPr/>
          </p:nvCxnSpPr>
          <p:spPr>
            <a:xfrm>
              <a:off x="2765365" y="1890939"/>
              <a:ext cx="1107353"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3B5A96C-60D7-F8F1-5F3A-3370AB14CE75}"/>
                </a:ext>
              </a:extLst>
            </p:cNvPr>
            <p:cNvCxnSpPr>
              <a:stCxn id="4" idx="4"/>
              <a:endCxn id="22" idx="0"/>
            </p:cNvCxnSpPr>
            <p:nvPr/>
          </p:nvCxnSpPr>
          <p:spPr>
            <a:xfrm>
              <a:off x="2765365" y="1890939"/>
              <a:ext cx="1387419"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BCB4AEC3-C617-7BEC-B2C6-C18AB3A80720}"/>
                </a:ext>
              </a:extLst>
            </p:cNvPr>
            <p:cNvCxnSpPr>
              <a:stCxn id="4" idx="4"/>
              <a:endCxn id="23" idx="0"/>
            </p:cNvCxnSpPr>
            <p:nvPr/>
          </p:nvCxnSpPr>
          <p:spPr>
            <a:xfrm>
              <a:off x="2765365" y="1890939"/>
              <a:ext cx="1667486"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46C9C981-5D66-9FA7-E830-2880C8C867B3}"/>
                </a:ext>
              </a:extLst>
            </p:cNvPr>
            <p:cNvCxnSpPr>
              <a:stCxn id="4" idx="4"/>
              <a:endCxn id="24" idx="0"/>
            </p:cNvCxnSpPr>
            <p:nvPr/>
          </p:nvCxnSpPr>
          <p:spPr>
            <a:xfrm>
              <a:off x="2765365" y="1890939"/>
              <a:ext cx="1947552"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B962F005-98B6-8D89-D22D-2A29595A780A}"/>
                </a:ext>
              </a:extLst>
            </p:cNvPr>
            <p:cNvCxnSpPr>
              <a:stCxn id="4" idx="4"/>
              <a:endCxn id="25" idx="0"/>
            </p:cNvCxnSpPr>
            <p:nvPr/>
          </p:nvCxnSpPr>
          <p:spPr>
            <a:xfrm>
              <a:off x="2765365" y="1890939"/>
              <a:ext cx="2227619"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1A79F2B0-4955-BF79-A99B-4CA934178660}"/>
                </a:ext>
              </a:extLst>
            </p:cNvPr>
            <p:cNvCxnSpPr>
              <a:stCxn id="4" idx="4"/>
              <a:endCxn id="26" idx="0"/>
            </p:cNvCxnSpPr>
            <p:nvPr/>
          </p:nvCxnSpPr>
          <p:spPr>
            <a:xfrm>
              <a:off x="2765365" y="1890939"/>
              <a:ext cx="2507685"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DF3BFDBE-9FD3-BA14-8988-E22EC4E16D57}"/>
                </a:ext>
              </a:extLst>
            </p:cNvPr>
            <p:cNvCxnSpPr>
              <a:cxnSpLocks/>
              <a:stCxn id="4" idx="4"/>
              <a:endCxn id="241" idx="0"/>
            </p:cNvCxnSpPr>
            <p:nvPr/>
          </p:nvCxnSpPr>
          <p:spPr>
            <a:xfrm>
              <a:off x="2765365" y="1890939"/>
              <a:ext cx="3621103"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98C91F50-0126-DD36-1635-8AA78296CCEF}"/>
                </a:ext>
              </a:extLst>
            </p:cNvPr>
            <p:cNvCxnSpPr>
              <a:stCxn id="5" idx="4"/>
              <a:endCxn id="13" idx="0"/>
            </p:cNvCxnSpPr>
            <p:nvPr/>
          </p:nvCxnSpPr>
          <p:spPr>
            <a:xfrm flipH="1">
              <a:off x="1616945" y="1890939"/>
              <a:ext cx="1635375"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9367EB84-C527-1B8B-FA22-F108F5D6E55C}"/>
                </a:ext>
              </a:extLst>
            </p:cNvPr>
            <p:cNvCxnSpPr>
              <a:stCxn id="5" idx="4"/>
              <a:endCxn id="14" idx="0"/>
            </p:cNvCxnSpPr>
            <p:nvPr/>
          </p:nvCxnSpPr>
          <p:spPr>
            <a:xfrm flipH="1">
              <a:off x="1897012" y="1890939"/>
              <a:ext cx="1355309"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1CAF6E06-C478-3113-C991-9DD8D0A3AD6D}"/>
                </a:ext>
              </a:extLst>
            </p:cNvPr>
            <p:cNvCxnSpPr>
              <a:stCxn id="5" idx="4"/>
              <a:endCxn id="15" idx="0"/>
            </p:cNvCxnSpPr>
            <p:nvPr/>
          </p:nvCxnSpPr>
          <p:spPr>
            <a:xfrm flipH="1">
              <a:off x="2177078" y="1890939"/>
              <a:ext cx="1075242"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34AD09DA-7CF2-DD59-4CA3-0D71C8C22A7A}"/>
                </a:ext>
              </a:extLst>
            </p:cNvPr>
            <p:cNvCxnSpPr>
              <a:stCxn id="5" idx="4"/>
              <a:endCxn id="16" idx="0"/>
            </p:cNvCxnSpPr>
            <p:nvPr/>
          </p:nvCxnSpPr>
          <p:spPr>
            <a:xfrm flipH="1">
              <a:off x="2457145" y="1890939"/>
              <a:ext cx="795176"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88E8FAC9-F04B-13E4-DE83-0A04BCCF7A2E}"/>
                </a:ext>
              </a:extLst>
            </p:cNvPr>
            <p:cNvCxnSpPr>
              <a:stCxn id="5" idx="4"/>
              <a:endCxn id="17" idx="0"/>
            </p:cNvCxnSpPr>
            <p:nvPr/>
          </p:nvCxnSpPr>
          <p:spPr>
            <a:xfrm flipH="1">
              <a:off x="2737211" y="1890939"/>
              <a:ext cx="515109"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5028CC91-4787-059F-EC5D-6EAE1C40969F}"/>
                </a:ext>
              </a:extLst>
            </p:cNvPr>
            <p:cNvCxnSpPr>
              <a:stCxn id="5" idx="4"/>
              <a:endCxn id="18" idx="0"/>
            </p:cNvCxnSpPr>
            <p:nvPr/>
          </p:nvCxnSpPr>
          <p:spPr>
            <a:xfrm flipH="1">
              <a:off x="3017278" y="1890939"/>
              <a:ext cx="235043"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90C12B74-76F7-E60A-2859-F14A0936B630}"/>
                </a:ext>
              </a:extLst>
            </p:cNvPr>
            <p:cNvCxnSpPr>
              <a:stCxn id="5" idx="4"/>
              <a:endCxn id="19" idx="0"/>
            </p:cNvCxnSpPr>
            <p:nvPr/>
          </p:nvCxnSpPr>
          <p:spPr>
            <a:xfrm>
              <a:off x="3252320" y="1890939"/>
              <a:ext cx="45024"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F636EC22-B0FE-6E5C-AABE-22DA1708372B}"/>
                </a:ext>
              </a:extLst>
            </p:cNvPr>
            <p:cNvCxnSpPr>
              <a:stCxn id="5" idx="4"/>
              <a:endCxn id="20" idx="0"/>
            </p:cNvCxnSpPr>
            <p:nvPr/>
          </p:nvCxnSpPr>
          <p:spPr>
            <a:xfrm>
              <a:off x="3252320" y="1890939"/>
              <a:ext cx="340331"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AA279311-A8F5-B909-37BF-ED311CA77D68}"/>
                </a:ext>
              </a:extLst>
            </p:cNvPr>
            <p:cNvCxnSpPr>
              <a:stCxn id="5" idx="4"/>
              <a:endCxn id="21" idx="0"/>
            </p:cNvCxnSpPr>
            <p:nvPr/>
          </p:nvCxnSpPr>
          <p:spPr>
            <a:xfrm>
              <a:off x="3252320" y="1890939"/>
              <a:ext cx="620397"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13A5EA41-62C7-954A-AA5D-D502BD06A710}"/>
                </a:ext>
              </a:extLst>
            </p:cNvPr>
            <p:cNvCxnSpPr>
              <a:stCxn id="5" idx="4"/>
              <a:endCxn id="22" idx="0"/>
            </p:cNvCxnSpPr>
            <p:nvPr/>
          </p:nvCxnSpPr>
          <p:spPr>
            <a:xfrm>
              <a:off x="3252320" y="1890939"/>
              <a:ext cx="900464"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0F4BEF63-8D04-711B-2B36-C7F21071C5CF}"/>
                </a:ext>
              </a:extLst>
            </p:cNvPr>
            <p:cNvCxnSpPr>
              <a:stCxn id="5" idx="4"/>
              <a:endCxn id="23" idx="0"/>
            </p:cNvCxnSpPr>
            <p:nvPr/>
          </p:nvCxnSpPr>
          <p:spPr>
            <a:xfrm>
              <a:off x="3252320" y="1890939"/>
              <a:ext cx="1180530"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D7B8E9C9-77A4-89FE-2C6C-EF4E843A24BB}"/>
                </a:ext>
              </a:extLst>
            </p:cNvPr>
            <p:cNvCxnSpPr>
              <a:stCxn id="5" idx="4"/>
              <a:endCxn id="24" idx="0"/>
            </p:cNvCxnSpPr>
            <p:nvPr/>
          </p:nvCxnSpPr>
          <p:spPr>
            <a:xfrm>
              <a:off x="3252320" y="1890939"/>
              <a:ext cx="1460597"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91DFB336-5892-3963-0B84-7684D31D0589}"/>
                </a:ext>
              </a:extLst>
            </p:cNvPr>
            <p:cNvCxnSpPr>
              <a:stCxn id="5" idx="4"/>
              <a:endCxn id="25" idx="0"/>
            </p:cNvCxnSpPr>
            <p:nvPr/>
          </p:nvCxnSpPr>
          <p:spPr>
            <a:xfrm>
              <a:off x="3252320" y="1890939"/>
              <a:ext cx="1740663"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824186AF-90C1-D3A1-EFC2-1E391484A42D}"/>
                </a:ext>
              </a:extLst>
            </p:cNvPr>
            <p:cNvCxnSpPr>
              <a:stCxn id="5" idx="4"/>
              <a:endCxn id="26" idx="0"/>
            </p:cNvCxnSpPr>
            <p:nvPr/>
          </p:nvCxnSpPr>
          <p:spPr>
            <a:xfrm>
              <a:off x="3252320" y="1890939"/>
              <a:ext cx="2020730"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61008CFE-E57F-DA87-45E0-F44FA9947721}"/>
                </a:ext>
              </a:extLst>
            </p:cNvPr>
            <p:cNvCxnSpPr>
              <a:cxnSpLocks/>
              <a:stCxn id="5" idx="4"/>
              <a:endCxn id="241" idx="0"/>
            </p:cNvCxnSpPr>
            <p:nvPr/>
          </p:nvCxnSpPr>
          <p:spPr>
            <a:xfrm>
              <a:off x="3252321" y="1890939"/>
              <a:ext cx="3134147"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39133DB-9AF9-E0C2-40E3-7E52E6365CC0}"/>
                </a:ext>
              </a:extLst>
            </p:cNvPr>
            <p:cNvCxnSpPr>
              <a:stCxn id="6" idx="4"/>
              <a:endCxn id="13" idx="0"/>
            </p:cNvCxnSpPr>
            <p:nvPr/>
          </p:nvCxnSpPr>
          <p:spPr>
            <a:xfrm flipH="1">
              <a:off x="1616945" y="1890939"/>
              <a:ext cx="2122331"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8993E650-E47C-24C5-9719-A34E558C50D3}"/>
                </a:ext>
              </a:extLst>
            </p:cNvPr>
            <p:cNvCxnSpPr>
              <a:stCxn id="6" idx="4"/>
              <a:endCxn id="14" idx="0"/>
            </p:cNvCxnSpPr>
            <p:nvPr/>
          </p:nvCxnSpPr>
          <p:spPr>
            <a:xfrm flipH="1">
              <a:off x="1897012" y="1890939"/>
              <a:ext cx="1842264"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85BBC529-7140-B323-0A83-84C5FD3CCF06}"/>
                </a:ext>
              </a:extLst>
            </p:cNvPr>
            <p:cNvCxnSpPr>
              <a:stCxn id="6" idx="4"/>
              <a:endCxn id="15" idx="0"/>
            </p:cNvCxnSpPr>
            <p:nvPr/>
          </p:nvCxnSpPr>
          <p:spPr>
            <a:xfrm flipH="1">
              <a:off x="2177078" y="1890939"/>
              <a:ext cx="1562198"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4D21660C-BA9E-6D82-CF0B-F36A494BEDD6}"/>
                </a:ext>
              </a:extLst>
            </p:cNvPr>
            <p:cNvCxnSpPr>
              <a:stCxn id="6" idx="4"/>
              <a:endCxn id="16" idx="0"/>
            </p:cNvCxnSpPr>
            <p:nvPr/>
          </p:nvCxnSpPr>
          <p:spPr>
            <a:xfrm flipH="1">
              <a:off x="2457145" y="1890939"/>
              <a:ext cx="1282131"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65A574B1-4231-2B1A-E20A-DA9BC9421C73}"/>
                </a:ext>
              </a:extLst>
            </p:cNvPr>
            <p:cNvCxnSpPr>
              <a:stCxn id="6" idx="4"/>
              <a:endCxn id="17" idx="0"/>
            </p:cNvCxnSpPr>
            <p:nvPr/>
          </p:nvCxnSpPr>
          <p:spPr>
            <a:xfrm flipH="1">
              <a:off x="2737211" y="1890939"/>
              <a:ext cx="1002065"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68CFBD23-CA03-F73E-3677-404BAC87DA53}"/>
                </a:ext>
              </a:extLst>
            </p:cNvPr>
            <p:cNvCxnSpPr>
              <a:stCxn id="6" idx="4"/>
              <a:endCxn id="18" idx="0"/>
            </p:cNvCxnSpPr>
            <p:nvPr/>
          </p:nvCxnSpPr>
          <p:spPr>
            <a:xfrm flipH="1">
              <a:off x="3017278" y="1890939"/>
              <a:ext cx="721998"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8D18B87F-2E9A-628F-B576-18F04D28797F}"/>
                </a:ext>
              </a:extLst>
            </p:cNvPr>
            <p:cNvCxnSpPr>
              <a:stCxn id="6" idx="4"/>
              <a:endCxn id="19" idx="0"/>
            </p:cNvCxnSpPr>
            <p:nvPr/>
          </p:nvCxnSpPr>
          <p:spPr>
            <a:xfrm flipH="1">
              <a:off x="3297344" y="1890939"/>
              <a:ext cx="441932"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F9377B80-A541-083B-5676-C6E033194314}"/>
                </a:ext>
              </a:extLst>
            </p:cNvPr>
            <p:cNvCxnSpPr>
              <a:stCxn id="6" idx="4"/>
              <a:endCxn id="20" idx="0"/>
            </p:cNvCxnSpPr>
            <p:nvPr/>
          </p:nvCxnSpPr>
          <p:spPr>
            <a:xfrm flipH="1">
              <a:off x="3592651" y="1890939"/>
              <a:ext cx="146625"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032A91A8-BEF9-4A02-54B3-78809072B042}"/>
                </a:ext>
              </a:extLst>
            </p:cNvPr>
            <p:cNvCxnSpPr>
              <a:stCxn id="6" idx="4"/>
              <a:endCxn id="21" idx="0"/>
            </p:cNvCxnSpPr>
            <p:nvPr/>
          </p:nvCxnSpPr>
          <p:spPr>
            <a:xfrm>
              <a:off x="3739276" y="1890939"/>
              <a:ext cx="133442"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49DE6B63-D23F-FAD4-B61A-251E6352DCF4}"/>
                </a:ext>
              </a:extLst>
            </p:cNvPr>
            <p:cNvCxnSpPr>
              <a:stCxn id="6" idx="4"/>
              <a:endCxn id="22" idx="0"/>
            </p:cNvCxnSpPr>
            <p:nvPr/>
          </p:nvCxnSpPr>
          <p:spPr>
            <a:xfrm>
              <a:off x="3739276" y="1890939"/>
              <a:ext cx="413508"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29AE850C-9EE2-120B-1800-04BFB78032C6}"/>
                </a:ext>
              </a:extLst>
            </p:cNvPr>
            <p:cNvCxnSpPr>
              <a:stCxn id="6" idx="4"/>
              <a:endCxn id="23" idx="0"/>
            </p:cNvCxnSpPr>
            <p:nvPr/>
          </p:nvCxnSpPr>
          <p:spPr>
            <a:xfrm>
              <a:off x="3739276" y="1890939"/>
              <a:ext cx="693575"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FC20EC4C-0AC0-DF9B-D126-2B6CA98AAA58}"/>
                </a:ext>
              </a:extLst>
            </p:cNvPr>
            <p:cNvCxnSpPr>
              <a:stCxn id="6" idx="4"/>
              <a:endCxn id="24" idx="0"/>
            </p:cNvCxnSpPr>
            <p:nvPr/>
          </p:nvCxnSpPr>
          <p:spPr>
            <a:xfrm>
              <a:off x="3739276" y="1890939"/>
              <a:ext cx="973641"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3C8ABA29-54C8-FA11-3C79-F859841203D4}"/>
                </a:ext>
              </a:extLst>
            </p:cNvPr>
            <p:cNvCxnSpPr>
              <a:stCxn id="6" idx="4"/>
              <a:endCxn id="25" idx="0"/>
            </p:cNvCxnSpPr>
            <p:nvPr/>
          </p:nvCxnSpPr>
          <p:spPr>
            <a:xfrm>
              <a:off x="3739276" y="1890939"/>
              <a:ext cx="1253708"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E6A54BF1-11FA-C03C-B55A-6D0C6670AF31}"/>
                </a:ext>
              </a:extLst>
            </p:cNvPr>
            <p:cNvCxnSpPr>
              <a:stCxn id="6" idx="4"/>
              <a:endCxn id="26" idx="0"/>
            </p:cNvCxnSpPr>
            <p:nvPr/>
          </p:nvCxnSpPr>
          <p:spPr>
            <a:xfrm>
              <a:off x="3739276" y="1890939"/>
              <a:ext cx="1533774"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0CF896D8-517D-A1BC-B122-D0C3A7E39652}"/>
                </a:ext>
              </a:extLst>
            </p:cNvPr>
            <p:cNvCxnSpPr>
              <a:cxnSpLocks/>
              <a:stCxn id="6" idx="4"/>
              <a:endCxn id="241" idx="0"/>
            </p:cNvCxnSpPr>
            <p:nvPr/>
          </p:nvCxnSpPr>
          <p:spPr>
            <a:xfrm>
              <a:off x="3739276" y="1890939"/>
              <a:ext cx="2647192"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4FEDFA66-3876-98F4-526A-E92F46B25227}"/>
                </a:ext>
              </a:extLst>
            </p:cNvPr>
            <p:cNvCxnSpPr>
              <a:stCxn id="7" idx="4"/>
              <a:endCxn id="13" idx="0"/>
            </p:cNvCxnSpPr>
            <p:nvPr/>
          </p:nvCxnSpPr>
          <p:spPr>
            <a:xfrm flipH="1">
              <a:off x="1616945" y="1890939"/>
              <a:ext cx="2609286"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738AD53F-88BD-4E57-D725-385613D895C9}"/>
                </a:ext>
              </a:extLst>
            </p:cNvPr>
            <p:cNvCxnSpPr>
              <a:stCxn id="7" idx="4"/>
              <a:endCxn id="14" idx="0"/>
            </p:cNvCxnSpPr>
            <p:nvPr/>
          </p:nvCxnSpPr>
          <p:spPr>
            <a:xfrm flipH="1">
              <a:off x="1897012" y="1890939"/>
              <a:ext cx="2329220"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45784152-954F-A636-1AE6-021234089B6E}"/>
                </a:ext>
              </a:extLst>
            </p:cNvPr>
            <p:cNvCxnSpPr>
              <a:stCxn id="7" idx="4"/>
              <a:endCxn id="15" idx="0"/>
            </p:cNvCxnSpPr>
            <p:nvPr/>
          </p:nvCxnSpPr>
          <p:spPr>
            <a:xfrm flipH="1">
              <a:off x="2177078" y="1890939"/>
              <a:ext cx="2049153"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298C35B7-F79C-BC8F-48C8-197CE791349C}"/>
                </a:ext>
              </a:extLst>
            </p:cNvPr>
            <p:cNvCxnSpPr>
              <a:stCxn id="7" idx="4"/>
              <a:endCxn id="16" idx="0"/>
            </p:cNvCxnSpPr>
            <p:nvPr/>
          </p:nvCxnSpPr>
          <p:spPr>
            <a:xfrm flipH="1">
              <a:off x="2457145" y="1890939"/>
              <a:ext cx="1769087"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A413897C-086C-F272-ACAA-435F0F7BE1FA}"/>
                </a:ext>
              </a:extLst>
            </p:cNvPr>
            <p:cNvCxnSpPr>
              <a:stCxn id="7" idx="4"/>
              <a:endCxn id="17" idx="0"/>
            </p:cNvCxnSpPr>
            <p:nvPr/>
          </p:nvCxnSpPr>
          <p:spPr>
            <a:xfrm flipH="1">
              <a:off x="2737211" y="1890939"/>
              <a:ext cx="1489020"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3D7923E9-D9EC-767E-9326-8BF273D956ED}"/>
                </a:ext>
              </a:extLst>
            </p:cNvPr>
            <p:cNvCxnSpPr>
              <a:stCxn id="7" idx="4"/>
              <a:endCxn id="18" idx="0"/>
            </p:cNvCxnSpPr>
            <p:nvPr/>
          </p:nvCxnSpPr>
          <p:spPr>
            <a:xfrm flipH="1">
              <a:off x="3017278" y="1890939"/>
              <a:ext cx="1208954"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1D8ADE4F-6190-D8CF-9DE7-DD8B38DD153C}"/>
                </a:ext>
              </a:extLst>
            </p:cNvPr>
            <p:cNvCxnSpPr>
              <a:stCxn id="7" idx="4"/>
              <a:endCxn id="19" idx="0"/>
            </p:cNvCxnSpPr>
            <p:nvPr/>
          </p:nvCxnSpPr>
          <p:spPr>
            <a:xfrm flipH="1">
              <a:off x="3297344" y="1890939"/>
              <a:ext cx="928887"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F10C9471-5469-D847-92FC-25CFE705B35A}"/>
                </a:ext>
              </a:extLst>
            </p:cNvPr>
            <p:cNvCxnSpPr>
              <a:stCxn id="7" idx="4"/>
              <a:endCxn id="20" idx="0"/>
            </p:cNvCxnSpPr>
            <p:nvPr/>
          </p:nvCxnSpPr>
          <p:spPr>
            <a:xfrm flipH="1">
              <a:off x="3592651" y="1890939"/>
              <a:ext cx="633581"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2A220142-951C-DE5D-0184-04FCC3ACA359}"/>
                </a:ext>
              </a:extLst>
            </p:cNvPr>
            <p:cNvCxnSpPr>
              <a:stCxn id="7" idx="4"/>
              <a:endCxn id="21" idx="0"/>
            </p:cNvCxnSpPr>
            <p:nvPr/>
          </p:nvCxnSpPr>
          <p:spPr>
            <a:xfrm flipH="1">
              <a:off x="3872717" y="1890939"/>
              <a:ext cx="353514"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1A63E890-5C71-9E29-0846-45AA8BC01643}"/>
                </a:ext>
              </a:extLst>
            </p:cNvPr>
            <p:cNvCxnSpPr>
              <a:stCxn id="7" idx="4"/>
              <a:endCxn id="22" idx="0"/>
            </p:cNvCxnSpPr>
            <p:nvPr/>
          </p:nvCxnSpPr>
          <p:spPr>
            <a:xfrm flipH="1">
              <a:off x="4152784" y="1890939"/>
              <a:ext cx="73448"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E9493031-1404-3570-5D3E-A58468DA3064}"/>
                </a:ext>
              </a:extLst>
            </p:cNvPr>
            <p:cNvCxnSpPr>
              <a:stCxn id="7" idx="4"/>
              <a:endCxn id="23" idx="0"/>
            </p:cNvCxnSpPr>
            <p:nvPr/>
          </p:nvCxnSpPr>
          <p:spPr>
            <a:xfrm>
              <a:off x="4226231" y="1890939"/>
              <a:ext cx="206619"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CBBAFC34-1888-7CFD-8549-F7ECC7663A95}"/>
                </a:ext>
              </a:extLst>
            </p:cNvPr>
            <p:cNvCxnSpPr>
              <a:stCxn id="7" idx="4"/>
              <a:endCxn id="24" idx="0"/>
            </p:cNvCxnSpPr>
            <p:nvPr/>
          </p:nvCxnSpPr>
          <p:spPr>
            <a:xfrm>
              <a:off x="4226231" y="1890939"/>
              <a:ext cx="486686"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D8E4E306-B580-0FE8-F119-92970AA3D4B9}"/>
                </a:ext>
              </a:extLst>
            </p:cNvPr>
            <p:cNvCxnSpPr>
              <a:stCxn id="7" idx="4"/>
              <a:endCxn id="25" idx="0"/>
            </p:cNvCxnSpPr>
            <p:nvPr/>
          </p:nvCxnSpPr>
          <p:spPr>
            <a:xfrm>
              <a:off x="4226231" y="1890939"/>
              <a:ext cx="766752"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6BF8CFAF-0E03-E6D9-EF37-4006C430362C}"/>
                </a:ext>
              </a:extLst>
            </p:cNvPr>
            <p:cNvCxnSpPr>
              <a:stCxn id="7" idx="4"/>
              <a:endCxn id="26" idx="0"/>
            </p:cNvCxnSpPr>
            <p:nvPr/>
          </p:nvCxnSpPr>
          <p:spPr>
            <a:xfrm>
              <a:off x="4226231" y="1890939"/>
              <a:ext cx="1046819"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176C7D7C-B3F8-067B-4F3E-E2FBA52FA1B5}"/>
                </a:ext>
              </a:extLst>
            </p:cNvPr>
            <p:cNvCxnSpPr>
              <a:cxnSpLocks/>
              <a:stCxn id="7" idx="4"/>
              <a:endCxn id="241" idx="0"/>
            </p:cNvCxnSpPr>
            <p:nvPr/>
          </p:nvCxnSpPr>
          <p:spPr>
            <a:xfrm>
              <a:off x="4226232" y="1890939"/>
              <a:ext cx="2160236"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60EA97BA-E688-6085-FFE5-C28552D2BE57}"/>
                </a:ext>
              </a:extLst>
            </p:cNvPr>
            <p:cNvCxnSpPr>
              <a:stCxn id="8" idx="4"/>
              <a:endCxn id="13" idx="0"/>
            </p:cNvCxnSpPr>
            <p:nvPr/>
          </p:nvCxnSpPr>
          <p:spPr>
            <a:xfrm flipH="1">
              <a:off x="1616945" y="1890939"/>
              <a:ext cx="3096242"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3EA9E387-2685-D5BD-D03E-9884B6C6838E}"/>
                </a:ext>
              </a:extLst>
            </p:cNvPr>
            <p:cNvCxnSpPr>
              <a:stCxn id="8" idx="4"/>
              <a:endCxn id="14" idx="0"/>
            </p:cNvCxnSpPr>
            <p:nvPr/>
          </p:nvCxnSpPr>
          <p:spPr>
            <a:xfrm flipH="1">
              <a:off x="1897012" y="1890939"/>
              <a:ext cx="2816175"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A73FBF18-A182-5ED5-C808-A6547EE27C9C}"/>
                </a:ext>
              </a:extLst>
            </p:cNvPr>
            <p:cNvCxnSpPr>
              <a:stCxn id="8" idx="4"/>
              <a:endCxn id="15" idx="0"/>
            </p:cNvCxnSpPr>
            <p:nvPr/>
          </p:nvCxnSpPr>
          <p:spPr>
            <a:xfrm flipH="1">
              <a:off x="2177078" y="1890939"/>
              <a:ext cx="2536109"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342C591D-68D9-8FFB-E1A3-13ACEB208D94}"/>
                </a:ext>
              </a:extLst>
            </p:cNvPr>
            <p:cNvCxnSpPr>
              <a:stCxn id="8" idx="4"/>
              <a:endCxn id="16" idx="0"/>
            </p:cNvCxnSpPr>
            <p:nvPr/>
          </p:nvCxnSpPr>
          <p:spPr>
            <a:xfrm flipH="1">
              <a:off x="2457145" y="1890939"/>
              <a:ext cx="2256042"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2429EB86-1856-5D6A-6215-745D2F1F20B7}"/>
                </a:ext>
              </a:extLst>
            </p:cNvPr>
            <p:cNvCxnSpPr>
              <a:stCxn id="8" idx="4"/>
              <a:endCxn id="17" idx="0"/>
            </p:cNvCxnSpPr>
            <p:nvPr/>
          </p:nvCxnSpPr>
          <p:spPr>
            <a:xfrm flipH="1">
              <a:off x="2737211" y="1890939"/>
              <a:ext cx="1975976"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4488A243-34F9-15B6-BFD2-C857CA1C8601}"/>
                </a:ext>
              </a:extLst>
            </p:cNvPr>
            <p:cNvCxnSpPr>
              <a:stCxn id="8" idx="4"/>
              <a:endCxn id="18" idx="0"/>
            </p:cNvCxnSpPr>
            <p:nvPr/>
          </p:nvCxnSpPr>
          <p:spPr>
            <a:xfrm flipH="1">
              <a:off x="3017278" y="1890939"/>
              <a:ext cx="1695909"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89B05F60-F55E-EC27-DDA9-AF55A698B09D}"/>
                </a:ext>
              </a:extLst>
            </p:cNvPr>
            <p:cNvCxnSpPr>
              <a:stCxn id="8" idx="4"/>
              <a:endCxn id="19" idx="0"/>
            </p:cNvCxnSpPr>
            <p:nvPr/>
          </p:nvCxnSpPr>
          <p:spPr>
            <a:xfrm flipH="1">
              <a:off x="3297344" y="1890939"/>
              <a:ext cx="1415843"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358E7C59-E989-4186-018C-E5DDC23F4201}"/>
                </a:ext>
              </a:extLst>
            </p:cNvPr>
            <p:cNvCxnSpPr>
              <a:stCxn id="8" idx="4"/>
              <a:endCxn id="20" idx="0"/>
            </p:cNvCxnSpPr>
            <p:nvPr/>
          </p:nvCxnSpPr>
          <p:spPr>
            <a:xfrm flipH="1">
              <a:off x="3592651" y="1890939"/>
              <a:ext cx="1120536"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47DB93B5-2AE2-4288-1C61-8F3027280F37}"/>
                </a:ext>
              </a:extLst>
            </p:cNvPr>
            <p:cNvCxnSpPr>
              <a:stCxn id="8" idx="4"/>
              <a:endCxn id="21" idx="0"/>
            </p:cNvCxnSpPr>
            <p:nvPr/>
          </p:nvCxnSpPr>
          <p:spPr>
            <a:xfrm flipH="1">
              <a:off x="3872717" y="1890939"/>
              <a:ext cx="840470"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1ABD0779-2D99-EF7D-614D-3900C9DBA6BF}"/>
                </a:ext>
              </a:extLst>
            </p:cNvPr>
            <p:cNvCxnSpPr>
              <a:stCxn id="8" idx="4"/>
              <a:endCxn id="22" idx="0"/>
            </p:cNvCxnSpPr>
            <p:nvPr/>
          </p:nvCxnSpPr>
          <p:spPr>
            <a:xfrm flipH="1">
              <a:off x="4152784" y="1890939"/>
              <a:ext cx="560403"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31E3EAD5-9086-F481-FC4A-641419CED4CC}"/>
                </a:ext>
              </a:extLst>
            </p:cNvPr>
            <p:cNvCxnSpPr>
              <a:stCxn id="8" idx="4"/>
              <a:endCxn id="23" idx="0"/>
            </p:cNvCxnSpPr>
            <p:nvPr/>
          </p:nvCxnSpPr>
          <p:spPr>
            <a:xfrm flipH="1">
              <a:off x="4432850" y="1890939"/>
              <a:ext cx="280337"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3A70C62-1274-053C-F4C4-F5946EF2F838}"/>
                </a:ext>
              </a:extLst>
            </p:cNvPr>
            <p:cNvCxnSpPr>
              <a:stCxn id="8" idx="4"/>
              <a:endCxn id="24" idx="0"/>
            </p:cNvCxnSpPr>
            <p:nvPr/>
          </p:nvCxnSpPr>
          <p:spPr>
            <a:xfrm flipH="1">
              <a:off x="4712917" y="1890939"/>
              <a:ext cx="270"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5AA58613-5B68-0545-D9B9-062F2D138564}"/>
                </a:ext>
              </a:extLst>
            </p:cNvPr>
            <p:cNvCxnSpPr>
              <a:stCxn id="8" idx="4"/>
              <a:endCxn id="25" idx="0"/>
            </p:cNvCxnSpPr>
            <p:nvPr/>
          </p:nvCxnSpPr>
          <p:spPr>
            <a:xfrm>
              <a:off x="4713187" y="1890939"/>
              <a:ext cx="279797"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116685BA-2017-0A22-4CA6-A15F510A2E08}"/>
                </a:ext>
              </a:extLst>
            </p:cNvPr>
            <p:cNvCxnSpPr>
              <a:stCxn id="8" idx="4"/>
              <a:endCxn id="26" idx="0"/>
            </p:cNvCxnSpPr>
            <p:nvPr/>
          </p:nvCxnSpPr>
          <p:spPr>
            <a:xfrm>
              <a:off x="4713187" y="1890939"/>
              <a:ext cx="559863"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FC78B556-6555-D32D-84E6-58DB11DDF179}"/>
                </a:ext>
              </a:extLst>
            </p:cNvPr>
            <p:cNvCxnSpPr>
              <a:cxnSpLocks/>
              <a:stCxn id="8" idx="4"/>
              <a:endCxn id="241" idx="0"/>
            </p:cNvCxnSpPr>
            <p:nvPr/>
          </p:nvCxnSpPr>
          <p:spPr>
            <a:xfrm>
              <a:off x="4713187" y="1890939"/>
              <a:ext cx="1673281"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4F6E4E1E-616A-753A-8F09-78C3185DD2F1}"/>
                </a:ext>
              </a:extLst>
            </p:cNvPr>
            <p:cNvCxnSpPr>
              <a:stCxn id="9" idx="4"/>
              <a:endCxn id="13" idx="0"/>
            </p:cNvCxnSpPr>
            <p:nvPr/>
          </p:nvCxnSpPr>
          <p:spPr>
            <a:xfrm flipH="1">
              <a:off x="1616945" y="1890939"/>
              <a:ext cx="3583197"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D25D5B35-01FF-C3FB-BAF4-A5CD78E8C82B}"/>
                </a:ext>
              </a:extLst>
            </p:cNvPr>
            <p:cNvCxnSpPr>
              <a:stCxn id="9" idx="4"/>
              <a:endCxn id="14" idx="0"/>
            </p:cNvCxnSpPr>
            <p:nvPr/>
          </p:nvCxnSpPr>
          <p:spPr>
            <a:xfrm flipH="1">
              <a:off x="1897012" y="1890939"/>
              <a:ext cx="3303131"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60BD1217-48C7-C704-15C5-A3F4DE19037C}"/>
                </a:ext>
              </a:extLst>
            </p:cNvPr>
            <p:cNvCxnSpPr>
              <a:stCxn id="9" idx="4"/>
              <a:endCxn id="15" idx="0"/>
            </p:cNvCxnSpPr>
            <p:nvPr/>
          </p:nvCxnSpPr>
          <p:spPr>
            <a:xfrm flipH="1">
              <a:off x="2177078" y="1890939"/>
              <a:ext cx="3023064"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F8A626F2-FA95-C55D-573D-9A96A7913BDD}"/>
                </a:ext>
              </a:extLst>
            </p:cNvPr>
            <p:cNvCxnSpPr>
              <a:stCxn id="9" idx="4"/>
              <a:endCxn id="16" idx="0"/>
            </p:cNvCxnSpPr>
            <p:nvPr/>
          </p:nvCxnSpPr>
          <p:spPr>
            <a:xfrm flipH="1">
              <a:off x="2457145" y="1890939"/>
              <a:ext cx="2742998"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6410695B-3C35-C58D-7308-E8DF6843A981}"/>
                </a:ext>
              </a:extLst>
            </p:cNvPr>
            <p:cNvCxnSpPr>
              <a:stCxn id="9" idx="4"/>
              <a:endCxn id="17" idx="0"/>
            </p:cNvCxnSpPr>
            <p:nvPr/>
          </p:nvCxnSpPr>
          <p:spPr>
            <a:xfrm flipH="1">
              <a:off x="2737211" y="1890939"/>
              <a:ext cx="2462931"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37811A59-D5F0-01C9-B730-0BF8432B3DF7}"/>
                </a:ext>
              </a:extLst>
            </p:cNvPr>
            <p:cNvCxnSpPr>
              <a:stCxn id="9" idx="4"/>
              <a:endCxn id="18" idx="0"/>
            </p:cNvCxnSpPr>
            <p:nvPr/>
          </p:nvCxnSpPr>
          <p:spPr>
            <a:xfrm flipH="1">
              <a:off x="3017278" y="1890939"/>
              <a:ext cx="2182865"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09CD25D3-1589-1C39-B858-E73CC6B03506}"/>
                </a:ext>
              </a:extLst>
            </p:cNvPr>
            <p:cNvCxnSpPr>
              <a:stCxn id="9" idx="4"/>
              <a:endCxn id="19" idx="0"/>
            </p:cNvCxnSpPr>
            <p:nvPr/>
          </p:nvCxnSpPr>
          <p:spPr>
            <a:xfrm flipH="1">
              <a:off x="3297344" y="1890939"/>
              <a:ext cx="1902798"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5C3CBAB5-69EB-EC36-20C3-0AE864BEF9C4}"/>
                </a:ext>
              </a:extLst>
            </p:cNvPr>
            <p:cNvCxnSpPr>
              <a:stCxn id="9" idx="4"/>
              <a:endCxn id="20" idx="0"/>
            </p:cNvCxnSpPr>
            <p:nvPr/>
          </p:nvCxnSpPr>
          <p:spPr>
            <a:xfrm flipH="1">
              <a:off x="3592651" y="1890939"/>
              <a:ext cx="1607492"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28BEFD0B-EC11-E358-0F11-8246F9E654FE}"/>
                </a:ext>
              </a:extLst>
            </p:cNvPr>
            <p:cNvCxnSpPr>
              <a:stCxn id="9" idx="4"/>
              <a:endCxn id="21" idx="0"/>
            </p:cNvCxnSpPr>
            <p:nvPr/>
          </p:nvCxnSpPr>
          <p:spPr>
            <a:xfrm flipH="1">
              <a:off x="3872717" y="1890939"/>
              <a:ext cx="1327425"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661B92F0-E80D-B95E-BF5F-2DC704CEE300}"/>
                </a:ext>
              </a:extLst>
            </p:cNvPr>
            <p:cNvCxnSpPr>
              <a:stCxn id="9" idx="4"/>
              <a:endCxn id="22" idx="0"/>
            </p:cNvCxnSpPr>
            <p:nvPr/>
          </p:nvCxnSpPr>
          <p:spPr>
            <a:xfrm flipH="1">
              <a:off x="4152784" y="1890939"/>
              <a:ext cx="1047359"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BC1185B6-0EE4-09BA-4C6B-DB1188100FC8}"/>
                </a:ext>
              </a:extLst>
            </p:cNvPr>
            <p:cNvCxnSpPr>
              <a:stCxn id="9" idx="4"/>
              <a:endCxn id="23" idx="0"/>
            </p:cNvCxnSpPr>
            <p:nvPr/>
          </p:nvCxnSpPr>
          <p:spPr>
            <a:xfrm flipH="1">
              <a:off x="4432850" y="1890939"/>
              <a:ext cx="767292"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EBF2560-8ACC-0B60-1D07-5D78B22B3EC8}"/>
                </a:ext>
              </a:extLst>
            </p:cNvPr>
            <p:cNvCxnSpPr>
              <a:stCxn id="9" idx="4"/>
              <a:endCxn id="24" idx="0"/>
            </p:cNvCxnSpPr>
            <p:nvPr/>
          </p:nvCxnSpPr>
          <p:spPr>
            <a:xfrm flipH="1">
              <a:off x="4712917" y="1890939"/>
              <a:ext cx="487226"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8C3EBD7A-6AB2-32F6-07D3-898591CBD63D}"/>
                </a:ext>
              </a:extLst>
            </p:cNvPr>
            <p:cNvCxnSpPr>
              <a:stCxn id="9" idx="4"/>
              <a:endCxn id="25" idx="0"/>
            </p:cNvCxnSpPr>
            <p:nvPr/>
          </p:nvCxnSpPr>
          <p:spPr>
            <a:xfrm flipH="1">
              <a:off x="4992983" y="1890939"/>
              <a:ext cx="207159"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A39864D8-0772-B7C1-EF5D-6BB35D42A7CB}"/>
                </a:ext>
              </a:extLst>
            </p:cNvPr>
            <p:cNvCxnSpPr>
              <a:stCxn id="9" idx="4"/>
              <a:endCxn id="26" idx="0"/>
            </p:cNvCxnSpPr>
            <p:nvPr/>
          </p:nvCxnSpPr>
          <p:spPr>
            <a:xfrm>
              <a:off x="5200142" y="1890939"/>
              <a:ext cx="72908"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D8CE4B14-2F3C-68E1-2BC0-B43841117ED9}"/>
                </a:ext>
              </a:extLst>
            </p:cNvPr>
            <p:cNvCxnSpPr>
              <a:cxnSpLocks/>
              <a:stCxn id="9" idx="4"/>
              <a:endCxn id="241" idx="0"/>
            </p:cNvCxnSpPr>
            <p:nvPr/>
          </p:nvCxnSpPr>
          <p:spPr>
            <a:xfrm>
              <a:off x="5200143" y="1890939"/>
              <a:ext cx="1186325"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BFC2D874-DB61-9CE8-AE31-084979A7A59B}"/>
                </a:ext>
              </a:extLst>
            </p:cNvPr>
            <p:cNvCxnSpPr>
              <a:stCxn id="10" idx="4"/>
              <a:endCxn id="13" idx="0"/>
            </p:cNvCxnSpPr>
            <p:nvPr/>
          </p:nvCxnSpPr>
          <p:spPr>
            <a:xfrm flipH="1">
              <a:off x="1616945" y="1890939"/>
              <a:ext cx="4070153"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545931EF-C4D7-CFDB-0160-13EB355E0D58}"/>
                </a:ext>
              </a:extLst>
            </p:cNvPr>
            <p:cNvCxnSpPr>
              <a:stCxn id="10" idx="4"/>
              <a:endCxn id="14" idx="0"/>
            </p:cNvCxnSpPr>
            <p:nvPr/>
          </p:nvCxnSpPr>
          <p:spPr>
            <a:xfrm flipH="1">
              <a:off x="1897012" y="1890939"/>
              <a:ext cx="3790086"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2A661127-DB71-14A0-F9B0-DAD64239C83A}"/>
                </a:ext>
              </a:extLst>
            </p:cNvPr>
            <p:cNvCxnSpPr>
              <a:stCxn id="10" idx="4"/>
              <a:endCxn id="15" idx="0"/>
            </p:cNvCxnSpPr>
            <p:nvPr/>
          </p:nvCxnSpPr>
          <p:spPr>
            <a:xfrm flipH="1">
              <a:off x="2177078" y="1890939"/>
              <a:ext cx="3510020"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8732092B-BA78-B3A5-FF4A-DC164BB2E031}"/>
                </a:ext>
              </a:extLst>
            </p:cNvPr>
            <p:cNvCxnSpPr>
              <a:stCxn id="10" idx="4"/>
              <a:endCxn id="16" idx="0"/>
            </p:cNvCxnSpPr>
            <p:nvPr/>
          </p:nvCxnSpPr>
          <p:spPr>
            <a:xfrm flipH="1">
              <a:off x="2457145" y="1890939"/>
              <a:ext cx="3229953"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054C27AB-574C-E59C-A4F1-02DB2AB3D037}"/>
                </a:ext>
              </a:extLst>
            </p:cNvPr>
            <p:cNvCxnSpPr>
              <a:stCxn id="10" idx="4"/>
              <a:endCxn id="17" idx="0"/>
            </p:cNvCxnSpPr>
            <p:nvPr/>
          </p:nvCxnSpPr>
          <p:spPr>
            <a:xfrm flipH="1">
              <a:off x="2737211" y="1890939"/>
              <a:ext cx="2949887"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489B8798-9549-7B8C-CB83-4ACA30F7F534}"/>
                </a:ext>
              </a:extLst>
            </p:cNvPr>
            <p:cNvCxnSpPr>
              <a:stCxn id="10" idx="4"/>
              <a:endCxn id="18" idx="0"/>
            </p:cNvCxnSpPr>
            <p:nvPr/>
          </p:nvCxnSpPr>
          <p:spPr>
            <a:xfrm flipH="1">
              <a:off x="3017278" y="1890939"/>
              <a:ext cx="2669820"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D4493AD1-EECF-C2CE-FFEC-309E3222561D}"/>
                </a:ext>
              </a:extLst>
            </p:cNvPr>
            <p:cNvCxnSpPr>
              <a:stCxn id="10" idx="4"/>
              <a:endCxn id="19" idx="0"/>
            </p:cNvCxnSpPr>
            <p:nvPr/>
          </p:nvCxnSpPr>
          <p:spPr>
            <a:xfrm flipH="1">
              <a:off x="3297344" y="1890939"/>
              <a:ext cx="2389754"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657AE2AC-2324-2C3B-78C4-3340844F8FC7}"/>
                </a:ext>
              </a:extLst>
            </p:cNvPr>
            <p:cNvCxnSpPr>
              <a:stCxn id="10" idx="4"/>
              <a:endCxn id="20" idx="0"/>
            </p:cNvCxnSpPr>
            <p:nvPr/>
          </p:nvCxnSpPr>
          <p:spPr>
            <a:xfrm flipH="1">
              <a:off x="3592651" y="1890939"/>
              <a:ext cx="2094447"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0FF49147-40DD-EEC3-86A0-FAE38706696C}"/>
                </a:ext>
              </a:extLst>
            </p:cNvPr>
            <p:cNvCxnSpPr>
              <a:stCxn id="10" idx="4"/>
              <a:endCxn id="21" idx="0"/>
            </p:cNvCxnSpPr>
            <p:nvPr/>
          </p:nvCxnSpPr>
          <p:spPr>
            <a:xfrm flipH="1">
              <a:off x="3872717" y="1890939"/>
              <a:ext cx="1814381"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28C32C5A-E254-2B0F-870B-DE501C0F68A6}"/>
                </a:ext>
              </a:extLst>
            </p:cNvPr>
            <p:cNvCxnSpPr>
              <a:stCxn id="10" idx="4"/>
              <a:endCxn id="22" idx="0"/>
            </p:cNvCxnSpPr>
            <p:nvPr/>
          </p:nvCxnSpPr>
          <p:spPr>
            <a:xfrm flipH="1">
              <a:off x="4152784" y="1890939"/>
              <a:ext cx="1534314"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DA1F769B-F60B-3AEE-A67D-898FC7460AED}"/>
                </a:ext>
              </a:extLst>
            </p:cNvPr>
            <p:cNvCxnSpPr>
              <a:stCxn id="10" idx="4"/>
              <a:endCxn id="23" idx="0"/>
            </p:cNvCxnSpPr>
            <p:nvPr/>
          </p:nvCxnSpPr>
          <p:spPr>
            <a:xfrm flipH="1">
              <a:off x="4432850" y="1890939"/>
              <a:ext cx="1254248"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F3BCEDAF-9CFD-268E-A6AD-39C2AF3C04EA}"/>
                </a:ext>
              </a:extLst>
            </p:cNvPr>
            <p:cNvCxnSpPr>
              <a:stCxn id="10" idx="4"/>
              <a:endCxn id="24" idx="0"/>
            </p:cNvCxnSpPr>
            <p:nvPr/>
          </p:nvCxnSpPr>
          <p:spPr>
            <a:xfrm flipH="1">
              <a:off x="4712917" y="1890939"/>
              <a:ext cx="974181"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a:extLst>
                <a:ext uri="{FF2B5EF4-FFF2-40B4-BE49-F238E27FC236}">
                  <a16:creationId xmlns:a16="http://schemas.microsoft.com/office/drawing/2014/main" id="{C1B71B9E-52F2-F2E2-B6EB-23177624F26B}"/>
                </a:ext>
              </a:extLst>
            </p:cNvPr>
            <p:cNvCxnSpPr>
              <a:stCxn id="10" idx="4"/>
              <a:endCxn id="25" idx="0"/>
            </p:cNvCxnSpPr>
            <p:nvPr/>
          </p:nvCxnSpPr>
          <p:spPr>
            <a:xfrm flipH="1">
              <a:off x="4992983" y="1890939"/>
              <a:ext cx="694115"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1825CC9C-9744-5E75-80B1-57F3FE1CF8FB}"/>
                </a:ext>
              </a:extLst>
            </p:cNvPr>
            <p:cNvCxnSpPr>
              <a:stCxn id="10" idx="4"/>
              <a:endCxn id="26" idx="0"/>
            </p:cNvCxnSpPr>
            <p:nvPr/>
          </p:nvCxnSpPr>
          <p:spPr>
            <a:xfrm flipH="1">
              <a:off x="5273050" y="1890939"/>
              <a:ext cx="414048"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F3A9A7CA-0986-CE99-6745-1D34A283FB98}"/>
                </a:ext>
              </a:extLst>
            </p:cNvPr>
            <p:cNvCxnSpPr>
              <a:cxnSpLocks/>
              <a:stCxn id="10" idx="4"/>
              <a:endCxn id="241" idx="0"/>
            </p:cNvCxnSpPr>
            <p:nvPr/>
          </p:nvCxnSpPr>
          <p:spPr>
            <a:xfrm>
              <a:off x="5687098" y="1890939"/>
              <a:ext cx="699370"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83A34D27-F1F4-680C-5481-824AF723903C}"/>
                </a:ext>
              </a:extLst>
            </p:cNvPr>
            <p:cNvCxnSpPr>
              <a:stCxn id="11" idx="4"/>
              <a:endCxn id="13" idx="0"/>
            </p:cNvCxnSpPr>
            <p:nvPr/>
          </p:nvCxnSpPr>
          <p:spPr>
            <a:xfrm flipH="1">
              <a:off x="1616945" y="1929883"/>
              <a:ext cx="5108990" cy="1317146"/>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68D3D673-26E4-50DA-1CD8-44BADF6C76EE}"/>
                </a:ext>
              </a:extLst>
            </p:cNvPr>
            <p:cNvCxnSpPr>
              <a:stCxn id="11" idx="4"/>
              <a:endCxn id="14" idx="0"/>
            </p:cNvCxnSpPr>
            <p:nvPr/>
          </p:nvCxnSpPr>
          <p:spPr>
            <a:xfrm flipH="1">
              <a:off x="1897012" y="1929883"/>
              <a:ext cx="4828923" cy="1317146"/>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3D2CF691-CCB6-1455-E46F-4DADC918D7CB}"/>
                </a:ext>
              </a:extLst>
            </p:cNvPr>
            <p:cNvCxnSpPr>
              <a:stCxn id="11" idx="4"/>
              <a:endCxn id="15" idx="0"/>
            </p:cNvCxnSpPr>
            <p:nvPr/>
          </p:nvCxnSpPr>
          <p:spPr>
            <a:xfrm flipH="1">
              <a:off x="2177078" y="1929883"/>
              <a:ext cx="4548857" cy="1317146"/>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A7D43579-AE81-1F7B-F8DF-5496A1754036}"/>
                </a:ext>
              </a:extLst>
            </p:cNvPr>
            <p:cNvCxnSpPr>
              <a:stCxn id="11" idx="4"/>
              <a:endCxn id="16" idx="0"/>
            </p:cNvCxnSpPr>
            <p:nvPr/>
          </p:nvCxnSpPr>
          <p:spPr>
            <a:xfrm flipH="1">
              <a:off x="2457145" y="1929883"/>
              <a:ext cx="4268790" cy="1317146"/>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6236C277-DD07-B162-10FB-849B95608BAB}"/>
                </a:ext>
              </a:extLst>
            </p:cNvPr>
            <p:cNvCxnSpPr>
              <a:stCxn id="11" idx="4"/>
              <a:endCxn id="17" idx="0"/>
            </p:cNvCxnSpPr>
            <p:nvPr/>
          </p:nvCxnSpPr>
          <p:spPr>
            <a:xfrm flipH="1">
              <a:off x="2737211" y="1929883"/>
              <a:ext cx="3988724" cy="1317146"/>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7D7465CC-C095-2D3D-ADBA-37CE706197CF}"/>
                </a:ext>
              </a:extLst>
            </p:cNvPr>
            <p:cNvCxnSpPr>
              <a:stCxn id="11" idx="4"/>
              <a:endCxn id="18" idx="0"/>
            </p:cNvCxnSpPr>
            <p:nvPr/>
          </p:nvCxnSpPr>
          <p:spPr>
            <a:xfrm flipH="1">
              <a:off x="3017278" y="1929883"/>
              <a:ext cx="3708657" cy="1317146"/>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FE9C42F0-E2E7-6034-DF30-D93F5B317B72}"/>
                </a:ext>
              </a:extLst>
            </p:cNvPr>
            <p:cNvCxnSpPr>
              <a:stCxn id="11" idx="4"/>
              <a:endCxn id="19" idx="0"/>
            </p:cNvCxnSpPr>
            <p:nvPr/>
          </p:nvCxnSpPr>
          <p:spPr>
            <a:xfrm flipH="1">
              <a:off x="3297344" y="1929883"/>
              <a:ext cx="3428591" cy="1317146"/>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47F11001-0E21-C250-B11B-95F6753B27A6}"/>
                </a:ext>
              </a:extLst>
            </p:cNvPr>
            <p:cNvCxnSpPr>
              <a:stCxn id="11" idx="4"/>
              <a:endCxn id="20" idx="0"/>
            </p:cNvCxnSpPr>
            <p:nvPr/>
          </p:nvCxnSpPr>
          <p:spPr>
            <a:xfrm flipH="1">
              <a:off x="3592651" y="1929883"/>
              <a:ext cx="3133284" cy="1317146"/>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id="{9DA6DC5A-9CE3-C3DA-5DED-9BF541DD4393}"/>
                </a:ext>
              </a:extLst>
            </p:cNvPr>
            <p:cNvCxnSpPr>
              <a:stCxn id="11" idx="4"/>
              <a:endCxn id="21" idx="0"/>
            </p:cNvCxnSpPr>
            <p:nvPr/>
          </p:nvCxnSpPr>
          <p:spPr>
            <a:xfrm flipH="1">
              <a:off x="3872717" y="1929883"/>
              <a:ext cx="2853218" cy="1317146"/>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4032416A-3C89-56E2-723C-92BCED58B877}"/>
                </a:ext>
              </a:extLst>
            </p:cNvPr>
            <p:cNvCxnSpPr>
              <a:stCxn id="11" idx="4"/>
              <a:endCxn id="22" idx="0"/>
            </p:cNvCxnSpPr>
            <p:nvPr/>
          </p:nvCxnSpPr>
          <p:spPr>
            <a:xfrm flipH="1">
              <a:off x="4152784" y="1929883"/>
              <a:ext cx="2573151" cy="1317146"/>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a16="http://schemas.microsoft.com/office/drawing/2014/main" id="{30628915-A8E1-B3E9-5CC9-1C32FE1942B0}"/>
                </a:ext>
              </a:extLst>
            </p:cNvPr>
            <p:cNvCxnSpPr>
              <a:stCxn id="11" idx="4"/>
              <a:endCxn id="23" idx="0"/>
            </p:cNvCxnSpPr>
            <p:nvPr/>
          </p:nvCxnSpPr>
          <p:spPr>
            <a:xfrm flipH="1">
              <a:off x="4432850" y="1929883"/>
              <a:ext cx="2293085" cy="1317146"/>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62AA1B19-097D-01ED-443D-9B747326A26A}"/>
                </a:ext>
              </a:extLst>
            </p:cNvPr>
            <p:cNvCxnSpPr>
              <a:stCxn id="11" idx="4"/>
              <a:endCxn id="24" idx="0"/>
            </p:cNvCxnSpPr>
            <p:nvPr/>
          </p:nvCxnSpPr>
          <p:spPr>
            <a:xfrm flipH="1">
              <a:off x="4712917" y="1929883"/>
              <a:ext cx="2013018" cy="1317146"/>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0E9AF4F4-8F54-A054-1ABE-EFB16FC9761E}"/>
                </a:ext>
              </a:extLst>
            </p:cNvPr>
            <p:cNvCxnSpPr>
              <a:stCxn id="11" idx="4"/>
              <a:endCxn id="25" idx="0"/>
            </p:cNvCxnSpPr>
            <p:nvPr/>
          </p:nvCxnSpPr>
          <p:spPr>
            <a:xfrm flipH="1">
              <a:off x="4992983" y="1929883"/>
              <a:ext cx="1732952" cy="1317146"/>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79A734B1-B519-CB96-61A3-D8A776C01D15}"/>
                </a:ext>
              </a:extLst>
            </p:cNvPr>
            <p:cNvCxnSpPr>
              <a:stCxn id="11" idx="4"/>
              <a:endCxn id="26" idx="0"/>
            </p:cNvCxnSpPr>
            <p:nvPr/>
          </p:nvCxnSpPr>
          <p:spPr>
            <a:xfrm flipH="1">
              <a:off x="5273050" y="1929883"/>
              <a:ext cx="1452885" cy="1317146"/>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4" name="直接连接符 153">
              <a:extLst>
                <a:ext uri="{FF2B5EF4-FFF2-40B4-BE49-F238E27FC236}">
                  <a16:creationId xmlns:a16="http://schemas.microsoft.com/office/drawing/2014/main" id="{02443677-FD5A-AAF5-D928-F54902E723E4}"/>
                </a:ext>
              </a:extLst>
            </p:cNvPr>
            <p:cNvCxnSpPr>
              <a:cxnSpLocks/>
              <a:stCxn id="11" idx="4"/>
              <a:endCxn id="241" idx="0"/>
            </p:cNvCxnSpPr>
            <p:nvPr/>
          </p:nvCxnSpPr>
          <p:spPr>
            <a:xfrm flipH="1">
              <a:off x="6386468" y="1929883"/>
              <a:ext cx="339467" cy="1317146"/>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5" name="文本框 154">
              <a:extLst>
                <a:ext uri="{FF2B5EF4-FFF2-40B4-BE49-F238E27FC236}">
                  <a16:creationId xmlns:a16="http://schemas.microsoft.com/office/drawing/2014/main" id="{407BE408-A643-78D5-2B43-FBD9469E0FFE}"/>
                </a:ext>
              </a:extLst>
            </p:cNvPr>
            <p:cNvSpPr txBox="1"/>
            <p:nvPr/>
          </p:nvSpPr>
          <p:spPr>
            <a:xfrm>
              <a:off x="6059120" y="1664909"/>
              <a:ext cx="341760" cy="323165"/>
            </a:xfrm>
            <a:prstGeom prst="rect">
              <a:avLst/>
            </a:prstGeom>
            <a:noFill/>
          </p:spPr>
          <p:txBody>
            <a:bodyPr wrap="none" rtlCol="0">
              <a:spAutoFit/>
            </a:bodyPr>
            <a:lstStyle/>
            <a:p>
              <a:pPr defTabSz="685800" fontAlgn="auto">
                <a:spcBef>
                  <a:spcPts val="0"/>
                </a:spcBef>
                <a:spcAft>
                  <a:spcPts val="0"/>
                </a:spcAft>
              </a:pPr>
              <a:r>
                <a:rPr lang="en-US" altLang="zh-CN" sz="1500" b="1" dirty="0">
                  <a:solidFill>
                    <a:prstClr val="black"/>
                  </a:solidFill>
                  <a:latin typeface="等线" panose="020F0502020204030204"/>
                  <a:ea typeface="等线" panose="02010600030101010101" pitchFamily="2" charset="-122"/>
                </a:rPr>
                <a:t>…</a:t>
              </a:r>
              <a:endParaRPr lang="zh-CN" altLang="en-US" sz="1500" b="1" dirty="0">
                <a:solidFill>
                  <a:prstClr val="black"/>
                </a:solidFill>
                <a:latin typeface="等线" panose="020F0502020204030204"/>
                <a:ea typeface="等线" panose="02010600030101010101" pitchFamily="2" charset="-122"/>
              </a:endParaRPr>
            </a:p>
          </p:txBody>
        </p:sp>
        <p:sp>
          <p:nvSpPr>
            <p:cNvPr id="156" name="椭圆 155">
              <a:extLst>
                <a:ext uri="{FF2B5EF4-FFF2-40B4-BE49-F238E27FC236}">
                  <a16:creationId xmlns:a16="http://schemas.microsoft.com/office/drawing/2014/main" id="{63F4382B-E07A-4E8F-920C-7D7BFE9790EB}"/>
                </a:ext>
              </a:extLst>
            </p:cNvPr>
            <p:cNvSpPr/>
            <p:nvPr/>
          </p:nvSpPr>
          <p:spPr>
            <a:xfrm>
              <a:off x="5438183" y="3253337"/>
              <a:ext cx="229866" cy="229866"/>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5800" fontAlgn="auto">
                <a:spcBef>
                  <a:spcPts val="0"/>
                </a:spcBef>
                <a:spcAft>
                  <a:spcPts val="0"/>
                </a:spcAft>
              </a:pPr>
              <a:r>
                <a:rPr lang="en-US" altLang="zh-CN" sz="1200" dirty="0">
                  <a:solidFill>
                    <a:prstClr val="white"/>
                  </a:solidFill>
                  <a:latin typeface="等线" panose="020F0502020204030204"/>
                  <a:ea typeface="等线" panose="02010600030101010101" pitchFamily="2" charset="-122"/>
                </a:rPr>
                <a:t>16</a:t>
              </a:r>
              <a:endParaRPr lang="zh-CN" altLang="en-US" sz="1200" dirty="0">
                <a:solidFill>
                  <a:prstClr val="white"/>
                </a:solidFill>
                <a:latin typeface="等线" panose="020F0502020204030204"/>
                <a:ea typeface="等线" panose="02010600030101010101" pitchFamily="2" charset="-122"/>
              </a:endParaRPr>
            </a:p>
          </p:txBody>
        </p:sp>
        <p:cxnSp>
          <p:nvCxnSpPr>
            <p:cNvPr id="157" name="直接连接符 156">
              <a:extLst>
                <a:ext uri="{FF2B5EF4-FFF2-40B4-BE49-F238E27FC236}">
                  <a16:creationId xmlns:a16="http://schemas.microsoft.com/office/drawing/2014/main" id="{2481F28E-E9C2-828A-90E4-D3B34C58EB77}"/>
                </a:ext>
              </a:extLst>
            </p:cNvPr>
            <p:cNvCxnSpPr>
              <a:stCxn id="156" idx="0"/>
              <a:endCxn id="4" idx="4"/>
            </p:cNvCxnSpPr>
            <p:nvPr/>
          </p:nvCxnSpPr>
          <p:spPr>
            <a:xfrm flipH="1" flipV="1">
              <a:off x="2765365" y="1890940"/>
              <a:ext cx="2787752" cy="136239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接连接符 157">
              <a:extLst>
                <a:ext uri="{FF2B5EF4-FFF2-40B4-BE49-F238E27FC236}">
                  <a16:creationId xmlns:a16="http://schemas.microsoft.com/office/drawing/2014/main" id="{80780D95-A1DF-62DB-A4A0-6C6BE3B506A0}"/>
                </a:ext>
              </a:extLst>
            </p:cNvPr>
            <p:cNvCxnSpPr>
              <a:stCxn id="156" idx="0"/>
              <a:endCxn id="5" idx="4"/>
            </p:cNvCxnSpPr>
            <p:nvPr/>
          </p:nvCxnSpPr>
          <p:spPr>
            <a:xfrm flipH="1" flipV="1">
              <a:off x="3252320" y="1890940"/>
              <a:ext cx="2300796" cy="136239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a:extLst>
                <a:ext uri="{FF2B5EF4-FFF2-40B4-BE49-F238E27FC236}">
                  <a16:creationId xmlns:a16="http://schemas.microsoft.com/office/drawing/2014/main" id="{DD0BF556-0EE2-16E0-98FA-D7AA78935AD2}"/>
                </a:ext>
              </a:extLst>
            </p:cNvPr>
            <p:cNvCxnSpPr>
              <a:stCxn id="156" idx="0"/>
              <a:endCxn id="6" idx="4"/>
            </p:cNvCxnSpPr>
            <p:nvPr/>
          </p:nvCxnSpPr>
          <p:spPr>
            <a:xfrm flipH="1" flipV="1">
              <a:off x="3739276" y="1890940"/>
              <a:ext cx="1813841" cy="136239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11019066-60B5-668D-BC18-C7A1DE18B2E8}"/>
                </a:ext>
              </a:extLst>
            </p:cNvPr>
            <p:cNvCxnSpPr>
              <a:stCxn id="156" idx="0"/>
              <a:endCxn id="7" idx="4"/>
            </p:cNvCxnSpPr>
            <p:nvPr/>
          </p:nvCxnSpPr>
          <p:spPr>
            <a:xfrm flipH="1" flipV="1">
              <a:off x="4226231" y="1890940"/>
              <a:ext cx="1326885" cy="136239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直接连接符 160">
              <a:extLst>
                <a:ext uri="{FF2B5EF4-FFF2-40B4-BE49-F238E27FC236}">
                  <a16:creationId xmlns:a16="http://schemas.microsoft.com/office/drawing/2014/main" id="{F67CC8BB-E801-AE85-2B02-3D29AF22F827}"/>
                </a:ext>
              </a:extLst>
            </p:cNvPr>
            <p:cNvCxnSpPr>
              <a:stCxn id="156" idx="0"/>
              <a:endCxn id="8" idx="4"/>
            </p:cNvCxnSpPr>
            <p:nvPr/>
          </p:nvCxnSpPr>
          <p:spPr>
            <a:xfrm flipH="1" flipV="1">
              <a:off x="4713187" y="1890940"/>
              <a:ext cx="839930" cy="136239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直接连接符 161">
              <a:extLst>
                <a:ext uri="{FF2B5EF4-FFF2-40B4-BE49-F238E27FC236}">
                  <a16:creationId xmlns:a16="http://schemas.microsoft.com/office/drawing/2014/main" id="{996B4730-7FD3-7D4C-81AE-35A9EC529585}"/>
                </a:ext>
              </a:extLst>
            </p:cNvPr>
            <p:cNvCxnSpPr>
              <a:stCxn id="156" idx="0"/>
              <a:endCxn id="9" idx="4"/>
            </p:cNvCxnSpPr>
            <p:nvPr/>
          </p:nvCxnSpPr>
          <p:spPr>
            <a:xfrm flipH="1" flipV="1">
              <a:off x="5200142" y="1890940"/>
              <a:ext cx="352974" cy="136239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a:extLst>
                <a:ext uri="{FF2B5EF4-FFF2-40B4-BE49-F238E27FC236}">
                  <a16:creationId xmlns:a16="http://schemas.microsoft.com/office/drawing/2014/main" id="{71FFA231-92EB-28DF-11F2-922A9DCF7BED}"/>
                </a:ext>
              </a:extLst>
            </p:cNvPr>
            <p:cNvCxnSpPr>
              <a:stCxn id="156" idx="0"/>
              <a:endCxn id="10" idx="4"/>
            </p:cNvCxnSpPr>
            <p:nvPr/>
          </p:nvCxnSpPr>
          <p:spPr>
            <a:xfrm flipV="1">
              <a:off x="5553116" y="1890940"/>
              <a:ext cx="133982" cy="136239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直接连接符 163">
              <a:extLst>
                <a:ext uri="{FF2B5EF4-FFF2-40B4-BE49-F238E27FC236}">
                  <a16:creationId xmlns:a16="http://schemas.microsoft.com/office/drawing/2014/main" id="{D592EFB6-6BB9-A785-1E43-4977809BA3F1}"/>
                </a:ext>
              </a:extLst>
            </p:cNvPr>
            <p:cNvCxnSpPr>
              <a:stCxn id="156" idx="0"/>
              <a:endCxn id="11" idx="4"/>
            </p:cNvCxnSpPr>
            <p:nvPr/>
          </p:nvCxnSpPr>
          <p:spPr>
            <a:xfrm flipV="1">
              <a:off x="5553116" y="1929883"/>
              <a:ext cx="1172819" cy="1323455"/>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5" name="矩形: 圆角 164">
              <a:extLst>
                <a:ext uri="{FF2B5EF4-FFF2-40B4-BE49-F238E27FC236}">
                  <a16:creationId xmlns:a16="http://schemas.microsoft.com/office/drawing/2014/main" id="{D18DAFD2-8B5E-5231-949C-0A398C952787}"/>
                </a:ext>
              </a:extLst>
            </p:cNvPr>
            <p:cNvSpPr/>
            <p:nvPr/>
          </p:nvSpPr>
          <p:spPr>
            <a:xfrm>
              <a:off x="1297859" y="4140930"/>
              <a:ext cx="784860" cy="368192"/>
            </a:xfrm>
            <a:prstGeom prst="round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166" name="矩形: 圆角 165">
              <a:extLst>
                <a:ext uri="{FF2B5EF4-FFF2-40B4-BE49-F238E27FC236}">
                  <a16:creationId xmlns:a16="http://schemas.microsoft.com/office/drawing/2014/main" id="{53432375-F084-8F0C-9F90-20D20738A3BF}"/>
                </a:ext>
              </a:extLst>
            </p:cNvPr>
            <p:cNvSpPr/>
            <p:nvPr/>
          </p:nvSpPr>
          <p:spPr>
            <a:xfrm>
              <a:off x="1359896" y="4140929"/>
              <a:ext cx="80253" cy="189690"/>
            </a:xfrm>
            <a:prstGeom prst="roundRect">
              <a:avLst/>
            </a:prstGeom>
            <a:solidFill>
              <a:srgbClr val="158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167" name="矩形: 圆角 166">
              <a:extLst>
                <a:ext uri="{FF2B5EF4-FFF2-40B4-BE49-F238E27FC236}">
                  <a16:creationId xmlns:a16="http://schemas.microsoft.com/office/drawing/2014/main" id="{679F0357-B2CE-0FB4-ED5F-EDED63F86B47}"/>
                </a:ext>
              </a:extLst>
            </p:cNvPr>
            <p:cNvSpPr/>
            <p:nvPr/>
          </p:nvSpPr>
          <p:spPr>
            <a:xfrm>
              <a:off x="1443276" y="4140929"/>
              <a:ext cx="80253" cy="189690"/>
            </a:xfrm>
            <a:prstGeom prst="roundRect">
              <a:avLst/>
            </a:prstGeom>
            <a:solidFill>
              <a:srgbClr val="7CD6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168" name="矩形: 圆角 167">
              <a:extLst>
                <a:ext uri="{FF2B5EF4-FFF2-40B4-BE49-F238E27FC236}">
                  <a16:creationId xmlns:a16="http://schemas.microsoft.com/office/drawing/2014/main" id="{8F9C80DA-557B-32DC-F11D-A07BCEEF7B49}"/>
                </a:ext>
              </a:extLst>
            </p:cNvPr>
            <p:cNvSpPr/>
            <p:nvPr/>
          </p:nvSpPr>
          <p:spPr>
            <a:xfrm>
              <a:off x="1526656" y="4140929"/>
              <a:ext cx="80253" cy="189690"/>
            </a:xfrm>
            <a:prstGeom prst="roundRect">
              <a:avLst/>
            </a:prstGeom>
            <a:solidFill>
              <a:srgbClr val="33907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169" name="矩形: 圆角 168">
              <a:extLst>
                <a:ext uri="{FF2B5EF4-FFF2-40B4-BE49-F238E27FC236}">
                  <a16:creationId xmlns:a16="http://schemas.microsoft.com/office/drawing/2014/main" id="{6BB2E95E-DF2F-3DB7-FA77-F518C4D1A5D5}"/>
                </a:ext>
              </a:extLst>
            </p:cNvPr>
            <p:cNvSpPr/>
            <p:nvPr/>
          </p:nvSpPr>
          <p:spPr>
            <a:xfrm>
              <a:off x="1610036" y="4140929"/>
              <a:ext cx="80253" cy="189690"/>
            </a:xfrm>
            <a:prstGeom prst="roundRect">
              <a:avLst/>
            </a:prstGeom>
            <a:solidFill>
              <a:srgbClr val="93DE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170" name="矩形: 圆角 169">
              <a:extLst>
                <a:ext uri="{FF2B5EF4-FFF2-40B4-BE49-F238E27FC236}">
                  <a16:creationId xmlns:a16="http://schemas.microsoft.com/office/drawing/2014/main" id="{2658489F-BCA1-C03D-87EE-FF09BFDE80F2}"/>
                </a:ext>
              </a:extLst>
            </p:cNvPr>
            <p:cNvSpPr/>
            <p:nvPr/>
          </p:nvSpPr>
          <p:spPr>
            <a:xfrm>
              <a:off x="1693415" y="4140929"/>
              <a:ext cx="80253" cy="189690"/>
            </a:xfrm>
            <a:prstGeom prst="roundRect">
              <a:avLst/>
            </a:prstGeom>
            <a:solidFill>
              <a:srgbClr val="A7D0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171" name="矩形: 圆角 170">
              <a:extLst>
                <a:ext uri="{FF2B5EF4-FFF2-40B4-BE49-F238E27FC236}">
                  <a16:creationId xmlns:a16="http://schemas.microsoft.com/office/drawing/2014/main" id="{540EDD1B-7452-D3AE-4579-CF6BBF311C00}"/>
                </a:ext>
              </a:extLst>
            </p:cNvPr>
            <p:cNvSpPr/>
            <p:nvPr/>
          </p:nvSpPr>
          <p:spPr>
            <a:xfrm>
              <a:off x="1776795" y="4140929"/>
              <a:ext cx="80253" cy="189690"/>
            </a:xfrm>
            <a:prstGeom prst="roundRect">
              <a:avLst/>
            </a:prstGeom>
            <a:solidFill>
              <a:srgbClr val="FFC7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172" name="矩形: 圆角 171">
              <a:extLst>
                <a:ext uri="{FF2B5EF4-FFF2-40B4-BE49-F238E27FC236}">
                  <a16:creationId xmlns:a16="http://schemas.microsoft.com/office/drawing/2014/main" id="{F889C6FF-AF54-D3A4-2EFB-A7BE5FDCEA21}"/>
                </a:ext>
              </a:extLst>
            </p:cNvPr>
            <p:cNvSpPr/>
            <p:nvPr/>
          </p:nvSpPr>
          <p:spPr>
            <a:xfrm>
              <a:off x="1860175" y="4140929"/>
              <a:ext cx="80253" cy="189690"/>
            </a:xfrm>
            <a:prstGeom prst="roundRect">
              <a:avLst/>
            </a:prstGeom>
            <a:solidFill>
              <a:srgbClr val="C7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173" name="矩形: 圆角 172">
              <a:extLst>
                <a:ext uri="{FF2B5EF4-FFF2-40B4-BE49-F238E27FC236}">
                  <a16:creationId xmlns:a16="http://schemas.microsoft.com/office/drawing/2014/main" id="{09FC1F26-A6BA-E49D-11B5-C8C6F54CA060}"/>
                </a:ext>
              </a:extLst>
            </p:cNvPr>
            <p:cNvSpPr/>
            <p:nvPr/>
          </p:nvSpPr>
          <p:spPr>
            <a:xfrm>
              <a:off x="1943554" y="4140929"/>
              <a:ext cx="80253" cy="189690"/>
            </a:xfrm>
            <a:prstGeom prst="roundRect">
              <a:avLst/>
            </a:prstGeom>
            <a:solidFill>
              <a:srgbClr val="FF81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174" name="文本框 173">
              <a:extLst>
                <a:ext uri="{FF2B5EF4-FFF2-40B4-BE49-F238E27FC236}">
                  <a16:creationId xmlns:a16="http://schemas.microsoft.com/office/drawing/2014/main" id="{30B54F1D-F443-1F27-8439-CF93CB53C047}"/>
                </a:ext>
              </a:extLst>
            </p:cNvPr>
            <p:cNvSpPr txBox="1"/>
            <p:nvPr/>
          </p:nvSpPr>
          <p:spPr>
            <a:xfrm>
              <a:off x="1421650" y="4330619"/>
              <a:ext cx="623784" cy="230832"/>
            </a:xfrm>
            <a:prstGeom prst="rect">
              <a:avLst/>
            </a:prstGeom>
            <a:noFill/>
          </p:spPr>
          <p:txBody>
            <a:bodyPr wrap="square" rtlCol="0">
              <a:spAutoFit/>
            </a:bodyPr>
            <a:lstStyle/>
            <a:p>
              <a:pPr defTabSz="685800" fontAlgn="auto">
                <a:spcBef>
                  <a:spcPts val="0"/>
                </a:spcBef>
                <a:spcAft>
                  <a:spcPts val="0"/>
                </a:spcAft>
              </a:pPr>
              <a:r>
                <a:rPr lang="en-US" altLang="zh-CN" sz="900" dirty="0">
                  <a:solidFill>
                    <a:prstClr val="black"/>
                  </a:solidFill>
                  <a:latin typeface="微软雅黑" panose="020B0503020204020204" pitchFamily="34" charset="-122"/>
                  <a:ea typeface="微软雅黑" panose="020B0503020204020204" pitchFamily="34" charset="-122"/>
                </a:rPr>
                <a:t>Server1</a:t>
              </a:r>
              <a:endParaRPr lang="zh-CN" altLang="en-US" sz="900" dirty="0">
                <a:solidFill>
                  <a:prstClr val="black"/>
                </a:solidFill>
                <a:latin typeface="微软雅黑" panose="020B0503020204020204" pitchFamily="34" charset="-122"/>
                <a:ea typeface="微软雅黑" panose="020B0503020204020204" pitchFamily="34" charset="-122"/>
              </a:endParaRPr>
            </a:p>
          </p:txBody>
        </p:sp>
        <p:cxnSp>
          <p:nvCxnSpPr>
            <p:cNvPr id="175" name="直接连接符 174">
              <a:extLst>
                <a:ext uri="{FF2B5EF4-FFF2-40B4-BE49-F238E27FC236}">
                  <a16:creationId xmlns:a16="http://schemas.microsoft.com/office/drawing/2014/main" id="{E199AEA5-89C9-12A7-4B8E-2233C2068179}"/>
                </a:ext>
              </a:extLst>
            </p:cNvPr>
            <p:cNvCxnSpPr>
              <a:cxnSpLocks/>
              <a:stCxn id="166" idx="0"/>
              <a:endCxn id="12" idx="4"/>
            </p:cNvCxnSpPr>
            <p:nvPr/>
          </p:nvCxnSpPr>
          <p:spPr>
            <a:xfrm flipH="1" flipV="1">
              <a:off x="1336879" y="3476896"/>
              <a:ext cx="63144"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6" name="直接连接符 175">
              <a:extLst>
                <a:ext uri="{FF2B5EF4-FFF2-40B4-BE49-F238E27FC236}">
                  <a16:creationId xmlns:a16="http://schemas.microsoft.com/office/drawing/2014/main" id="{47EE42E7-1E2A-3F42-68EA-151956D09E50}"/>
                </a:ext>
              </a:extLst>
            </p:cNvPr>
            <p:cNvCxnSpPr>
              <a:cxnSpLocks/>
              <a:stCxn id="167" idx="0"/>
              <a:endCxn id="13" idx="4"/>
            </p:cNvCxnSpPr>
            <p:nvPr/>
          </p:nvCxnSpPr>
          <p:spPr>
            <a:xfrm flipV="1">
              <a:off x="1483403" y="3476896"/>
              <a:ext cx="133543"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a:extLst>
                <a:ext uri="{FF2B5EF4-FFF2-40B4-BE49-F238E27FC236}">
                  <a16:creationId xmlns:a16="http://schemas.microsoft.com/office/drawing/2014/main" id="{3427045E-0871-EE1A-B758-F45DF0E5B3A3}"/>
                </a:ext>
              </a:extLst>
            </p:cNvPr>
            <p:cNvCxnSpPr>
              <a:cxnSpLocks/>
              <a:stCxn id="168" idx="0"/>
              <a:endCxn id="14" idx="4"/>
            </p:cNvCxnSpPr>
            <p:nvPr/>
          </p:nvCxnSpPr>
          <p:spPr>
            <a:xfrm flipV="1">
              <a:off x="1566782" y="3476896"/>
              <a:ext cx="330230"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a:extLst>
                <a:ext uri="{FF2B5EF4-FFF2-40B4-BE49-F238E27FC236}">
                  <a16:creationId xmlns:a16="http://schemas.microsoft.com/office/drawing/2014/main" id="{D30963F1-D967-162E-2A90-26606225327C}"/>
                </a:ext>
              </a:extLst>
            </p:cNvPr>
            <p:cNvCxnSpPr>
              <a:cxnSpLocks/>
              <a:stCxn id="169" idx="0"/>
              <a:endCxn id="15" idx="4"/>
            </p:cNvCxnSpPr>
            <p:nvPr/>
          </p:nvCxnSpPr>
          <p:spPr>
            <a:xfrm flipV="1">
              <a:off x="1650163" y="3476896"/>
              <a:ext cx="526916"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6D4EA72A-48DB-9DAC-C3A8-AD739F12F375}"/>
                </a:ext>
              </a:extLst>
            </p:cNvPr>
            <p:cNvCxnSpPr>
              <a:cxnSpLocks/>
              <a:stCxn id="170" idx="0"/>
              <a:endCxn id="16" idx="4"/>
            </p:cNvCxnSpPr>
            <p:nvPr/>
          </p:nvCxnSpPr>
          <p:spPr>
            <a:xfrm flipV="1">
              <a:off x="1733542" y="3476896"/>
              <a:ext cx="723603"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5E9BA9FD-B162-F648-1436-D782B3D42D63}"/>
                </a:ext>
              </a:extLst>
            </p:cNvPr>
            <p:cNvCxnSpPr>
              <a:cxnSpLocks/>
              <a:stCxn id="171" idx="0"/>
              <a:endCxn id="17" idx="4"/>
            </p:cNvCxnSpPr>
            <p:nvPr/>
          </p:nvCxnSpPr>
          <p:spPr>
            <a:xfrm flipV="1">
              <a:off x="1816922" y="3476896"/>
              <a:ext cx="920290"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a:extLst>
                <a:ext uri="{FF2B5EF4-FFF2-40B4-BE49-F238E27FC236}">
                  <a16:creationId xmlns:a16="http://schemas.microsoft.com/office/drawing/2014/main" id="{CB7D90AE-88DE-D4C3-FC71-912DC6ACB71E}"/>
                </a:ext>
              </a:extLst>
            </p:cNvPr>
            <p:cNvCxnSpPr>
              <a:cxnSpLocks/>
              <a:stCxn id="172" idx="0"/>
              <a:endCxn id="18" idx="4"/>
            </p:cNvCxnSpPr>
            <p:nvPr/>
          </p:nvCxnSpPr>
          <p:spPr>
            <a:xfrm flipV="1">
              <a:off x="1900301" y="3476896"/>
              <a:ext cx="1116977"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接连接符 181">
              <a:extLst>
                <a:ext uri="{FF2B5EF4-FFF2-40B4-BE49-F238E27FC236}">
                  <a16:creationId xmlns:a16="http://schemas.microsoft.com/office/drawing/2014/main" id="{CC11F124-7C5C-AC03-9F0E-69113AD475B1}"/>
                </a:ext>
              </a:extLst>
            </p:cNvPr>
            <p:cNvCxnSpPr>
              <a:cxnSpLocks/>
              <a:stCxn id="173" idx="0"/>
              <a:endCxn id="19" idx="4"/>
            </p:cNvCxnSpPr>
            <p:nvPr/>
          </p:nvCxnSpPr>
          <p:spPr>
            <a:xfrm flipV="1">
              <a:off x="1983680" y="3476896"/>
              <a:ext cx="1313664"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3" name="矩形: 圆角 182">
              <a:extLst>
                <a:ext uri="{FF2B5EF4-FFF2-40B4-BE49-F238E27FC236}">
                  <a16:creationId xmlns:a16="http://schemas.microsoft.com/office/drawing/2014/main" id="{D6418132-9EB3-FE01-825C-A27C8B11A459}"/>
                </a:ext>
              </a:extLst>
            </p:cNvPr>
            <p:cNvSpPr/>
            <p:nvPr/>
          </p:nvSpPr>
          <p:spPr>
            <a:xfrm>
              <a:off x="2588037" y="4140930"/>
              <a:ext cx="784860" cy="368192"/>
            </a:xfrm>
            <a:prstGeom prst="round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184" name="矩形: 圆角 183">
              <a:extLst>
                <a:ext uri="{FF2B5EF4-FFF2-40B4-BE49-F238E27FC236}">
                  <a16:creationId xmlns:a16="http://schemas.microsoft.com/office/drawing/2014/main" id="{0D653DA1-E31C-ABFD-4D62-8273C61E3AE3}"/>
                </a:ext>
              </a:extLst>
            </p:cNvPr>
            <p:cNvSpPr/>
            <p:nvPr/>
          </p:nvSpPr>
          <p:spPr>
            <a:xfrm>
              <a:off x="2650075" y="4140929"/>
              <a:ext cx="80253" cy="189690"/>
            </a:xfrm>
            <a:prstGeom prst="roundRect">
              <a:avLst/>
            </a:prstGeom>
            <a:solidFill>
              <a:srgbClr val="158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185" name="矩形: 圆角 184">
              <a:extLst>
                <a:ext uri="{FF2B5EF4-FFF2-40B4-BE49-F238E27FC236}">
                  <a16:creationId xmlns:a16="http://schemas.microsoft.com/office/drawing/2014/main" id="{2A7628EC-4041-B415-77B6-FB3F31369195}"/>
                </a:ext>
              </a:extLst>
            </p:cNvPr>
            <p:cNvSpPr/>
            <p:nvPr/>
          </p:nvSpPr>
          <p:spPr>
            <a:xfrm>
              <a:off x="2733455" y="4140929"/>
              <a:ext cx="80253" cy="189690"/>
            </a:xfrm>
            <a:prstGeom prst="roundRect">
              <a:avLst/>
            </a:prstGeom>
            <a:solidFill>
              <a:srgbClr val="7CD6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186" name="矩形: 圆角 185">
              <a:extLst>
                <a:ext uri="{FF2B5EF4-FFF2-40B4-BE49-F238E27FC236}">
                  <a16:creationId xmlns:a16="http://schemas.microsoft.com/office/drawing/2014/main" id="{8D35B242-455B-C90C-2AE4-D7CE363BB3F6}"/>
                </a:ext>
              </a:extLst>
            </p:cNvPr>
            <p:cNvSpPr/>
            <p:nvPr/>
          </p:nvSpPr>
          <p:spPr>
            <a:xfrm>
              <a:off x="2816834" y="4140929"/>
              <a:ext cx="80253" cy="189690"/>
            </a:xfrm>
            <a:prstGeom prst="roundRect">
              <a:avLst/>
            </a:prstGeom>
            <a:solidFill>
              <a:srgbClr val="33907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187" name="矩形: 圆角 186">
              <a:extLst>
                <a:ext uri="{FF2B5EF4-FFF2-40B4-BE49-F238E27FC236}">
                  <a16:creationId xmlns:a16="http://schemas.microsoft.com/office/drawing/2014/main" id="{1F5AE7A1-8A98-6D36-7F21-A1AA968C820E}"/>
                </a:ext>
              </a:extLst>
            </p:cNvPr>
            <p:cNvSpPr/>
            <p:nvPr/>
          </p:nvSpPr>
          <p:spPr>
            <a:xfrm>
              <a:off x="2900214" y="4140929"/>
              <a:ext cx="80253" cy="189690"/>
            </a:xfrm>
            <a:prstGeom prst="roundRect">
              <a:avLst/>
            </a:prstGeom>
            <a:solidFill>
              <a:srgbClr val="93DE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188" name="矩形: 圆角 187">
              <a:extLst>
                <a:ext uri="{FF2B5EF4-FFF2-40B4-BE49-F238E27FC236}">
                  <a16:creationId xmlns:a16="http://schemas.microsoft.com/office/drawing/2014/main" id="{3CC8F710-64FB-0BD4-1283-F8BFF3BDC492}"/>
                </a:ext>
              </a:extLst>
            </p:cNvPr>
            <p:cNvSpPr/>
            <p:nvPr/>
          </p:nvSpPr>
          <p:spPr>
            <a:xfrm>
              <a:off x="2983594" y="4140929"/>
              <a:ext cx="80253" cy="189690"/>
            </a:xfrm>
            <a:prstGeom prst="roundRect">
              <a:avLst/>
            </a:prstGeom>
            <a:solidFill>
              <a:srgbClr val="A7D0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189" name="矩形: 圆角 188">
              <a:extLst>
                <a:ext uri="{FF2B5EF4-FFF2-40B4-BE49-F238E27FC236}">
                  <a16:creationId xmlns:a16="http://schemas.microsoft.com/office/drawing/2014/main" id="{E64FDF1F-EF25-3040-E3A1-4320DB02C361}"/>
                </a:ext>
              </a:extLst>
            </p:cNvPr>
            <p:cNvSpPr/>
            <p:nvPr/>
          </p:nvSpPr>
          <p:spPr>
            <a:xfrm>
              <a:off x="3066974" y="4140929"/>
              <a:ext cx="80253" cy="189690"/>
            </a:xfrm>
            <a:prstGeom prst="roundRect">
              <a:avLst/>
            </a:prstGeom>
            <a:solidFill>
              <a:srgbClr val="FFC7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190" name="矩形: 圆角 189">
              <a:extLst>
                <a:ext uri="{FF2B5EF4-FFF2-40B4-BE49-F238E27FC236}">
                  <a16:creationId xmlns:a16="http://schemas.microsoft.com/office/drawing/2014/main" id="{1EAD6827-F649-0350-C37E-69FD109811C1}"/>
                </a:ext>
              </a:extLst>
            </p:cNvPr>
            <p:cNvSpPr/>
            <p:nvPr/>
          </p:nvSpPr>
          <p:spPr>
            <a:xfrm>
              <a:off x="3150353" y="4140929"/>
              <a:ext cx="80253" cy="189690"/>
            </a:xfrm>
            <a:prstGeom prst="roundRect">
              <a:avLst/>
            </a:prstGeom>
            <a:solidFill>
              <a:srgbClr val="C7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191" name="矩形: 圆角 190">
              <a:extLst>
                <a:ext uri="{FF2B5EF4-FFF2-40B4-BE49-F238E27FC236}">
                  <a16:creationId xmlns:a16="http://schemas.microsoft.com/office/drawing/2014/main" id="{22328505-6F9E-D17B-5992-F138D4FE4969}"/>
                </a:ext>
              </a:extLst>
            </p:cNvPr>
            <p:cNvSpPr/>
            <p:nvPr/>
          </p:nvSpPr>
          <p:spPr>
            <a:xfrm>
              <a:off x="3233732" y="4140929"/>
              <a:ext cx="80253" cy="189690"/>
            </a:xfrm>
            <a:prstGeom prst="roundRect">
              <a:avLst/>
            </a:prstGeom>
            <a:solidFill>
              <a:srgbClr val="FF81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192" name="文本框 191">
              <a:extLst>
                <a:ext uri="{FF2B5EF4-FFF2-40B4-BE49-F238E27FC236}">
                  <a16:creationId xmlns:a16="http://schemas.microsoft.com/office/drawing/2014/main" id="{C1994ECB-DE19-63E9-2BF3-37D9F238F73D}"/>
                </a:ext>
              </a:extLst>
            </p:cNvPr>
            <p:cNvSpPr txBox="1"/>
            <p:nvPr/>
          </p:nvSpPr>
          <p:spPr>
            <a:xfrm>
              <a:off x="2679828" y="4334160"/>
              <a:ext cx="661837" cy="230832"/>
            </a:xfrm>
            <a:prstGeom prst="rect">
              <a:avLst/>
            </a:prstGeom>
            <a:noFill/>
          </p:spPr>
          <p:txBody>
            <a:bodyPr wrap="square" rtlCol="0">
              <a:spAutoFit/>
            </a:bodyPr>
            <a:lstStyle/>
            <a:p>
              <a:pPr defTabSz="685800" fontAlgn="auto">
                <a:spcBef>
                  <a:spcPts val="0"/>
                </a:spcBef>
                <a:spcAft>
                  <a:spcPts val="0"/>
                </a:spcAft>
              </a:pPr>
              <a:r>
                <a:rPr lang="en-US" altLang="zh-CN" sz="900" dirty="0">
                  <a:solidFill>
                    <a:prstClr val="black"/>
                  </a:solidFill>
                  <a:latin typeface="微软雅黑" panose="020B0503020204020204" pitchFamily="34" charset="-122"/>
                  <a:ea typeface="微软雅黑" panose="020B0503020204020204" pitchFamily="34" charset="-122"/>
                </a:rPr>
                <a:t>Server32</a:t>
              </a:r>
              <a:endParaRPr lang="zh-CN" altLang="en-US" sz="900" dirty="0">
                <a:solidFill>
                  <a:prstClr val="black"/>
                </a:solidFill>
                <a:latin typeface="微软雅黑" panose="020B0503020204020204" pitchFamily="34" charset="-122"/>
                <a:ea typeface="微软雅黑" panose="020B0503020204020204" pitchFamily="34" charset="-122"/>
              </a:endParaRPr>
            </a:p>
          </p:txBody>
        </p:sp>
        <p:cxnSp>
          <p:nvCxnSpPr>
            <p:cNvPr id="193" name="直接连接符 192">
              <a:extLst>
                <a:ext uri="{FF2B5EF4-FFF2-40B4-BE49-F238E27FC236}">
                  <a16:creationId xmlns:a16="http://schemas.microsoft.com/office/drawing/2014/main" id="{AED63464-AFA1-0D54-0515-236C661013C2}"/>
                </a:ext>
              </a:extLst>
            </p:cNvPr>
            <p:cNvCxnSpPr>
              <a:stCxn id="184" idx="0"/>
              <a:endCxn id="12" idx="4"/>
            </p:cNvCxnSpPr>
            <p:nvPr/>
          </p:nvCxnSpPr>
          <p:spPr>
            <a:xfrm flipH="1" flipV="1">
              <a:off x="1336879" y="3476896"/>
              <a:ext cx="1353323"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6C0017A0-D8EE-B3FA-3F0C-B373586D0789}"/>
                </a:ext>
              </a:extLst>
            </p:cNvPr>
            <p:cNvCxnSpPr>
              <a:stCxn id="185" idx="0"/>
              <a:endCxn id="13" idx="4"/>
            </p:cNvCxnSpPr>
            <p:nvPr/>
          </p:nvCxnSpPr>
          <p:spPr>
            <a:xfrm flipH="1" flipV="1">
              <a:off x="1616946" y="3476896"/>
              <a:ext cx="1156636"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接连接符 194">
              <a:extLst>
                <a:ext uri="{FF2B5EF4-FFF2-40B4-BE49-F238E27FC236}">
                  <a16:creationId xmlns:a16="http://schemas.microsoft.com/office/drawing/2014/main" id="{4504CD52-8A3D-78C3-3F02-4B6B60BF0A12}"/>
                </a:ext>
              </a:extLst>
            </p:cNvPr>
            <p:cNvCxnSpPr>
              <a:stCxn id="186" idx="0"/>
              <a:endCxn id="14" idx="4"/>
            </p:cNvCxnSpPr>
            <p:nvPr/>
          </p:nvCxnSpPr>
          <p:spPr>
            <a:xfrm flipH="1" flipV="1">
              <a:off x="1897012" y="3476896"/>
              <a:ext cx="959949"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接连接符 195">
              <a:extLst>
                <a:ext uri="{FF2B5EF4-FFF2-40B4-BE49-F238E27FC236}">
                  <a16:creationId xmlns:a16="http://schemas.microsoft.com/office/drawing/2014/main" id="{B752063F-8F7E-133C-2470-E270D3A094E0}"/>
                </a:ext>
              </a:extLst>
            </p:cNvPr>
            <p:cNvCxnSpPr>
              <a:stCxn id="187" idx="0"/>
              <a:endCxn id="15" idx="4"/>
            </p:cNvCxnSpPr>
            <p:nvPr/>
          </p:nvCxnSpPr>
          <p:spPr>
            <a:xfrm flipH="1" flipV="1">
              <a:off x="2177079" y="3476896"/>
              <a:ext cx="763262"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接连接符 196">
              <a:extLst>
                <a:ext uri="{FF2B5EF4-FFF2-40B4-BE49-F238E27FC236}">
                  <a16:creationId xmlns:a16="http://schemas.microsoft.com/office/drawing/2014/main" id="{839DA43C-E86F-842F-0AA7-C8147C1E5335}"/>
                </a:ext>
              </a:extLst>
            </p:cNvPr>
            <p:cNvCxnSpPr>
              <a:stCxn id="188" idx="0"/>
              <a:endCxn id="16" idx="4"/>
            </p:cNvCxnSpPr>
            <p:nvPr/>
          </p:nvCxnSpPr>
          <p:spPr>
            <a:xfrm flipH="1" flipV="1">
              <a:off x="2457145" y="3476896"/>
              <a:ext cx="566576"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8" name="直接连接符 197">
              <a:extLst>
                <a:ext uri="{FF2B5EF4-FFF2-40B4-BE49-F238E27FC236}">
                  <a16:creationId xmlns:a16="http://schemas.microsoft.com/office/drawing/2014/main" id="{1068C24C-A512-AA1E-E3DC-19352D031017}"/>
                </a:ext>
              </a:extLst>
            </p:cNvPr>
            <p:cNvCxnSpPr>
              <a:stCxn id="189" idx="0"/>
              <a:endCxn id="17" idx="4"/>
            </p:cNvCxnSpPr>
            <p:nvPr/>
          </p:nvCxnSpPr>
          <p:spPr>
            <a:xfrm flipH="1" flipV="1">
              <a:off x="2737212" y="3476896"/>
              <a:ext cx="369889"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a16="http://schemas.microsoft.com/office/drawing/2014/main" id="{081D8BD1-E57B-E085-F7BF-3C14E9E78136}"/>
                </a:ext>
              </a:extLst>
            </p:cNvPr>
            <p:cNvCxnSpPr>
              <a:stCxn id="190" idx="0"/>
              <a:endCxn id="18" idx="4"/>
            </p:cNvCxnSpPr>
            <p:nvPr/>
          </p:nvCxnSpPr>
          <p:spPr>
            <a:xfrm flipH="1" flipV="1">
              <a:off x="3017278" y="3476896"/>
              <a:ext cx="173202"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0" name="直接连接符 199">
              <a:extLst>
                <a:ext uri="{FF2B5EF4-FFF2-40B4-BE49-F238E27FC236}">
                  <a16:creationId xmlns:a16="http://schemas.microsoft.com/office/drawing/2014/main" id="{91338805-3B09-5F4F-38F6-D5C703A5E34D}"/>
                </a:ext>
              </a:extLst>
            </p:cNvPr>
            <p:cNvCxnSpPr>
              <a:stCxn id="191" idx="0"/>
              <a:endCxn id="19" idx="4"/>
            </p:cNvCxnSpPr>
            <p:nvPr/>
          </p:nvCxnSpPr>
          <p:spPr>
            <a:xfrm flipV="1">
              <a:off x="3273859" y="3476896"/>
              <a:ext cx="23486"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01" name="文本框 200">
              <a:extLst>
                <a:ext uri="{FF2B5EF4-FFF2-40B4-BE49-F238E27FC236}">
                  <a16:creationId xmlns:a16="http://schemas.microsoft.com/office/drawing/2014/main" id="{6882E337-7794-78BB-BFB9-AB18B1F68F79}"/>
                </a:ext>
              </a:extLst>
            </p:cNvPr>
            <p:cNvSpPr txBox="1"/>
            <p:nvPr/>
          </p:nvSpPr>
          <p:spPr>
            <a:xfrm>
              <a:off x="2197039" y="4322223"/>
              <a:ext cx="341760" cy="323165"/>
            </a:xfrm>
            <a:prstGeom prst="rect">
              <a:avLst/>
            </a:prstGeom>
            <a:noFill/>
          </p:spPr>
          <p:txBody>
            <a:bodyPr wrap="none" rtlCol="0">
              <a:spAutoFit/>
            </a:bodyPr>
            <a:lstStyle/>
            <a:p>
              <a:pPr defTabSz="685800" fontAlgn="auto">
                <a:spcBef>
                  <a:spcPts val="0"/>
                </a:spcBef>
                <a:spcAft>
                  <a:spcPts val="0"/>
                </a:spcAft>
              </a:pPr>
              <a:r>
                <a:rPr lang="en-US" altLang="zh-CN" sz="1500" b="1" dirty="0">
                  <a:solidFill>
                    <a:prstClr val="black"/>
                  </a:solidFill>
                  <a:latin typeface="等线" panose="020F0502020204030204"/>
                  <a:ea typeface="等线" panose="02010600030101010101" pitchFamily="2" charset="-122"/>
                </a:rPr>
                <a:t>…</a:t>
              </a:r>
              <a:endParaRPr lang="zh-CN" altLang="en-US" sz="1500" b="1" dirty="0">
                <a:solidFill>
                  <a:prstClr val="black"/>
                </a:solidFill>
                <a:latin typeface="等线" panose="020F0502020204030204"/>
                <a:ea typeface="等线" panose="02010600030101010101" pitchFamily="2" charset="-122"/>
              </a:endParaRPr>
            </a:p>
          </p:txBody>
        </p:sp>
        <p:sp>
          <p:nvSpPr>
            <p:cNvPr id="202" name="矩形: 圆角 201">
              <a:extLst>
                <a:ext uri="{FF2B5EF4-FFF2-40B4-BE49-F238E27FC236}">
                  <a16:creationId xmlns:a16="http://schemas.microsoft.com/office/drawing/2014/main" id="{46C69BA0-13F6-5551-F6E9-2897ACB26D14}"/>
                </a:ext>
              </a:extLst>
            </p:cNvPr>
            <p:cNvSpPr/>
            <p:nvPr/>
          </p:nvSpPr>
          <p:spPr>
            <a:xfrm>
              <a:off x="3551784" y="4140930"/>
              <a:ext cx="784860" cy="368192"/>
            </a:xfrm>
            <a:prstGeom prst="round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203" name="矩形: 圆角 202">
              <a:extLst>
                <a:ext uri="{FF2B5EF4-FFF2-40B4-BE49-F238E27FC236}">
                  <a16:creationId xmlns:a16="http://schemas.microsoft.com/office/drawing/2014/main" id="{307EAF31-89F9-9472-55B4-0E5A70C74F44}"/>
                </a:ext>
              </a:extLst>
            </p:cNvPr>
            <p:cNvSpPr/>
            <p:nvPr/>
          </p:nvSpPr>
          <p:spPr>
            <a:xfrm>
              <a:off x="3613822" y="4140929"/>
              <a:ext cx="80253" cy="189690"/>
            </a:xfrm>
            <a:prstGeom prst="roundRect">
              <a:avLst/>
            </a:prstGeom>
            <a:solidFill>
              <a:srgbClr val="158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204" name="矩形: 圆角 203">
              <a:extLst>
                <a:ext uri="{FF2B5EF4-FFF2-40B4-BE49-F238E27FC236}">
                  <a16:creationId xmlns:a16="http://schemas.microsoft.com/office/drawing/2014/main" id="{1ED46252-51AE-2972-72B0-A7606E26D1E0}"/>
                </a:ext>
              </a:extLst>
            </p:cNvPr>
            <p:cNvSpPr/>
            <p:nvPr/>
          </p:nvSpPr>
          <p:spPr>
            <a:xfrm>
              <a:off x="3697202" y="4140929"/>
              <a:ext cx="80253" cy="189690"/>
            </a:xfrm>
            <a:prstGeom prst="roundRect">
              <a:avLst/>
            </a:prstGeom>
            <a:solidFill>
              <a:srgbClr val="7CD6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205" name="矩形: 圆角 204">
              <a:extLst>
                <a:ext uri="{FF2B5EF4-FFF2-40B4-BE49-F238E27FC236}">
                  <a16:creationId xmlns:a16="http://schemas.microsoft.com/office/drawing/2014/main" id="{DC55458D-2D5A-D036-62C1-12990846BBB4}"/>
                </a:ext>
              </a:extLst>
            </p:cNvPr>
            <p:cNvSpPr/>
            <p:nvPr/>
          </p:nvSpPr>
          <p:spPr>
            <a:xfrm>
              <a:off x="3780581" y="4140929"/>
              <a:ext cx="80253" cy="189690"/>
            </a:xfrm>
            <a:prstGeom prst="roundRect">
              <a:avLst/>
            </a:prstGeom>
            <a:solidFill>
              <a:srgbClr val="33907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206" name="矩形: 圆角 205">
              <a:extLst>
                <a:ext uri="{FF2B5EF4-FFF2-40B4-BE49-F238E27FC236}">
                  <a16:creationId xmlns:a16="http://schemas.microsoft.com/office/drawing/2014/main" id="{729D0641-85CC-359F-6453-BBB44B794270}"/>
                </a:ext>
              </a:extLst>
            </p:cNvPr>
            <p:cNvSpPr/>
            <p:nvPr/>
          </p:nvSpPr>
          <p:spPr>
            <a:xfrm>
              <a:off x="3863961" y="4140929"/>
              <a:ext cx="80253" cy="189690"/>
            </a:xfrm>
            <a:prstGeom prst="roundRect">
              <a:avLst/>
            </a:prstGeom>
            <a:solidFill>
              <a:srgbClr val="93DE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207" name="矩形: 圆角 206">
              <a:extLst>
                <a:ext uri="{FF2B5EF4-FFF2-40B4-BE49-F238E27FC236}">
                  <a16:creationId xmlns:a16="http://schemas.microsoft.com/office/drawing/2014/main" id="{DC18C419-AD58-DD01-1301-CF95EBD83686}"/>
                </a:ext>
              </a:extLst>
            </p:cNvPr>
            <p:cNvSpPr/>
            <p:nvPr/>
          </p:nvSpPr>
          <p:spPr>
            <a:xfrm>
              <a:off x="3947341" y="4140929"/>
              <a:ext cx="80253" cy="189690"/>
            </a:xfrm>
            <a:prstGeom prst="roundRect">
              <a:avLst/>
            </a:prstGeom>
            <a:solidFill>
              <a:srgbClr val="A7D0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208" name="矩形: 圆角 207">
              <a:extLst>
                <a:ext uri="{FF2B5EF4-FFF2-40B4-BE49-F238E27FC236}">
                  <a16:creationId xmlns:a16="http://schemas.microsoft.com/office/drawing/2014/main" id="{786CD77B-DA59-3494-42F8-A438B7B9D7D7}"/>
                </a:ext>
              </a:extLst>
            </p:cNvPr>
            <p:cNvSpPr/>
            <p:nvPr/>
          </p:nvSpPr>
          <p:spPr>
            <a:xfrm>
              <a:off x="4030721" y="4140929"/>
              <a:ext cx="80253" cy="189690"/>
            </a:xfrm>
            <a:prstGeom prst="roundRect">
              <a:avLst/>
            </a:prstGeom>
            <a:solidFill>
              <a:srgbClr val="FFC7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209" name="矩形: 圆角 208">
              <a:extLst>
                <a:ext uri="{FF2B5EF4-FFF2-40B4-BE49-F238E27FC236}">
                  <a16:creationId xmlns:a16="http://schemas.microsoft.com/office/drawing/2014/main" id="{2F2E1059-63A3-BDE3-1987-FC2657C20191}"/>
                </a:ext>
              </a:extLst>
            </p:cNvPr>
            <p:cNvSpPr/>
            <p:nvPr/>
          </p:nvSpPr>
          <p:spPr>
            <a:xfrm>
              <a:off x="4114100" y="4140929"/>
              <a:ext cx="80253" cy="189690"/>
            </a:xfrm>
            <a:prstGeom prst="roundRect">
              <a:avLst/>
            </a:prstGeom>
            <a:solidFill>
              <a:srgbClr val="C7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210" name="矩形: 圆角 209">
              <a:extLst>
                <a:ext uri="{FF2B5EF4-FFF2-40B4-BE49-F238E27FC236}">
                  <a16:creationId xmlns:a16="http://schemas.microsoft.com/office/drawing/2014/main" id="{1B70E1CC-630B-7AF4-59A2-4886DF63C5DC}"/>
                </a:ext>
              </a:extLst>
            </p:cNvPr>
            <p:cNvSpPr/>
            <p:nvPr/>
          </p:nvSpPr>
          <p:spPr>
            <a:xfrm>
              <a:off x="4197479" y="4140929"/>
              <a:ext cx="80253" cy="189690"/>
            </a:xfrm>
            <a:prstGeom prst="roundRect">
              <a:avLst/>
            </a:prstGeom>
            <a:solidFill>
              <a:srgbClr val="FF81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211" name="文本框 210">
              <a:extLst>
                <a:ext uri="{FF2B5EF4-FFF2-40B4-BE49-F238E27FC236}">
                  <a16:creationId xmlns:a16="http://schemas.microsoft.com/office/drawing/2014/main" id="{A27B0473-D1A4-34E9-BFF1-08F7C9432CDB}"/>
                </a:ext>
              </a:extLst>
            </p:cNvPr>
            <p:cNvSpPr txBox="1"/>
            <p:nvPr/>
          </p:nvSpPr>
          <p:spPr>
            <a:xfrm>
              <a:off x="3628652" y="4330619"/>
              <a:ext cx="682240" cy="230832"/>
            </a:xfrm>
            <a:prstGeom prst="rect">
              <a:avLst/>
            </a:prstGeom>
            <a:noFill/>
          </p:spPr>
          <p:txBody>
            <a:bodyPr wrap="square" rtlCol="0">
              <a:spAutoFit/>
            </a:bodyPr>
            <a:lstStyle/>
            <a:p>
              <a:pPr defTabSz="685800" fontAlgn="auto">
                <a:spcBef>
                  <a:spcPts val="0"/>
                </a:spcBef>
                <a:spcAft>
                  <a:spcPts val="0"/>
                </a:spcAft>
              </a:pPr>
              <a:r>
                <a:rPr lang="en-US" altLang="zh-CN" sz="900" dirty="0">
                  <a:solidFill>
                    <a:prstClr val="black"/>
                  </a:solidFill>
                  <a:latin typeface="微软雅黑" panose="020B0503020204020204" pitchFamily="34" charset="-122"/>
                  <a:ea typeface="微软雅黑" panose="020B0503020204020204" pitchFamily="34" charset="-122"/>
                </a:rPr>
                <a:t>Server33</a:t>
              </a:r>
              <a:endParaRPr lang="zh-CN" altLang="en-US" sz="900" dirty="0">
                <a:solidFill>
                  <a:prstClr val="black"/>
                </a:solidFill>
                <a:latin typeface="微软雅黑" panose="020B0503020204020204" pitchFamily="34" charset="-122"/>
                <a:ea typeface="微软雅黑" panose="020B0503020204020204" pitchFamily="34" charset="-122"/>
              </a:endParaRPr>
            </a:p>
          </p:txBody>
        </p:sp>
        <p:sp>
          <p:nvSpPr>
            <p:cNvPr id="212" name="矩形: 圆角 211">
              <a:extLst>
                <a:ext uri="{FF2B5EF4-FFF2-40B4-BE49-F238E27FC236}">
                  <a16:creationId xmlns:a16="http://schemas.microsoft.com/office/drawing/2014/main" id="{B2942761-6E36-E9BB-EAEC-AA2BC2CB5E76}"/>
                </a:ext>
              </a:extLst>
            </p:cNvPr>
            <p:cNvSpPr/>
            <p:nvPr/>
          </p:nvSpPr>
          <p:spPr>
            <a:xfrm>
              <a:off x="4827850" y="4140930"/>
              <a:ext cx="784860" cy="368192"/>
            </a:xfrm>
            <a:prstGeom prst="round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213" name="矩形: 圆角 212">
              <a:extLst>
                <a:ext uri="{FF2B5EF4-FFF2-40B4-BE49-F238E27FC236}">
                  <a16:creationId xmlns:a16="http://schemas.microsoft.com/office/drawing/2014/main" id="{98678F97-D3EE-EAA8-ADCB-4C68D2F353EF}"/>
                </a:ext>
              </a:extLst>
            </p:cNvPr>
            <p:cNvSpPr/>
            <p:nvPr/>
          </p:nvSpPr>
          <p:spPr>
            <a:xfrm>
              <a:off x="4889888" y="4140929"/>
              <a:ext cx="80253" cy="189690"/>
            </a:xfrm>
            <a:prstGeom prst="roundRect">
              <a:avLst/>
            </a:prstGeom>
            <a:solidFill>
              <a:srgbClr val="158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214" name="矩形: 圆角 213">
              <a:extLst>
                <a:ext uri="{FF2B5EF4-FFF2-40B4-BE49-F238E27FC236}">
                  <a16:creationId xmlns:a16="http://schemas.microsoft.com/office/drawing/2014/main" id="{03F7F454-E61D-E70D-9316-98982DA13B08}"/>
                </a:ext>
              </a:extLst>
            </p:cNvPr>
            <p:cNvSpPr/>
            <p:nvPr/>
          </p:nvSpPr>
          <p:spPr>
            <a:xfrm>
              <a:off x="4973267" y="4140929"/>
              <a:ext cx="80253" cy="189690"/>
            </a:xfrm>
            <a:prstGeom prst="roundRect">
              <a:avLst/>
            </a:prstGeom>
            <a:solidFill>
              <a:srgbClr val="7CD6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215" name="矩形: 圆角 214">
              <a:extLst>
                <a:ext uri="{FF2B5EF4-FFF2-40B4-BE49-F238E27FC236}">
                  <a16:creationId xmlns:a16="http://schemas.microsoft.com/office/drawing/2014/main" id="{6641BE13-B0FA-00A4-4E2E-8E8B7B4FE781}"/>
                </a:ext>
              </a:extLst>
            </p:cNvPr>
            <p:cNvSpPr/>
            <p:nvPr/>
          </p:nvSpPr>
          <p:spPr>
            <a:xfrm>
              <a:off x="5056647" y="4140929"/>
              <a:ext cx="80253" cy="189690"/>
            </a:xfrm>
            <a:prstGeom prst="roundRect">
              <a:avLst/>
            </a:prstGeom>
            <a:solidFill>
              <a:srgbClr val="33907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216" name="矩形: 圆角 215">
              <a:extLst>
                <a:ext uri="{FF2B5EF4-FFF2-40B4-BE49-F238E27FC236}">
                  <a16:creationId xmlns:a16="http://schemas.microsoft.com/office/drawing/2014/main" id="{F288A902-56EB-3EBF-49F2-9369E742478D}"/>
                </a:ext>
              </a:extLst>
            </p:cNvPr>
            <p:cNvSpPr/>
            <p:nvPr/>
          </p:nvSpPr>
          <p:spPr>
            <a:xfrm>
              <a:off x="5140027" y="4140929"/>
              <a:ext cx="80253" cy="189690"/>
            </a:xfrm>
            <a:prstGeom prst="roundRect">
              <a:avLst/>
            </a:prstGeom>
            <a:solidFill>
              <a:srgbClr val="93DE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217" name="矩形: 圆角 216">
              <a:extLst>
                <a:ext uri="{FF2B5EF4-FFF2-40B4-BE49-F238E27FC236}">
                  <a16:creationId xmlns:a16="http://schemas.microsoft.com/office/drawing/2014/main" id="{B3FA309D-D441-057C-078C-6F37F5F39D41}"/>
                </a:ext>
              </a:extLst>
            </p:cNvPr>
            <p:cNvSpPr/>
            <p:nvPr/>
          </p:nvSpPr>
          <p:spPr>
            <a:xfrm>
              <a:off x="5223407" y="4140929"/>
              <a:ext cx="80253" cy="189690"/>
            </a:xfrm>
            <a:prstGeom prst="roundRect">
              <a:avLst/>
            </a:prstGeom>
            <a:solidFill>
              <a:srgbClr val="A7D0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218" name="矩形: 圆角 217">
              <a:extLst>
                <a:ext uri="{FF2B5EF4-FFF2-40B4-BE49-F238E27FC236}">
                  <a16:creationId xmlns:a16="http://schemas.microsoft.com/office/drawing/2014/main" id="{3D705D75-EAA0-B008-5C12-5952E6BD3DC1}"/>
                </a:ext>
              </a:extLst>
            </p:cNvPr>
            <p:cNvSpPr/>
            <p:nvPr/>
          </p:nvSpPr>
          <p:spPr>
            <a:xfrm>
              <a:off x="5306786" y="4140929"/>
              <a:ext cx="80253" cy="189690"/>
            </a:xfrm>
            <a:prstGeom prst="roundRect">
              <a:avLst/>
            </a:prstGeom>
            <a:solidFill>
              <a:srgbClr val="FFC7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219" name="矩形: 圆角 218">
              <a:extLst>
                <a:ext uri="{FF2B5EF4-FFF2-40B4-BE49-F238E27FC236}">
                  <a16:creationId xmlns:a16="http://schemas.microsoft.com/office/drawing/2014/main" id="{C4B8974D-4B69-B0B7-8DE1-0681852356B9}"/>
                </a:ext>
              </a:extLst>
            </p:cNvPr>
            <p:cNvSpPr/>
            <p:nvPr/>
          </p:nvSpPr>
          <p:spPr>
            <a:xfrm>
              <a:off x="5390166" y="4140929"/>
              <a:ext cx="80253" cy="189690"/>
            </a:xfrm>
            <a:prstGeom prst="roundRect">
              <a:avLst/>
            </a:prstGeom>
            <a:solidFill>
              <a:srgbClr val="C7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220" name="矩形: 圆角 219">
              <a:extLst>
                <a:ext uri="{FF2B5EF4-FFF2-40B4-BE49-F238E27FC236}">
                  <a16:creationId xmlns:a16="http://schemas.microsoft.com/office/drawing/2014/main" id="{E6DB2FA0-29F6-345D-1E2D-520D457AF7C6}"/>
                </a:ext>
              </a:extLst>
            </p:cNvPr>
            <p:cNvSpPr/>
            <p:nvPr/>
          </p:nvSpPr>
          <p:spPr>
            <a:xfrm>
              <a:off x="5473545" y="4140929"/>
              <a:ext cx="80253" cy="189690"/>
            </a:xfrm>
            <a:prstGeom prst="roundRect">
              <a:avLst/>
            </a:prstGeom>
            <a:solidFill>
              <a:srgbClr val="FF81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221" name="文本框 220">
              <a:extLst>
                <a:ext uri="{FF2B5EF4-FFF2-40B4-BE49-F238E27FC236}">
                  <a16:creationId xmlns:a16="http://schemas.microsoft.com/office/drawing/2014/main" id="{BE40213B-78B2-495C-54FF-4659392B3E38}"/>
                </a:ext>
              </a:extLst>
            </p:cNvPr>
            <p:cNvSpPr txBox="1"/>
            <p:nvPr/>
          </p:nvSpPr>
          <p:spPr>
            <a:xfrm>
              <a:off x="4896751" y="4330619"/>
              <a:ext cx="674287" cy="230832"/>
            </a:xfrm>
            <a:prstGeom prst="rect">
              <a:avLst/>
            </a:prstGeom>
            <a:noFill/>
          </p:spPr>
          <p:txBody>
            <a:bodyPr wrap="square" rtlCol="0">
              <a:spAutoFit/>
            </a:bodyPr>
            <a:lstStyle/>
            <a:p>
              <a:pPr defTabSz="685800" fontAlgn="auto">
                <a:spcBef>
                  <a:spcPts val="0"/>
                </a:spcBef>
                <a:spcAft>
                  <a:spcPts val="0"/>
                </a:spcAft>
              </a:pPr>
              <a:r>
                <a:rPr lang="en-US" altLang="zh-CN" sz="900" dirty="0">
                  <a:solidFill>
                    <a:prstClr val="black"/>
                  </a:solidFill>
                  <a:latin typeface="微软雅黑" panose="020B0503020204020204" pitchFamily="34" charset="-122"/>
                  <a:ea typeface="微软雅黑" panose="020B0503020204020204" pitchFamily="34" charset="-122"/>
                </a:rPr>
                <a:t>Server64</a:t>
              </a:r>
              <a:endParaRPr lang="zh-CN" altLang="en-US" sz="900" dirty="0">
                <a:solidFill>
                  <a:prstClr val="black"/>
                </a:solidFill>
                <a:latin typeface="微软雅黑" panose="020B0503020204020204" pitchFamily="34" charset="-122"/>
                <a:ea typeface="微软雅黑" panose="020B0503020204020204" pitchFamily="34" charset="-122"/>
              </a:endParaRPr>
            </a:p>
          </p:txBody>
        </p:sp>
        <p:sp>
          <p:nvSpPr>
            <p:cNvPr id="222" name="文本框 221">
              <a:extLst>
                <a:ext uri="{FF2B5EF4-FFF2-40B4-BE49-F238E27FC236}">
                  <a16:creationId xmlns:a16="http://schemas.microsoft.com/office/drawing/2014/main" id="{7EEB35B3-13E7-6B96-E7F8-BDBB4E98DE57}"/>
                </a:ext>
              </a:extLst>
            </p:cNvPr>
            <p:cNvSpPr txBox="1"/>
            <p:nvPr/>
          </p:nvSpPr>
          <p:spPr>
            <a:xfrm>
              <a:off x="4428201" y="4322223"/>
              <a:ext cx="341760" cy="323165"/>
            </a:xfrm>
            <a:prstGeom prst="rect">
              <a:avLst/>
            </a:prstGeom>
            <a:noFill/>
          </p:spPr>
          <p:txBody>
            <a:bodyPr wrap="none" rtlCol="0">
              <a:spAutoFit/>
            </a:bodyPr>
            <a:lstStyle/>
            <a:p>
              <a:pPr defTabSz="685800" fontAlgn="auto">
                <a:spcBef>
                  <a:spcPts val="0"/>
                </a:spcBef>
                <a:spcAft>
                  <a:spcPts val="0"/>
                </a:spcAft>
              </a:pPr>
              <a:r>
                <a:rPr lang="en-US" altLang="zh-CN" sz="1500" b="1" dirty="0">
                  <a:solidFill>
                    <a:prstClr val="black"/>
                  </a:solidFill>
                  <a:latin typeface="等线" panose="020F0502020204030204"/>
                  <a:ea typeface="等线" panose="02010600030101010101" pitchFamily="2" charset="-122"/>
                </a:rPr>
                <a:t>…</a:t>
              </a:r>
              <a:endParaRPr lang="zh-CN" altLang="en-US" sz="1500" b="1" dirty="0">
                <a:solidFill>
                  <a:prstClr val="black"/>
                </a:solidFill>
                <a:latin typeface="等线" panose="020F0502020204030204"/>
                <a:ea typeface="等线" panose="02010600030101010101" pitchFamily="2" charset="-122"/>
              </a:endParaRPr>
            </a:p>
          </p:txBody>
        </p:sp>
        <p:cxnSp>
          <p:nvCxnSpPr>
            <p:cNvPr id="223" name="直接连接符 222">
              <a:extLst>
                <a:ext uri="{FF2B5EF4-FFF2-40B4-BE49-F238E27FC236}">
                  <a16:creationId xmlns:a16="http://schemas.microsoft.com/office/drawing/2014/main" id="{2881CB2F-C222-D212-6BC0-283A6CFC2ED1}"/>
                </a:ext>
              </a:extLst>
            </p:cNvPr>
            <p:cNvCxnSpPr>
              <a:stCxn id="203" idx="0"/>
              <a:endCxn id="20" idx="4"/>
            </p:cNvCxnSpPr>
            <p:nvPr/>
          </p:nvCxnSpPr>
          <p:spPr>
            <a:xfrm flipH="1" flipV="1">
              <a:off x="3592651" y="3476896"/>
              <a:ext cx="61298"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接连接符 223">
              <a:extLst>
                <a:ext uri="{FF2B5EF4-FFF2-40B4-BE49-F238E27FC236}">
                  <a16:creationId xmlns:a16="http://schemas.microsoft.com/office/drawing/2014/main" id="{D0832B72-0F19-23AA-4FDC-ADD9F8DA6AA5}"/>
                </a:ext>
              </a:extLst>
            </p:cNvPr>
            <p:cNvCxnSpPr>
              <a:stCxn id="204" idx="0"/>
              <a:endCxn id="21" idx="4"/>
            </p:cNvCxnSpPr>
            <p:nvPr/>
          </p:nvCxnSpPr>
          <p:spPr>
            <a:xfrm flipV="1">
              <a:off x="3737329" y="3476896"/>
              <a:ext cx="135389"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5" name="直接连接符 224">
              <a:extLst>
                <a:ext uri="{FF2B5EF4-FFF2-40B4-BE49-F238E27FC236}">
                  <a16:creationId xmlns:a16="http://schemas.microsoft.com/office/drawing/2014/main" id="{5C60835D-BAF1-948A-BFA5-418DF0A04C34}"/>
                </a:ext>
              </a:extLst>
            </p:cNvPr>
            <p:cNvCxnSpPr>
              <a:stCxn id="205" idx="0"/>
              <a:endCxn id="22" idx="4"/>
            </p:cNvCxnSpPr>
            <p:nvPr/>
          </p:nvCxnSpPr>
          <p:spPr>
            <a:xfrm flipV="1">
              <a:off x="3820708" y="3476896"/>
              <a:ext cx="332076"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直接连接符 225">
              <a:extLst>
                <a:ext uri="{FF2B5EF4-FFF2-40B4-BE49-F238E27FC236}">
                  <a16:creationId xmlns:a16="http://schemas.microsoft.com/office/drawing/2014/main" id="{0397B5E5-1D74-5AD8-2873-202863828F1D}"/>
                </a:ext>
              </a:extLst>
            </p:cNvPr>
            <p:cNvCxnSpPr>
              <a:stCxn id="206" idx="0"/>
              <a:endCxn id="23" idx="4"/>
            </p:cNvCxnSpPr>
            <p:nvPr/>
          </p:nvCxnSpPr>
          <p:spPr>
            <a:xfrm flipV="1">
              <a:off x="3904088" y="3476896"/>
              <a:ext cx="528763"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接连接符 226">
              <a:extLst>
                <a:ext uri="{FF2B5EF4-FFF2-40B4-BE49-F238E27FC236}">
                  <a16:creationId xmlns:a16="http://schemas.microsoft.com/office/drawing/2014/main" id="{09C7F198-B46A-4F49-3E09-77AD62318BCA}"/>
                </a:ext>
              </a:extLst>
            </p:cNvPr>
            <p:cNvCxnSpPr>
              <a:stCxn id="207" idx="0"/>
              <a:endCxn id="24" idx="4"/>
            </p:cNvCxnSpPr>
            <p:nvPr/>
          </p:nvCxnSpPr>
          <p:spPr>
            <a:xfrm flipV="1">
              <a:off x="3987467" y="3476896"/>
              <a:ext cx="725450"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8" name="直接连接符 227">
              <a:extLst>
                <a:ext uri="{FF2B5EF4-FFF2-40B4-BE49-F238E27FC236}">
                  <a16:creationId xmlns:a16="http://schemas.microsoft.com/office/drawing/2014/main" id="{96069DF1-886A-717D-356F-F16C802E2FB3}"/>
                </a:ext>
              </a:extLst>
            </p:cNvPr>
            <p:cNvCxnSpPr>
              <a:stCxn id="208" idx="0"/>
              <a:endCxn id="25" idx="4"/>
            </p:cNvCxnSpPr>
            <p:nvPr/>
          </p:nvCxnSpPr>
          <p:spPr>
            <a:xfrm flipV="1">
              <a:off x="4070848" y="3476896"/>
              <a:ext cx="922136"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直接连接符 228">
              <a:extLst>
                <a:ext uri="{FF2B5EF4-FFF2-40B4-BE49-F238E27FC236}">
                  <a16:creationId xmlns:a16="http://schemas.microsoft.com/office/drawing/2014/main" id="{1A07879A-35A9-1595-190B-66B6120D63EB}"/>
                </a:ext>
              </a:extLst>
            </p:cNvPr>
            <p:cNvCxnSpPr>
              <a:stCxn id="209" idx="0"/>
              <a:endCxn id="26" idx="4"/>
            </p:cNvCxnSpPr>
            <p:nvPr/>
          </p:nvCxnSpPr>
          <p:spPr>
            <a:xfrm flipV="1">
              <a:off x="4154227" y="3476896"/>
              <a:ext cx="1118823"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接连接符 229">
              <a:extLst>
                <a:ext uri="{FF2B5EF4-FFF2-40B4-BE49-F238E27FC236}">
                  <a16:creationId xmlns:a16="http://schemas.microsoft.com/office/drawing/2014/main" id="{9DA161A8-B74A-E9B9-1365-11C75F527072}"/>
                </a:ext>
              </a:extLst>
            </p:cNvPr>
            <p:cNvCxnSpPr>
              <a:stCxn id="210" idx="0"/>
              <a:endCxn id="156" idx="4"/>
            </p:cNvCxnSpPr>
            <p:nvPr/>
          </p:nvCxnSpPr>
          <p:spPr>
            <a:xfrm flipV="1">
              <a:off x="4237606" y="3483203"/>
              <a:ext cx="1315511" cy="657726"/>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1" name="直接连接符 230">
              <a:extLst>
                <a:ext uri="{FF2B5EF4-FFF2-40B4-BE49-F238E27FC236}">
                  <a16:creationId xmlns:a16="http://schemas.microsoft.com/office/drawing/2014/main" id="{1E7B865E-6A11-EA85-D030-8F6159FB6DD1}"/>
                </a:ext>
              </a:extLst>
            </p:cNvPr>
            <p:cNvCxnSpPr>
              <a:stCxn id="213" idx="0"/>
              <a:endCxn id="20" idx="4"/>
            </p:cNvCxnSpPr>
            <p:nvPr/>
          </p:nvCxnSpPr>
          <p:spPr>
            <a:xfrm flipH="1" flipV="1">
              <a:off x="3592651" y="3476896"/>
              <a:ext cx="1337363"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2" name="直接连接符 231">
              <a:extLst>
                <a:ext uri="{FF2B5EF4-FFF2-40B4-BE49-F238E27FC236}">
                  <a16:creationId xmlns:a16="http://schemas.microsoft.com/office/drawing/2014/main" id="{799B2DE4-392F-5951-3E37-F0FA8E57372C}"/>
                </a:ext>
              </a:extLst>
            </p:cNvPr>
            <p:cNvCxnSpPr>
              <a:stCxn id="214" idx="0"/>
              <a:endCxn id="21" idx="4"/>
            </p:cNvCxnSpPr>
            <p:nvPr/>
          </p:nvCxnSpPr>
          <p:spPr>
            <a:xfrm flipH="1" flipV="1">
              <a:off x="3872717" y="3476896"/>
              <a:ext cx="1140677"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接连接符 232">
              <a:extLst>
                <a:ext uri="{FF2B5EF4-FFF2-40B4-BE49-F238E27FC236}">
                  <a16:creationId xmlns:a16="http://schemas.microsoft.com/office/drawing/2014/main" id="{D0E4CBB3-FDF3-E08D-903F-FA79F688F131}"/>
                </a:ext>
              </a:extLst>
            </p:cNvPr>
            <p:cNvCxnSpPr>
              <a:stCxn id="215" idx="0"/>
              <a:endCxn id="22" idx="4"/>
            </p:cNvCxnSpPr>
            <p:nvPr/>
          </p:nvCxnSpPr>
          <p:spPr>
            <a:xfrm flipH="1" flipV="1">
              <a:off x="4152784" y="3476896"/>
              <a:ext cx="943990"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4" name="直接连接符 233">
              <a:extLst>
                <a:ext uri="{FF2B5EF4-FFF2-40B4-BE49-F238E27FC236}">
                  <a16:creationId xmlns:a16="http://schemas.microsoft.com/office/drawing/2014/main" id="{80B4DFDE-0EAB-C5A1-7CF8-93ED96C51776}"/>
                </a:ext>
              </a:extLst>
            </p:cNvPr>
            <p:cNvCxnSpPr>
              <a:stCxn id="216" idx="0"/>
              <a:endCxn id="23" idx="4"/>
            </p:cNvCxnSpPr>
            <p:nvPr/>
          </p:nvCxnSpPr>
          <p:spPr>
            <a:xfrm flipH="1" flipV="1">
              <a:off x="4432850" y="3476896"/>
              <a:ext cx="747303"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5" name="直接连接符 234">
              <a:extLst>
                <a:ext uri="{FF2B5EF4-FFF2-40B4-BE49-F238E27FC236}">
                  <a16:creationId xmlns:a16="http://schemas.microsoft.com/office/drawing/2014/main" id="{BB5E46A5-8ADF-EF60-3489-D6A940AD9669}"/>
                </a:ext>
              </a:extLst>
            </p:cNvPr>
            <p:cNvCxnSpPr>
              <a:stCxn id="217" idx="0"/>
              <a:endCxn id="24" idx="4"/>
            </p:cNvCxnSpPr>
            <p:nvPr/>
          </p:nvCxnSpPr>
          <p:spPr>
            <a:xfrm flipH="1" flipV="1">
              <a:off x="4712917" y="3476896"/>
              <a:ext cx="550616"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接连接符 235">
              <a:extLst>
                <a:ext uri="{FF2B5EF4-FFF2-40B4-BE49-F238E27FC236}">
                  <a16:creationId xmlns:a16="http://schemas.microsoft.com/office/drawing/2014/main" id="{AF77E01D-960D-D3A5-C0B5-1E4657AF123B}"/>
                </a:ext>
              </a:extLst>
            </p:cNvPr>
            <p:cNvCxnSpPr>
              <a:stCxn id="218" idx="0"/>
              <a:endCxn id="25" idx="4"/>
            </p:cNvCxnSpPr>
            <p:nvPr/>
          </p:nvCxnSpPr>
          <p:spPr>
            <a:xfrm flipH="1" flipV="1">
              <a:off x="4992983" y="3476896"/>
              <a:ext cx="353930"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直接连接符 236">
              <a:extLst>
                <a:ext uri="{FF2B5EF4-FFF2-40B4-BE49-F238E27FC236}">
                  <a16:creationId xmlns:a16="http://schemas.microsoft.com/office/drawing/2014/main" id="{B6B8C465-E8A2-CE11-FA56-33BAE02BE2B2}"/>
                </a:ext>
              </a:extLst>
            </p:cNvPr>
            <p:cNvCxnSpPr>
              <a:stCxn id="219" idx="0"/>
              <a:endCxn id="26" idx="4"/>
            </p:cNvCxnSpPr>
            <p:nvPr/>
          </p:nvCxnSpPr>
          <p:spPr>
            <a:xfrm flipH="1" flipV="1">
              <a:off x="5273050" y="3476896"/>
              <a:ext cx="157243"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8" name="直接连接符 237">
              <a:extLst>
                <a:ext uri="{FF2B5EF4-FFF2-40B4-BE49-F238E27FC236}">
                  <a16:creationId xmlns:a16="http://schemas.microsoft.com/office/drawing/2014/main" id="{3E07AFFC-7D28-CC48-F496-1058211B83A2}"/>
                </a:ext>
              </a:extLst>
            </p:cNvPr>
            <p:cNvCxnSpPr>
              <a:stCxn id="220" idx="0"/>
              <a:endCxn id="156" idx="4"/>
            </p:cNvCxnSpPr>
            <p:nvPr/>
          </p:nvCxnSpPr>
          <p:spPr>
            <a:xfrm flipV="1">
              <a:off x="5513672" y="3483203"/>
              <a:ext cx="39445" cy="657726"/>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39" name="矩形 238">
              <a:extLst>
                <a:ext uri="{FF2B5EF4-FFF2-40B4-BE49-F238E27FC236}">
                  <a16:creationId xmlns:a16="http://schemas.microsoft.com/office/drawing/2014/main" id="{9AAB8B56-5D1B-A940-4C9E-29A75BAFCA66}"/>
                </a:ext>
              </a:extLst>
            </p:cNvPr>
            <p:cNvSpPr/>
            <p:nvPr/>
          </p:nvSpPr>
          <p:spPr>
            <a:xfrm>
              <a:off x="1145485" y="3169920"/>
              <a:ext cx="2294135" cy="1663065"/>
            </a:xfrm>
            <a:prstGeom prst="rect">
              <a:avLst/>
            </a:prstGeom>
            <a:noFill/>
            <a:ln w="38100">
              <a:solidFill>
                <a:srgbClr val="C5E0B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240" name="矩形 239">
              <a:extLst>
                <a:ext uri="{FF2B5EF4-FFF2-40B4-BE49-F238E27FC236}">
                  <a16:creationId xmlns:a16="http://schemas.microsoft.com/office/drawing/2014/main" id="{6021D08A-F65C-6083-F95B-191A688FBC63}"/>
                </a:ext>
              </a:extLst>
            </p:cNvPr>
            <p:cNvSpPr/>
            <p:nvPr/>
          </p:nvSpPr>
          <p:spPr>
            <a:xfrm>
              <a:off x="3471175" y="3169920"/>
              <a:ext cx="2241341" cy="1663065"/>
            </a:xfrm>
            <a:prstGeom prst="rect">
              <a:avLst/>
            </a:prstGeom>
            <a:noFill/>
            <a:ln w="38100">
              <a:solidFill>
                <a:srgbClr val="F8CBAD"/>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241" name="椭圆 240">
              <a:extLst>
                <a:ext uri="{FF2B5EF4-FFF2-40B4-BE49-F238E27FC236}">
                  <a16:creationId xmlns:a16="http://schemas.microsoft.com/office/drawing/2014/main" id="{C940B6A5-DDFF-0803-C88D-930ACD28AAA4}"/>
                </a:ext>
              </a:extLst>
            </p:cNvPr>
            <p:cNvSpPr/>
            <p:nvPr/>
          </p:nvSpPr>
          <p:spPr>
            <a:xfrm>
              <a:off x="6271535" y="3247029"/>
              <a:ext cx="229866" cy="229866"/>
            </a:xfrm>
            <a:prstGeom prst="ellipse">
              <a:avLst/>
            </a:prstGeom>
            <a:solidFill>
              <a:srgbClr val="D0CE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5800" fontAlgn="auto">
                <a:spcBef>
                  <a:spcPts val="0"/>
                </a:spcBef>
                <a:spcAft>
                  <a:spcPts val="0"/>
                </a:spcAft>
              </a:pPr>
              <a:r>
                <a:rPr lang="en-US" altLang="zh-CN" sz="1200" dirty="0">
                  <a:solidFill>
                    <a:prstClr val="white"/>
                  </a:solidFill>
                  <a:latin typeface="等线" panose="020F0502020204030204"/>
                  <a:ea typeface="等线" panose="02010600030101010101" pitchFamily="2" charset="-122"/>
                </a:rPr>
                <a:t>57</a:t>
              </a:r>
              <a:endParaRPr lang="zh-CN" altLang="en-US" sz="1200" dirty="0">
                <a:solidFill>
                  <a:prstClr val="white"/>
                </a:solidFill>
                <a:latin typeface="等线" panose="020F0502020204030204"/>
                <a:ea typeface="等线" panose="02010600030101010101" pitchFamily="2" charset="-122"/>
              </a:endParaRPr>
            </a:p>
          </p:txBody>
        </p:sp>
        <p:sp>
          <p:nvSpPr>
            <p:cNvPr id="242" name="椭圆 241">
              <a:extLst>
                <a:ext uri="{FF2B5EF4-FFF2-40B4-BE49-F238E27FC236}">
                  <a16:creationId xmlns:a16="http://schemas.microsoft.com/office/drawing/2014/main" id="{846A6120-7836-5F07-5391-89DCC0F96D63}"/>
                </a:ext>
              </a:extLst>
            </p:cNvPr>
            <p:cNvSpPr/>
            <p:nvPr/>
          </p:nvSpPr>
          <p:spPr>
            <a:xfrm>
              <a:off x="6551601" y="3247029"/>
              <a:ext cx="229866" cy="229866"/>
            </a:xfrm>
            <a:prstGeom prst="ellipse">
              <a:avLst/>
            </a:prstGeom>
            <a:solidFill>
              <a:srgbClr val="D0CE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5800" fontAlgn="auto">
                <a:spcBef>
                  <a:spcPts val="0"/>
                </a:spcBef>
                <a:spcAft>
                  <a:spcPts val="0"/>
                </a:spcAft>
              </a:pPr>
              <a:r>
                <a:rPr lang="en-US" altLang="zh-CN" sz="1200" dirty="0">
                  <a:solidFill>
                    <a:prstClr val="white"/>
                  </a:solidFill>
                  <a:latin typeface="等线" panose="020F0502020204030204"/>
                  <a:ea typeface="等线" panose="02010600030101010101" pitchFamily="2" charset="-122"/>
                </a:rPr>
                <a:t>58</a:t>
              </a:r>
              <a:endParaRPr lang="zh-CN" altLang="en-US" sz="1200" dirty="0">
                <a:solidFill>
                  <a:prstClr val="white"/>
                </a:solidFill>
                <a:latin typeface="等线" panose="020F0502020204030204"/>
                <a:ea typeface="等线" panose="02010600030101010101" pitchFamily="2" charset="-122"/>
              </a:endParaRPr>
            </a:p>
          </p:txBody>
        </p:sp>
        <p:sp>
          <p:nvSpPr>
            <p:cNvPr id="243" name="椭圆 242">
              <a:extLst>
                <a:ext uri="{FF2B5EF4-FFF2-40B4-BE49-F238E27FC236}">
                  <a16:creationId xmlns:a16="http://schemas.microsoft.com/office/drawing/2014/main" id="{98850057-C163-DE42-B782-4EA3C308D749}"/>
                </a:ext>
              </a:extLst>
            </p:cNvPr>
            <p:cNvSpPr/>
            <p:nvPr/>
          </p:nvSpPr>
          <p:spPr>
            <a:xfrm>
              <a:off x="6831668" y="3247029"/>
              <a:ext cx="229866" cy="229866"/>
            </a:xfrm>
            <a:prstGeom prst="ellipse">
              <a:avLst/>
            </a:prstGeom>
            <a:solidFill>
              <a:srgbClr val="D0CE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5800" fontAlgn="auto">
                <a:spcBef>
                  <a:spcPts val="0"/>
                </a:spcBef>
                <a:spcAft>
                  <a:spcPts val="0"/>
                </a:spcAft>
              </a:pPr>
              <a:r>
                <a:rPr lang="en-US" altLang="zh-CN" sz="1200" dirty="0">
                  <a:solidFill>
                    <a:prstClr val="white"/>
                  </a:solidFill>
                  <a:latin typeface="等线" panose="020F0502020204030204"/>
                  <a:ea typeface="等线" panose="02010600030101010101" pitchFamily="2" charset="-122"/>
                </a:rPr>
                <a:t>59</a:t>
              </a:r>
              <a:endParaRPr lang="zh-CN" altLang="en-US" sz="1200" dirty="0">
                <a:solidFill>
                  <a:prstClr val="white"/>
                </a:solidFill>
                <a:latin typeface="等线" panose="020F0502020204030204"/>
                <a:ea typeface="等线" panose="02010600030101010101" pitchFamily="2" charset="-122"/>
              </a:endParaRPr>
            </a:p>
          </p:txBody>
        </p:sp>
        <p:sp>
          <p:nvSpPr>
            <p:cNvPr id="244" name="椭圆 243">
              <a:extLst>
                <a:ext uri="{FF2B5EF4-FFF2-40B4-BE49-F238E27FC236}">
                  <a16:creationId xmlns:a16="http://schemas.microsoft.com/office/drawing/2014/main" id="{1D1CC5EE-7124-11F4-BF3E-0367C7C6CAD9}"/>
                </a:ext>
              </a:extLst>
            </p:cNvPr>
            <p:cNvSpPr/>
            <p:nvPr/>
          </p:nvSpPr>
          <p:spPr>
            <a:xfrm>
              <a:off x="7111734" y="3247029"/>
              <a:ext cx="229866" cy="229866"/>
            </a:xfrm>
            <a:prstGeom prst="ellipse">
              <a:avLst/>
            </a:prstGeom>
            <a:solidFill>
              <a:srgbClr val="D0CE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5800" fontAlgn="auto">
                <a:spcBef>
                  <a:spcPts val="0"/>
                </a:spcBef>
                <a:spcAft>
                  <a:spcPts val="0"/>
                </a:spcAft>
              </a:pPr>
              <a:r>
                <a:rPr lang="en-US" altLang="zh-CN" sz="1200" dirty="0">
                  <a:solidFill>
                    <a:prstClr val="white"/>
                  </a:solidFill>
                  <a:latin typeface="等线" panose="020F0502020204030204"/>
                  <a:ea typeface="等线" panose="02010600030101010101" pitchFamily="2" charset="-122"/>
                </a:rPr>
                <a:t>60</a:t>
              </a:r>
              <a:endParaRPr lang="zh-CN" altLang="en-US" sz="1200" dirty="0">
                <a:solidFill>
                  <a:prstClr val="white"/>
                </a:solidFill>
                <a:latin typeface="等线" panose="020F0502020204030204"/>
                <a:ea typeface="等线" panose="02010600030101010101" pitchFamily="2" charset="-122"/>
              </a:endParaRPr>
            </a:p>
          </p:txBody>
        </p:sp>
        <p:sp>
          <p:nvSpPr>
            <p:cNvPr id="245" name="椭圆 244">
              <a:extLst>
                <a:ext uri="{FF2B5EF4-FFF2-40B4-BE49-F238E27FC236}">
                  <a16:creationId xmlns:a16="http://schemas.microsoft.com/office/drawing/2014/main" id="{A1A74951-387C-10DE-7FCA-8114C8E34DB6}"/>
                </a:ext>
              </a:extLst>
            </p:cNvPr>
            <p:cNvSpPr/>
            <p:nvPr/>
          </p:nvSpPr>
          <p:spPr>
            <a:xfrm>
              <a:off x="7391801" y="3247029"/>
              <a:ext cx="229866" cy="229866"/>
            </a:xfrm>
            <a:prstGeom prst="ellipse">
              <a:avLst/>
            </a:prstGeom>
            <a:solidFill>
              <a:srgbClr val="D0CE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5800" fontAlgn="auto">
                <a:spcBef>
                  <a:spcPts val="0"/>
                </a:spcBef>
                <a:spcAft>
                  <a:spcPts val="0"/>
                </a:spcAft>
              </a:pPr>
              <a:r>
                <a:rPr lang="en-US" altLang="zh-CN" sz="1200" dirty="0">
                  <a:solidFill>
                    <a:prstClr val="white"/>
                  </a:solidFill>
                  <a:latin typeface="等线" panose="020F0502020204030204"/>
                  <a:ea typeface="等线" panose="02010600030101010101" pitchFamily="2" charset="-122"/>
                </a:rPr>
                <a:t>61</a:t>
              </a:r>
              <a:endParaRPr lang="zh-CN" altLang="en-US" sz="1200" dirty="0">
                <a:solidFill>
                  <a:prstClr val="white"/>
                </a:solidFill>
                <a:latin typeface="等线" panose="020F0502020204030204"/>
                <a:ea typeface="等线" panose="02010600030101010101" pitchFamily="2" charset="-122"/>
              </a:endParaRPr>
            </a:p>
          </p:txBody>
        </p:sp>
        <p:sp>
          <p:nvSpPr>
            <p:cNvPr id="246" name="椭圆 245">
              <a:extLst>
                <a:ext uri="{FF2B5EF4-FFF2-40B4-BE49-F238E27FC236}">
                  <a16:creationId xmlns:a16="http://schemas.microsoft.com/office/drawing/2014/main" id="{5FEC69BE-B7DF-1D46-102D-B46DE8D5E175}"/>
                </a:ext>
              </a:extLst>
            </p:cNvPr>
            <p:cNvSpPr/>
            <p:nvPr/>
          </p:nvSpPr>
          <p:spPr>
            <a:xfrm>
              <a:off x="7671867" y="3247029"/>
              <a:ext cx="229866" cy="229866"/>
            </a:xfrm>
            <a:prstGeom prst="ellipse">
              <a:avLst/>
            </a:prstGeom>
            <a:solidFill>
              <a:srgbClr val="D0CE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5800" fontAlgn="auto">
                <a:spcBef>
                  <a:spcPts val="0"/>
                </a:spcBef>
                <a:spcAft>
                  <a:spcPts val="0"/>
                </a:spcAft>
              </a:pPr>
              <a:r>
                <a:rPr lang="en-US" altLang="zh-CN" sz="1200" dirty="0">
                  <a:solidFill>
                    <a:prstClr val="white"/>
                  </a:solidFill>
                  <a:latin typeface="等线" panose="020F0502020204030204"/>
                  <a:ea typeface="等线" panose="02010600030101010101" pitchFamily="2" charset="-122"/>
                </a:rPr>
                <a:t>62</a:t>
              </a:r>
              <a:endParaRPr lang="zh-CN" altLang="en-US" sz="1200" dirty="0">
                <a:solidFill>
                  <a:prstClr val="white"/>
                </a:solidFill>
                <a:latin typeface="等线" panose="020F0502020204030204"/>
                <a:ea typeface="等线" panose="02010600030101010101" pitchFamily="2" charset="-122"/>
              </a:endParaRPr>
            </a:p>
          </p:txBody>
        </p:sp>
        <p:sp>
          <p:nvSpPr>
            <p:cNvPr id="247" name="椭圆 246">
              <a:extLst>
                <a:ext uri="{FF2B5EF4-FFF2-40B4-BE49-F238E27FC236}">
                  <a16:creationId xmlns:a16="http://schemas.microsoft.com/office/drawing/2014/main" id="{40FD3122-8209-6FB6-8B5E-20AE9BF811DF}"/>
                </a:ext>
              </a:extLst>
            </p:cNvPr>
            <p:cNvSpPr/>
            <p:nvPr/>
          </p:nvSpPr>
          <p:spPr>
            <a:xfrm>
              <a:off x="7951934" y="3247029"/>
              <a:ext cx="229866" cy="229866"/>
            </a:xfrm>
            <a:prstGeom prst="ellipse">
              <a:avLst/>
            </a:prstGeom>
            <a:solidFill>
              <a:srgbClr val="D0CE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5800" fontAlgn="auto">
                <a:spcBef>
                  <a:spcPts val="0"/>
                </a:spcBef>
                <a:spcAft>
                  <a:spcPts val="0"/>
                </a:spcAft>
              </a:pPr>
              <a:r>
                <a:rPr lang="en-US" altLang="zh-CN" sz="1200" dirty="0">
                  <a:solidFill>
                    <a:prstClr val="white"/>
                  </a:solidFill>
                  <a:latin typeface="等线" panose="020F0502020204030204"/>
                  <a:ea typeface="等线" panose="02010600030101010101" pitchFamily="2" charset="-122"/>
                </a:rPr>
                <a:t>63</a:t>
              </a:r>
              <a:endParaRPr lang="zh-CN" altLang="en-US" sz="1200" dirty="0">
                <a:solidFill>
                  <a:prstClr val="white"/>
                </a:solidFill>
                <a:latin typeface="等线" panose="020F0502020204030204"/>
                <a:ea typeface="等线" panose="02010600030101010101" pitchFamily="2" charset="-122"/>
              </a:endParaRPr>
            </a:p>
          </p:txBody>
        </p:sp>
        <p:sp>
          <p:nvSpPr>
            <p:cNvPr id="248" name="椭圆 247">
              <a:extLst>
                <a:ext uri="{FF2B5EF4-FFF2-40B4-BE49-F238E27FC236}">
                  <a16:creationId xmlns:a16="http://schemas.microsoft.com/office/drawing/2014/main" id="{E62DFDEC-633B-99AD-7CA7-126266950E7B}"/>
                </a:ext>
              </a:extLst>
            </p:cNvPr>
            <p:cNvSpPr/>
            <p:nvPr/>
          </p:nvSpPr>
          <p:spPr>
            <a:xfrm>
              <a:off x="8232000" y="3253337"/>
              <a:ext cx="229866" cy="229866"/>
            </a:xfrm>
            <a:prstGeom prst="ellipse">
              <a:avLst/>
            </a:prstGeom>
            <a:solidFill>
              <a:srgbClr val="D0CE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5800" fontAlgn="auto">
                <a:spcBef>
                  <a:spcPts val="0"/>
                </a:spcBef>
                <a:spcAft>
                  <a:spcPts val="0"/>
                </a:spcAft>
              </a:pPr>
              <a:r>
                <a:rPr lang="en-US" altLang="zh-CN" sz="1200" dirty="0">
                  <a:solidFill>
                    <a:prstClr val="white"/>
                  </a:solidFill>
                  <a:latin typeface="等线" panose="020F0502020204030204"/>
                  <a:ea typeface="等线" panose="02010600030101010101" pitchFamily="2" charset="-122"/>
                </a:rPr>
                <a:t>64</a:t>
              </a:r>
              <a:endParaRPr lang="zh-CN" altLang="en-US" sz="1200" dirty="0">
                <a:solidFill>
                  <a:prstClr val="white"/>
                </a:solidFill>
                <a:latin typeface="等线" panose="020F0502020204030204"/>
                <a:ea typeface="等线" panose="02010600030101010101" pitchFamily="2" charset="-122"/>
              </a:endParaRPr>
            </a:p>
          </p:txBody>
        </p:sp>
        <p:sp>
          <p:nvSpPr>
            <p:cNvPr id="249" name="矩形: 圆角 248">
              <a:extLst>
                <a:ext uri="{FF2B5EF4-FFF2-40B4-BE49-F238E27FC236}">
                  <a16:creationId xmlns:a16="http://schemas.microsoft.com/office/drawing/2014/main" id="{BCEAEFD3-2A05-8A3C-3FE8-753366AA3B45}"/>
                </a:ext>
              </a:extLst>
            </p:cNvPr>
            <p:cNvSpPr/>
            <p:nvPr/>
          </p:nvSpPr>
          <p:spPr>
            <a:xfrm>
              <a:off x="6345601" y="4140930"/>
              <a:ext cx="784860" cy="368192"/>
            </a:xfrm>
            <a:prstGeom prst="round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250" name="矩形: 圆角 249">
              <a:extLst>
                <a:ext uri="{FF2B5EF4-FFF2-40B4-BE49-F238E27FC236}">
                  <a16:creationId xmlns:a16="http://schemas.microsoft.com/office/drawing/2014/main" id="{5A953E2D-8EA9-128C-1F44-1BE527CF7795}"/>
                </a:ext>
              </a:extLst>
            </p:cNvPr>
            <p:cNvSpPr/>
            <p:nvPr/>
          </p:nvSpPr>
          <p:spPr>
            <a:xfrm>
              <a:off x="6407639" y="4140929"/>
              <a:ext cx="80253" cy="189690"/>
            </a:xfrm>
            <a:prstGeom prst="roundRect">
              <a:avLst/>
            </a:prstGeom>
            <a:solidFill>
              <a:srgbClr val="158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251" name="矩形: 圆角 250">
              <a:extLst>
                <a:ext uri="{FF2B5EF4-FFF2-40B4-BE49-F238E27FC236}">
                  <a16:creationId xmlns:a16="http://schemas.microsoft.com/office/drawing/2014/main" id="{405E95D5-1D1E-C679-8818-048AC0A4EC44}"/>
                </a:ext>
              </a:extLst>
            </p:cNvPr>
            <p:cNvSpPr/>
            <p:nvPr/>
          </p:nvSpPr>
          <p:spPr>
            <a:xfrm>
              <a:off x="6491018" y="4140929"/>
              <a:ext cx="80253" cy="189690"/>
            </a:xfrm>
            <a:prstGeom prst="roundRect">
              <a:avLst/>
            </a:prstGeom>
            <a:solidFill>
              <a:srgbClr val="7CD6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252" name="矩形: 圆角 251">
              <a:extLst>
                <a:ext uri="{FF2B5EF4-FFF2-40B4-BE49-F238E27FC236}">
                  <a16:creationId xmlns:a16="http://schemas.microsoft.com/office/drawing/2014/main" id="{6B448544-95D1-5ABC-0841-0C0CDB3026F5}"/>
                </a:ext>
              </a:extLst>
            </p:cNvPr>
            <p:cNvSpPr/>
            <p:nvPr/>
          </p:nvSpPr>
          <p:spPr>
            <a:xfrm>
              <a:off x="6574398" y="4140929"/>
              <a:ext cx="80253" cy="189690"/>
            </a:xfrm>
            <a:prstGeom prst="roundRect">
              <a:avLst/>
            </a:prstGeom>
            <a:solidFill>
              <a:srgbClr val="33907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253" name="矩形: 圆角 252">
              <a:extLst>
                <a:ext uri="{FF2B5EF4-FFF2-40B4-BE49-F238E27FC236}">
                  <a16:creationId xmlns:a16="http://schemas.microsoft.com/office/drawing/2014/main" id="{DAB0D03A-F391-EA12-B793-80C68433CCB5}"/>
                </a:ext>
              </a:extLst>
            </p:cNvPr>
            <p:cNvSpPr/>
            <p:nvPr/>
          </p:nvSpPr>
          <p:spPr>
            <a:xfrm>
              <a:off x="6657778" y="4140929"/>
              <a:ext cx="80253" cy="189690"/>
            </a:xfrm>
            <a:prstGeom prst="roundRect">
              <a:avLst/>
            </a:prstGeom>
            <a:solidFill>
              <a:srgbClr val="93DE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254" name="矩形: 圆角 253">
              <a:extLst>
                <a:ext uri="{FF2B5EF4-FFF2-40B4-BE49-F238E27FC236}">
                  <a16:creationId xmlns:a16="http://schemas.microsoft.com/office/drawing/2014/main" id="{A280D460-3A74-C2F3-A97A-4E2710BF4202}"/>
                </a:ext>
              </a:extLst>
            </p:cNvPr>
            <p:cNvSpPr/>
            <p:nvPr/>
          </p:nvSpPr>
          <p:spPr>
            <a:xfrm>
              <a:off x="6741158" y="4140929"/>
              <a:ext cx="80253" cy="189690"/>
            </a:xfrm>
            <a:prstGeom prst="roundRect">
              <a:avLst/>
            </a:prstGeom>
            <a:solidFill>
              <a:srgbClr val="A7D0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255" name="矩形: 圆角 254">
              <a:extLst>
                <a:ext uri="{FF2B5EF4-FFF2-40B4-BE49-F238E27FC236}">
                  <a16:creationId xmlns:a16="http://schemas.microsoft.com/office/drawing/2014/main" id="{8CC1A095-8527-2822-5B2D-2581254C24BA}"/>
                </a:ext>
              </a:extLst>
            </p:cNvPr>
            <p:cNvSpPr/>
            <p:nvPr/>
          </p:nvSpPr>
          <p:spPr>
            <a:xfrm>
              <a:off x="6824537" y="4140929"/>
              <a:ext cx="80253" cy="189690"/>
            </a:xfrm>
            <a:prstGeom prst="roundRect">
              <a:avLst/>
            </a:prstGeom>
            <a:solidFill>
              <a:srgbClr val="FFC7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256" name="矩形: 圆角 255">
              <a:extLst>
                <a:ext uri="{FF2B5EF4-FFF2-40B4-BE49-F238E27FC236}">
                  <a16:creationId xmlns:a16="http://schemas.microsoft.com/office/drawing/2014/main" id="{3B9AD37C-0BA0-E640-E2F2-11194842E0D2}"/>
                </a:ext>
              </a:extLst>
            </p:cNvPr>
            <p:cNvSpPr/>
            <p:nvPr/>
          </p:nvSpPr>
          <p:spPr>
            <a:xfrm>
              <a:off x="6907917" y="4140929"/>
              <a:ext cx="80253" cy="189690"/>
            </a:xfrm>
            <a:prstGeom prst="roundRect">
              <a:avLst/>
            </a:prstGeom>
            <a:solidFill>
              <a:srgbClr val="C7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257" name="矩形: 圆角 256">
              <a:extLst>
                <a:ext uri="{FF2B5EF4-FFF2-40B4-BE49-F238E27FC236}">
                  <a16:creationId xmlns:a16="http://schemas.microsoft.com/office/drawing/2014/main" id="{9F96FC42-0FA7-1135-AA62-E4E09D8E1D7B}"/>
                </a:ext>
              </a:extLst>
            </p:cNvPr>
            <p:cNvSpPr/>
            <p:nvPr/>
          </p:nvSpPr>
          <p:spPr>
            <a:xfrm>
              <a:off x="6991296" y="4140929"/>
              <a:ext cx="80253" cy="189690"/>
            </a:xfrm>
            <a:prstGeom prst="roundRect">
              <a:avLst/>
            </a:prstGeom>
            <a:solidFill>
              <a:srgbClr val="FF81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258" name="文本框 257">
              <a:extLst>
                <a:ext uri="{FF2B5EF4-FFF2-40B4-BE49-F238E27FC236}">
                  <a16:creationId xmlns:a16="http://schemas.microsoft.com/office/drawing/2014/main" id="{117EFE0B-D050-C6CB-EED5-4296247F4E23}"/>
                </a:ext>
              </a:extLst>
            </p:cNvPr>
            <p:cNvSpPr txBox="1"/>
            <p:nvPr/>
          </p:nvSpPr>
          <p:spPr>
            <a:xfrm>
              <a:off x="6366011" y="4330619"/>
              <a:ext cx="757874" cy="230832"/>
            </a:xfrm>
            <a:prstGeom prst="rect">
              <a:avLst/>
            </a:prstGeom>
            <a:noFill/>
          </p:spPr>
          <p:txBody>
            <a:bodyPr wrap="square" rtlCol="0">
              <a:spAutoFit/>
            </a:bodyPr>
            <a:lstStyle/>
            <a:p>
              <a:pPr defTabSz="685800" fontAlgn="auto">
                <a:spcBef>
                  <a:spcPts val="0"/>
                </a:spcBef>
                <a:spcAft>
                  <a:spcPts val="0"/>
                </a:spcAft>
              </a:pPr>
              <a:r>
                <a:rPr lang="en-US" altLang="zh-CN" sz="900" dirty="0">
                  <a:solidFill>
                    <a:prstClr val="black"/>
                  </a:solidFill>
                  <a:latin typeface="微软雅黑" panose="020B0503020204020204" pitchFamily="34" charset="-122"/>
                  <a:ea typeface="微软雅黑" panose="020B0503020204020204" pitchFamily="34" charset="-122"/>
                </a:rPr>
                <a:t>Server225</a:t>
              </a:r>
              <a:endParaRPr lang="zh-CN" altLang="en-US" sz="900" dirty="0">
                <a:solidFill>
                  <a:prstClr val="black"/>
                </a:solidFill>
                <a:latin typeface="微软雅黑" panose="020B0503020204020204" pitchFamily="34" charset="-122"/>
                <a:ea typeface="微软雅黑" panose="020B0503020204020204" pitchFamily="34" charset="-122"/>
              </a:endParaRPr>
            </a:p>
          </p:txBody>
        </p:sp>
        <p:sp>
          <p:nvSpPr>
            <p:cNvPr id="259" name="矩形: 圆角 258">
              <a:extLst>
                <a:ext uri="{FF2B5EF4-FFF2-40B4-BE49-F238E27FC236}">
                  <a16:creationId xmlns:a16="http://schemas.microsoft.com/office/drawing/2014/main" id="{F3EF97EF-ED00-E2E3-2070-172022120379}"/>
                </a:ext>
              </a:extLst>
            </p:cNvPr>
            <p:cNvSpPr/>
            <p:nvPr/>
          </p:nvSpPr>
          <p:spPr>
            <a:xfrm>
              <a:off x="7621667" y="4140930"/>
              <a:ext cx="784860" cy="368192"/>
            </a:xfrm>
            <a:prstGeom prst="round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260" name="矩形: 圆角 259">
              <a:extLst>
                <a:ext uri="{FF2B5EF4-FFF2-40B4-BE49-F238E27FC236}">
                  <a16:creationId xmlns:a16="http://schemas.microsoft.com/office/drawing/2014/main" id="{707D960D-4616-1392-0FE8-A2C85008BADB}"/>
                </a:ext>
              </a:extLst>
            </p:cNvPr>
            <p:cNvSpPr/>
            <p:nvPr/>
          </p:nvSpPr>
          <p:spPr>
            <a:xfrm>
              <a:off x="7683704" y="4140929"/>
              <a:ext cx="80253" cy="189690"/>
            </a:xfrm>
            <a:prstGeom prst="roundRect">
              <a:avLst/>
            </a:prstGeom>
            <a:solidFill>
              <a:srgbClr val="158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261" name="矩形: 圆角 260">
              <a:extLst>
                <a:ext uri="{FF2B5EF4-FFF2-40B4-BE49-F238E27FC236}">
                  <a16:creationId xmlns:a16="http://schemas.microsoft.com/office/drawing/2014/main" id="{301ADE0B-9C5A-3B16-F4C5-942E34D0E096}"/>
                </a:ext>
              </a:extLst>
            </p:cNvPr>
            <p:cNvSpPr/>
            <p:nvPr/>
          </p:nvSpPr>
          <p:spPr>
            <a:xfrm>
              <a:off x="7767084" y="4140929"/>
              <a:ext cx="80253" cy="189690"/>
            </a:xfrm>
            <a:prstGeom prst="roundRect">
              <a:avLst/>
            </a:prstGeom>
            <a:solidFill>
              <a:srgbClr val="7CD6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262" name="矩形: 圆角 261">
              <a:extLst>
                <a:ext uri="{FF2B5EF4-FFF2-40B4-BE49-F238E27FC236}">
                  <a16:creationId xmlns:a16="http://schemas.microsoft.com/office/drawing/2014/main" id="{F2B6261C-58E2-4031-5472-4D4144A6C07F}"/>
                </a:ext>
              </a:extLst>
            </p:cNvPr>
            <p:cNvSpPr/>
            <p:nvPr/>
          </p:nvSpPr>
          <p:spPr>
            <a:xfrm>
              <a:off x="7850464" y="4140929"/>
              <a:ext cx="80253" cy="189690"/>
            </a:xfrm>
            <a:prstGeom prst="roundRect">
              <a:avLst/>
            </a:prstGeom>
            <a:solidFill>
              <a:srgbClr val="33907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263" name="矩形: 圆角 262">
              <a:extLst>
                <a:ext uri="{FF2B5EF4-FFF2-40B4-BE49-F238E27FC236}">
                  <a16:creationId xmlns:a16="http://schemas.microsoft.com/office/drawing/2014/main" id="{B20FEB04-4131-96B7-F719-7A7A4701BA28}"/>
                </a:ext>
              </a:extLst>
            </p:cNvPr>
            <p:cNvSpPr/>
            <p:nvPr/>
          </p:nvSpPr>
          <p:spPr>
            <a:xfrm>
              <a:off x="7933844" y="4140929"/>
              <a:ext cx="80253" cy="189690"/>
            </a:xfrm>
            <a:prstGeom prst="roundRect">
              <a:avLst/>
            </a:prstGeom>
            <a:solidFill>
              <a:srgbClr val="93DE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264" name="矩形: 圆角 263">
              <a:extLst>
                <a:ext uri="{FF2B5EF4-FFF2-40B4-BE49-F238E27FC236}">
                  <a16:creationId xmlns:a16="http://schemas.microsoft.com/office/drawing/2014/main" id="{19BDEA17-FA26-534B-B779-A56E0E6E6EB9}"/>
                </a:ext>
              </a:extLst>
            </p:cNvPr>
            <p:cNvSpPr/>
            <p:nvPr/>
          </p:nvSpPr>
          <p:spPr>
            <a:xfrm>
              <a:off x="8017223" y="4140929"/>
              <a:ext cx="80253" cy="189690"/>
            </a:xfrm>
            <a:prstGeom prst="roundRect">
              <a:avLst/>
            </a:prstGeom>
            <a:solidFill>
              <a:srgbClr val="A7D0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265" name="矩形: 圆角 264">
              <a:extLst>
                <a:ext uri="{FF2B5EF4-FFF2-40B4-BE49-F238E27FC236}">
                  <a16:creationId xmlns:a16="http://schemas.microsoft.com/office/drawing/2014/main" id="{F73936B3-2C20-D0C3-969F-A82B34600001}"/>
                </a:ext>
              </a:extLst>
            </p:cNvPr>
            <p:cNvSpPr/>
            <p:nvPr/>
          </p:nvSpPr>
          <p:spPr>
            <a:xfrm>
              <a:off x="8100603" y="4140929"/>
              <a:ext cx="80253" cy="189690"/>
            </a:xfrm>
            <a:prstGeom prst="roundRect">
              <a:avLst/>
            </a:prstGeom>
            <a:solidFill>
              <a:srgbClr val="FFC7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266" name="矩形: 圆角 265">
              <a:extLst>
                <a:ext uri="{FF2B5EF4-FFF2-40B4-BE49-F238E27FC236}">
                  <a16:creationId xmlns:a16="http://schemas.microsoft.com/office/drawing/2014/main" id="{791E1E2B-BFE8-58F1-1A54-ED87EADEEE97}"/>
                </a:ext>
              </a:extLst>
            </p:cNvPr>
            <p:cNvSpPr/>
            <p:nvPr/>
          </p:nvSpPr>
          <p:spPr>
            <a:xfrm>
              <a:off x="8183983" y="4140929"/>
              <a:ext cx="80253" cy="189690"/>
            </a:xfrm>
            <a:prstGeom prst="roundRect">
              <a:avLst/>
            </a:prstGeom>
            <a:solidFill>
              <a:srgbClr val="C7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267" name="矩形: 圆角 266">
              <a:extLst>
                <a:ext uri="{FF2B5EF4-FFF2-40B4-BE49-F238E27FC236}">
                  <a16:creationId xmlns:a16="http://schemas.microsoft.com/office/drawing/2014/main" id="{E654613B-9A05-3312-685C-6227E7695A33}"/>
                </a:ext>
              </a:extLst>
            </p:cNvPr>
            <p:cNvSpPr/>
            <p:nvPr/>
          </p:nvSpPr>
          <p:spPr>
            <a:xfrm>
              <a:off x="8267362" y="4140929"/>
              <a:ext cx="80253" cy="189690"/>
            </a:xfrm>
            <a:prstGeom prst="roundRect">
              <a:avLst/>
            </a:prstGeom>
            <a:solidFill>
              <a:srgbClr val="FF81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268" name="文本框 267">
              <a:extLst>
                <a:ext uri="{FF2B5EF4-FFF2-40B4-BE49-F238E27FC236}">
                  <a16:creationId xmlns:a16="http://schemas.microsoft.com/office/drawing/2014/main" id="{01DF8A2D-DAFC-2E25-1DA3-40CCAB7C4BB7}"/>
                </a:ext>
              </a:extLst>
            </p:cNvPr>
            <p:cNvSpPr txBox="1"/>
            <p:nvPr/>
          </p:nvSpPr>
          <p:spPr>
            <a:xfrm>
              <a:off x="7668424" y="4330619"/>
              <a:ext cx="750538" cy="230832"/>
            </a:xfrm>
            <a:prstGeom prst="rect">
              <a:avLst/>
            </a:prstGeom>
            <a:noFill/>
          </p:spPr>
          <p:txBody>
            <a:bodyPr wrap="square" rtlCol="0">
              <a:spAutoFit/>
            </a:bodyPr>
            <a:lstStyle/>
            <a:p>
              <a:pPr defTabSz="685800" fontAlgn="auto">
                <a:spcBef>
                  <a:spcPts val="0"/>
                </a:spcBef>
                <a:spcAft>
                  <a:spcPts val="0"/>
                </a:spcAft>
              </a:pPr>
              <a:r>
                <a:rPr lang="en-US" altLang="zh-CN" sz="900" dirty="0">
                  <a:solidFill>
                    <a:prstClr val="black"/>
                  </a:solidFill>
                  <a:latin typeface="微软雅黑" panose="020B0503020204020204" pitchFamily="34" charset="-122"/>
                  <a:ea typeface="微软雅黑" panose="020B0503020204020204" pitchFamily="34" charset="-122"/>
                </a:rPr>
                <a:t>Server256</a:t>
              </a:r>
              <a:endParaRPr lang="zh-CN" altLang="en-US" sz="900" dirty="0">
                <a:solidFill>
                  <a:prstClr val="black"/>
                </a:solidFill>
                <a:latin typeface="微软雅黑" panose="020B0503020204020204" pitchFamily="34" charset="-122"/>
                <a:ea typeface="微软雅黑" panose="020B0503020204020204" pitchFamily="34" charset="-122"/>
              </a:endParaRPr>
            </a:p>
          </p:txBody>
        </p:sp>
        <p:sp>
          <p:nvSpPr>
            <p:cNvPr id="269" name="文本框 268">
              <a:extLst>
                <a:ext uri="{FF2B5EF4-FFF2-40B4-BE49-F238E27FC236}">
                  <a16:creationId xmlns:a16="http://schemas.microsoft.com/office/drawing/2014/main" id="{EA26FDFF-F238-E383-8375-C264EFCE07DF}"/>
                </a:ext>
              </a:extLst>
            </p:cNvPr>
            <p:cNvSpPr txBox="1"/>
            <p:nvPr/>
          </p:nvSpPr>
          <p:spPr>
            <a:xfrm>
              <a:off x="7252960" y="4328030"/>
              <a:ext cx="341760" cy="323165"/>
            </a:xfrm>
            <a:prstGeom prst="rect">
              <a:avLst/>
            </a:prstGeom>
            <a:noFill/>
          </p:spPr>
          <p:txBody>
            <a:bodyPr wrap="none" rtlCol="0">
              <a:spAutoFit/>
            </a:bodyPr>
            <a:lstStyle/>
            <a:p>
              <a:pPr defTabSz="685800" fontAlgn="auto">
                <a:spcBef>
                  <a:spcPts val="0"/>
                </a:spcBef>
                <a:spcAft>
                  <a:spcPts val="0"/>
                </a:spcAft>
              </a:pPr>
              <a:r>
                <a:rPr lang="en-US" altLang="zh-CN" sz="1500" b="1" dirty="0">
                  <a:solidFill>
                    <a:prstClr val="black"/>
                  </a:solidFill>
                  <a:latin typeface="等线" panose="020F0502020204030204"/>
                  <a:ea typeface="等线" panose="02010600030101010101" pitchFamily="2" charset="-122"/>
                </a:rPr>
                <a:t>…</a:t>
              </a:r>
              <a:endParaRPr lang="zh-CN" altLang="en-US" sz="1500" b="1" dirty="0">
                <a:solidFill>
                  <a:prstClr val="black"/>
                </a:solidFill>
                <a:latin typeface="等线" panose="020F0502020204030204"/>
                <a:ea typeface="等线" panose="02010600030101010101" pitchFamily="2" charset="-122"/>
              </a:endParaRPr>
            </a:p>
          </p:txBody>
        </p:sp>
        <p:cxnSp>
          <p:nvCxnSpPr>
            <p:cNvPr id="270" name="直接连接符 269">
              <a:extLst>
                <a:ext uri="{FF2B5EF4-FFF2-40B4-BE49-F238E27FC236}">
                  <a16:creationId xmlns:a16="http://schemas.microsoft.com/office/drawing/2014/main" id="{C4A382EE-A4D4-9730-5A99-D216173F0176}"/>
                </a:ext>
              </a:extLst>
            </p:cNvPr>
            <p:cNvCxnSpPr>
              <a:stCxn id="250" idx="0"/>
              <a:endCxn id="241" idx="4"/>
            </p:cNvCxnSpPr>
            <p:nvPr/>
          </p:nvCxnSpPr>
          <p:spPr>
            <a:xfrm flipH="1" flipV="1">
              <a:off x="6386467" y="3476896"/>
              <a:ext cx="61298"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1" name="直接连接符 270">
              <a:extLst>
                <a:ext uri="{FF2B5EF4-FFF2-40B4-BE49-F238E27FC236}">
                  <a16:creationId xmlns:a16="http://schemas.microsoft.com/office/drawing/2014/main" id="{35AFA370-9F13-B51D-00EC-8F40F4890384}"/>
                </a:ext>
              </a:extLst>
            </p:cNvPr>
            <p:cNvCxnSpPr>
              <a:stCxn id="251" idx="0"/>
              <a:endCxn id="242" idx="4"/>
            </p:cNvCxnSpPr>
            <p:nvPr/>
          </p:nvCxnSpPr>
          <p:spPr>
            <a:xfrm flipV="1">
              <a:off x="6531145" y="3476896"/>
              <a:ext cx="135389"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2" name="直接连接符 271">
              <a:extLst>
                <a:ext uri="{FF2B5EF4-FFF2-40B4-BE49-F238E27FC236}">
                  <a16:creationId xmlns:a16="http://schemas.microsoft.com/office/drawing/2014/main" id="{EA69411E-8A50-4A52-BD96-A4B0114C580A}"/>
                </a:ext>
              </a:extLst>
            </p:cNvPr>
            <p:cNvCxnSpPr>
              <a:stCxn id="252" idx="0"/>
              <a:endCxn id="243" idx="4"/>
            </p:cNvCxnSpPr>
            <p:nvPr/>
          </p:nvCxnSpPr>
          <p:spPr>
            <a:xfrm flipV="1">
              <a:off x="6614525" y="3476896"/>
              <a:ext cx="332076"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3" name="直接连接符 272">
              <a:extLst>
                <a:ext uri="{FF2B5EF4-FFF2-40B4-BE49-F238E27FC236}">
                  <a16:creationId xmlns:a16="http://schemas.microsoft.com/office/drawing/2014/main" id="{AB843330-B18F-DCED-3A92-6FC585DBD513}"/>
                </a:ext>
              </a:extLst>
            </p:cNvPr>
            <p:cNvCxnSpPr>
              <a:stCxn id="253" idx="0"/>
              <a:endCxn id="244" idx="4"/>
            </p:cNvCxnSpPr>
            <p:nvPr/>
          </p:nvCxnSpPr>
          <p:spPr>
            <a:xfrm flipV="1">
              <a:off x="6697905" y="3476896"/>
              <a:ext cx="528763"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4" name="直接连接符 273">
              <a:extLst>
                <a:ext uri="{FF2B5EF4-FFF2-40B4-BE49-F238E27FC236}">
                  <a16:creationId xmlns:a16="http://schemas.microsoft.com/office/drawing/2014/main" id="{AE603212-0330-BC10-FC37-962D33245CB0}"/>
                </a:ext>
              </a:extLst>
            </p:cNvPr>
            <p:cNvCxnSpPr>
              <a:stCxn id="254" idx="0"/>
              <a:endCxn id="245" idx="4"/>
            </p:cNvCxnSpPr>
            <p:nvPr/>
          </p:nvCxnSpPr>
          <p:spPr>
            <a:xfrm flipV="1">
              <a:off x="6781284" y="3476896"/>
              <a:ext cx="725450"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5" name="直接连接符 274">
              <a:extLst>
                <a:ext uri="{FF2B5EF4-FFF2-40B4-BE49-F238E27FC236}">
                  <a16:creationId xmlns:a16="http://schemas.microsoft.com/office/drawing/2014/main" id="{5C5B7EA0-3E38-ADCF-1640-9871595898AA}"/>
                </a:ext>
              </a:extLst>
            </p:cNvPr>
            <p:cNvCxnSpPr>
              <a:stCxn id="255" idx="0"/>
              <a:endCxn id="246" idx="4"/>
            </p:cNvCxnSpPr>
            <p:nvPr/>
          </p:nvCxnSpPr>
          <p:spPr>
            <a:xfrm flipV="1">
              <a:off x="6864664" y="3476896"/>
              <a:ext cx="922136"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6" name="直接连接符 275">
              <a:extLst>
                <a:ext uri="{FF2B5EF4-FFF2-40B4-BE49-F238E27FC236}">
                  <a16:creationId xmlns:a16="http://schemas.microsoft.com/office/drawing/2014/main" id="{D8AD7010-B68E-6981-D90B-2A462FDD2B18}"/>
                </a:ext>
              </a:extLst>
            </p:cNvPr>
            <p:cNvCxnSpPr>
              <a:stCxn id="256" idx="0"/>
              <a:endCxn id="247" idx="4"/>
            </p:cNvCxnSpPr>
            <p:nvPr/>
          </p:nvCxnSpPr>
          <p:spPr>
            <a:xfrm flipV="1">
              <a:off x="6948044" y="3476896"/>
              <a:ext cx="1118823"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7" name="直接连接符 276">
              <a:extLst>
                <a:ext uri="{FF2B5EF4-FFF2-40B4-BE49-F238E27FC236}">
                  <a16:creationId xmlns:a16="http://schemas.microsoft.com/office/drawing/2014/main" id="{3E121663-207F-2F89-A06B-C4FB2A4B6352}"/>
                </a:ext>
              </a:extLst>
            </p:cNvPr>
            <p:cNvCxnSpPr>
              <a:stCxn id="257" idx="0"/>
              <a:endCxn id="248" idx="4"/>
            </p:cNvCxnSpPr>
            <p:nvPr/>
          </p:nvCxnSpPr>
          <p:spPr>
            <a:xfrm flipV="1">
              <a:off x="7031422" y="3483203"/>
              <a:ext cx="1315511" cy="657726"/>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8" name="直接连接符 277">
              <a:extLst>
                <a:ext uri="{FF2B5EF4-FFF2-40B4-BE49-F238E27FC236}">
                  <a16:creationId xmlns:a16="http://schemas.microsoft.com/office/drawing/2014/main" id="{A8D5B725-15CE-1FA8-E59C-AC0CAFFF0DAD}"/>
                </a:ext>
              </a:extLst>
            </p:cNvPr>
            <p:cNvCxnSpPr>
              <a:stCxn id="260" idx="0"/>
              <a:endCxn id="241" idx="4"/>
            </p:cNvCxnSpPr>
            <p:nvPr/>
          </p:nvCxnSpPr>
          <p:spPr>
            <a:xfrm flipH="1" flipV="1">
              <a:off x="6386468" y="3476896"/>
              <a:ext cx="1337363"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a:extLst>
                <a:ext uri="{FF2B5EF4-FFF2-40B4-BE49-F238E27FC236}">
                  <a16:creationId xmlns:a16="http://schemas.microsoft.com/office/drawing/2014/main" id="{AE29DEDF-E81F-ABF1-23C0-78940CC57C2A}"/>
                </a:ext>
              </a:extLst>
            </p:cNvPr>
            <p:cNvCxnSpPr>
              <a:stCxn id="261" idx="0"/>
              <a:endCxn id="242" idx="4"/>
            </p:cNvCxnSpPr>
            <p:nvPr/>
          </p:nvCxnSpPr>
          <p:spPr>
            <a:xfrm flipH="1" flipV="1">
              <a:off x="6666534" y="3476896"/>
              <a:ext cx="1140677"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0" name="直接连接符 279">
              <a:extLst>
                <a:ext uri="{FF2B5EF4-FFF2-40B4-BE49-F238E27FC236}">
                  <a16:creationId xmlns:a16="http://schemas.microsoft.com/office/drawing/2014/main" id="{BB77E35A-492C-F59C-487B-9B2626764E92}"/>
                </a:ext>
              </a:extLst>
            </p:cNvPr>
            <p:cNvCxnSpPr>
              <a:stCxn id="262" idx="0"/>
              <a:endCxn id="243" idx="4"/>
            </p:cNvCxnSpPr>
            <p:nvPr/>
          </p:nvCxnSpPr>
          <p:spPr>
            <a:xfrm flipH="1" flipV="1">
              <a:off x="6946601" y="3476896"/>
              <a:ext cx="943990"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1" name="直接连接符 280">
              <a:extLst>
                <a:ext uri="{FF2B5EF4-FFF2-40B4-BE49-F238E27FC236}">
                  <a16:creationId xmlns:a16="http://schemas.microsoft.com/office/drawing/2014/main" id="{A1F28A7A-2E09-45A4-E918-C1C4CE76D097}"/>
                </a:ext>
              </a:extLst>
            </p:cNvPr>
            <p:cNvCxnSpPr>
              <a:stCxn id="263" idx="0"/>
              <a:endCxn id="244" idx="4"/>
            </p:cNvCxnSpPr>
            <p:nvPr/>
          </p:nvCxnSpPr>
          <p:spPr>
            <a:xfrm flipH="1" flipV="1">
              <a:off x="7226667" y="3476896"/>
              <a:ext cx="747303"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a:extLst>
                <a:ext uri="{FF2B5EF4-FFF2-40B4-BE49-F238E27FC236}">
                  <a16:creationId xmlns:a16="http://schemas.microsoft.com/office/drawing/2014/main" id="{58CCFCFF-8D1C-C474-05B7-D45F34D11AB1}"/>
                </a:ext>
              </a:extLst>
            </p:cNvPr>
            <p:cNvCxnSpPr>
              <a:stCxn id="264" idx="0"/>
              <a:endCxn id="245" idx="4"/>
            </p:cNvCxnSpPr>
            <p:nvPr/>
          </p:nvCxnSpPr>
          <p:spPr>
            <a:xfrm flipH="1" flipV="1">
              <a:off x="7506734" y="3476896"/>
              <a:ext cx="550616"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3" name="直接连接符 282">
              <a:extLst>
                <a:ext uri="{FF2B5EF4-FFF2-40B4-BE49-F238E27FC236}">
                  <a16:creationId xmlns:a16="http://schemas.microsoft.com/office/drawing/2014/main" id="{002F5E1B-AE60-BAF6-F6C3-885D829D5A27}"/>
                </a:ext>
              </a:extLst>
            </p:cNvPr>
            <p:cNvCxnSpPr>
              <a:stCxn id="265" idx="0"/>
              <a:endCxn id="246" idx="4"/>
            </p:cNvCxnSpPr>
            <p:nvPr/>
          </p:nvCxnSpPr>
          <p:spPr>
            <a:xfrm flipH="1" flipV="1">
              <a:off x="7786800" y="3476896"/>
              <a:ext cx="353930"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4" name="直接连接符 283">
              <a:extLst>
                <a:ext uri="{FF2B5EF4-FFF2-40B4-BE49-F238E27FC236}">
                  <a16:creationId xmlns:a16="http://schemas.microsoft.com/office/drawing/2014/main" id="{008DF249-7FA2-E365-7112-674ECC45FFCD}"/>
                </a:ext>
              </a:extLst>
            </p:cNvPr>
            <p:cNvCxnSpPr>
              <a:stCxn id="266" idx="0"/>
              <a:endCxn id="247" idx="4"/>
            </p:cNvCxnSpPr>
            <p:nvPr/>
          </p:nvCxnSpPr>
          <p:spPr>
            <a:xfrm flipH="1" flipV="1">
              <a:off x="8066867" y="3476896"/>
              <a:ext cx="157243"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a:extLst>
                <a:ext uri="{FF2B5EF4-FFF2-40B4-BE49-F238E27FC236}">
                  <a16:creationId xmlns:a16="http://schemas.microsoft.com/office/drawing/2014/main" id="{AE92F079-8289-8F97-9764-774725CE442C}"/>
                </a:ext>
              </a:extLst>
            </p:cNvPr>
            <p:cNvCxnSpPr>
              <a:stCxn id="267" idx="0"/>
              <a:endCxn id="248" idx="4"/>
            </p:cNvCxnSpPr>
            <p:nvPr/>
          </p:nvCxnSpPr>
          <p:spPr>
            <a:xfrm flipV="1">
              <a:off x="8307489" y="3483203"/>
              <a:ext cx="39445" cy="657726"/>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6" name="直接连接符 285">
              <a:extLst>
                <a:ext uri="{FF2B5EF4-FFF2-40B4-BE49-F238E27FC236}">
                  <a16:creationId xmlns:a16="http://schemas.microsoft.com/office/drawing/2014/main" id="{9747CBAC-AF84-B0A7-F548-1A0F8E5EEA6F}"/>
                </a:ext>
              </a:extLst>
            </p:cNvPr>
            <p:cNvCxnSpPr>
              <a:stCxn id="242" idx="0"/>
              <a:endCxn id="4" idx="4"/>
            </p:cNvCxnSpPr>
            <p:nvPr/>
          </p:nvCxnSpPr>
          <p:spPr>
            <a:xfrm flipH="1" flipV="1">
              <a:off x="2765365" y="1890939"/>
              <a:ext cx="3901169"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7" name="直接连接符 286">
              <a:extLst>
                <a:ext uri="{FF2B5EF4-FFF2-40B4-BE49-F238E27FC236}">
                  <a16:creationId xmlns:a16="http://schemas.microsoft.com/office/drawing/2014/main" id="{11A6810F-B0E5-B768-0747-5E563AE50289}"/>
                </a:ext>
              </a:extLst>
            </p:cNvPr>
            <p:cNvCxnSpPr>
              <a:stCxn id="242" idx="0"/>
              <a:endCxn id="5" idx="4"/>
            </p:cNvCxnSpPr>
            <p:nvPr/>
          </p:nvCxnSpPr>
          <p:spPr>
            <a:xfrm flipH="1" flipV="1">
              <a:off x="3252321" y="1890939"/>
              <a:ext cx="3414214"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a:extLst>
                <a:ext uri="{FF2B5EF4-FFF2-40B4-BE49-F238E27FC236}">
                  <a16:creationId xmlns:a16="http://schemas.microsoft.com/office/drawing/2014/main" id="{B3D058F2-84F4-C2B5-4FFA-53AA8A866454}"/>
                </a:ext>
              </a:extLst>
            </p:cNvPr>
            <p:cNvCxnSpPr>
              <a:stCxn id="242" idx="0"/>
              <a:endCxn id="6" idx="4"/>
            </p:cNvCxnSpPr>
            <p:nvPr/>
          </p:nvCxnSpPr>
          <p:spPr>
            <a:xfrm flipH="1" flipV="1">
              <a:off x="3739276" y="1890939"/>
              <a:ext cx="2927258"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9" name="直接连接符 288">
              <a:extLst>
                <a:ext uri="{FF2B5EF4-FFF2-40B4-BE49-F238E27FC236}">
                  <a16:creationId xmlns:a16="http://schemas.microsoft.com/office/drawing/2014/main" id="{CEAB45B9-E959-67ED-1EB2-DDB32091CEC1}"/>
                </a:ext>
              </a:extLst>
            </p:cNvPr>
            <p:cNvCxnSpPr>
              <a:stCxn id="242" idx="0"/>
              <a:endCxn id="7" idx="4"/>
            </p:cNvCxnSpPr>
            <p:nvPr/>
          </p:nvCxnSpPr>
          <p:spPr>
            <a:xfrm flipH="1" flipV="1">
              <a:off x="4226232" y="1890939"/>
              <a:ext cx="2440303"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0" name="直接连接符 289">
              <a:extLst>
                <a:ext uri="{FF2B5EF4-FFF2-40B4-BE49-F238E27FC236}">
                  <a16:creationId xmlns:a16="http://schemas.microsoft.com/office/drawing/2014/main" id="{053E2FF9-A87C-947E-22DB-892B9F715920}"/>
                </a:ext>
              </a:extLst>
            </p:cNvPr>
            <p:cNvCxnSpPr>
              <a:cxnSpLocks/>
              <a:stCxn id="242" idx="0"/>
              <a:endCxn id="8" idx="4"/>
            </p:cNvCxnSpPr>
            <p:nvPr/>
          </p:nvCxnSpPr>
          <p:spPr>
            <a:xfrm flipH="1" flipV="1">
              <a:off x="4713187" y="1890939"/>
              <a:ext cx="1953347"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1" name="直接连接符 290">
              <a:extLst>
                <a:ext uri="{FF2B5EF4-FFF2-40B4-BE49-F238E27FC236}">
                  <a16:creationId xmlns:a16="http://schemas.microsoft.com/office/drawing/2014/main" id="{32DA4CFF-4560-693F-0DC0-6C02342BA3B2}"/>
                </a:ext>
              </a:extLst>
            </p:cNvPr>
            <p:cNvCxnSpPr>
              <a:cxnSpLocks/>
              <a:stCxn id="242" idx="0"/>
              <a:endCxn id="9" idx="4"/>
            </p:cNvCxnSpPr>
            <p:nvPr/>
          </p:nvCxnSpPr>
          <p:spPr>
            <a:xfrm flipH="1" flipV="1">
              <a:off x="5200143" y="1890939"/>
              <a:ext cx="1466392"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2" name="直接连接符 291">
              <a:extLst>
                <a:ext uri="{FF2B5EF4-FFF2-40B4-BE49-F238E27FC236}">
                  <a16:creationId xmlns:a16="http://schemas.microsoft.com/office/drawing/2014/main" id="{A4BDB8CE-4C26-5AEC-A5CD-FA2873BE35FD}"/>
                </a:ext>
              </a:extLst>
            </p:cNvPr>
            <p:cNvCxnSpPr>
              <a:cxnSpLocks/>
              <a:stCxn id="242" idx="0"/>
              <a:endCxn id="10" idx="4"/>
            </p:cNvCxnSpPr>
            <p:nvPr/>
          </p:nvCxnSpPr>
          <p:spPr>
            <a:xfrm flipH="1" flipV="1">
              <a:off x="5687098" y="1890939"/>
              <a:ext cx="979436"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3" name="直接连接符 292">
              <a:extLst>
                <a:ext uri="{FF2B5EF4-FFF2-40B4-BE49-F238E27FC236}">
                  <a16:creationId xmlns:a16="http://schemas.microsoft.com/office/drawing/2014/main" id="{9E6C3B81-E640-71B5-117E-937F2308FA28}"/>
                </a:ext>
              </a:extLst>
            </p:cNvPr>
            <p:cNvCxnSpPr>
              <a:cxnSpLocks/>
              <a:stCxn id="242" idx="0"/>
              <a:endCxn id="11" idx="4"/>
            </p:cNvCxnSpPr>
            <p:nvPr/>
          </p:nvCxnSpPr>
          <p:spPr>
            <a:xfrm flipV="1">
              <a:off x="6666534" y="1929883"/>
              <a:ext cx="59401" cy="1317146"/>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4" name="直接连接符 293">
              <a:extLst>
                <a:ext uri="{FF2B5EF4-FFF2-40B4-BE49-F238E27FC236}">
                  <a16:creationId xmlns:a16="http://schemas.microsoft.com/office/drawing/2014/main" id="{E43878FD-68F2-1982-FB73-DA92168DB804}"/>
                </a:ext>
              </a:extLst>
            </p:cNvPr>
            <p:cNvCxnSpPr>
              <a:stCxn id="243" idx="0"/>
              <a:endCxn id="4" idx="4"/>
            </p:cNvCxnSpPr>
            <p:nvPr/>
          </p:nvCxnSpPr>
          <p:spPr>
            <a:xfrm flipH="1" flipV="1">
              <a:off x="2765365" y="1890939"/>
              <a:ext cx="4181236"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5" name="直接连接符 294">
              <a:extLst>
                <a:ext uri="{FF2B5EF4-FFF2-40B4-BE49-F238E27FC236}">
                  <a16:creationId xmlns:a16="http://schemas.microsoft.com/office/drawing/2014/main" id="{2E2352E6-12BD-82D2-EAA5-A991D001DF6A}"/>
                </a:ext>
              </a:extLst>
            </p:cNvPr>
            <p:cNvCxnSpPr>
              <a:stCxn id="243" idx="0"/>
              <a:endCxn id="5" idx="4"/>
            </p:cNvCxnSpPr>
            <p:nvPr/>
          </p:nvCxnSpPr>
          <p:spPr>
            <a:xfrm flipH="1" flipV="1">
              <a:off x="3252321" y="1890939"/>
              <a:ext cx="3694280"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a:extLst>
                <a:ext uri="{FF2B5EF4-FFF2-40B4-BE49-F238E27FC236}">
                  <a16:creationId xmlns:a16="http://schemas.microsoft.com/office/drawing/2014/main" id="{34E0FB41-7585-6C75-8BA6-18C8853DAEEF}"/>
                </a:ext>
              </a:extLst>
            </p:cNvPr>
            <p:cNvCxnSpPr>
              <a:stCxn id="243" idx="0"/>
              <a:endCxn id="6" idx="4"/>
            </p:cNvCxnSpPr>
            <p:nvPr/>
          </p:nvCxnSpPr>
          <p:spPr>
            <a:xfrm flipH="1" flipV="1">
              <a:off x="3739276" y="1890939"/>
              <a:ext cx="3207325"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7" name="直接连接符 296">
              <a:extLst>
                <a:ext uri="{FF2B5EF4-FFF2-40B4-BE49-F238E27FC236}">
                  <a16:creationId xmlns:a16="http://schemas.microsoft.com/office/drawing/2014/main" id="{7EEA6E4B-0EDC-88C7-21A3-1061F576CE0E}"/>
                </a:ext>
              </a:extLst>
            </p:cNvPr>
            <p:cNvCxnSpPr>
              <a:stCxn id="243" idx="0"/>
              <a:endCxn id="7" idx="4"/>
            </p:cNvCxnSpPr>
            <p:nvPr/>
          </p:nvCxnSpPr>
          <p:spPr>
            <a:xfrm flipH="1" flipV="1">
              <a:off x="4226232" y="1890939"/>
              <a:ext cx="2720369"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8" name="直接连接符 297">
              <a:extLst>
                <a:ext uri="{FF2B5EF4-FFF2-40B4-BE49-F238E27FC236}">
                  <a16:creationId xmlns:a16="http://schemas.microsoft.com/office/drawing/2014/main" id="{631E37F3-8938-7EA5-E8A5-36E1CDDFBFF9}"/>
                </a:ext>
              </a:extLst>
            </p:cNvPr>
            <p:cNvCxnSpPr>
              <a:stCxn id="243" idx="0"/>
              <a:endCxn id="8" idx="4"/>
            </p:cNvCxnSpPr>
            <p:nvPr/>
          </p:nvCxnSpPr>
          <p:spPr>
            <a:xfrm flipH="1" flipV="1">
              <a:off x="4713187" y="1890939"/>
              <a:ext cx="2233414"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a:extLst>
                <a:ext uri="{FF2B5EF4-FFF2-40B4-BE49-F238E27FC236}">
                  <a16:creationId xmlns:a16="http://schemas.microsoft.com/office/drawing/2014/main" id="{7F3BCCE0-2109-0E48-2204-FADA2F86BBDC}"/>
                </a:ext>
              </a:extLst>
            </p:cNvPr>
            <p:cNvCxnSpPr>
              <a:stCxn id="243" idx="0"/>
              <a:endCxn id="9" idx="4"/>
            </p:cNvCxnSpPr>
            <p:nvPr/>
          </p:nvCxnSpPr>
          <p:spPr>
            <a:xfrm flipH="1" flipV="1">
              <a:off x="5200143" y="1890939"/>
              <a:ext cx="1746458"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0" name="直接连接符 299">
              <a:extLst>
                <a:ext uri="{FF2B5EF4-FFF2-40B4-BE49-F238E27FC236}">
                  <a16:creationId xmlns:a16="http://schemas.microsoft.com/office/drawing/2014/main" id="{4ECF68D9-F078-7F13-AEC9-5A48377ECF3D}"/>
                </a:ext>
              </a:extLst>
            </p:cNvPr>
            <p:cNvCxnSpPr>
              <a:stCxn id="243" idx="0"/>
              <a:endCxn id="10" idx="4"/>
            </p:cNvCxnSpPr>
            <p:nvPr/>
          </p:nvCxnSpPr>
          <p:spPr>
            <a:xfrm flipH="1" flipV="1">
              <a:off x="5687098" y="1890939"/>
              <a:ext cx="1259503"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1" name="直接连接符 300">
              <a:extLst>
                <a:ext uri="{FF2B5EF4-FFF2-40B4-BE49-F238E27FC236}">
                  <a16:creationId xmlns:a16="http://schemas.microsoft.com/office/drawing/2014/main" id="{6A920DA4-2B46-DEA1-8165-ECF240961BED}"/>
                </a:ext>
              </a:extLst>
            </p:cNvPr>
            <p:cNvCxnSpPr>
              <a:stCxn id="243" idx="0"/>
              <a:endCxn id="11" idx="4"/>
            </p:cNvCxnSpPr>
            <p:nvPr/>
          </p:nvCxnSpPr>
          <p:spPr>
            <a:xfrm flipH="1" flipV="1">
              <a:off x="6725935" y="1929883"/>
              <a:ext cx="220666" cy="1317146"/>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2" name="直接连接符 301">
              <a:extLst>
                <a:ext uri="{FF2B5EF4-FFF2-40B4-BE49-F238E27FC236}">
                  <a16:creationId xmlns:a16="http://schemas.microsoft.com/office/drawing/2014/main" id="{D283FE21-4A3F-EDEB-7DFB-74B441FD47F7}"/>
                </a:ext>
              </a:extLst>
            </p:cNvPr>
            <p:cNvCxnSpPr>
              <a:stCxn id="244" idx="0"/>
              <a:endCxn id="4" idx="4"/>
            </p:cNvCxnSpPr>
            <p:nvPr/>
          </p:nvCxnSpPr>
          <p:spPr>
            <a:xfrm flipH="1" flipV="1">
              <a:off x="2765365" y="1890939"/>
              <a:ext cx="4461302"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 name="直接连接符 302">
              <a:extLst>
                <a:ext uri="{FF2B5EF4-FFF2-40B4-BE49-F238E27FC236}">
                  <a16:creationId xmlns:a16="http://schemas.microsoft.com/office/drawing/2014/main" id="{4DC76CD4-D1E8-CFDA-FE34-3F5742D0BA13}"/>
                </a:ext>
              </a:extLst>
            </p:cNvPr>
            <p:cNvCxnSpPr>
              <a:stCxn id="244" idx="0"/>
              <a:endCxn id="5" idx="4"/>
            </p:cNvCxnSpPr>
            <p:nvPr/>
          </p:nvCxnSpPr>
          <p:spPr>
            <a:xfrm flipH="1" flipV="1">
              <a:off x="3252321" y="1890939"/>
              <a:ext cx="3974347"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 name="直接连接符 303">
              <a:extLst>
                <a:ext uri="{FF2B5EF4-FFF2-40B4-BE49-F238E27FC236}">
                  <a16:creationId xmlns:a16="http://schemas.microsoft.com/office/drawing/2014/main" id="{2C737EF0-C361-81EC-F0DC-BCBDFD957ABD}"/>
                </a:ext>
              </a:extLst>
            </p:cNvPr>
            <p:cNvCxnSpPr>
              <a:stCxn id="244" idx="0"/>
              <a:endCxn id="6" idx="4"/>
            </p:cNvCxnSpPr>
            <p:nvPr/>
          </p:nvCxnSpPr>
          <p:spPr>
            <a:xfrm flipH="1" flipV="1">
              <a:off x="3739276" y="1890939"/>
              <a:ext cx="3487391"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5" name="直接连接符 304">
              <a:extLst>
                <a:ext uri="{FF2B5EF4-FFF2-40B4-BE49-F238E27FC236}">
                  <a16:creationId xmlns:a16="http://schemas.microsoft.com/office/drawing/2014/main" id="{014ADC92-3F81-EA8C-4A76-A102F04E7C28}"/>
                </a:ext>
              </a:extLst>
            </p:cNvPr>
            <p:cNvCxnSpPr>
              <a:stCxn id="244" idx="0"/>
              <a:endCxn id="7" idx="4"/>
            </p:cNvCxnSpPr>
            <p:nvPr/>
          </p:nvCxnSpPr>
          <p:spPr>
            <a:xfrm flipH="1" flipV="1">
              <a:off x="4226232" y="1890939"/>
              <a:ext cx="3000436"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6" name="直接连接符 305">
              <a:extLst>
                <a:ext uri="{FF2B5EF4-FFF2-40B4-BE49-F238E27FC236}">
                  <a16:creationId xmlns:a16="http://schemas.microsoft.com/office/drawing/2014/main" id="{B99A1ACC-F740-62F8-4484-A09E3936D3F3}"/>
                </a:ext>
              </a:extLst>
            </p:cNvPr>
            <p:cNvCxnSpPr>
              <a:stCxn id="244" idx="0"/>
              <a:endCxn id="8" idx="4"/>
            </p:cNvCxnSpPr>
            <p:nvPr/>
          </p:nvCxnSpPr>
          <p:spPr>
            <a:xfrm flipH="1" flipV="1">
              <a:off x="4713187" y="1890939"/>
              <a:ext cx="2513480"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a:extLst>
                <a:ext uri="{FF2B5EF4-FFF2-40B4-BE49-F238E27FC236}">
                  <a16:creationId xmlns:a16="http://schemas.microsoft.com/office/drawing/2014/main" id="{C3990799-AE95-9E63-110A-905F10D9F1EB}"/>
                </a:ext>
              </a:extLst>
            </p:cNvPr>
            <p:cNvCxnSpPr>
              <a:cxnSpLocks/>
              <a:stCxn id="244" idx="0"/>
              <a:endCxn id="9" idx="4"/>
            </p:cNvCxnSpPr>
            <p:nvPr/>
          </p:nvCxnSpPr>
          <p:spPr>
            <a:xfrm flipH="1" flipV="1">
              <a:off x="5200143" y="1890939"/>
              <a:ext cx="2026525"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8" name="直接连接符 307">
              <a:extLst>
                <a:ext uri="{FF2B5EF4-FFF2-40B4-BE49-F238E27FC236}">
                  <a16:creationId xmlns:a16="http://schemas.microsoft.com/office/drawing/2014/main" id="{1C932EAD-C529-C9B7-CEB2-B110B528D008}"/>
                </a:ext>
              </a:extLst>
            </p:cNvPr>
            <p:cNvCxnSpPr>
              <a:cxnSpLocks/>
              <a:stCxn id="244" idx="0"/>
              <a:endCxn id="10" idx="4"/>
            </p:cNvCxnSpPr>
            <p:nvPr/>
          </p:nvCxnSpPr>
          <p:spPr>
            <a:xfrm flipH="1" flipV="1">
              <a:off x="5687098" y="1890939"/>
              <a:ext cx="1539569"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9" name="直接连接符 308">
              <a:extLst>
                <a:ext uri="{FF2B5EF4-FFF2-40B4-BE49-F238E27FC236}">
                  <a16:creationId xmlns:a16="http://schemas.microsoft.com/office/drawing/2014/main" id="{AADB8A3B-0DA8-E29F-7F33-295EB0354109}"/>
                </a:ext>
              </a:extLst>
            </p:cNvPr>
            <p:cNvCxnSpPr>
              <a:cxnSpLocks/>
              <a:stCxn id="244" idx="0"/>
              <a:endCxn id="11" idx="4"/>
            </p:cNvCxnSpPr>
            <p:nvPr/>
          </p:nvCxnSpPr>
          <p:spPr>
            <a:xfrm flipH="1" flipV="1">
              <a:off x="6725935" y="1929883"/>
              <a:ext cx="500732" cy="1317146"/>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0" name="直接连接符 309">
              <a:extLst>
                <a:ext uri="{FF2B5EF4-FFF2-40B4-BE49-F238E27FC236}">
                  <a16:creationId xmlns:a16="http://schemas.microsoft.com/office/drawing/2014/main" id="{44320EDE-39F5-C9AE-BE82-C2886F5996B6}"/>
                </a:ext>
              </a:extLst>
            </p:cNvPr>
            <p:cNvCxnSpPr>
              <a:stCxn id="245" idx="0"/>
              <a:endCxn id="4" idx="4"/>
            </p:cNvCxnSpPr>
            <p:nvPr/>
          </p:nvCxnSpPr>
          <p:spPr>
            <a:xfrm flipH="1" flipV="1">
              <a:off x="2765365" y="1890939"/>
              <a:ext cx="4741369"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1" name="直接连接符 310">
              <a:extLst>
                <a:ext uri="{FF2B5EF4-FFF2-40B4-BE49-F238E27FC236}">
                  <a16:creationId xmlns:a16="http://schemas.microsoft.com/office/drawing/2014/main" id="{CCE0A3B2-7024-4BAE-724D-9605AAD367E8}"/>
                </a:ext>
              </a:extLst>
            </p:cNvPr>
            <p:cNvCxnSpPr>
              <a:stCxn id="245" idx="0"/>
              <a:endCxn id="5" idx="4"/>
            </p:cNvCxnSpPr>
            <p:nvPr/>
          </p:nvCxnSpPr>
          <p:spPr>
            <a:xfrm flipH="1" flipV="1">
              <a:off x="3252321" y="1890939"/>
              <a:ext cx="4254413"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2" name="直接连接符 311">
              <a:extLst>
                <a:ext uri="{FF2B5EF4-FFF2-40B4-BE49-F238E27FC236}">
                  <a16:creationId xmlns:a16="http://schemas.microsoft.com/office/drawing/2014/main" id="{055FE460-7440-27C7-C342-096671D63A89}"/>
                </a:ext>
              </a:extLst>
            </p:cNvPr>
            <p:cNvCxnSpPr>
              <a:stCxn id="245" idx="0"/>
              <a:endCxn id="6" idx="4"/>
            </p:cNvCxnSpPr>
            <p:nvPr/>
          </p:nvCxnSpPr>
          <p:spPr>
            <a:xfrm flipH="1" flipV="1">
              <a:off x="3739276" y="1890939"/>
              <a:ext cx="3767458"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3" name="直接连接符 312">
              <a:extLst>
                <a:ext uri="{FF2B5EF4-FFF2-40B4-BE49-F238E27FC236}">
                  <a16:creationId xmlns:a16="http://schemas.microsoft.com/office/drawing/2014/main" id="{BC1759C6-F33B-BCA9-915E-F8ADE2321DB8}"/>
                </a:ext>
              </a:extLst>
            </p:cNvPr>
            <p:cNvCxnSpPr>
              <a:stCxn id="245" idx="0"/>
              <a:endCxn id="7" idx="4"/>
            </p:cNvCxnSpPr>
            <p:nvPr/>
          </p:nvCxnSpPr>
          <p:spPr>
            <a:xfrm flipH="1" flipV="1">
              <a:off x="4226232" y="1890939"/>
              <a:ext cx="3280502"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a:extLst>
                <a:ext uri="{FF2B5EF4-FFF2-40B4-BE49-F238E27FC236}">
                  <a16:creationId xmlns:a16="http://schemas.microsoft.com/office/drawing/2014/main" id="{7781B4D7-2213-3C31-AC63-502685E56856}"/>
                </a:ext>
              </a:extLst>
            </p:cNvPr>
            <p:cNvCxnSpPr>
              <a:stCxn id="245" idx="0"/>
              <a:endCxn id="8" idx="4"/>
            </p:cNvCxnSpPr>
            <p:nvPr/>
          </p:nvCxnSpPr>
          <p:spPr>
            <a:xfrm flipH="1" flipV="1">
              <a:off x="4713187" y="1890939"/>
              <a:ext cx="2793547"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5" name="直接连接符 314">
              <a:extLst>
                <a:ext uri="{FF2B5EF4-FFF2-40B4-BE49-F238E27FC236}">
                  <a16:creationId xmlns:a16="http://schemas.microsoft.com/office/drawing/2014/main" id="{78E10BF8-C6B0-1E17-8423-D03067BF14F7}"/>
                </a:ext>
              </a:extLst>
            </p:cNvPr>
            <p:cNvCxnSpPr>
              <a:stCxn id="245" idx="0"/>
              <a:endCxn id="9" idx="4"/>
            </p:cNvCxnSpPr>
            <p:nvPr/>
          </p:nvCxnSpPr>
          <p:spPr>
            <a:xfrm flipH="1" flipV="1">
              <a:off x="5200143" y="1890939"/>
              <a:ext cx="2306591"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6" name="直接连接符 315">
              <a:extLst>
                <a:ext uri="{FF2B5EF4-FFF2-40B4-BE49-F238E27FC236}">
                  <a16:creationId xmlns:a16="http://schemas.microsoft.com/office/drawing/2014/main" id="{86575352-472A-71EC-BF73-B080FECEEB8F}"/>
                </a:ext>
              </a:extLst>
            </p:cNvPr>
            <p:cNvCxnSpPr>
              <a:stCxn id="245" idx="0"/>
              <a:endCxn id="10" idx="4"/>
            </p:cNvCxnSpPr>
            <p:nvPr/>
          </p:nvCxnSpPr>
          <p:spPr>
            <a:xfrm flipH="1" flipV="1">
              <a:off x="5687098" y="1890939"/>
              <a:ext cx="1819636"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a:extLst>
                <a:ext uri="{FF2B5EF4-FFF2-40B4-BE49-F238E27FC236}">
                  <a16:creationId xmlns:a16="http://schemas.microsoft.com/office/drawing/2014/main" id="{7906F42B-B384-2679-573C-0D289C36C4E9}"/>
                </a:ext>
              </a:extLst>
            </p:cNvPr>
            <p:cNvCxnSpPr>
              <a:stCxn id="245" idx="0"/>
              <a:endCxn id="11" idx="4"/>
            </p:cNvCxnSpPr>
            <p:nvPr/>
          </p:nvCxnSpPr>
          <p:spPr>
            <a:xfrm flipH="1" flipV="1">
              <a:off x="6725935" y="1929883"/>
              <a:ext cx="780799" cy="1317146"/>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8" name="直接连接符 317">
              <a:extLst>
                <a:ext uri="{FF2B5EF4-FFF2-40B4-BE49-F238E27FC236}">
                  <a16:creationId xmlns:a16="http://schemas.microsoft.com/office/drawing/2014/main" id="{40B3203A-BDFB-5E65-2268-67D9347EE05E}"/>
                </a:ext>
              </a:extLst>
            </p:cNvPr>
            <p:cNvCxnSpPr>
              <a:stCxn id="246" idx="0"/>
              <a:endCxn id="4" idx="4"/>
            </p:cNvCxnSpPr>
            <p:nvPr/>
          </p:nvCxnSpPr>
          <p:spPr>
            <a:xfrm flipH="1" flipV="1">
              <a:off x="2765365" y="1890939"/>
              <a:ext cx="5021435"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9" name="直接连接符 318">
              <a:extLst>
                <a:ext uri="{FF2B5EF4-FFF2-40B4-BE49-F238E27FC236}">
                  <a16:creationId xmlns:a16="http://schemas.microsoft.com/office/drawing/2014/main" id="{F3869E55-4B6E-D5DF-D43A-F2E891FDD47E}"/>
                </a:ext>
              </a:extLst>
            </p:cNvPr>
            <p:cNvCxnSpPr>
              <a:stCxn id="246" idx="0"/>
              <a:endCxn id="5" idx="4"/>
            </p:cNvCxnSpPr>
            <p:nvPr/>
          </p:nvCxnSpPr>
          <p:spPr>
            <a:xfrm flipH="1" flipV="1">
              <a:off x="3252321" y="1890939"/>
              <a:ext cx="4534480"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 name="直接连接符 319">
              <a:extLst>
                <a:ext uri="{FF2B5EF4-FFF2-40B4-BE49-F238E27FC236}">
                  <a16:creationId xmlns:a16="http://schemas.microsoft.com/office/drawing/2014/main" id="{9E97A45A-7592-8C2C-D9E9-3DA59A533ECE}"/>
                </a:ext>
              </a:extLst>
            </p:cNvPr>
            <p:cNvCxnSpPr>
              <a:stCxn id="246" idx="0"/>
              <a:endCxn id="6" idx="4"/>
            </p:cNvCxnSpPr>
            <p:nvPr/>
          </p:nvCxnSpPr>
          <p:spPr>
            <a:xfrm flipH="1" flipV="1">
              <a:off x="3739276" y="1890939"/>
              <a:ext cx="4047524"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 name="直接连接符 320">
              <a:extLst>
                <a:ext uri="{FF2B5EF4-FFF2-40B4-BE49-F238E27FC236}">
                  <a16:creationId xmlns:a16="http://schemas.microsoft.com/office/drawing/2014/main" id="{138F9C62-964B-AC3B-7380-EBF26F4C97E9}"/>
                </a:ext>
              </a:extLst>
            </p:cNvPr>
            <p:cNvCxnSpPr>
              <a:stCxn id="246" idx="0"/>
              <a:endCxn id="7" idx="4"/>
            </p:cNvCxnSpPr>
            <p:nvPr/>
          </p:nvCxnSpPr>
          <p:spPr>
            <a:xfrm flipH="1" flipV="1">
              <a:off x="4226232" y="1890939"/>
              <a:ext cx="3560569"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a:extLst>
                <a:ext uri="{FF2B5EF4-FFF2-40B4-BE49-F238E27FC236}">
                  <a16:creationId xmlns:a16="http://schemas.microsoft.com/office/drawing/2014/main" id="{3204B2CD-CFB1-360D-6CBE-16B4EC7899E4}"/>
                </a:ext>
              </a:extLst>
            </p:cNvPr>
            <p:cNvCxnSpPr>
              <a:stCxn id="246" idx="0"/>
              <a:endCxn id="8" idx="4"/>
            </p:cNvCxnSpPr>
            <p:nvPr/>
          </p:nvCxnSpPr>
          <p:spPr>
            <a:xfrm flipH="1" flipV="1">
              <a:off x="4713187" y="1890939"/>
              <a:ext cx="3073613"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3" name="直接连接符 322">
              <a:extLst>
                <a:ext uri="{FF2B5EF4-FFF2-40B4-BE49-F238E27FC236}">
                  <a16:creationId xmlns:a16="http://schemas.microsoft.com/office/drawing/2014/main" id="{FB158F2A-85C1-F674-F6C6-F0AEBEFE3675}"/>
                </a:ext>
              </a:extLst>
            </p:cNvPr>
            <p:cNvCxnSpPr>
              <a:stCxn id="246" idx="0"/>
              <a:endCxn id="9" idx="4"/>
            </p:cNvCxnSpPr>
            <p:nvPr/>
          </p:nvCxnSpPr>
          <p:spPr>
            <a:xfrm flipH="1" flipV="1">
              <a:off x="5200143" y="1890939"/>
              <a:ext cx="2586658"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4" name="直接连接符 323">
              <a:extLst>
                <a:ext uri="{FF2B5EF4-FFF2-40B4-BE49-F238E27FC236}">
                  <a16:creationId xmlns:a16="http://schemas.microsoft.com/office/drawing/2014/main" id="{38B30538-78BF-69EE-497B-7D6437B1C26B}"/>
                </a:ext>
              </a:extLst>
            </p:cNvPr>
            <p:cNvCxnSpPr>
              <a:stCxn id="246" idx="0"/>
              <a:endCxn id="10" idx="4"/>
            </p:cNvCxnSpPr>
            <p:nvPr/>
          </p:nvCxnSpPr>
          <p:spPr>
            <a:xfrm flipH="1" flipV="1">
              <a:off x="5687098" y="1890939"/>
              <a:ext cx="2099702"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5" name="直接连接符 324">
              <a:extLst>
                <a:ext uri="{FF2B5EF4-FFF2-40B4-BE49-F238E27FC236}">
                  <a16:creationId xmlns:a16="http://schemas.microsoft.com/office/drawing/2014/main" id="{451D0A4C-F3AF-4569-7C73-B43C034C9D2F}"/>
                </a:ext>
              </a:extLst>
            </p:cNvPr>
            <p:cNvCxnSpPr>
              <a:stCxn id="246" idx="0"/>
              <a:endCxn id="11" idx="4"/>
            </p:cNvCxnSpPr>
            <p:nvPr/>
          </p:nvCxnSpPr>
          <p:spPr>
            <a:xfrm flipH="1" flipV="1">
              <a:off x="6725935" y="1929883"/>
              <a:ext cx="1060865" cy="1317146"/>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6" name="直接连接符 325">
              <a:extLst>
                <a:ext uri="{FF2B5EF4-FFF2-40B4-BE49-F238E27FC236}">
                  <a16:creationId xmlns:a16="http://schemas.microsoft.com/office/drawing/2014/main" id="{95E5B307-FE34-870C-75B2-373A6F10B449}"/>
                </a:ext>
              </a:extLst>
            </p:cNvPr>
            <p:cNvCxnSpPr>
              <a:stCxn id="247" idx="0"/>
              <a:endCxn id="4" idx="4"/>
            </p:cNvCxnSpPr>
            <p:nvPr/>
          </p:nvCxnSpPr>
          <p:spPr>
            <a:xfrm flipH="1" flipV="1">
              <a:off x="2765365" y="1890939"/>
              <a:ext cx="5301502"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7" name="直接连接符 326">
              <a:extLst>
                <a:ext uri="{FF2B5EF4-FFF2-40B4-BE49-F238E27FC236}">
                  <a16:creationId xmlns:a16="http://schemas.microsoft.com/office/drawing/2014/main" id="{DF38EF9F-BAD2-F543-D9EE-E32CF68AA915}"/>
                </a:ext>
              </a:extLst>
            </p:cNvPr>
            <p:cNvCxnSpPr>
              <a:stCxn id="247" idx="0"/>
              <a:endCxn id="5" idx="4"/>
            </p:cNvCxnSpPr>
            <p:nvPr/>
          </p:nvCxnSpPr>
          <p:spPr>
            <a:xfrm flipH="1" flipV="1">
              <a:off x="3252321" y="1890939"/>
              <a:ext cx="4814546"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a:extLst>
                <a:ext uri="{FF2B5EF4-FFF2-40B4-BE49-F238E27FC236}">
                  <a16:creationId xmlns:a16="http://schemas.microsoft.com/office/drawing/2014/main" id="{2DC9E63B-6595-5D37-9C74-1A5C1051BA4D}"/>
                </a:ext>
              </a:extLst>
            </p:cNvPr>
            <p:cNvCxnSpPr>
              <a:stCxn id="247" idx="0"/>
              <a:endCxn id="6" idx="4"/>
            </p:cNvCxnSpPr>
            <p:nvPr/>
          </p:nvCxnSpPr>
          <p:spPr>
            <a:xfrm flipH="1" flipV="1">
              <a:off x="3739276" y="1890939"/>
              <a:ext cx="4327591"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9" name="直接连接符 328">
              <a:extLst>
                <a:ext uri="{FF2B5EF4-FFF2-40B4-BE49-F238E27FC236}">
                  <a16:creationId xmlns:a16="http://schemas.microsoft.com/office/drawing/2014/main" id="{6FC99B6F-C72F-8EF7-8489-E52514DC9F85}"/>
                </a:ext>
              </a:extLst>
            </p:cNvPr>
            <p:cNvCxnSpPr>
              <a:stCxn id="247" idx="0"/>
              <a:endCxn id="7" idx="4"/>
            </p:cNvCxnSpPr>
            <p:nvPr/>
          </p:nvCxnSpPr>
          <p:spPr>
            <a:xfrm flipH="1" flipV="1">
              <a:off x="4226232" y="1890939"/>
              <a:ext cx="3840635"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0" name="直接连接符 329">
              <a:extLst>
                <a:ext uri="{FF2B5EF4-FFF2-40B4-BE49-F238E27FC236}">
                  <a16:creationId xmlns:a16="http://schemas.microsoft.com/office/drawing/2014/main" id="{C43142CE-F749-ECEB-0890-DDA0F5570540}"/>
                </a:ext>
              </a:extLst>
            </p:cNvPr>
            <p:cNvCxnSpPr>
              <a:stCxn id="247" idx="0"/>
              <a:endCxn id="8" idx="4"/>
            </p:cNvCxnSpPr>
            <p:nvPr/>
          </p:nvCxnSpPr>
          <p:spPr>
            <a:xfrm flipH="1" flipV="1">
              <a:off x="4713187" y="1890939"/>
              <a:ext cx="3353680"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1" name="直接连接符 330">
              <a:extLst>
                <a:ext uri="{FF2B5EF4-FFF2-40B4-BE49-F238E27FC236}">
                  <a16:creationId xmlns:a16="http://schemas.microsoft.com/office/drawing/2014/main" id="{5748E780-C4D1-98CD-5E85-662D934E799B}"/>
                </a:ext>
              </a:extLst>
            </p:cNvPr>
            <p:cNvCxnSpPr>
              <a:stCxn id="247" idx="0"/>
              <a:endCxn id="9" idx="4"/>
            </p:cNvCxnSpPr>
            <p:nvPr/>
          </p:nvCxnSpPr>
          <p:spPr>
            <a:xfrm flipH="1" flipV="1">
              <a:off x="5200143" y="1890939"/>
              <a:ext cx="2866724"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2" name="直接连接符 331">
              <a:extLst>
                <a:ext uri="{FF2B5EF4-FFF2-40B4-BE49-F238E27FC236}">
                  <a16:creationId xmlns:a16="http://schemas.microsoft.com/office/drawing/2014/main" id="{67CAA68A-E88F-38D7-5D2B-8BE19D0A6A42}"/>
                </a:ext>
              </a:extLst>
            </p:cNvPr>
            <p:cNvCxnSpPr>
              <a:stCxn id="247" idx="0"/>
              <a:endCxn id="10" idx="4"/>
            </p:cNvCxnSpPr>
            <p:nvPr/>
          </p:nvCxnSpPr>
          <p:spPr>
            <a:xfrm flipH="1" flipV="1">
              <a:off x="5687098" y="1890939"/>
              <a:ext cx="2379769"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3" name="直接连接符 332">
              <a:extLst>
                <a:ext uri="{FF2B5EF4-FFF2-40B4-BE49-F238E27FC236}">
                  <a16:creationId xmlns:a16="http://schemas.microsoft.com/office/drawing/2014/main" id="{D502F320-3D8B-BD05-C541-60746CEA9BD3}"/>
                </a:ext>
              </a:extLst>
            </p:cNvPr>
            <p:cNvCxnSpPr>
              <a:stCxn id="247" idx="0"/>
              <a:endCxn id="11" idx="4"/>
            </p:cNvCxnSpPr>
            <p:nvPr/>
          </p:nvCxnSpPr>
          <p:spPr>
            <a:xfrm flipH="1" flipV="1">
              <a:off x="6725935" y="1929883"/>
              <a:ext cx="1340932" cy="1317146"/>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4" name="直接连接符 333">
              <a:extLst>
                <a:ext uri="{FF2B5EF4-FFF2-40B4-BE49-F238E27FC236}">
                  <a16:creationId xmlns:a16="http://schemas.microsoft.com/office/drawing/2014/main" id="{0F380EC6-FEDF-1E76-31AE-E094EDF8FBEC}"/>
                </a:ext>
              </a:extLst>
            </p:cNvPr>
            <p:cNvCxnSpPr>
              <a:stCxn id="248" idx="0"/>
              <a:endCxn id="4" idx="4"/>
            </p:cNvCxnSpPr>
            <p:nvPr/>
          </p:nvCxnSpPr>
          <p:spPr>
            <a:xfrm flipH="1" flipV="1">
              <a:off x="2765365" y="1890940"/>
              <a:ext cx="5581568" cy="136239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5" name="直接连接符 334">
              <a:extLst>
                <a:ext uri="{FF2B5EF4-FFF2-40B4-BE49-F238E27FC236}">
                  <a16:creationId xmlns:a16="http://schemas.microsoft.com/office/drawing/2014/main" id="{621F279B-6C31-17C6-993E-297EB625E4DA}"/>
                </a:ext>
              </a:extLst>
            </p:cNvPr>
            <p:cNvCxnSpPr>
              <a:stCxn id="248" idx="0"/>
              <a:endCxn id="5" idx="4"/>
            </p:cNvCxnSpPr>
            <p:nvPr/>
          </p:nvCxnSpPr>
          <p:spPr>
            <a:xfrm flipH="1" flipV="1">
              <a:off x="3252321" y="1890940"/>
              <a:ext cx="5094613" cy="136239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6" name="直接连接符 335">
              <a:extLst>
                <a:ext uri="{FF2B5EF4-FFF2-40B4-BE49-F238E27FC236}">
                  <a16:creationId xmlns:a16="http://schemas.microsoft.com/office/drawing/2014/main" id="{289BF979-4754-9545-231F-C3D8B75AA2EF}"/>
                </a:ext>
              </a:extLst>
            </p:cNvPr>
            <p:cNvCxnSpPr>
              <a:stCxn id="248" idx="0"/>
              <a:endCxn id="6" idx="4"/>
            </p:cNvCxnSpPr>
            <p:nvPr/>
          </p:nvCxnSpPr>
          <p:spPr>
            <a:xfrm flipH="1" flipV="1">
              <a:off x="3739276" y="1890940"/>
              <a:ext cx="4607657" cy="136239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7" name="直接连接符 336">
              <a:extLst>
                <a:ext uri="{FF2B5EF4-FFF2-40B4-BE49-F238E27FC236}">
                  <a16:creationId xmlns:a16="http://schemas.microsoft.com/office/drawing/2014/main" id="{4FEDA4DB-F3C0-6671-61EA-337D3EF13B38}"/>
                </a:ext>
              </a:extLst>
            </p:cNvPr>
            <p:cNvCxnSpPr>
              <a:stCxn id="248" idx="0"/>
              <a:endCxn id="7" idx="4"/>
            </p:cNvCxnSpPr>
            <p:nvPr/>
          </p:nvCxnSpPr>
          <p:spPr>
            <a:xfrm flipH="1" flipV="1">
              <a:off x="4226232" y="1890940"/>
              <a:ext cx="4120702" cy="136239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8" name="直接连接符 337">
              <a:extLst>
                <a:ext uri="{FF2B5EF4-FFF2-40B4-BE49-F238E27FC236}">
                  <a16:creationId xmlns:a16="http://schemas.microsoft.com/office/drawing/2014/main" id="{0665833C-26E8-6159-A29F-11B9B7BF5320}"/>
                </a:ext>
              </a:extLst>
            </p:cNvPr>
            <p:cNvCxnSpPr>
              <a:stCxn id="248" idx="0"/>
              <a:endCxn id="8" idx="4"/>
            </p:cNvCxnSpPr>
            <p:nvPr/>
          </p:nvCxnSpPr>
          <p:spPr>
            <a:xfrm flipH="1" flipV="1">
              <a:off x="4713187" y="1890940"/>
              <a:ext cx="3633746" cy="136239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9" name="直接连接符 338">
              <a:extLst>
                <a:ext uri="{FF2B5EF4-FFF2-40B4-BE49-F238E27FC236}">
                  <a16:creationId xmlns:a16="http://schemas.microsoft.com/office/drawing/2014/main" id="{479807F6-3B2F-449F-5308-0235992ADA9E}"/>
                </a:ext>
              </a:extLst>
            </p:cNvPr>
            <p:cNvCxnSpPr>
              <a:stCxn id="248" idx="0"/>
              <a:endCxn id="9" idx="4"/>
            </p:cNvCxnSpPr>
            <p:nvPr/>
          </p:nvCxnSpPr>
          <p:spPr>
            <a:xfrm flipH="1" flipV="1">
              <a:off x="5200143" y="1890940"/>
              <a:ext cx="3146791" cy="136239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 name="直接连接符 339">
              <a:extLst>
                <a:ext uri="{FF2B5EF4-FFF2-40B4-BE49-F238E27FC236}">
                  <a16:creationId xmlns:a16="http://schemas.microsoft.com/office/drawing/2014/main" id="{616CD3BE-6407-38C2-56A0-8C009606FDDE}"/>
                </a:ext>
              </a:extLst>
            </p:cNvPr>
            <p:cNvCxnSpPr>
              <a:stCxn id="248" idx="0"/>
              <a:endCxn id="10" idx="4"/>
            </p:cNvCxnSpPr>
            <p:nvPr/>
          </p:nvCxnSpPr>
          <p:spPr>
            <a:xfrm flipH="1" flipV="1">
              <a:off x="5687098" y="1890940"/>
              <a:ext cx="2659835" cy="136239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 name="直接连接符 340">
              <a:extLst>
                <a:ext uri="{FF2B5EF4-FFF2-40B4-BE49-F238E27FC236}">
                  <a16:creationId xmlns:a16="http://schemas.microsoft.com/office/drawing/2014/main" id="{1F11D221-3434-9F74-17DA-A8E242D32550}"/>
                </a:ext>
              </a:extLst>
            </p:cNvPr>
            <p:cNvCxnSpPr>
              <a:stCxn id="248" idx="0"/>
              <a:endCxn id="11" idx="4"/>
            </p:cNvCxnSpPr>
            <p:nvPr/>
          </p:nvCxnSpPr>
          <p:spPr>
            <a:xfrm flipH="1" flipV="1">
              <a:off x="6725935" y="1929883"/>
              <a:ext cx="1620998" cy="1323455"/>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42" name="文本框 341">
              <a:extLst>
                <a:ext uri="{FF2B5EF4-FFF2-40B4-BE49-F238E27FC236}">
                  <a16:creationId xmlns:a16="http://schemas.microsoft.com/office/drawing/2014/main" id="{01CBE53B-B624-7EDD-060B-B42E2E52978F}"/>
                </a:ext>
              </a:extLst>
            </p:cNvPr>
            <p:cNvSpPr txBox="1"/>
            <p:nvPr/>
          </p:nvSpPr>
          <p:spPr>
            <a:xfrm>
              <a:off x="5840237" y="3743079"/>
              <a:ext cx="341760" cy="323165"/>
            </a:xfrm>
            <a:prstGeom prst="rect">
              <a:avLst/>
            </a:prstGeom>
            <a:noFill/>
          </p:spPr>
          <p:txBody>
            <a:bodyPr wrap="none" rtlCol="0">
              <a:spAutoFit/>
            </a:bodyPr>
            <a:lstStyle/>
            <a:p>
              <a:pPr defTabSz="685800" fontAlgn="auto">
                <a:spcBef>
                  <a:spcPts val="0"/>
                </a:spcBef>
                <a:spcAft>
                  <a:spcPts val="0"/>
                </a:spcAft>
              </a:pPr>
              <a:r>
                <a:rPr lang="en-US" altLang="zh-CN" sz="1500" b="1" dirty="0">
                  <a:solidFill>
                    <a:prstClr val="black"/>
                  </a:solidFill>
                  <a:latin typeface="等线" panose="020F0502020204030204"/>
                  <a:ea typeface="等线" panose="02010600030101010101" pitchFamily="2" charset="-122"/>
                </a:rPr>
                <a:t>…</a:t>
              </a:r>
              <a:endParaRPr lang="zh-CN" altLang="en-US" sz="1500" b="1" dirty="0">
                <a:solidFill>
                  <a:prstClr val="black"/>
                </a:solidFill>
                <a:latin typeface="等线" panose="020F0502020204030204"/>
                <a:ea typeface="等线" panose="02010600030101010101" pitchFamily="2" charset="-122"/>
              </a:endParaRPr>
            </a:p>
          </p:txBody>
        </p:sp>
        <p:sp>
          <p:nvSpPr>
            <p:cNvPr id="343" name="矩形 342">
              <a:extLst>
                <a:ext uri="{FF2B5EF4-FFF2-40B4-BE49-F238E27FC236}">
                  <a16:creationId xmlns:a16="http://schemas.microsoft.com/office/drawing/2014/main" id="{4AB5DE25-7FDC-9213-4957-65B76C17EF8D}"/>
                </a:ext>
              </a:extLst>
            </p:cNvPr>
            <p:cNvSpPr/>
            <p:nvPr/>
          </p:nvSpPr>
          <p:spPr>
            <a:xfrm>
              <a:off x="6264992" y="3169920"/>
              <a:ext cx="2241341" cy="1663065"/>
            </a:xfrm>
            <a:prstGeom prst="rect">
              <a:avLst/>
            </a:prstGeom>
            <a:noFill/>
            <a:ln w="38100">
              <a:solidFill>
                <a:srgbClr val="D0CECE"/>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344" name="文本框 343">
              <a:extLst>
                <a:ext uri="{FF2B5EF4-FFF2-40B4-BE49-F238E27FC236}">
                  <a16:creationId xmlns:a16="http://schemas.microsoft.com/office/drawing/2014/main" id="{28F61817-A4EF-C173-B4AB-B28C9D1E7BB1}"/>
                </a:ext>
              </a:extLst>
            </p:cNvPr>
            <p:cNvSpPr txBox="1"/>
            <p:nvPr/>
          </p:nvSpPr>
          <p:spPr>
            <a:xfrm>
              <a:off x="1920580" y="4542442"/>
              <a:ext cx="857094" cy="300082"/>
            </a:xfrm>
            <a:prstGeom prst="rect">
              <a:avLst/>
            </a:prstGeom>
            <a:noFill/>
          </p:spPr>
          <p:txBody>
            <a:bodyPr wrap="none" rtlCol="0">
              <a:spAutoFit/>
            </a:bodyPr>
            <a:lstStyle/>
            <a:p>
              <a:pPr defTabSz="685800" fontAlgn="auto">
                <a:spcBef>
                  <a:spcPts val="0"/>
                </a:spcBef>
                <a:spcAft>
                  <a:spcPts val="0"/>
                </a:spcAft>
              </a:pPr>
              <a:r>
                <a:rPr lang="en-US" altLang="zh-CN" sz="1350" dirty="0">
                  <a:solidFill>
                    <a:prstClr val="black"/>
                  </a:solidFill>
                  <a:latin typeface="微软雅黑" panose="020B0503020204020204" pitchFamily="34" charset="-122"/>
                  <a:ea typeface="微软雅黑" panose="020B0503020204020204" pitchFamily="34" charset="-122"/>
                </a:rPr>
                <a:t>Group 1</a:t>
              </a:r>
              <a:endParaRPr lang="zh-CN" altLang="en-US" sz="1350" dirty="0">
                <a:solidFill>
                  <a:prstClr val="black"/>
                </a:solidFill>
                <a:latin typeface="微软雅黑" panose="020B0503020204020204" pitchFamily="34" charset="-122"/>
                <a:ea typeface="微软雅黑" panose="020B0503020204020204" pitchFamily="34" charset="-122"/>
              </a:endParaRPr>
            </a:p>
          </p:txBody>
        </p:sp>
        <p:sp>
          <p:nvSpPr>
            <p:cNvPr id="345" name="文本框 344">
              <a:extLst>
                <a:ext uri="{FF2B5EF4-FFF2-40B4-BE49-F238E27FC236}">
                  <a16:creationId xmlns:a16="http://schemas.microsoft.com/office/drawing/2014/main" id="{ABB019E8-BEF0-D175-3740-5AC91600F071}"/>
                </a:ext>
              </a:extLst>
            </p:cNvPr>
            <p:cNvSpPr txBox="1"/>
            <p:nvPr/>
          </p:nvSpPr>
          <p:spPr>
            <a:xfrm>
              <a:off x="4248743" y="4562294"/>
              <a:ext cx="857094" cy="300082"/>
            </a:xfrm>
            <a:prstGeom prst="rect">
              <a:avLst/>
            </a:prstGeom>
            <a:noFill/>
          </p:spPr>
          <p:txBody>
            <a:bodyPr wrap="none" rtlCol="0">
              <a:spAutoFit/>
            </a:bodyPr>
            <a:lstStyle/>
            <a:p>
              <a:pPr defTabSz="685800" fontAlgn="auto">
                <a:spcBef>
                  <a:spcPts val="0"/>
                </a:spcBef>
                <a:spcAft>
                  <a:spcPts val="0"/>
                </a:spcAft>
              </a:pPr>
              <a:r>
                <a:rPr lang="en-US" altLang="zh-CN" sz="1350" dirty="0">
                  <a:solidFill>
                    <a:prstClr val="black"/>
                  </a:solidFill>
                  <a:latin typeface="微软雅黑" panose="020B0503020204020204" pitchFamily="34" charset="-122"/>
                  <a:ea typeface="微软雅黑" panose="020B0503020204020204" pitchFamily="34" charset="-122"/>
                </a:rPr>
                <a:t>Group 2</a:t>
              </a:r>
              <a:endParaRPr lang="zh-CN" altLang="en-US" sz="1350" dirty="0">
                <a:solidFill>
                  <a:prstClr val="black"/>
                </a:solidFill>
                <a:latin typeface="微软雅黑" panose="020B0503020204020204" pitchFamily="34" charset="-122"/>
                <a:ea typeface="微软雅黑" panose="020B0503020204020204" pitchFamily="34" charset="-122"/>
              </a:endParaRPr>
            </a:p>
          </p:txBody>
        </p:sp>
        <p:sp>
          <p:nvSpPr>
            <p:cNvPr id="346" name="文本框 345">
              <a:extLst>
                <a:ext uri="{FF2B5EF4-FFF2-40B4-BE49-F238E27FC236}">
                  <a16:creationId xmlns:a16="http://schemas.microsoft.com/office/drawing/2014/main" id="{4563B26C-A15E-5DF8-A94F-6CE4E28F97D4}"/>
                </a:ext>
              </a:extLst>
            </p:cNvPr>
            <p:cNvSpPr txBox="1"/>
            <p:nvPr/>
          </p:nvSpPr>
          <p:spPr>
            <a:xfrm>
              <a:off x="7039808" y="4570609"/>
              <a:ext cx="857094" cy="300082"/>
            </a:xfrm>
            <a:prstGeom prst="rect">
              <a:avLst/>
            </a:prstGeom>
            <a:noFill/>
          </p:spPr>
          <p:txBody>
            <a:bodyPr wrap="none" rtlCol="0">
              <a:spAutoFit/>
            </a:bodyPr>
            <a:lstStyle/>
            <a:p>
              <a:pPr defTabSz="685800" fontAlgn="auto">
                <a:spcBef>
                  <a:spcPts val="0"/>
                </a:spcBef>
                <a:spcAft>
                  <a:spcPts val="0"/>
                </a:spcAft>
              </a:pPr>
              <a:r>
                <a:rPr lang="en-US" altLang="zh-CN" sz="1350" dirty="0">
                  <a:solidFill>
                    <a:prstClr val="black"/>
                  </a:solidFill>
                  <a:latin typeface="微软雅黑" panose="020B0503020204020204" pitchFamily="34" charset="-122"/>
                  <a:ea typeface="微软雅黑" panose="020B0503020204020204" pitchFamily="34" charset="-122"/>
                </a:rPr>
                <a:t>Group 8</a:t>
              </a:r>
              <a:endParaRPr lang="zh-CN" altLang="en-US" sz="1350" dirty="0">
                <a:solidFill>
                  <a:prstClr val="black"/>
                </a:solidFill>
                <a:latin typeface="微软雅黑" panose="020B0503020204020204" pitchFamily="34" charset="-122"/>
                <a:ea typeface="微软雅黑" panose="020B0503020204020204" pitchFamily="34" charset="-122"/>
              </a:endParaRPr>
            </a:p>
          </p:txBody>
        </p:sp>
        <p:sp>
          <p:nvSpPr>
            <p:cNvPr id="347" name="文本框 346">
              <a:extLst>
                <a:ext uri="{FF2B5EF4-FFF2-40B4-BE49-F238E27FC236}">
                  <a16:creationId xmlns:a16="http://schemas.microsoft.com/office/drawing/2014/main" id="{AE133969-EB5B-78BA-EA70-3AED3E624A92}"/>
                </a:ext>
              </a:extLst>
            </p:cNvPr>
            <p:cNvSpPr txBox="1"/>
            <p:nvPr/>
          </p:nvSpPr>
          <p:spPr>
            <a:xfrm>
              <a:off x="2047800" y="4086084"/>
              <a:ext cx="617477" cy="369332"/>
            </a:xfrm>
            <a:prstGeom prst="rect">
              <a:avLst/>
            </a:prstGeom>
            <a:noFill/>
          </p:spPr>
          <p:txBody>
            <a:bodyPr wrap="none" rtlCol="0">
              <a:spAutoFit/>
            </a:bodyPr>
            <a:lstStyle/>
            <a:p>
              <a:pPr defTabSz="685800" fontAlgn="auto">
                <a:spcBef>
                  <a:spcPts val="0"/>
                </a:spcBef>
                <a:spcAft>
                  <a:spcPts val="0"/>
                </a:spcAft>
              </a:pPr>
              <a:r>
                <a:rPr lang="en-US" altLang="zh-CN" sz="900" dirty="0">
                  <a:solidFill>
                    <a:prstClr val="black"/>
                  </a:solidFill>
                  <a:latin typeface="微软雅黑" panose="020B0503020204020204" pitchFamily="34" charset="-122"/>
                  <a:ea typeface="微软雅黑" panose="020B0503020204020204" pitchFamily="34" charset="-122"/>
                </a:rPr>
                <a:t>32 GPU</a:t>
              </a:r>
            </a:p>
            <a:p>
              <a:pPr defTabSz="685800" fontAlgn="auto">
                <a:spcBef>
                  <a:spcPts val="0"/>
                </a:spcBef>
                <a:spcAft>
                  <a:spcPts val="0"/>
                </a:spcAft>
              </a:pPr>
              <a:r>
                <a:rPr lang="en-US" altLang="zh-CN" sz="900" dirty="0">
                  <a:solidFill>
                    <a:prstClr val="black"/>
                  </a:solidFill>
                  <a:latin typeface="微软雅黑" panose="020B0503020204020204" pitchFamily="34" charset="-122"/>
                  <a:ea typeface="微软雅黑" panose="020B0503020204020204" pitchFamily="34" charset="-122"/>
                </a:rPr>
                <a:t> Servers</a:t>
              </a:r>
              <a:endParaRPr lang="zh-CN" altLang="en-US" sz="900" dirty="0">
                <a:solidFill>
                  <a:prstClr val="black"/>
                </a:solidFill>
                <a:latin typeface="微软雅黑" panose="020B0503020204020204" pitchFamily="34" charset="-122"/>
                <a:ea typeface="微软雅黑" panose="020B0503020204020204" pitchFamily="34" charset="-122"/>
              </a:endParaRPr>
            </a:p>
          </p:txBody>
        </p:sp>
        <p:sp>
          <p:nvSpPr>
            <p:cNvPr id="348" name="文本框 347">
              <a:extLst>
                <a:ext uri="{FF2B5EF4-FFF2-40B4-BE49-F238E27FC236}">
                  <a16:creationId xmlns:a16="http://schemas.microsoft.com/office/drawing/2014/main" id="{5F691B5A-199F-0E4C-205B-45B07844A314}"/>
                </a:ext>
              </a:extLst>
            </p:cNvPr>
            <p:cNvSpPr txBox="1"/>
            <p:nvPr/>
          </p:nvSpPr>
          <p:spPr>
            <a:xfrm>
              <a:off x="4296087" y="4092758"/>
              <a:ext cx="617477" cy="369332"/>
            </a:xfrm>
            <a:prstGeom prst="rect">
              <a:avLst/>
            </a:prstGeom>
            <a:noFill/>
          </p:spPr>
          <p:txBody>
            <a:bodyPr wrap="none" rtlCol="0">
              <a:spAutoFit/>
            </a:bodyPr>
            <a:lstStyle/>
            <a:p>
              <a:pPr defTabSz="685800" fontAlgn="auto">
                <a:spcBef>
                  <a:spcPts val="0"/>
                </a:spcBef>
                <a:spcAft>
                  <a:spcPts val="0"/>
                </a:spcAft>
              </a:pPr>
              <a:r>
                <a:rPr lang="en-US" altLang="zh-CN" sz="900" dirty="0">
                  <a:solidFill>
                    <a:prstClr val="black"/>
                  </a:solidFill>
                  <a:latin typeface="微软雅黑" panose="020B0503020204020204" pitchFamily="34" charset="-122"/>
                  <a:ea typeface="微软雅黑" panose="020B0503020204020204" pitchFamily="34" charset="-122"/>
                </a:rPr>
                <a:t>32 GPU</a:t>
              </a:r>
            </a:p>
            <a:p>
              <a:pPr defTabSz="685800" fontAlgn="auto">
                <a:spcBef>
                  <a:spcPts val="0"/>
                </a:spcBef>
                <a:spcAft>
                  <a:spcPts val="0"/>
                </a:spcAft>
              </a:pPr>
              <a:r>
                <a:rPr lang="en-US" altLang="zh-CN" sz="900" dirty="0">
                  <a:solidFill>
                    <a:prstClr val="black"/>
                  </a:solidFill>
                  <a:latin typeface="微软雅黑" panose="020B0503020204020204" pitchFamily="34" charset="-122"/>
                  <a:ea typeface="微软雅黑" panose="020B0503020204020204" pitchFamily="34" charset="-122"/>
                </a:rPr>
                <a:t> Servers</a:t>
              </a:r>
              <a:endParaRPr lang="zh-CN" altLang="en-US" sz="900" dirty="0">
                <a:solidFill>
                  <a:prstClr val="black"/>
                </a:solidFill>
                <a:latin typeface="微软雅黑" panose="020B0503020204020204" pitchFamily="34" charset="-122"/>
                <a:ea typeface="微软雅黑" panose="020B0503020204020204" pitchFamily="34" charset="-122"/>
              </a:endParaRPr>
            </a:p>
          </p:txBody>
        </p:sp>
        <p:sp>
          <p:nvSpPr>
            <p:cNvPr id="349" name="文本框 348">
              <a:extLst>
                <a:ext uri="{FF2B5EF4-FFF2-40B4-BE49-F238E27FC236}">
                  <a16:creationId xmlns:a16="http://schemas.microsoft.com/office/drawing/2014/main" id="{26497912-F612-7110-F7C0-A72B0D6D4536}"/>
                </a:ext>
              </a:extLst>
            </p:cNvPr>
            <p:cNvSpPr txBox="1"/>
            <p:nvPr/>
          </p:nvSpPr>
          <p:spPr>
            <a:xfrm>
              <a:off x="7084767" y="4115114"/>
              <a:ext cx="617477" cy="369332"/>
            </a:xfrm>
            <a:prstGeom prst="rect">
              <a:avLst/>
            </a:prstGeom>
            <a:noFill/>
          </p:spPr>
          <p:txBody>
            <a:bodyPr wrap="none" rtlCol="0">
              <a:spAutoFit/>
            </a:bodyPr>
            <a:lstStyle/>
            <a:p>
              <a:pPr defTabSz="685800" fontAlgn="auto">
                <a:spcBef>
                  <a:spcPts val="0"/>
                </a:spcBef>
                <a:spcAft>
                  <a:spcPts val="0"/>
                </a:spcAft>
              </a:pPr>
              <a:r>
                <a:rPr lang="en-US" altLang="zh-CN" sz="900" dirty="0">
                  <a:solidFill>
                    <a:prstClr val="black"/>
                  </a:solidFill>
                  <a:latin typeface="微软雅黑" panose="020B0503020204020204" pitchFamily="34" charset="-122"/>
                  <a:ea typeface="微软雅黑" panose="020B0503020204020204" pitchFamily="34" charset="-122"/>
                </a:rPr>
                <a:t>32 GPU</a:t>
              </a:r>
            </a:p>
            <a:p>
              <a:pPr defTabSz="685800" fontAlgn="auto">
                <a:spcBef>
                  <a:spcPts val="0"/>
                </a:spcBef>
                <a:spcAft>
                  <a:spcPts val="0"/>
                </a:spcAft>
              </a:pPr>
              <a:r>
                <a:rPr lang="en-US" altLang="zh-CN" sz="900" dirty="0">
                  <a:solidFill>
                    <a:prstClr val="black"/>
                  </a:solidFill>
                  <a:latin typeface="微软雅黑" panose="020B0503020204020204" pitchFamily="34" charset="-122"/>
                  <a:ea typeface="微软雅黑" panose="020B0503020204020204" pitchFamily="34" charset="-122"/>
                </a:rPr>
                <a:t> Servers</a:t>
              </a:r>
              <a:endParaRPr lang="zh-CN" altLang="en-US" sz="900" dirty="0">
                <a:solidFill>
                  <a:prstClr val="black"/>
                </a:solidFill>
                <a:latin typeface="微软雅黑" panose="020B0503020204020204" pitchFamily="34" charset="-122"/>
                <a:ea typeface="微软雅黑" panose="020B0503020204020204" pitchFamily="34" charset="-122"/>
              </a:endParaRPr>
            </a:p>
          </p:txBody>
        </p:sp>
        <p:sp>
          <p:nvSpPr>
            <p:cNvPr id="350" name="文本框 349">
              <a:extLst>
                <a:ext uri="{FF2B5EF4-FFF2-40B4-BE49-F238E27FC236}">
                  <a16:creationId xmlns:a16="http://schemas.microsoft.com/office/drawing/2014/main" id="{4CDDE8E0-F4A2-28B4-651C-2B74B1ADDD01}"/>
                </a:ext>
              </a:extLst>
            </p:cNvPr>
            <p:cNvSpPr txBox="1"/>
            <p:nvPr/>
          </p:nvSpPr>
          <p:spPr>
            <a:xfrm>
              <a:off x="5673480" y="3932978"/>
              <a:ext cx="686406" cy="230832"/>
            </a:xfrm>
            <a:prstGeom prst="rect">
              <a:avLst/>
            </a:prstGeom>
            <a:noFill/>
          </p:spPr>
          <p:txBody>
            <a:bodyPr wrap="none" rtlCol="0">
              <a:spAutoFit/>
            </a:bodyPr>
            <a:lstStyle/>
            <a:p>
              <a:pPr defTabSz="685800" fontAlgn="auto">
                <a:spcBef>
                  <a:spcPts val="0"/>
                </a:spcBef>
                <a:spcAft>
                  <a:spcPts val="0"/>
                </a:spcAft>
              </a:pPr>
              <a:r>
                <a:rPr lang="en-US" altLang="zh-CN" sz="900" dirty="0">
                  <a:solidFill>
                    <a:prstClr val="black"/>
                  </a:solidFill>
                  <a:latin typeface="微软雅黑" panose="020B0503020204020204" pitchFamily="34" charset="-122"/>
                  <a:ea typeface="微软雅黑" panose="020B0503020204020204" pitchFamily="34" charset="-122"/>
                </a:rPr>
                <a:t>8 Groups</a:t>
              </a:r>
              <a:endParaRPr lang="zh-CN" altLang="en-US" sz="900" dirty="0">
                <a:solidFill>
                  <a:prstClr val="black"/>
                </a:solidFill>
                <a:latin typeface="微软雅黑" panose="020B0503020204020204" pitchFamily="34" charset="-122"/>
                <a:ea typeface="微软雅黑" panose="020B0503020204020204" pitchFamily="34" charset="-122"/>
              </a:endParaRPr>
            </a:p>
          </p:txBody>
        </p:sp>
        <p:sp>
          <p:nvSpPr>
            <p:cNvPr id="351" name="文本框 350">
              <a:extLst>
                <a:ext uri="{FF2B5EF4-FFF2-40B4-BE49-F238E27FC236}">
                  <a16:creationId xmlns:a16="http://schemas.microsoft.com/office/drawing/2014/main" id="{7FAAC2C6-B19E-ACFC-2C2F-960EF9F37E77}"/>
                </a:ext>
              </a:extLst>
            </p:cNvPr>
            <p:cNvSpPr txBox="1"/>
            <p:nvPr/>
          </p:nvSpPr>
          <p:spPr>
            <a:xfrm>
              <a:off x="1017635" y="1634636"/>
              <a:ext cx="1542923" cy="338554"/>
            </a:xfrm>
            <a:prstGeom prst="rect">
              <a:avLst/>
            </a:prstGeom>
            <a:noFill/>
          </p:spPr>
          <p:txBody>
            <a:bodyPr wrap="none" rtlCol="0">
              <a:spAutoFit/>
            </a:bodyPr>
            <a:lstStyle/>
            <a:p>
              <a:pPr defTabSz="685800" fontAlgn="auto">
                <a:spcBef>
                  <a:spcPts val="0"/>
                </a:spcBef>
                <a:spcAft>
                  <a:spcPts val="0"/>
                </a:spcAft>
              </a:pPr>
              <a:r>
                <a:rPr lang="en-US" altLang="zh-CN" sz="1600" i="1" dirty="0">
                  <a:solidFill>
                    <a:prstClr val="black"/>
                  </a:solidFill>
                  <a:latin typeface="Centaur" panose="02030504050205020304" pitchFamily="18" charset="0"/>
                  <a:ea typeface="微软雅黑" panose="020B0503020204020204" pitchFamily="34" charset="-122"/>
                </a:rPr>
                <a:t>32 Spine Switches</a:t>
              </a:r>
              <a:endParaRPr lang="zh-CN" altLang="en-US" sz="1600" i="1" dirty="0">
                <a:solidFill>
                  <a:prstClr val="black"/>
                </a:solidFill>
                <a:latin typeface="Centaur" panose="02030504050205020304" pitchFamily="18" charset="0"/>
                <a:ea typeface="微软雅黑" panose="020B0503020204020204" pitchFamily="34" charset="-122"/>
              </a:endParaRPr>
            </a:p>
          </p:txBody>
        </p:sp>
        <p:sp>
          <p:nvSpPr>
            <p:cNvPr id="352" name="文本框 351">
              <a:extLst>
                <a:ext uri="{FF2B5EF4-FFF2-40B4-BE49-F238E27FC236}">
                  <a16:creationId xmlns:a16="http://schemas.microsoft.com/office/drawing/2014/main" id="{8DF295A8-6D34-732D-57D2-6BFD027FA092}"/>
                </a:ext>
              </a:extLst>
            </p:cNvPr>
            <p:cNvSpPr txBox="1"/>
            <p:nvPr/>
          </p:nvSpPr>
          <p:spPr>
            <a:xfrm>
              <a:off x="353792" y="2683365"/>
              <a:ext cx="1551857" cy="338554"/>
            </a:xfrm>
            <a:prstGeom prst="rect">
              <a:avLst/>
            </a:prstGeom>
            <a:noFill/>
          </p:spPr>
          <p:txBody>
            <a:bodyPr wrap="square" rtlCol="0">
              <a:spAutoFit/>
            </a:bodyPr>
            <a:lstStyle>
              <a:defPPr>
                <a:defRPr lang="zh-CN"/>
              </a:defPPr>
              <a:lvl1pPr defTabSz="685800" fontAlgn="auto">
                <a:spcBef>
                  <a:spcPts val="0"/>
                </a:spcBef>
                <a:spcAft>
                  <a:spcPts val="0"/>
                </a:spcAft>
                <a:defRPr sz="1600" i="1">
                  <a:solidFill>
                    <a:prstClr val="black"/>
                  </a:solidFill>
                  <a:latin typeface="Centaur" panose="02030504050205020304" pitchFamily="18" charset="0"/>
                  <a:ea typeface="微软雅黑" panose="020B0503020204020204" pitchFamily="34" charset="-122"/>
                </a:defRPr>
              </a:lvl1pPr>
            </a:lstStyle>
            <a:p>
              <a:r>
                <a:rPr lang="en-US" altLang="zh-CN" dirty="0"/>
                <a:t>64 Leaf Switches</a:t>
              </a:r>
              <a:endParaRPr lang="zh-CN" altLang="en-US" dirty="0"/>
            </a:p>
          </p:txBody>
        </p:sp>
      </p:grpSp>
      <p:pic>
        <p:nvPicPr>
          <p:cNvPr id="354" name="图片 353">
            <a:extLst>
              <a:ext uri="{FF2B5EF4-FFF2-40B4-BE49-F238E27FC236}">
                <a16:creationId xmlns:a16="http://schemas.microsoft.com/office/drawing/2014/main" id="{E17976E1-29AC-E90D-8877-668664579622}"/>
              </a:ext>
            </a:extLst>
          </p:cNvPr>
          <p:cNvPicPr>
            <a:picLocks noChangeAspect="1"/>
          </p:cNvPicPr>
          <p:nvPr/>
        </p:nvPicPr>
        <p:blipFill>
          <a:blip r:embed="rId3"/>
          <a:stretch>
            <a:fillRect/>
          </a:stretch>
        </p:blipFill>
        <p:spPr>
          <a:xfrm>
            <a:off x="8325350" y="3800245"/>
            <a:ext cx="3864925" cy="3049360"/>
          </a:xfrm>
          <a:prstGeom prst="rect">
            <a:avLst/>
          </a:prstGeom>
        </p:spPr>
      </p:pic>
      <p:sp>
        <p:nvSpPr>
          <p:cNvPr id="355" name="文本框 354">
            <a:extLst>
              <a:ext uri="{FF2B5EF4-FFF2-40B4-BE49-F238E27FC236}">
                <a16:creationId xmlns:a16="http://schemas.microsoft.com/office/drawing/2014/main" id="{D300D051-0ECF-3725-3BA3-A93F7D671737}"/>
              </a:ext>
            </a:extLst>
          </p:cNvPr>
          <p:cNvSpPr txBox="1"/>
          <p:nvPr/>
        </p:nvSpPr>
        <p:spPr>
          <a:xfrm>
            <a:off x="9798525" y="3459129"/>
            <a:ext cx="912429" cy="369332"/>
          </a:xfrm>
          <a:prstGeom prst="rect">
            <a:avLst/>
          </a:prstGeom>
          <a:noFill/>
        </p:spPr>
        <p:txBody>
          <a:bodyPr wrap="none" rtlCol="0">
            <a:spAutoFit/>
          </a:bodyPr>
          <a:lstStyle/>
          <a:p>
            <a:r>
              <a:rPr lang="en-US" altLang="zh-CN" i="1" dirty="0">
                <a:latin typeface="Centaur" panose="02030504050205020304" pitchFamily="18" charset="0"/>
              </a:rPr>
              <a:t>Meta F4</a:t>
            </a:r>
            <a:endParaRPr lang="zh-CN" altLang="en-US" i="1" dirty="0">
              <a:latin typeface="Centaur" panose="02030504050205020304" pitchFamily="18" charset="0"/>
            </a:endParaRPr>
          </a:p>
        </p:txBody>
      </p:sp>
      <p:sp>
        <p:nvSpPr>
          <p:cNvPr id="356" name="object 28">
            <a:extLst>
              <a:ext uri="{FF2B5EF4-FFF2-40B4-BE49-F238E27FC236}">
                <a16:creationId xmlns:a16="http://schemas.microsoft.com/office/drawing/2014/main" id="{705FD4AF-0C20-1833-6A65-C5AB06B2D52F}"/>
              </a:ext>
            </a:extLst>
          </p:cNvPr>
          <p:cNvSpPr txBox="1"/>
          <p:nvPr/>
        </p:nvSpPr>
        <p:spPr>
          <a:xfrm flipH="1">
            <a:off x="2875094" y="6374980"/>
            <a:ext cx="3384042" cy="291105"/>
          </a:xfrm>
          <a:prstGeom prst="rect">
            <a:avLst/>
          </a:prstGeom>
        </p:spPr>
        <p:txBody>
          <a:bodyPr vert="horz" wrap="square" lIns="0" tIns="13970" rIns="0" bIns="0" rtlCol="0">
            <a:spAutoFit/>
          </a:bodyPr>
          <a:lstStyle>
            <a:defPPr>
              <a:defRPr lang="zh-CN"/>
            </a:defPPr>
            <a:lvl1pPr>
              <a:lnSpc>
                <a:spcPct val="100000"/>
              </a:lnSpc>
              <a:spcBef>
                <a:spcPts val="110"/>
              </a:spcBef>
              <a:tabLst>
                <a:tab pos="367030" algn="l"/>
              </a:tabLst>
              <a:defRPr i="1" spc="-50">
                <a:solidFill>
                  <a:srgbClr val="252525"/>
                </a:solidFill>
                <a:latin typeface="楷体" panose="02010609060101010101" pitchFamily="49" charset="-122"/>
                <a:ea typeface="楷体" panose="02010609060101010101" pitchFamily="49" charset="-122"/>
                <a:cs typeface="微软雅黑"/>
              </a:defRPr>
            </a:lvl1pPr>
          </a:lstStyle>
          <a:p>
            <a:pPr algn="ctr"/>
            <a:r>
              <a:rPr lang="zh-CN" altLang="en-US" dirty="0"/>
              <a:t>不同规格的单芯片设备的组网规模</a:t>
            </a:r>
            <a:endParaRPr dirty="0"/>
          </a:p>
        </p:txBody>
      </p:sp>
      <p:sp>
        <p:nvSpPr>
          <p:cNvPr id="357" name="文本框 356">
            <a:extLst>
              <a:ext uri="{FF2B5EF4-FFF2-40B4-BE49-F238E27FC236}">
                <a16:creationId xmlns:a16="http://schemas.microsoft.com/office/drawing/2014/main" id="{45D03C25-77D5-2C56-7568-3799B440D8CD}"/>
              </a:ext>
            </a:extLst>
          </p:cNvPr>
          <p:cNvSpPr txBox="1"/>
          <p:nvPr/>
        </p:nvSpPr>
        <p:spPr>
          <a:xfrm>
            <a:off x="8830385" y="1580427"/>
            <a:ext cx="2733633" cy="1477328"/>
          </a:xfrm>
          <a:prstGeom prst="rect">
            <a:avLst/>
          </a:prstGeom>
          <a:noFill/>
        </p:spPr>
        <p:txBody>
          <a:bodyPr wrap="none" rtlCol="0">
            <a:spAutoFit/>
          </a:bodyPr>
          <a:lstStyle/>
          <a:p>
            <a:pPr marL="342900" indent="-342900">
              <a:buFont typeface="+mj-lt"/>
              <a:buAutoNum type="arabicPeriod"/>
            </a:pPr>
            <a:r>
              <a:rPr lang="zh-CN" altLang="en-US" dirty="0">
                <a:latin typeface="微软雅黑" panose="020B0503020204020204" pitchFamily="34" charset="-122"/>
                <a:ea typeface="微软雅黑" panose="020B0503020204020204" pitchFamily="34" charset="-122"/>
              </a:rPr>
              <a:t>接入带宽</a:t>
            </a:r>
            <a:r>
              <a:rPr lang="en-US" altLang="zh-CN" dirty="0">
                <a:latin typeface="微软雅黑" panose="020B0503020204020204" pitchFamily="34" charset="-122"/>
                <a:ea typeface="微软雅黑" panose="020B0503020204020204" pitchFamily="34" charset="-122"/>
              </a:rPr>
              <a:t>200Gbps</a:t>
            </a:r>
            <a:r>
              <a:rPr lang="zh-CN" altLang="en-US" dirty="0">
                <a:latin typeface="微软雅黑" panose="020B0503020204020204" pitchFamily="34" charset="-122"/>
                <a:ea typeface="微软雅黑" panose="020B0503020204020204" pitchFamily="34" charset="-122"/>
              </a:rPr>
              <a:t>起</a:t>
            </a:r>
            <a:endParaRPr lang="en-US" altLang="zh-CN" dirty="0">
              <a:latin typeface="微软雅黑" panose="020B0503020204020204" pitchFamily="34" charset="-122"/>
              <a:ea typeface="微软雅黑" panose="020B0503020204020204" pitchFamily="34" charset="-122"/>
            </a:endParaRPr>
          </a:p>
          <a:p>
            <a:pPr marL="342900" indent="-342900">
              <a:buFont typeface="+mj-lt"/>
              <a:buAutoNum type="arabicPeriod"/>
            </a:pPr>
            <a:endParaRPr lang="en-US" altLang="zh-CN" dirty="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a:latin typeface="微软雅黑" panose="020B0503020204020204" pitchFamily="34" charset="-122"/>
                <a:ea typeface="微软雅黑" panose="020B0503020204020204" pitchFamily="34" charset="-122"/>
              </a:rPr>
              <a:t>网络收敛比</a:t>
            </a:r>
            <a:r>
              <a:rPr lang="en-US" altLang="zh-CN" dirty="0">
                <a:latin typeface="微软雅黑" panose="020B0503020204020204" pitchFamily="34" charset="-122"/>
                <a:ea typeface="微软雅黑" panose="020B0503020204020204" pitchFamily="34" charset="-122"/>
              </a:rPr>
              <a:t>1:1</a:t>
            </a:r>
            <a:r>
              <a:rPr lang="zh-CN" altLang="en-US" dirty="0">
                <a:latin typeface="微软雅黑" panose="020B0503020204020204" pitchFamily="34" charset="-122"/>
                <a:ea typeface="微软雅黑" panose="020B0503020204020204" pitchFamily="34" charset="-122"/>
              </a:rPr>
              <a:t>强需求</a:t>
            </a:r>
            <a:endParaRPr lang="en-US" altLang="zh-CN" dirty="0">
              <a:latin typeface="微软雅黑" panose="020B0503020204020204" pitchFamily="34" charset="-122"/>
              <a:ea typeface="微软雅黑" panose="020B0503020204020204" pitchFamily="34" charset="-122"/>
            </a:endParaRPr>
          </a:p>
          <a:p>
            <a:pPr marL="342900" indent="-342900">
              <a:buFont typeface="+mj-lt"/>
              <a:buAutoNum type="arabicPeriod"/>
            </a:pPr>
            <a:endParaRPr lang="en-US" altLang="zh-CN" dirty="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a:latin typeface="微软雅黑" panose="020B0503020204020204" pitchFamily="34" charset="-122"/>
                <a:ea typeface="微软雅黑" panose="020B0503020204020204" pitchFamily="34" charset="-122"/>
              </a:rPr>
              <a:t>两层</a:t>
            </a:r>
            <a:r>
              <a:rPr lang="en-US" altLang="zh-CN" dirty="0">
                <a:latin typeface="微软雅黑" panose="020B0503020204020204" pitchFamily="34" charset="-122"/>
                <a:ea typeface="微软雅黑" panose="020B0503020204020204" pitchFamily="34" charset="-122"/>
              </a:rPr>
              <a:t>Spine-Leaf</a:t>
            </a:r>
            <a:r>
              <a:rPr lang="zh-CN" altLang="en-US" dirty="0">
                <a:latin typeface="微软雅黑" panose="020B0503020204020204" pitchFamily="34" charset="-122"/>
                <a:ea typeface="微软雅黑" panose="020B0503020204020204" pitchFamily="34" charset="-122"/>
              </a:rPr>
              <a:t>组网</a:t>
            </a:r>
          </a:p>
        </p:txBody>
      </p:sp>
      <p:graphicFrame>
        <p:nvGraphicFramePr>
          <p:cNvPr id="362" name="表格 361">
            <a:extLst>
              <a:ext uri="{FF2B5EF4-FFF2-40B4-BE49-F238E27FC236}">
                <a16:creationId xmlns:a16="http://schemas.microsoft.com/office/drawing/2014/main" id="{A37FD7D1-CAAA-6AD8-B5DC-6987A9A348A3}"/>
              </a:ext>
            </a:extLst>
          </p:cNvPr>
          <p:cNvGraphicFramePr>
            <a:graphicFrameLocks noGrp="1"/>
          </p:cNvGraphicFramePr>
          <p:nvPr>
            <p:extLst>
              <p:ext uri="{D42A27DB-BD31-4B8C-83A1-F6EECF244321}">
                <p14:modId xmlns:p14="http://schemas.microsoft.com/office/powerpoint/2010/main" val="3533932081"/>
              </p:ext>
            </p:extLst>
          </p:nvPr>
        </p:nvGraphicFramePr>
        <p:xfrm>
          <a:off x="2014311" y="4982930"/>
          <a:ext cx="5219700" cy="1266825"/>
        </p:xfrm>
        <a:graphic>
          <a:graphicData uri="http://schemas.openxmlformats.org/drawingml/2006/table">
            <a:tbl>
              <a:tblPr/>
              <a:tblGrid>
                <a:gridCol w="1094044">
                  <a:extLst>
                    <a:ext uri="{9D8B030D-6E8A-4147-A177-3AD203B41FA5}">
                      <a16:colId xmlns:a16="http://schemas.microsoft.com/office/drawing/2014/main" val="2899619628"/>
                    </a:ext>
                  </a:extLst>
                </a:gridCol>
                <a:gridCol w="1357249">
                  <a:extLst>
                    <a:ext uri="{9D8B030D-6E8A-4147-A177-3AD203B41FA5}">
                      <a16:colId xmlns:a16="http://schemas.microsoft.com/office/drawing/2014/main" val="2409785881"/>
                    </a:ext>
                  </a:extLst>
                </a:gridCol>
                <a:gridCol w="2768407">
                  <a:extLst>
                    <a:ext uri="{9D8B030D-6E8A-4147-A177-3AD203B41FA5}">
                      <a16:colId xmlns:a16="http://schemas.microsoft.com/office/drawing/2014/main" val="261293993"/>
                    </a:ext>
                  </a:extLst>
                </a:gridCol>
              </a:tblGrid>
              <a:tr h="323850">
                <a:tc>
                  <a:txBody>
                    <a:bodyPr/>
                    <a:lstStyle/>
                    <a:p>
                      <a:pPr algn="ctr" fontAlgn="ctr"/>
                      <a:r>
                        <a:rPr lang="zh-CN" altLang="en-US" sz="1800" b="1" i="0" u="none" strike="noStrike" dirty="0">
                          <a:solidFill>
                            <a:srgbClr val="000000"/>
                          </a:solidFill>
                          <a:effectLst/>
                          <a:highlight>
                            <a:srgbClr val="DDEBF7"/>
                          </a:highlight>
                          <a:latin typeface="微软雅黑" panose="020B0503020204020204" pitchFamily="34" charset="-122"/>
                          <a:ea typeface="微软雅黑" panose="020B0503020204020204" pitchFamily="34" charset="-122"/>
                        </a:rPr>
                        <a:t>芯片容量</a:t>
                      </a: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fontAlgn="ctr"/>
                      <a:r>
                        <a:rPr lang="zh-CN" altLang="en-US" sz="1800" b="1" i="0" u="none" strike="noStrike" dirty="0">
                          <a:solidFill>
                            <a:srgbClr val="000000"/>
                          </a:solidFill>
                          <a:effectLst/>
                          <a:highlight>
                            <a:srgbClr val="DDEBF7"/>
                          </a:highlight>
                          <a:latin typeface="微软雅黑" panose="020B0503020204020204" pitchFamily="34" charset="-122"/>
                          <a:ea typeface="微软雅黑" panose="020B0503020204020204" pitchFamily="34" charset="-122"/>
                        </a:rPr>
                        <a:t>设备规格</a:t>
                      </a: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fontAlgn="ctr"/>
                      <a:r>
                        <a:rPr lang="zh-CN" altLang="en-US" sz="1800" b="1" i="0" u="none" strike="noStrike" dirty="0">
                          <a:solidFill>
                            <a:srgbClr val="000000"/>
                          </a:solidFill>
                          <a:effectLst/>
                          <a:highlight>
                            <a:srgbClr val="DDEBF7"/>
                          </a:highlight>
                          <a:latin typeface="微软雅黑" panose="020B0503020204020204" pitchFamily="34" charset="-122"/>
                          <a:ea typeface="微软雅黑" panose="020B0503020204020204" pitchFamily="34" charset="-122"/>
                        </a:rPr>
                        <a:t>组网支持的</a:t>
                      </a:r>
                      <a:r>
                        <a:rPr lang="en-US" altLang="zh-CN" sz="1800" b="1" i="0" u="none" strike="noStrike" dirty="0">
                          <a:solidFill>
                            <a:srgbClr val="000000"/>
                          </a:solidFill>
                          <a:effectLst/>
                          <a:highlight>
                            <a:srgbClr val="DDEBF7"/>
                          </a:highlight>
                          <a:latin typeface="微软雅黑" panose="020B0503020204020204" pitchFamily="34" charset="-122"/>
                          <a:ea typeface="微软雅黑" panose="020B0503020204020204" pitchFamily="34" charset="-122"/>
                        </a:rPr>
                        <a:t>200G</a:t>
                      </a:r>
                      <a:r>
                        <a:rPr lang="zh-CN" altLang="en-US" sz="1800" b="1" i="0" u="none" strike="noStrike" dirty="0">
                          <a:solidFill>
                            <a:srgbClr val="000000"/>
                          </a:solidFill>
                          <a:effectLst/>
                          <a:highlight>
                            <a:srgbClr val="DDEBF7"/>
                          </a:highlight>
                          <a:latin typeface="微软雅黑" panose="020B0503020204020204" pitchFamily="34" charset="-122"/>
                          <a:ea typeface="微软雅黑" panose="020B0503020204020204" pitchFamily="34" charset="-122"/>
                        </a:rPr>
                        <a:t>端口数</a:t>
                      </a: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225151981"/>
                  </a:ext>
                </a:extLst>
              </a:tr>
              <a:tr h="314325">
                <a:tc>
                  <a:txBody>
                    <a:bodyPr/>
                    <a:lstStyle/>
                    <a:p>
                      <a:pPr algn="ctr" fontAlgn="ctr"/>
                      <a:r>
                        <a:rPr lang="en-US" sz="1800" b="0" i="0" u="none" strike="noStrike">
                          <a:solidFill>
                            <a:srgbClr val="000000"/>
                          </a:solidFill>
                          <a:effectLst/>
                          <a:latin typeface="微软雅黑" panose="020B0503020204020204" pitchFamily="34" charset="-122"/>
                          <a:ea typeface="微软雅黑" panose="020B0503020204020204" pitchFamily="34" charset="-122"/>
                        </a:rPr>
                        <a:t>12.8T</a:t>
                      </a:r>
                    </a:p>
                  </a:txBody>
                  <a:tcPr marL="9525" marR="9525" marT="9525"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800" b="0" i="0" u="none" strike="noStrike">
                          <a:solidFill>
                            <a:srgbClr val="000000"/>
                          </a:solidFill>
                          <a:effectLst/>
                          <a:latin typeface="微软雅黑" panose="020B0503020204020204" pitchFamily="34" charset="-122"/>
                          <a:ea typeface="微软雅黑" panose="020B0503020204020204" pitchFamily="34" charset="-122"/>
                        </a:rPr>
                        <a:t>32*400G</a:t>
                      </a:r>
                    </a:p>
                  </a:txBody>
                  <a:tcPr marL="9525" marR="9525" marT="9525"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1800" b="0" i="0" u="none" strike="noStrike">
                          <a:solidFill>
                            <a:srgbClr val="000000"/>
                          </a:solidFill>
                          <a:effectLst/>
                          <a:latin typeface="微软雅黑" panose="020B0503020204020204" pitchFamily="34" charset="-122"/>
                          <a:ea typeface="微软雅黑" panose="020B0503020204020204" pitchFamily="34" charset="-122"/>
                        </a:rPr>
                        <a:t>1024</a:t>
                      </a:r>
                    </a:p>
                  </a:txBody>
                  <a:tcPr marL="9525" marR="9525" marT="9525"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03632254"/>
                  </a:ext>
                </a:extLst>
              </a:tr>
              <a:tr h="314325">
                <a:tc>
                  <a:txBody>
                    <a:bodyPr/>
                    <a:lstStyle/>
                    <a:p>
                      <a:pPr algn="ctr" fontAlgn="ctr"/>
                      <a:r>
                        <a:rPr lang="en-US" sz="1800" b="0" i="0" u="none" strike="noStrike">
                          <a:solidFill>
                            <a:srgbClr val="000000"/>
                          </a:solidFill>
                          <a:effectLst/>
                          <a:latin typeface="微软雅黑" panose="020B0503020204020204" pitchFamily="34" charset="-122"/>
                          <a:ea typeface="微软雅黑" panose="020B0503020204020204" pitchFamily="34" charset="-122"/>
                        </a:rPr>
                        <a:t>25.6T</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800" b="0" i="0" u="none" strike="noStrike">
                          <a:solidFill>
                            <a:srgbClr val="000000"/>
                          </a:solidFill>
                          <a:effectLst/>
                          <a:latin typeface="微软雅黑" panose="020B0503020204020204" pitchFamily="34" charset="-122"/>
                          <a:ea typeface="微软雅黑" panose="020B0503020204020204" pitchFamily="34" charset="-122"/>
                        </a:rPr>
                        <a:t>64*400G</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1800" b="0" i="0" u="none" strike="noStrike">
                          <a:solidFill>
                            <a:srgbClr val="000000"/>
                          </a:solidFill>
                          <a:effectLst/>
                          <a:latin typeface="微软雅黑" panose="020B0503020204020204" pitchFamily="34" charset="-122"/>
                          <a:ea typeface="微软雅黑" panose="020B0503020204020204" pitchFamily="34" charset="-122"/>
                        </a:rPr>
                        <a:t>4096</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01569736"/>
                  </a:ext>
                </a:extLst>
              </a:tr>
              <a:tr h="314325">
                <a:tc>
                  <a:txBody>
                    <a:bodyPr/>
                    <a:lstStyle/>
                    <a:p>
                      <a:pPr algn="ctr" fontAlgn="ctr"/>
                      <a:r>
                        <a:rPr lang="en-US" sz="1800" b="0" i="0" u="none" strike="noStrike">
                          <a:solidFill>
                            <a:srgbClr val="000000"/>
                          </a:solidFill>
                          <a:effectLst/>
                          <a:latin typeface="微软雅黑" panose="020B0503020204020204" pitchFamily="34" charset="-122"/>
                          <a:ea typeface="微软雅黑" panose="020B0503020204020204" pitchFamily="34" charset="-122"/>
                        </a:rPr>
                        <a:t>51.2T</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800" b="0" i="0" u="none" strike="noStrike">
                          <a:solidFill>
                            <a:srgbClr val="000000"/>
                          </a:solidFill>
                          <a:effectLst/>
                          <a:latin typeface="微软雅黑" panose="020B0503020204020204" pitchFamily="34" charset="-122"/>
                          <a:ea typeface="微软雅黑" panose="020B0503020204020204" pitchFamily="34" charset="-122"/>
                        </a:rPr>
                        <a:t>128*400G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16384</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21015685"/>
                  </a:ext>
                </a:extLst>
              </a:tr>
            </a:tbl>
          </a:graphicData>
        </a:graphic>
      </p:graphicFrame>
      <p:sp>
        <p:nvSpPr>
          <p:cNvPr id="363" name="object 28">
            <a:extLst>
              <a:ext uri="{FF2B5EF4-FFF2-40B4-BE49-F238E27FC236}">
                <a16:creationId xmlns:a16="http://schemas.microsoft.com/office/drawing/2014/main" id="{2E950676-C628-91D1-603A-DDD1C7F73CCE}"/>
              </a:ext>
            </a:extLst>
          </p:cNvPr>
          <p:cNvSpPr txBox="1"/>
          <p:nvPr/>
        </p:nvSpPr>
        <p:spPr>
          <a:xfrm flipH="1">
            <a:off x="6875024" y="1772244"/>
            <a:ext cx="1444180" cy="519373"/>
          </a:xfrm>
          <a:prstGeom prst="rect">
            <a:avLst/>
          </a:prstGeom>
        </p:spPr>
        <p:txBody>
          <a:bodyPr vert="horz" wrap="square" lIns="0" tIns="13970" rIns="0" bIns="0" rtlCol="0">
            <a:spAutoFit/>
          </a:bodyPr>
          <a:lstStyle>
            <a:defPPr>
              <a:defRPr lang="zh-CN"/>
            </a:defPPr>
            <a:lvl1pPr>
              <a:lnSpc>
                <a:spcPct val="100000"/>
              </a:lnSpc>
              <a:spcBef>
                <a:spcPts val="110"/>
              </a:spcBef>
              <a:tabLst>
                <a:tab pos="367030" algn="l"/>
              </a:tabLst>
              <a:defRPr i="1" spc="-50">
                <a:solidFill>
                  <a:srgbClr val="252525"/>
                </a:solidFill>
                <a:latin typeface="楷体" panose="02010609060101010101" pitchFamily="49" charset="-122"/>
                <a:ea typeface="楷体" panose="02010609060101010101" pitchFamily="49" charset="-122"/>
                <a:cs typeface="微软雅黑"/>
              </a:defRPr>
            </a:lvl1pPr>
          </a:lstStyle>
          <a:p>
            <a:pPr algn="ctr"/>
            <a:r>
              <a:rPr lang="en-US" sz="1600" dirty="0"/>
              <a:t>25.6T</a:t>
            </a:r>
            <a:r>
              <a:rPr lang="zh-CN" altLang="en-US" sz="1600" dirty="0"/>
              <a:t>芯片设备</a:t>
            </a:r>
            <a:endParaRPr lang="en-US" altLang="zh-CN" sz="1600" dirty="0"/>
          </a:p>
          <a:p>
            <a:pPr algn="ctr"/>
            <a:r>
              <a:rPr lang="zh-CN" altLang="en-US" sz="1600" dirty="0"/>
              <a:t>组网示例</a:t>
            </a:r>
            <a:endParaRPr sz="1600" dirty="0"/>
          </a:p>
        </p:txBody>
      </p:sp>
      <p:cxnSp>
        <p:nvCxnSpPr>
          <p:cNvPr id="364" name="直接连接符 363">
            <a:extLst>
              <a:ext uri="{FF2B5EF4-FFF2-40B4-BE49-F238E27FC236}">
                <a16:creationId xmlns:a16="http://schemas.microsoft.com/office/drawing/2014/main" id="{7F8F66B1-4CB7-E24F-A39D-BD6D2843D4F7}"/>
              </a:ext>
            </a:extLst>
          </p:cNvPr>
          <p:cNvCxnSpPr>
            <a:cxnSpLocks/>
          </p:cNvCxnSpPr>
          <p:nvPr/>
        </p:nvCxnSpPr>
        <p:spPr>
          <a:xfrm>
            <a:off x="8314684" y="1315720"/>
            <a:ext cx="0" cy="5542280"/>
          </a:xfrm>
          <a:prstGeom prst="line">
            <a:avLst/>
          </a:prstGeom>
          <a:ln>
            <a:solidFill>
              <a:schemeClr val="accent1">
                <a:alpha val="20000"/>
              </a:schemeClr>
            </a:solidFill>
          </a:ln>
        </p:spPr>
        <p:style>
          <a:lnRef idx="2">
            <a:schemeClr val="accent1"/>
          </a:lnRef>
          <a:fillRef idx="0">
            <a:schemeClr val="accent1"/>
          </a:fillRef>
          <a:effectRef idx="1">
            <a:schemeClr val="accent1"/>
          </a:effectRef>
          <a:fontRef idx="minor">
            <a:schemeClr val="tx1"/>
          </a:fontRef>
        </p:style>
      </p:cxnSp>
      <p:cxnSp>
        <p:nvCxnSpPr>
          <p:cNvPr id="366" name="直接连接符 365">
            <a:extLst>
              <a:ext uri="{FF2B5EF4-FFF2-40B4-BE49-F238E27FC236}">
                <a16:creationId xmlns:a16="http://schemas.microsoft.com/office/drawing/2014/main" id="{9003E4C2-C0C8-F3A1-70D8-BE6B6C3695C2}"/>
              </a:ext>
            </a:extLst>
          </p:cNvPr>
          <p:cNvCxnSpPr>
            <a:cxnSpLocks/>
          </p:cNvCxnSpPr>
          <p:nvPr/>
        </p:nvCxnSpPr>
        <p:spPr>
          <a:xfrm flipH="1">
            <a:off x="0" y="4830182"/>
            <a:ext cx="8314684" cy="0"/>
          </a:xfrm>
          <a:prstGeom prst="line">
            <a:avLst/>
          </a:prstGeom>
          <a:ln>
            <a:solidFill>
              <a:schemeClr val="accent1">
                <a:alpha val="20000"/>
              </a:schemeClr>
            </a:solidFill>
          </a:ln>
        </p:spPr>
        <p:style>
          <a:lnRef idx="2">
            <a:schemeClr val="accent1"/>
          </a:lnRef>
          <a:fillRef idx="0">
            <a:schemeClr val="accent1"/>
          </a:fillRef>
          <a:effectRef idx="1">
            <a:schemeClr val="accent1"/>
          </a:effectRef>
          <a:fontRef idx="minor">
            <a:schemeClr val="tx1"/>
          </a:fontRef>
        </p:style>
      </p:cxnSp>
      <p:cxnSp>
        <p:nvCxnSpPr>
          <p:cNvPr id="369" name="直接连接符 368">
            <a:extLst>
              <a:ext uri="{FF2B5EF4-FFF2-40B4-BE49-F238E27FC236}">
                <a16:creationId xmlns:a16="http://schemas.microsoft.com/office/drawing/2014/main" id="{50A13D2C-5231-DE82-9CFA-344C4330BECE}"/>
              </a:ext>
            </a:extLst>
          </p:cNvPr>
          <p:cNvCxnSpPr>
            <a:cxnSpLocks/>
          </p:cNvCxnSpPr>
          <p:nvPr/>
        </p:nvCxnSpPr>
        <p:spPr>
          <a:xfrm>
            <a:off x="8314684" y="3319275"/>
            <a:ext cx="3875591" cy="0"/>
          </a:xfrm>
          <a:prstGeom prst="line">
            <a:avLst/>
          </a:prstGeom>
          <a:ln>
            <a:solidFill>
              <a:schemeClr val="accent1">
                <a:alpha val="2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12962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网络拓扑</a:t>
            </a:r>
          </a:p>
        </p:txBody>
      </p:sp>
      <p:pic>
        <p:nvPicPr>
          <p:cNvPr id="7" name="图片 6">
            <a:extLst>
              <a:ext uri="{FF2B5EF4-FFF2-40B4-BE49-F238E27FC236}">
                <a16:creationId xmlns:a16="http://schemas.microsoft.com/office/drawing/2014/main" id="{17001168-F265-670A-0381-CFAF9B509D5A}"/>
              </a:ext>
            </a:extLst>
          </p:cNvPr>
          <p:cNvPicPr>
            <a:picLocks noChangeAspect="1"/>
          </p:cNvPicPr>
          <p:nvPr/>
        </p:nvPicPr>
        <p:blipFill>
          <a:blip r:embed="rId3"/>
          <a:stretch>
            <a:fillRect/>
          </a:stretch>
        </p:blipFill>
        <p:spPr>
          <a:xfrm>
            <a:off x="3293498" y="3945980"/>
            <a:ext cx="2149130" cy="2036582"/>
          </a:xfrm>
          <a:prstGeom prst="rect">
            <a:avLst/>
          </a:prstGeom>
          <a:ln w="38100">
            <a:solidFill>
              <a:schemeClr val="accent4"/>
            </a:solidFill>
          </a:ln>
        </p:spPr>
      </p:pic>
      <p:pic>
        <p:nvPicPr>
          <p:cNvPr id="9" name="图片 8">
            <a:extLst>
              <a:ext uri="{FF2B5EF4-FFF2-40B4-BE49-F238E27FC236}">
                <a16:creationId xmlns:a16="http://schemas.microsoft.com/office/drawing/2014/main" id="{C9C69D13-9DB7-DDE3-3DCA-85B7329CC0EB}"/>
              </a:ext>
            </a:extLst>
          </p:cNvPr>
          <p:cNvPicPr>
            <a:picLocks noChangeAspect="1"/>
          </p:cNvPicPr>
          <p:nvPr/>
        </p:nvPicPr>
        <p:blipFill>
          <a:blip r:embed="rId4"/>
          <a:stretch>
            <a:fillRect/>
          </a:stretch>
        </p:blipFill>
        <p:spPr>
          <a:xfrm>
            <a:off x="1387675" y="1685052"/>
            <a:ext cx="2701271" cy="1507285"/>
          </a:xfrm>
          <a:prstGeom prst="rect">
            <a:avLst/>
          </a:prstGeom>
          <a:ln w="38100">
            <a:solidFill>
              <a:schemeClr val="accent4"/>
            </a:solidFill>
          </a:ln>
        </p:spPr>
      </p:pic>
      <p:pic>
        <p:nvPicPr>
          <p:cNvPr id="11" name="图片 10">
            <a:extLst>
              <a:ext uri="{FF2B5EF4-FFF2-40B4-BE49-F238E27FC236}">
                <a16:creationId xmlns:a16="http://schemas.microsoft.com/office/drawing/2014/main" id="{591D7D68-9C45-AA5F-E869-CF727A10CE36}"/>
              </a:ext>
            </a:extLst>
          </p:cNvPr>
          <p:cNvPicPr>
            <a:picLocks noChangeAspect="1"/>
          </p:cNvPicPr>
          <p:nvPr/>
        </p:nvPicPr>
        <p:blipFill>
          <a:blip r:embed="rId5"/>
          <a:stretch>
            <a:fillRect/>
          </a:stretch>
        </p:blipFill>
        <p:spPr>
          <a:xfrm>
            <a:off x="587598" y="3597243"/>
            <a:ext cx="2210164" cy="2389531"/>
          </a:xfrm>
          <a:prstGeom prst="rect">
            <a:avLst/>
          </a:prstGeom>
          <a:ln w="38100">
            <a:solidFill>
              <a:schemeClr val="accent4"/>
            </a:solidFill>
          </a:ln>
        </p:spPr>
      </p:pic>
      <p:sp>
        <p:nvSpPr>
          <p:cNvPr id="12" name="文本框 11">
            <a:extLst>
              <a:ext uri="{FF2B5EF4-FFF2-40B4-BE49-F238E27FC236}">
                <a16:creationId xmlns:a16="http://schemas.microsoft.com/office/drawing/2014/main" id="{9794634C-2D83-3FDF-8DBA-519548609ECC}"/>
              </a:ext>
            </a:extLst>
          </p:cNvPr>
          <p:cNvSpPr txBox="1"/>
          <p:nvPr/>
        </p:nvSpPr>
        <p:spPr>
          <a:xfrm>
            <a:off x="5978015" y="1447361"/>
            <a:ext cx="5879681" cy="923330"/>
          </a:xfrm>
          <a:prstGeom prst="rect">
            <a:avLst/>
          </a:prstGeom>
          <a:noFill/>
        </p:spPr>
        <p:txBody>
          <a:bodyPr wrap="square" rtlCol="0">
            <a:spAutoFit/>
          </a:bodyPr>
          <a:lstStyle/>
          <a:p>
            <a:r>
              <a:rPr lang="zh-CN" altLang="en-US" b="1" dirty="0">
                <a:solidFill>
                  <a:schemeClr val="tx2">
                    <a:lumMod val="90000"/>
                    <a:lumOff val="10000"/>
                  </a:schemeClr>
                </a:solidFill>
                <a:latin typeface="微软雅黑" panose="020B0503020204020204" pitchFamily="34" charset="-122"/>
                <a:ea typeface="微软雅黑" panose="020B0503020204020204" pitchFamily="34" charset="-122"/>
              </a:rPr>
              <a:t>非</a:t>
            </a:r>
            <a:r>
              <a:rPr lang="en-US" altLang="zh-CN" b="1" dirty="0">
                <a:solidFill>
                  <a:schemeClr val="tx2">
                    <a:lumMod val="90000"/>
                    <a:lumOff val="10000"/>
                  </a:schemeClr>
                </a:solidFill>
                <a:latin typeface="微软雅黑" panose="020B0503020204020204" pitchFamily="34" charset="-122"/>
                <a:ea typeface="微软雅黑" panose="020B0503020204020204" pitchFamily="34" charset="-122"/>
              </a:rPr>
              <a:t>any-to-any</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不保证任何时刻集群内任意节点之前的无阻塞通信，是规模和成本下的折衷方式，牺牲部分性能和灵活性，需要训练模型适配网络拓扑。</a:t>
            </a:r>
          </a:p>
        </p:txBody>
      </p:sp>
      <p:sp>
        <p:nvSpPr>
          <p:cNvPr id="13" name="文本框 12">
            <a:extLst>
              <a:ext uri="{FF2B5EF4-FFF2-40B4-BE49-F238E27FC236}">
                <a16:creationId xmlns:a16="http://schemas.microsoft.com/office/drawing/2014/main" id="{2F04D40B-A861-D558-2405-8E786B48A8CE}"/>
              </a:ext>
            </a:extLst>
          </p:cNvPr>
          <p:cNvSpPr txBox="1"/>
          <p:nvPr/>
        </p:nvSpPr>
        <p:spPr>
          <a:xfrm>
            <a:off x="4088946" y="2254029"/>
            <a:ext cx="946541" cy="369332"/>
          </a:xfrm>
          <a:prstGeom prst="rect">
            <a:avLst/>
          </a:prstGeom>
          <a:noFill/>
        </p:spPr>
        <p:txBody>
          <a:bodyPr wrap="none" rtlCol="0">
            <a:spAutoFit/>
          </a:bodyPr>
          <a:lstStyle/>
          <a:p>
            <a:r>
              <a:rPr lang="en-US" altLang="zh-CN" i="1" dirty="0" err="1">
                <a:latin typeface="Centaur" panose="02030504050205020304" pitchFamily="18" charset="0"/>
              </a:rPr>
              <a:t>Drgonfly</a:t>
            </a:r>
            <a:endParaRPr lang="zh-CN" altLang="en-US" i="1" dirty="0">
              <a:latin typeface="Centaur" panose="02030504050205020304" pitchFamily="18" charset="0"/>
            </a:endParaRPr>
          </a:p>
        </p:txBody>
      </p:sp>
      <p:sp>
        <p:nvSpPr>
          <p:cNvPr id="14" name="文本框 13">
            <a:extLst>
              <a:ext uri="{FF2B5EF4-FFF2-40B4-BE49-F238E27FC236}">
                <a16:creationId xmlns:a16="http://schemas.microsoft.com/office/drawing/2014/main" id="{020223EC-6C7F-5855-9283-4754D07A3484}"/>
              </a:ext>
            </a:extLst>
          </p:cNvPr>
          <p:cNvSpPr txBox="1"/>
          <p:nvPr/>
        </p:nvSpPr>
        <p:spPr>
          <a:xfrm>
            <a:off x="1142465" y="6005224"/>
            <a:ext cx="1100429" cy="369332"/>
          </a:xfrm>
          <a:prstGeom prst="rect">
            <a:avLst/>
          </a:prstGeom>
          <a:noFill/>
        </p:spPr>
        <p:txBody>
          <a:bodyPr wrap="none" rtlCol="0">
            <a:spAutoFit/>
          </a:bodyPr>
          <a:lstStyle/>
          <a:p>
            <a:r>
              <a:rPr lang="en-US" altLang="zh-CN" i="1" dirty="0" err="1">
                <a:latin typeface="Centaur" panose="02030504050205020304" pitchFamily="18" charset="0"/>
              </a:rPr>
              <a:t>Drgonfly</a:t>
            </a:r>
            <a:r>
              <a:rPr lang="en-US" altLang="zh-CN" i="1" dirty="0">
                <a:latin typeface="Centaur" panose="02030504050205020304" pitchFamily="18" charset="0"/>
              </a:rPr>
              <a:t>+</a:t>
            </a:r>
            <a:endParaRPr lang="zh-CN" altLang="en-US" i="1" dirty="0">
              <a:latin typeface="Centaur" panose="02030504050205020304" pitchFamily="18" charset="0"/>
            </a:endParaRPr>
          </a:p>
        </p:txBody>
      </p:sp>
      <p:sp>
        <p:nvSpPr>
          <p:cNvPr id="15" name="文本框 14">
            <a:extLst>
              <a:ext uri="{FF2B5EF4-FFF2-40B4-BE49-F238E27FC236}">
                <a16:creationId xmlns:a16="http://schemas.microsoft.com/office/drawing/2014/main" id="{9185E09C-8F45-D0A9-D575-2CECA1BC4C5E}"/>
              </a:ext>
            </a:extLst>
          </p:cNvPr>
          <p:cNvSpPr txBox="1"/>
          <p:nvPr/>
        </p:nvSpPr>
        <p:spPr>
          <a:xfrm>
            <a:off x="3767319" y="3576648"/>
            <a:ext cx="991938" cy="369332"/>
          </a:xfrm>
          <a:prstGeom prst="rect">
            <a:avLst/>
          </a:prstGeom>
          <a:noFill/>
        </p:spPr>
        <p:txBody>
          <a:bodyPr wrap="none" rtlCol="0">
            <a:spAutoFit/>
          </a:bodyPr>
          <a:lstStyle/>
          <a:p>
            <a:r>
              <a:rPr lang="en-US" altLang="zh-CN" i="1" dirty="0">
                <a:latin typeface="Centaur" panose="02030504050205020304" pitchFamily="18" charset="0"/>
              </a:rPr>
              <a:t>3D Torus</a:t>
            </a:r>
            <a:endParaRPr lang="zh-CN" altLang="en-US" i="1" dirty="0">
              <a:latin typeface="Centaur" panose="02030504050205020304" pitchFamily="18" charset="0"/>
            </a:endParaRPr>
          </a:p>
        </p:txBody>
      </p:sp>
      <p:grpSp>
        <p:nvGrpSpPr>
          <p:cNvPr id="85" name="组合 84">
            <a:extLst>
              <a:ext uri="{FF2B5EF4-FFF2-40B4-BE49-F238E27FC236}">
                <a16:creationId xmlns:a16="http://schemas.microsoft.com/office/drawing/2014/main" id="{37505BD7-6EAD-4CF5-44D5-1F7E5DC6D766}"/>
              </a:ext>
            </a:extLst>
          </p:cNvPr>
          <p:cNvGrpSpPr/>
          <p:nvPr/>
        </p:nvGrpSpPr>
        <p:grpSpPr>
          <a:xfrm>
            <a:off x="6359836" y="2305141"/>
            <a:ext cx="3735616" cy="4367680"/>
            <a:chOff x="6550336" y="2118453"/>
            <a:chExt cx="3735616" cy="4367680"/>
          </a:xfrm>
        </p:grpSpPr>
        <p:sp>
          <p:nvSpPr>
            <p:cNvPr id="46" name="object 5">
              <a:extLst>
                <a:ext uri="{FF2B5EF4-FFF2-40B4-BE49-F238E27FC236}">
                  <a16:creationId xmlns:a16="http://schemas.microsoft.com/office/drawing/2014/main" id="{04F154B6-24E1-9468-9844-FE1CFF7ADE8F}"/>
                </a:ext>
              </a:extLst>
            </p:cNvPr>
            <p:cNvSpPr/>
            <p:nvPr/>
          </p:nvSpPr>
          <p:spPr>
            <a:xfrm>
              <a:off x="7541972" y="5202551"/>
              <a:ext cx="2578735" cy="597535"/>
            </a:xfrm>
            <a:custGeom>
              <a:avLst/>
              <a:gdLst/>
              <a:ahLst/>
              <a:cxnLst/>
              <a:rect l="l" t="t" r="r" b="b"/>
              <a:pathLst>
                <a:path w="2578735" h="597534">
                  <a:moveTo>
                    <a:pt x="-44" y="99662"/>
                  </a:moveTo>
                  <a:lnTo>
                    <a:pt x="7779" y="60906"/>
                  </a:lnTo>
                  <a:lnTo>
                    <a:pt x="29116" y="29258"/>
                  </a:lnTo>
                  <a:lnTo>
                    <a:pt x="60764" y="7920"/>
                  </a:lnTo>
                  <a:lnTo>
                    <a:pt x="99520" y="96"/>
                  </a:lnTo>
                  <a:lnTo>
                    <a:pt x="2478932" y="96"/>
                  </a:lnTo>
                  <a:lnTo>
                    <a:pt x="2517688" y="7920"/>
                  </a:lnTo>
                  <a:lnTo>
                    <a:pt x="2549336" y="29258"/>
                  </a:lnTo>
                  <a:lnTo>
                    <a:pt x="2570674" y="60906"/>
                  </a:lnTo>
                  <a:lnTo>
                    <a:pt x="2578498" y="99662"/>
                  </a:lnTo>
                  <a:lnTo>
                    <a:pt x="2578498" y="497924"/>
                  </a:lnTo>
                  <a:lnTo>
                    <a:pt x="2570674" y="536680"/>
                  </a:lnTo>
                  <a:lnTo>
                    <a:pt x="2549336" y="568328"/>
                  </a:lnTo>
                  <a:lnTo>
                    <a:pt x="2517688" y="589665"/>
                  </a:lnTo>
                  <a:lnTo>
                    <a:pt x="2478932" y="597489"/>
                  </a:lnTo>
                  <a:lnTo>
                    <a:pt x="99520" y="597489"/>
                  </a:lnTo>
                  <a:lnTo>
                    <a:pt x="60764" y="589665"/>
                  </a:lnTo>
                  <a:lnTo>
                    <a:pt x="29116" y="568328"/>
                  </a:lnTo>
                  <a:lnTo>
                    <a:pt x="7779" y="536680"/>
                  </a:lnTo>
                  <a:lnTo>
                    <a:pt x="-44" y="497924"/>
                  </a:lnTo>
                  <a:lnTo>
                    <a:pt x="-44" y="99662"/>
                  </a:lnTo>
                  <a:close/>
                </a:path>
              </a:pathLst>
            </a:custGeom>
            <a:ln w="12191">
              <a:solidFill>
                <a:srgbClr val="666666"/>
              </a:solidFill>
            </a:ln>
          </p:spPr>
          <p:txBody>
            <a:bodyPr wrap="square" lIns="0" tIns="0" rIns="0" bIns="0" rtlCol="0"/>
            <a:lstStyle/>
            <a:p>
              <a:endParaRPr/>
            </a:p>
          </p:txBody>
        </p:sp>
        <p:sp>
          <p:nvSpPr>
            <p:cNvPr id="47" name="object 6">
              <a:extLst>
                <a:ext uri="{FF2B5EF4-FFF2-40B4-BE49-F238E27FC236}">
                  <a16:creationId xmlns:a16="http://schemas.microsoft.com/office/drawing/2014/main" id="{04D6294F-122A-41A5-8C45-6071DE3DB279}"/>
                </a:ext>
              </a:extLst>
            </p:cNvPr>
            <p:cNvSpPr/>
            <p:nvPr/>
          </p:nvSpPr>
          <p:spPr>
            <a:xfrm>
              <a:off x="7397192" y="5290943"/>
              <a:ext cx="2578735" cy="597535"/>
            </a:xfrm>
            <a:custGeom>
              <a:avLst/>
              <a:gdLst/>
              <a:ahLst/>
              <a:cxnLst/>
              <a:rect l="l" t="t" r="r" b="b"/>
              <a:pathLst>
                <a:path w="2578735" h="597534">
                  <a:moveTo>
                    <a:pt x="2478936" y="94"/>
                  </a:moveTo>
                  <a:lnTo>
                    <a:pt x="99524" y="94"/>
                  </a:lnTo>
                  <a:lnTo>
                    <a:pt x="60768" y="7918"/>
                  </a:lnTo>
                  <a:lnTo>
                    <a:pt x="29120" y="29256"/>
                  </a:lnTo>
                  <a:lnTo>
                    <a:pt x="7783" y="60904"/>
                  </a:lnTo>
                  <a:lnTo>
                    <a:pt x="-40" y="99660"/>
                  </a:lnTo>
                  <a:lnTo>
                    <a:pt x="-40" y="497921"/>
                  </a:lnTo>
                  <a:lnTo>
                    <a:pt x="7783" y="536677"/>
                  </a:lnTo>
                  <a:lnTo>
                    <a:pt x="29120" y="568325"/>
                  </a:lnTo>
                  <a:lnTo>
                    <a:pt x="60768" y="589663"/>
                  </a:lnTo>
                  <a:lnTo>
                    <a:pt x="99524" y="597487"/>
                  </a:lnTo>
                  <a:lnTo>
                    <a:pt x="2478936" y="597487"/>
                  </a:lnTo>
                  <a:lnTo>
                    <a:pt x="2517692" y="589663"/>
                  </a:lnTo>
                  <a:lnTo>
                    <a:pt x="2549340" y="568325"/>
                  </a:lnTo>
                  <a:lnTo>
                    <a:pt x="2570677" y="536677"/>
                  </a:lnTo>
                  <a:lnTo>
                    <a:pt x="2578501" y="497921"/>
                  </a:lnTo>
                  <a:lnTo>
                    <a:pt x="2578501" y="99660"/>
                  </a:lnTo>
                  <a:lnTo>
                    <a:pt x="2570677" y="60904"/>
                  </a:lnTo>
                  <a:lnTo>
                    <a:pt x="2549340" y="29256"/>
                  </a:lnTo>
                  <a:lnTo>
                    <a:pt x="2517692" y="7918"/>
                  </a:lnTo>
                  <a:lnTo>
                    <a:pt x="2478936" y="94"/>
                  </a:lnTo>
                  <a:close/>
                </a:path>
              </a:pathLst>
            </a:custGeom>
            <a:solidFill>
              <a:srgbClr val="FFFFFF"/>
            </a:solidFill>
          </p:spPr>
          <p:txBody>
            <a:bodyPr wrap="square" lIns="0" tIns="0" rIns="0" bIns="0" rtlCol="0"/>
            <a:lstStyle/>
            <a:p>
              <a:endParaRPr/>
            </a:p>
          </p:txBody>
        </p:sp>
        <p:sp>
          <p:nvSpPr>
            <p:cNvPr id="48" name="object 7">
              <a:extLst>
                <a:ext uri="{FF2B5EF4-FFF2-40B4-BE49-F238E27FC236}">
                  <a16:creationId xmlns:a16="http://schemas.microsoft.com/office/drawing/2014/main" id="{F2782C2D-0F48-A31E-5AE9-E552715B5A7B}"/>
                </a:ext>
              </a:extLst>
            </p:cNvPr>
            <p:cNvSpPr/>
            <p:nvPr/>
          </p:nvSpPr>
          <p:spPr>
            <a:xfrm>
              <a:off x="7397192" y="5290943"/>
              <a:ext cx="2578735" cy="597535"/>
            </a:xfrm>
            <a:custGeom>
              <a:avLst/>
              <a:gdLst/>
              <a:ahLst/>
              <a:cxnLst/>
              <a:rect l="l" t="t" r="r" b="b"/>
              <a:pathLst>
                <a:path w="2578735" h="597534">
                  <a:moveTo>
                    <a:pt x="-40" y="99660"/>
                  </a:moveTo>
                  <a:lnTo>
                    <a:pt x="7783" y="60904"/>
                  </a:lnTo>
                  <a:lnTo>
                    <a:pt x="29120" y="29256"/>
                  </a:lnTo>
                  <a:lnTo>
                    <a:pt x="60768" y="7918"/>
                  </a:lnTo>
                  <a:lnTo>
                    <a:pt x="99524" y="94"/>
                  </a:lnTo>
                  <a:lnTo>
                    <a:pt x="2478936" y="94"/>
                  </a:lnTo>
                  <a:lnTo>
                    <a:pt x="2517692" y="7918"/>
                  </a:lnTo>
                  <a:lnTo>
                    <a:pt x="2549340" y="29256"/>
                  </a:lnTo>
                  <a:lnTo>
                    <a:pt x="2570677" y="60904"/>
                  </a:lnTo>
                  <a:lnTo>
                    <a:pt x="2578501" y="99660"/>
                  </a:lnTo>
                  <a:lnTo>
                    <a:pt x="2578501" y="497921"/>
                  </a:lnTo>
                  <a:lnTo>
                    <a:pt x="2570677" y="536677"/>
                  </a:lnTo>
                  <a:lnTo>
                    <a:pt x="2549340" y="568325"/>
                  </a:lnTo>
                  <a:lnTo>
                    <a:pt x="2517692" y="589663"/>
                  </a:lnTo>
                  <a:lnTo>
                    <a:pt x="2478936" y="597487"/>
                  </a:lnTo>
                  <a:lnTo>
                    <a:pt x="99524" y="597487"/>
                  </a:lnTo>
                  <a:lnTo>
                    <a:pt x="60768" y="589663"/>
                  </a:lnTo>
                  <a:lnTo>
                    <a:pt x="29120" y="568325"/>
                  </a:lnTo>
                  <a:lnTo>
                    <a:pt x="7783" y="536677"/>
                  </a:lnTo>
                  <a:lnTo>
                    <a:pt x="-40" y="497921"/>
                  </a:lnTo>
                  <a:lnTo>
                    <a:pt x="-40" y="99660"/>
                  </a:lnTo>
                  <a:close/>
                </a:path>
              </a:pathLst>
            </a:custGeom>
            <a:ln w="12191">
              <a:solidFill>
                <a:srgbClr val="666666"/>
              </a:solidFill>
            </a:ln>
          </p:spPr>
          <p:txBody>
            <a:bodyPr wrap="square" lIns="0" tIns="0" rIns="0" bIns="0" rtlCol="0"/>
            <a:lstStyle/>
            <a:p>
              <a:endParaRPr/>
            </a:p>
          </p:txBody>
        </p:sp>
        <p:sp>
          <p:nvSpPr>
            <p:cNvPr id="49" name="object 8">
              <a:extLst>
                <a:ext uri="{FF2B5EF4-FFF2-40B4-BE49-F238E27FC236}">
                  <a16:creationId xmlns:a16="http://schemas.microsoft.com/office/drawing/2014/main" id="{36102A21-DE5B-1AE1-724C-C7C9C49D4B95}"/>
                </a:ext>
              </a:extLst>
            </p:cNvPr>
            <p:cNvSpPr/>
            <p:nvPr/>
          </p:nvSpPr>
          <p:spPr>
            <a:xfrm>
              <a:off x="7234124" y="5368667"/>
              <a:ext cx="2577465" cy="597535"/>
            </a:xfrm>
            <a:custGeom>
              <a:avLst/>
              <a:gdLst/>
              <a:ahLst/>
              <a:cxnLst/>
              <a:rect l="l" t="t" r="r" b="b"/>
              <a:pathLst>
                <a:path w="2577465" h="597534">
                  <a:moveTo>
                    <a:pt x="2477416" y="92"/>
                  </a:moveTo>
                  <a:lnTo>
                    <a:pt x="99528" y="92"/>
                  </a:lnTo>
                  <a:lnTo>
                    <a:pt x="60772" y="7916"/>
                  </a:lnTo>
                  <a:lnTo>
                    <a:pt x="29124" y="29254"/>
                  </a:lnTo>
                  <a:lnTo>
                    <a:pt x="7787" y="60902"/>
                  </a:lnTo>
                  <a:lnTo>
                    <a:pt x="-36" y="99658"/>
                  </a:lnTo>
                  <a:lnTo>
                    <a:pt x="-36" y="497920"/>
                  </a:lnTo>
                  <a:lnTo>
                    <a:pt x="7787" y="536675"/>
                  </a:lnTo>
                  <a:lnTo>
                    <a:pt x="29124" y="568323"/>
                  </a:lnTo>
                  <a:lnTo>
                    <a:pt x="60772" y="589661"/>
                  </a:lnTo>
                  <a:lnTo>
                    <a:pt x="99528" y="597485"/>
                  </a:lnTo>
                  <a:lnTo>
                    <a:pt x="2477416" y="597485"/>
                  </a:lnTo>
                  <a:lnTo>
                    <a:pt x="2516172" y="589661"/>
                  </a:lnTo>
                  <a:lnTo>
                    <a:pt x="2547820" y="568323"/>
                  </a:lnTo>
                  <a:lnTo>
                    <a:pt x="2569157" y="536675"/>
                  </a:lnTo>
                  <a:lnTo>
                    <a:pt x="2576982" y="497920"/>
                  </a:lnTo>
                  <a:lnTo>
                    <a:pt x="2576982" y="99658"/>
                  </a:lnTo>
                  <a:lnTo>
                    <a:pt x="2569157" y="60902"/>
                  </a:lnTo>
                  <a:lnTo>
                    <a:pt x="2547820" y="29254"/>
                  </a:lnTo>
                  <a:lnTo>
                    <a:pt x="2516172" y="7916"/>
                  </a:lnTo>
                  <a:lnTo>
                    <a:pt x="2477416" y="92"/>
                  </a:lnTo>
                  <a:close/>
                </a:path>
              </a:pathLst>
            </a:custGeom>
            <a:solidFill>
              <a:srgbClr val="FFFFFF"/>
            </a:solidFill>
          </p:spPr>
          <p:txBody>
            <a:bodyPr wrap="square" lIns="0" tIns="0" rIns="0" bIns="0" rtlCol="0"/>
            <a:lstStyle/>
            <a:p>
              <a:endParaRPr/>
            </a:p>
          </p:txBody>
        </p:sp>
        <p:sp>
          <p:nvSpPr>
            <p:cNvPr id="50" name="object 9">
              <a:extLst>
                <a:ext uri="{FF2B5EF4-FFF2-40B4-BE49-F238E27FC236}">
                  <a16:creationId xmlns:a16="http://schemas.microsoft.com/office/drawing/2014/main" id="{A5C8AC27-63DC-24A3-F0CE-4881BC921E14}"/>
                </a:ext>
              </a:extLst>
            </p:cNvPr>
            <p:cNvSpPr/>
            <p:nvPr/>
          </p:nvSpPr>
          <p:spPr>
            <a:xfrm>
              <a:off x="7234124" y="5368667"/>
              <a:ext cx="2577465" cy="597535"/>
            </a:xfrm>
            <a:custGeom>
              <a:avLst/>
              <a:gdLst/>
              <a:ahLst/>
              <a:cxnLst/>
              <a:rect l="l" t="t" r="r" b="b"/>
              <a:pathLst>
                <a:path w="2577465" h="597534">
                  <a:moveTo>
                    <a:pt x="-36" y="99658"/>
                  </a:moveTo>
                  <a:lnTo>
                    <a:pt x="7787" y="60902"/>
                  </a:lnTo>
                  <a:lnTo>
                    <a:pt x="29124" y="29254"/>
                  </a:lnTo>
                  <a:lnTo>
                    <a:pt x="60772" y="7916"/>
                  </a:lnTo>
                  <a:lnTo>
                    <a:pt x="99528" y="92"/>
                  </a:lnTo>
                  <a:lnTo>
                    <a:pt x="2477416" y="92"/>
                  </a:lnTo>
                  <a:lnTo>
                    <a:pt x="2516172" y="7916"/>
                  </a:lnTo>
                  <a:lnTo>
                    <a:pt x="2547820" y="29254"/>
                  </a:lnTo>
                  <a:lnTo>
                    <a:pt x="2569157" y="60902"/>
                  </a:lnTo>
                  <a:lnTo>
                    <a:pt x="2576982" y="99658"/>
                  </a:lnTo>
                  <a:lnTo>
                    <a:pt x="2576982" y="497920"/>
                  </a:lnTo>
                  <a:lnTo>
                    <a:pt x="2569157" y="536675"/>
                  </a:lnTo>
                  <a:lnTo>
                    <a:pt x="2547820" y="568323"/>
                  </a:lnTo>
                  <a:lnTo>
                    <a:pt x="2516172" y="589661"/>
                  </a:lnTo>
                  <a:lnTo>
                    <a:pt x="2477416" y="597485"/>
                  </a:lnTo>
                  <a:lnTo>
                    <a:pt x="99528" y="597485"/>
                  </a:lnTo>
                  <a:lnTo>
                    <a:pt x="60772" y="589661"/>
                  </a:lnTo>
                  <a:lnTo>
                    <a:pt x="29124" y="568323"/>
                  </a:lnTo>
                  <a:lnTo>
                    <a:pt x="7787" y="536675"/>
                  </a:lnTo>
                  <a:lnTo>
                    <a:pt x="-36" y="497920"/>
                  </a:lnTo>
                  <a:lnTo>
                    <a:pt x="-36" y="99658"/>
                  </a:lnTo>
                  <a:close/>
                </a:path>
              </a:pathLst>
            </a:custGeom>
            <a:ln w="12191">
              <a:solidFill>
                <a:srgbClr val="666666"/>
              </a:solidFill>
            </a:ln>
          </p:spPr>
          <p:txBody>
            <a:bodyPr wrap="square" lIns="0" tIns="0" rIns="0" bIns="0" rtlCol="0"/>
            <a:lstStyle/>
            <a:p>
              <a:endParaRPr/>
            </a:p>
          </p:txBody>
        </p:sp>
        <p:sp>
          <p:nvSpPr>
            <p:cNvPr id="51" name="object 10">
              <a:extLst>
                <a:ext uri="{FF2B5EF4-FFF2-40B4-BE49-F238E27FC236}">
                  <a16:creationId xmlns:a16="http://schemas.microsoft.com/office/drawing/2014/main" id="{58387F9B-6642-9DDD-C523-766004D7BED2}"/>
                </a:ext>
              </a:extLst>
            </p:cNvPr>
            <p:cNvSpPr/>
            <p:nvPr/>
          </p:nvSpPr>
          <p:spPr>
            <a:xfrm>
              <a:off x="7314896" y="3380933"/>
              <a:ext cx="219075" cy="1977827"/>
            </a:xfrm>
            <a:custGeom>
              <a:avLst/>
              <a:gdLst/>
              <a:ahLst/>
              <a:cxnLst/>
              <a:rect l="l" t="t" r="r" b="b"/>
              <a:pathLst>
                <a:path w="219075" h="2602229">
                  <a:moveTo>
                    <a:pt x="218649" y="2602068"/>
                  </a:moveTo>
                  <a:lnTo>
                    <a:pt x="-38" y="158"/>
                  </a:lnTo>
                </a:path>
              </a:pathLst>
            </a:custGeom>
            <a:ln w="3175">
              <a:solidFill>
                <a:srgbClr val="000000"/>
              </a:solidFill>
            </a:ln>
          </p:spPr>
          <p:txBody>
            <a:bodyPr wrap="square" lIns="0" tIns="0" rIns="0" bIns="0" rtlCol="0"/>
            <a:lstStyle/>
            <a:p>
              <a:endParaRPr/>
            </a:p>
          </p:txBody>
        </p:sp>
        <p:sp>
          <p:nvSpPr>
            <p:cNvPr id="52" name="object 11">
              <a:extLst>
                <a:ext uri="{FF2B5EF4-FFF2-40B4-BE49-F238E27FC236}">
                  <a16:creationId xmlns:a16="http://schemas.microsoft.com/office/drawing/2014/main" id="{D92383DC-2530-6003-7C1F-2EEDAC88F910}"/>
                </a:ext>
              </a:extLst>
            </p:cNvPr>
            <p:cNvSpPr/>
            <p:nvPr/>
          </p:nvSpPr>
          <p:spPr>
            <a:xfrm>
              <a:off x="7732345" y="3042990"/>
              <a:ext cx="661670" cy="340360"/>
            </a:xfrm>
            <a:custGeom>
              <a:avLst/>
              <a:gdLst/>
              <a:ahLst/>
              <a:cxnLst/>
              <a:rect l="l" t="t" r="r" b="b"/>
              <a:pathLst>
                <a:path w="661669" h="340360">
                  <a:moveTo>
                    <a:pt x="604708" y="167"/>
                  </a:moveTo>
                  <a:lnTo>
                    <a:pt x="56590" y="167"/>
                  </a:lnTo>
                  <a:lnTo>
                    <a:pt x="34560" y="4623"/>
                  </a:lnTo>
                  <a:lnTo>
                    <a:pt x="16554" y="16772"/>
                  </a:lnTo>
                  <a:lnTo>
                    <a:pt x="4406" y="34777"/>
                  </a:lnTo>
                  <a:lnTo>
                    <a:pt x="-50" y="56807"/>
                  </a:lnTo>
                  <a:lnTo>
                    <a:pt x="-50" y="283370"/>
                  </a:lnTo>
                  <a:lnTo>
                    <a:pt x="4406" y="305400"/>
                  </a:lnTo>
                  <a:lnTo>
                    <a:pt x="16554" y="323405"/>
                  </a:lnTo>
                  <a:lnTo>
                    <a:pt x="34560" y="335553"/>
                  </a:lnTo>
                  <a:lnTo>
                    <a:pt x="56590" y="340010"/>
                  </a:lnTo>
                  <a:lnTo>
                    <a:pt x="604708" y="340010"/>
                  </a:lnTo>
                  <a:lnTo>
                    <a:pt x="626738" y="335553"/>
                  </a:lnTo>
                  <a:lnTo>
                    <a:pt x="644744" y="323405"/>
                  </a:lnTo>
                  <a:lnTo>
                    <a:pt x="656892" y="305400"/>
                  </a:lnTo>
                  <a:lnTo>
                    <a:pt x="661349" y="283370"/>
                  </a:lnTo>
                  <a:lnTo>
                    <a:pt x="661349" y="56807"/>
                  </a:lnTo>
                  <a:lnTo>
                    <a:pt x="656892" y="34777"/>
                  </a:lnTo>
                  <a:lnTo>
                    <a:pt x="644744" y="16772"/>
                  </a:lnTo>
                  <a:lnTo>
                    <a:pt x="626738" y="4623"/>
                  </a:lnTo>
                  <a:lnTo>
                    <a:pt x="604708" y="167"/>
                  </a:lnTo>
                  <a:close/>
                </a:path>
              </a:pathLst>
            </a:custGeom>
            <a:solidFill>
              <a:srgbClr val="929286"/>
            </a:solidFill>
          </p:spPr>
          <p:txBody>
            <a:bodyPr wrap="square" lIns="0" tIns="0" rIns="0" bIns="0" rtlCol="0"/>
            <a:lstStyle/>
            <a:p>
              <a:endParaRPr/>
            </a:p>
          </p:txBody>
        </p:sp>
        <p:sp>
          <p:nvSpPr>
            <p:cNvPr id="53" name="object 17">
              <a:extLst>
                <a:ext uri="{FF2B5EF4-FFF2-40B4-BE49-F238E27FC236}">
                  <a16:creationId xmlns:a16="http://schemas.microsoft.com/office/drawing/2014/main" id="{8C011ACD-5978-7BE5-8CB2-AE1D1C843D00}"/>
                </a:ext>
              </a:extLst>
            </p:cNvPr>
            <p:cNvSpPr txBox="1"/>
            <p:nvPr/>
          </p:nvSpPr>
          <p:spPr>
            <a:xfrm>
              <a:off x="8001586" y="3127540"/>
              <a:ext cx="315595" cy="162865"/>
            </a:xfrm>
            <a:prstGeom prst="rect">
              <a:avLst/>
            </a:prstGeom>
          </p:spPr>
          <p:txBody>
            <a:bodyPr vert="horz" wrap="square" lIns="0" tIns="16510" rIns="0" bIns="0" rtlCol="0">
              <a:spAutoFit/>
            </a:bodyPr>
            <a:lstStyle/>
            <a:p>
              <a:pPr>
                <a:lnSpc>
                  <a:spcPct val="100000"/>
                </a:lnSpc>
                <a:spcBef>
                  <a:spcPts val="130"/>
                </a:spcBef>
              </a:pPr>
              <a:r>
                <a:rPr lang="en-US" sz="950" b="1" dirty="0">
                  <a:solidFill>
                    <a:srgbClr val="FFFFFF"/>
                  </a:solidFill>
                  <a:latin typeface="微软雅黑"/>
                  <a:cs typeface="微软雅黑"/>
                </a:rPr>
                <a:t>S2</a:t>
              </a:r>
              <a:endParaRPr sz="950" dirty="0">
                <a:latin typeface="微软雅黑"/>
                <a:cs typeface="微软雅黑"/>
              </a:endParaRPr>
            </a:p>
          </p:txBody>
        </p:sp>
        <p:sp>
          <p:nvSpPr>
            <p:cNvPr id="54" name="object 18">
              <a:extLst>
                <a:ext uri="{FF2B5EF4-FFF2-40B4-BE49-F238E27FC236}">
                  <a16:creationId xmlns:a16="http://schemas.microsoft.com/office/drawing/2014/main" id="{9396004E-EFB6-F852-A2FB-C914CE8CC94A}"/>
                </a:ext>
              </a:extLst>
            </p:cNvPr>
            <p:cNvSpPr/>
            <p:nvPr/>
          </p:nvSpPr>
          <p:spPr>
            <a:xfrm>
              <a:off x="8523301" y="3042990"/>
              <a:ext cx="661670" cy="340360"/>
            </a:xfrm>
            <a:custGeom>
              <a:avLst/>
              <a:gdLst/>
              <a:ahLst/>
              <a:cxnLst/>
              <a:rect l="l" t="t" r="r" b="b"/>
              <a:pathLst>
                <a:path w="661670" h="340360">
                  <a:moveTo>
                    <a:pt x="604688" y="167"/>
                  </a:moveTo>
                  <a:lnTo>
                    <a:pt x="56570" y="167"/>
                  </a:lnTo>
                  <a:lnTo>
                    <a:pt x="34540" y="4623"/>
                  </a:lnTo>
                  <a:lnTo>
                    <a:pt x="16534" y="16772"/>
                  </a:lnTo>
                  <a:lnTo>
                    <a:pt x="4386" y="34777"/>
                  </a:lnTo>
                  <a:lnTo>
                    <a:pt x="-70" y="56807"/>
                  </a:lnTo>
                  <a:lnTo>
                    <a:pt x="-70" y="283370"/>
                  </a:lnTo>
                  <a:lnTo>
                    <a:pt x="4386" y="305400"/>
                  </a:lnTo>
                  <a:lnTo>
                    <a:pt x="16534" y="323405"/>
                  </a:lnTo>
                  <a:lnTo>
                    <a:pt x="34540" y="335553"/>
                  </a:lnTo>
                  <a:lnTo>
                    <a:pt x="56570" y="340010"/>
                  </a:lnTo>
                  <a:lnTo>
                    <a:pt x="604688" y="340010"/>
                  </a:lnTo>
                  <a:lnTo>
                    <a:pt x="626718" y="335553"/>
                  </a:lnTo>
                  <a:lnTo>
                    <a:pt x="644724" y="323405"/>
                  </a:lnTo>
                  <a:lnTo>
                    <a:pt x="656872" y="305400"/>
                  </a:lnTo>
                  <a:lnTo>
                    <a:pt x="661329" y="283370"/>
                  </a:lnTo>
                  <a:lnTo>
                    <a:pt x="661329" y="56807"/>
                  </a:lnTo>
                  <a:lnTo>
                    <a:pt x="656872" y="34777"/>
                  </a:lnTo>
                  <a:lnTo>
                    <a:pt x="644724" y="16772"/>
                  </a:lnTo>
                  <a:lnTo>
                    <a:pt x="626718" y="4623"/>
                  </a:lnTo>
                  <a:lnTo>
                    <a:pt x="604688" y="167"/>
                  </a:lnTo>
                  <a:close/>
                </a:path>
              </a:pathLst>
            </a:custGeom>
            <a:solidFill>
              <a:srgbClr val="929286"/>
            </a:solidFill>
          </p:spPr>
          <p:txBody>
            <a:bodyPr wrap="square" lIns="0" tIns="0" rIns="0" bIns="0" rtlCol="0"/>
            <a:lstStyle/>
            <a:p>
              <a:endParaRPr/>
            </a:p>
          </p:txBody>
        </p:sp>
        <p:sp>
          <p:nvSpPr>
            <p:cNvPr id="55" name="object 19">
              <a:extLst>
                <a:ext uri="{FF2B5EF4-FFF2-40B4-BE49-F238E27FC236}">
                  <a16:creationId xmlns:a16="http://schemas.microsoft.com/office/drawing/2014/main" id="{B287E403-7839-AFEF-BCB4-05AEAD8F3606}"/>
                </a:ext>
              </a:extLst>
            </p:cNvPr>
            <p:cNvSpPr txBox="1"/>
            <p:nvPr/>
          </p:nvSpPr>
          <p:spPr>
            <a:xfrm>
              <a:off x="8773796" y="3094464"/>
              <a:ext cx="174625" cy="226695"/>
            </a:xfrm>
            <a:prstGeom prst="rect">
              <a:avLst/>
            </a:prstGeom>
          </p:spPr>
          <p:txBody>
            <a:bodyPr vert="horz" wrap="square" lIns="0" tIns="15240" rIns="0" bIns="0" rtlCol="0">
              <a:spAutoFit/>
            </a:bodyPr>
            <a:lstStyle/>
            <a:p>
              <a:pPr>
                <a:lnSpc>
                  <a:spcPct val="100000"/>
                </a:lnSpc>
                <a:spcBef>
                  <a:spcPts val="120"/>
                </a:spcBef>
              </a:pPr>
              <a:r>
                <a:rPr sz="1300" b="1" spc="15" dirty="0">
                  <a:solidFill>
                    <a:srgbClr val="FFFFFF"/>
                  </a:solidFill>
                  <a:latin typeface="微软雅黑"/>
                  <a:cs typeface="微软雅黑"/>
                </a:rPr>
                <a:t>…</a:t>
              </a:r>
              <a:endParaRPr sz="1300">
                <a:latin typeface="微软雅黑"/>
                <a:cs typeface="微软雅黑"/>
              </a:endParaRPr>
            </a:p>
          </p:txBody>
        </p:sp>
        <p:sp>
          <p:nvSpPr>
            <p:cNvPr id="56" name="object 20">
              <a:extLst>
                <a:ext uri="{FF2B5EF4-FFF2-40B4-BE49-F238E27FC236}">
                  <a16:creationId xmlns:a16="http://schemas.microsoft.com/office/drawing/2014/main" id="{204853BC-581D-11A9-A780-CCBA233DFAF6}"/>
                </a:ext>
              </a:extLst>
            </p:cNvPr>
            <p:cNvSpPr/>
            <p:nvPr/>
          </p:nvSpPr>
          <p:spPr>
            <a:xfrm>
              <a:off x="9314257" y="3042990"/>
              <a:ext cx="661670" cy="340360"/>
            </a:xfrm>
            <a:custGeom>
              <a:avLst/>
              <a:gdLst/>
              <a:ahLst/>
              <a:cxnLst/>
              <a:rect l="l" t="t" r="r" b="b"/>
              <a:pathLst>
                <a:path w="661670" h="340360">
                  <a:moveTo>
                    <a:pt x="604668" y="167"/>
                  </a:moveTo>
                  <a:lnTo>
                    <a:pt x="56550" y="167"/>
                  </a:lnTo>
                  <a:lnTo>
                    <a:pt x="34520" y="4623"/>
                  </a:lnTo>
                  <a:lnTo>
                    <a:pt x="16514" y="16772"/>
                  </a:lnTo>
                  <a:lnTo>
                    <a:pt x="4366" y="34777"/>
                  </a:lnTo>
                  <a:lnTo>
                    <a:pt x="-90" y="56807"/>
                  </a:lnTo>
                  <a:lnTo>
                    <a:pt x="-90" y="283370"/>
                  </a:lnTo>
                  <a:lnTo>
                    <a:pt x="4366" y="305400"/>
                  </a:lnTo>
                  <a:lnTo>
                    <a:pt x="16514" y="323405"/>
                  </a:lnTo>
                  <a:lnTo>
                    <a:pt x="34520" y="335553"/>
                  </a:lnTo>
                  <a:lnTo>
                    <a:pt x="56550" y="340010"/>
                  </a:lnTo>
                  <a:lnTo>
                    <a:pt x="604668" y="340010"/>
                  </a:lnTo>
                  <a:lnTo>
                    <a:pt x="626698" y="335553"/>
                  </a:lnTo>
                  <a:lnTo>
                    <a:pt x="644704" y="323405"/>
                  </a:lnTo>
                  <a:lnTo>
                    <a:pt x="656852" y="305400"/>
                  </a:lnTo>
                  <a:lnTo>
                    <a:pt x="661309" y="283370"/>
                  </a:lnTo>
                  <a:lnTo>
                    <a:pt x="661309" y="56807"/>
                  </a:lnTo>
                  <a:lnTo>
                    <a:pt x="656852" y="34777"/>
                  </a:lnTo>
                  <a:lnTo>
                    <a:pt x="644704" y="16772"/>
                  </a:lnTo>
                  <a:lnTo>
                    <a:pt x="626698" y="4623"/>
                  </a:lnTo>
                  <a:lnTo>
                    <a:pt x="604668" y="167"/>
                  </a:lnTo>
                  <a:close/>
                </a:path>
              </a:pathLst>
            </a:custGeom>
            <a:solidFill>
              <a:srgbClr val="929286"/>
            </a:solidFill>
          </p:spPr>
          <p:txBody>
            <a:bodyPr wrap="square" lIns="0" tIns="0" rIns="0" bIns="0" rtlCol="0"/>
            <a:lstStyle/>
            <a:p>
              <a:endParaRPr/>
            </a:p>
          </p:txBody>
        </p:sp>
        <p:sp>
          <p:nvSpPr>
            <p:cNvPr id="57" name="object 21">
              <a:extLst>
                <a:ext uri="{FF2B5EF4-FFF2-40B4-BE49-F238E27FC236}">
                  <a16:creationId xmlns:a16="http://schemas.microsoft.com/office/drawing/2014/main" id="{3E9C21DB-D3C5-863E-B500-5FBEBDBCC1EC}"/>
                </a:ext>
              </a:extLst>
            </p:cNvPr>
            <p:cNvSpPr txBox="1"/>
            <p:nvPr/>
          </p:nvSpPr>
          <p:spPr>
            <a:xfrm>
              <a:off x="9619685" y="3124182"/>
              <a:ext cx="316230" cy="162865"/>
            </a:xfrm>
            <a:prstGeom prst="rect">
              <a:avLst/>
            </a:prstGeom>
          </p:spPr>
          <p:txBody>
            <a:bodyPr vert="horz" wrap="square" lIns="0" tIns="16510" rIns="0" bIns="0" rtlCol="0">
              <a:spAutoFit/>
            </a:bodyPr>
            <a:lstStyle/>
            <a:p>
              <a:pPr>
                <a:lnSpc>
                  <a:spcPct val="100000"/>
                </a:lnSpc>
                <a:spcBef>
                  <a:spcPts val="130"/>
                </a:spcBef>
              </a:pPr>
              <a:r>
                <a:rPr lang="en-US" sz="950" b="1" dirty="0">
                  <a:solidFill>
                    <a:srgbClr val="FFFFFF"/>
                  </a:solidFill>
                  <a:latin typeface="微软雅黑"/>
                  <a:cs typeface="微软雅黑"/>
                </a:rPr>
                <a:t>S8</a:t>
              </a:r>
              <a:endParaRPr sz="950" dirty="0">
                <a:latin typeface="微软雅黑"/>
                <a:cs typeface="微软雅黑"/>
              </a:endParaRPr>
            </a:p>
          </p:txBody>
        </p:sp>
        <p:sp>
          <p:nvSpPr>
            <p:cNvPr id="58" name="object 22">
              <a:extLst>
                <a:ext uri="{FF2B5EF4-FFF2-40B4-BE49-F238E27FC236}">
                  <a16:creationId xmlns:a16="http://schemas.microsoft.com/office/drawing/2014/main" id="{5E84EE87-41F4-CA4E-CC82-20D1A89CCC18}"/>
                </a:ext>
              </a:extLst>
            </p:cNvPr>
            <p:cNvSpPr/>
            <p:nvPr/>
          </p:nvSpPr>
          <p:spPr>
            <a:xfrm>
              <a:off x="7959493" y="3387842"/>
              <a:ext cx="1709420" cy="2106968"/>
            </a:xfrm>
            <a:custGeom>
              <a:avLst/>
              <a:gdLst/>
              <a:ahLst/>
              <a:cxnLst/>
              <a:rect l="l" t="t" r="r" b="b"/>
              <a:pathLst>
                <a:path w="1709420" h="2738120">
                  <a:moveTo>
                    <a:pt x="0" y="2599370"/>
                  </a:moveTo>
                  <a:lnTo>
                    <a:pt x="128774" y="0"/>
                  </a:lnTo>
                </a:path>
                <a:path w="1709420" h="2738120">
                  <a:moveTo>
                    <a:pt x="419089" y="2737669"/>
                  </a:moveTo>
                  <a:lnTo>
                    <a:pt x="919075" y="0"/>
                  </a:lnTo>
                </a:path>
                <a:path w="1709420" h="2738120">
                  <a:moveTo>
                    <a:pt x="1360897" y="2737669"/>
                  </a:moveTo>
                  <a:lnTo>
                    <a:pt x="1709122" y="0"/>
                  </a:lnTo>
                </a:path>
              </a:pathLst>
            </a:custGeom>
            <a:ln w="3175">
              <a:solidFill>
                <a:srgbClr val="000000"/>
              </a:solidFill>
            </a:ln>
          </p:spPr>
          <p:txBody>
            <a:bodyPr wrap="square" lIns="0" tIns="0" rIns="0" bIns="0" rtlCol="0"/>
            <a:lstStyle/>
            <a:p>
              <a:endParaRPr/>
            </a:p>
          </p:txBody>
        </p:sp>
        <p:sp>
          <p:nvSpPr>
            <p:cNvPr id="59" name="object 23">
              <a:extLst>
                <a:ext uri="{FF2B5EF4-FFF2-40B4-BE49-F238E27FC236}">
                  <a16:creationId xmlns:a16="http://schemas.microsoft.com/office/drawing/2014/main" id="{D4461E92-EB4C-92E2-D9B5-00FAA54F589C}"/>
                </a:ext>
              </a:extLst>
            </p:cNvPr>
            <p:cNvSpPr txBox="1"/>
            <p:nvPr/>
          </p:nvSpPr>
          <p:spPr>
            <a:xfrm>
              <a:off x="10111327" y="5230841"/>
              <a:ext cx="174625" cy="226695"/>
            </a:xfrm>
            <a:prstGeom prst="rect">
              <a:avLst/>
            </a:prstGeom>
          </p:spPr>
          <p:txBody>
            <a:bodyPr vert="horz" wrap="square" lIns="0" tIns="15240" rIns="0" bIns="0" rtlCol="0">
              <a:spAutoFit/>
            </a:bodyPr>
            <a:lstStyle/>
            <a:p>
              <a:pPr>
                <a:lnSpc>
                  <a:spcPct val="100000"/>
                </a:lnSpc>
                <a:spcBef>
                  <a:spcPts val="120"/>
                </a:spcBef>
              </a:pPr>
              <a:r>
                <a:rPr sz="1300" b="1" spc="15" dirty="0">
                  <a:solidFill>
                    <a:srgbClr val="252525"/>
                  </a:solidFill>
                  <a:latin typeface="微软雅黑"/>
                  <a:cs typeface="微软雅黑"/>
                </a:rPr>
                <a:t>…</a:t>
              </a:r>
              <a:endParaRPr sz="1300">
                <a:latin typeface="微软雅黑"/>
                <a:cs typeface="微软雅黑"/>
              </a:endParaRPr>
            </a:p>
          </p:txBody>
        </p:sp>
        <p:sp>
          <p:nvSpPr>
            <p:cNvPr id="63" name="object 28">
              <a:extLst>
                <a:ext uri="{FF2B5EF4-FFF2-40B4-BE49-F238E27FC236}">
                  <a16:creationId xmlns:a16="http://schemas.microsoft.com/office/drawing/2014/main" id="{9F07BA12-4927-381B-81E7-BF29BE973C7A}"/>
                </a:ext>
              </a:extLst>
            </p:cNvPr>
            <p:cNvSpPr txBox="1"/>
            <p:nvPr/>
          </p:nvSpPr>
          <p:spPr>
            <a:xfrm flipH="1">
              <a:off x="7709081" y="6195028"/>
              <a:ext cx="1287489" cy="291105"/>
            </a:xfrm>
            <a:prstGeom prst="rect">
              <a:avLst/>
            </a:prstGeom>
          </p:spPr>
          <p:txBody>
            <a:bodyPr vert="horz" wrap="square" lIns="0" tIns="13970" rIns="0" bIns="0" rtlCol="0">
              <a:spAutoFit/>
            </a:bodyPr>
            <a:lstStyle>
              <a:defPPr>
                <a:defRPr lang="zh-CN"/>
              </a:defPPr>
              <a:lvl1pPr>
                <a:lnSpc>
                  <a:spcPct val="100000"/>
                </a:lnSpc>
                <a:spcBef>
                  <a:spcPts val="110"/>
                </a:spcBef>
                <a:tabLst>
                  <a:tab pos="367030" algn="l"/>
                </a:tabLst>
                <a:defRPr i="1" spc="-50">
                  <a:solidFill>
                    <a:srgbClr val="252525"/>
                  </a:solidFill>
                  <a:latin typeface="楷体" panose="02010609060101010101" pitchFamily="49" charset="-122"/>
                  <a:ea typeface="楷体" panose="02010609060101010101" pitchFamily="49" charset="-122"/>
                  <a:cs typeface="微软雅黑"/>
                </a:defRPr>
              </a:lvl1pPr>
            </a:lstStyle>
            <a:p>
              <a:r>
                <a:rPr dirty="0" err="1"/>
                <a:t>多轨道网络</a:t>
              </a:r>
              <a:endParaRPr dirty="0"/>
            </a:p>
          </p:txBody>
        </p:sp>
        <p:sp>
          <p:nvSpPr>
            <p:cNvPr id="64" name="object 29">
              <a:extLst>
                <a:ext uri="{FF2B5EF4-FFF2-40B4-BE49-F238E27FC236}">
                  <a16:creationId xmlns:a16="http://schemas.microsoft.com/office/drawing/2014/main" id="{0B9B9EC6-EEDC-B85B-058A-C1E2CEC94E4D}"/>
                </a:ext>
              </a:extLst>
            </p:cNvPr>
            <p:cNvSpPr/>
            <p:nvPr/>
          </p:nvSpPr>
          <p:spPr>
            <a:xfrm>
              <a:off x="9339530" y="3555234"/>
              <a:ext cx="68580" cy="304800"/>
            </a:xfrm>
            <a:custGeom>
              <a:avLst/>
              <a:gdLst/>
              <a:ahLst/>
              <a:cxnLst/>
              <a:rect l="l" t="t" r="r" b="b"/>
              <a:pathLst>
                <a:path w="68579" h="304800">
                  <a:moveTo>
                    <a:pt x="68488" y="138"/>
                  </a:moveTo>
                  <a:lnTo>
                    <a:pt x="-90" y="138"/>
                  </a:lnTo>
                  <a:lnTo>
                    <a:pt x="-90" y="304930"/>
                  </a:lnTo>
                  <a:lnTo>
                    <a:pt x="68488" y="304930"/>
                  </a:lnTo>
                  <a:lnTo>
                    <a:pt x="68488" y="138"/>
                  </a:lnTo>
                  <a:close/>
                </a:path>
              </a:pathLst>
            </a:custGeom>
            <a:solidFill>
              <a:srgbClr val="FFFFFF"/>
            </a:solidFill>
          </p:spPr>
          <p:txBody>
            <a:bodyPr wrap="square" lIns="0" tIns="0" rIns="0" bIns="0" rtlCol="0"/>
            <a:lstStyle/>
            <a:p>
              <a:endParaRPr/>
            </a:p>
          </p:txBody>
        </p:sp>
        <p:sp>
          <p:nvSpPr>
            <p:cNvPr id="66" name="object 31">
              <a:extLst>
                <a:ext uri="{FF2B5EF4-FFF2-40B4-BE49-F238E27FC236}">
                  <a16:creationId xmlns:a16="http://schemas.microsoft.com/office/drawing/2014/main" id="{A9BCA079-38F5-0368-304C-7617D8A7371F}"/>
                </a:ext>
              </a:extLst>
            </p:cNvPr>
            <p:cNvSpPr/>
            <p:nvPr/>
          </p:nvSpPr>
          <p:spPr>
            <a:xfrm>
              <a:off x="6959678" y="3042990"/>
              <a:ext cx="661670" cy="340360"/>
            </a:xfrm>
            <a:custGeom>
              <a:avLst/>
              <a:gdLst/>
              <a:ahLst/>
              <a:cxnLst/>
              <a:rect l="l" t="t" r="r" b="b"/>
              <a:pathLst>
                <a:path w="661669" h="340360">
                  <a:moveTo>
                    <a:pt x="604728" y="167"/>
                  </a:moveTo>
                  <a:lnTo>
                    <a:pt x="56610" y="167"/>
                  </a:lnTo>
                  <a:lnTo>
                    <a:pt x="34563" y="4623"/>
                  </a:lnTo>
                  <a:lnTo>
                    <a:pt x="16560" y="16772"/>
                  </a:lnTo>
                  <a:lnTo>
                    <a:pt x="4420" y="34777"/>
                  </a:lnTo>
                  <a:lnTo>
                    <a:pt x="-30" y="56807"/>
                  </a:lnTo>
                  <a:lnTo>
                    <a:pt x="-30" y="283370"/>
                  </a:lnTo>
                  <a:lnTo>
                    <a:pt x="4420" y="305400"/>
                  </a:lnTo>
                  <a:lnTo>
                    <a:pt x="16560" y="323405"/>
                  </a:lnTo>
                  <a:lnTo>
                    <a:pt x="34563" y="335553"/>
                  </a:lnTo>
                  <a:lnTo>
                    <a:pt x="56610" y="340010"/>
                  </a:lnTo>
                  <a:lnTo>
                    <a:pt x="604728" y="340010"/>
                  </a:lnTo>
                  <a:lnTo>
                    <a:pt x="626758" y="335553"/>
                  </a:lnTo>
                  <a:lnTo>
                    <a:pt x="644763" y="323405"/>
                  </a:lnTo>
                  <a:lnTo>
                    <a:pt x="656911" y="305400"/>
                  </a:lnTo>
                  <a:lnTo>
                    <a:pt x="661368" y="283370"/>
                  </a:lnTo>
                  <a:lnTo>
                    <a:pt x="661368" y="56807"/>
                  </a:lnTo>
                  <a:lnTo>
                    <a:pt x="656911" y="34777"/>
                  </a:lnTo>
                  <a:lnTo>
                    <a:pt x="644763" y="16772"/>
                  </a:lnTo>
                  <a:lnTo>
                    <a:pt x="626758" y="4623"/>
                  </a:lnTo>
                  <a:lnTo>
                    <a:pt x="604728" y="167"/>
                  </a:lnTo>
                  <a:close/>
                </a:path>
              </a:pathLst>
            </a:custGeom>
            <a:solidFill>
              <a:srgbClr val="929286"/>
            </a:solidFill>
          </p:spPr>
          <p:txBody>
            <a:bodyPr wrap="square" lIns="0" tIns="0" rIns="0" bIns="0" rtlCol="0"/>
            <a:lstStyle/>
            <a:p>
              <a:endParaRPr/>
            </a:p>
          </p:txBody>
        </p:sp>
        <p:sp>
          <p:nvSpPr>
            <p:cNvPr id="67" name="object 32">
              <a:extLst>
                <a:ext uri="{FF2B5EF4-FFF2-40B4-BE49-F238E27FC236}">
                  <a16:creationId xmlns:a16="http://schemas.microsoft.com/office/drawing/2014/main" id="{CAF8A8DF-1F7C-EE7D-9EE4-7133DF3CEC2F}"/>
                </a:ext>
              </a:extLst>
            </p:cNvPr>
            <p:cNvSpPr txBox="1"/>
            <p:nvPr/>
          </p:nvSpPr>
          <p:spPr>
            <a:xfrm>
              <a:off x="7215137" y="3130528"/>
              <a:ext cx="404495" cy="153953"/>
            </a:xfrm>
            <a:prstGeom prst="rect">
              <a:avLst/>
            </a:prstGeom>
          </p:spPr>
          <p:txBody>
            <a:bodyPr vert="horz" wrap="square" lIns="0" tIns="10795" rIns="0" bIns="0" rtlCol="0">
              <a:spAutoFit/>
            </a:bodyPr>
            <a:lstStyle/>
            <a:p>
              <a:pPr marL="86360" marR="5080" indent="-86995">
                <a:lnSpc>
                  <a:spcPct val="104200"/>
                </a:lnSpc>
                <a:spcBef>
                  <a:spcPts val="85"/>
                </a:spcBef>
              </a:pPr>
              <a:r>
                <a:rPr lang="en-US" sz="950" b="1" spc="-10" dirty="0">
                  <a:solidFill>
                    <a:srgbClr val="FFFFFF"/>
                  </a:solidFill>
                  <a:latin typeface="微软雅黑"/>
                  <a:cs typeface="微软雅黑"/>
                </a:rPr>
                <a:t>S1</a:t>
              </a:r>
              <a:endParaRPr sz="950" dirty="0">
                <a:latin typeface="微软雅黑"/>
                <a:cs typeface="微软雅黑"/>
              </a:endParaRPr>
            </a:p>
          </p:txBody>
        </p:sp>
        <p:sp>
          <p:nvSpPr>
            <p:cNvPr id="68" name="object 34">
              <a:extLst>
                <a:ext uri="{FF2B5EF4-FFF2-40B4-BE49-F238E27FC236}">
                  <a16:creationId xmlns:a16="http://schemas.microsoft.com/office/drawing/2014/main" id="{3A65EF6D-3715-5F15-03E1-F13A572A37C3}"/>
                </a:ext>
              </a:extLst>
            </p:cNvPr>
            <p:cNvSpPr/>
            <p:nvPr/>
          </p:nvSpPr>
          <p:spPr>
            <a:xfrm>
              <a:off x="7314858" y="3381992"/>
              <a:ext cx="2355215" cy="2112817"/>
            </a:xfrm>
            <a:custGeom>
              <a:avLst/>
              <a:gdLst/>
              <a:ahLst/>
              <a:cxnLst/>
              <a:rect l="l" t="t" r="r" b="b"/>
              <a:pathLst>
                <a:path w="2355215" h="2738120">
                  <a:moveTo>
                    <a:pt x="103756" y="2737669"/>
                  </a:moveTo>
                  <a:lnTo>
                    <a:pt x="0" y="0"/>
                  </a:lnTo>
                </a:path>
                <a:path w="2355215" h="2738120">
                  <a:moveTo>
                    <a:pt x="537958" y="2684077"/>
                  </a:moveTo>
                  <a:lnTo>
                    <a:pt x="772902" y="0"/>
                  </a:lnTo>
                </a:path>
                <a:path w="2355215" h="2738120">
                  <a:moveTo>
                    <a:pt x="1208501" y="2612069"/>
                  </a:moveTo>
                  <a:lnTo>
                    <a:pt x="1564092" y="0"/>
                  </a:lnTo>
                </a:path>
                <a:path w="2355215" h="2738120">
                  <a:moveTo>
                    <a:pt x="2136594" y="2623118"/>
                  </a:moveTo>
                  <a:lnTo>
                    <a:pt x="2355028" y="0"/>
                  </a:lnTo>
                </a:path>
              </a:pathLst>
            </a:custGeom>
            <a:ln w="3175">
              <a:solidFill>
                <a:srgbClr val="000000"/>
              </a:solidFill>
            </a:ln>
          </p:spPr>
          <p:txBody>
            <a:bodyPr wrap="square" lIns="0" tIns="0" rIns="0" bIns="0" rtlCol="0"/>
            <a:lstStyle/>
            <a:p>
              <a:endParaRPr/>
            </a:p>
          </p:txBody>
        </p:sp>
        <p:sp>
          <p:nvSpPr>
            <p:cNvPr id="70" name="object 36">
              <a:extLst>
                <a:ext uri="{FF2B5EF4-FFF2-40B4-BE49-F238E27FC236}">
                  <a16:creationId xmlns:a16="http://schemas.microsoft.com/office/drawing/2014/main" id="{E6102CAA-8F76-CB5D-0C26-5FC5531E8805}"/>
                </a:ext>
              </a:extLst>
            </p:cNvPr>
            <p:cNvSpPr/>
            <p:nvPr/>
          </p:nvSpPr>
          <p:spPr>
            <a:xfrm>
              <a:off x="7074105" y="5454011"/>
              <a:ext cx="2578735" cy="597535"/>
            </a:xfrm>
            <a:custGeom>
              <a:avLst/>
              <a:gdLst/>
              <a:ahLst/>
              <a:cxnLst/>
              <a:rect l="l" t="t" r="r" b="b"/>
              <a:pathLst>
                <a:path w="2578735" h="597534">
                  <a:moveTo>
                    <a:pt x="2478944" y="90"/>
                  </a:moveTo>
                  <a:lnTo>
                    <a:pt x="99532" y="90"/>
                  </a:lnTo>
                  <a:lnTo>
                    <a:pt x="60776" y="7914"/>
                  </a:lnTo>
                  <a:lnTo>
                    <a:pt x="29128" y="29252"/>
                  </a:lnTo>
                  <a:lnTo>
                    <a:pt x="7791" y="60900"/>
                  </a:lnTo>
                  <a:lnTo>
                    <a:pt x="-32" y="99655"/>
                  </a:lnTo>
                  <a:lnTo>
                    <a:pt x="-32" y="497917"/>
                  </a:lnTo>
                  <a:lnTo>
                    <a:pt x="7791" y="536673"/>
                  </a:lnTo>
                  <a:lnTo>
                    <a:pt x="29128" y="568321"/>
                  </a:lnTo>
                  <a:lnTo>
                    <a:pt x="60776" y="589659"/>
                  </a:lnTo>
                  <a:lnTo>
                    <a:pt x="99532" y="597483"/>
                  </a:lnTo>
                  <a:lnTo>
                    <a:pt x="2478944" y="597483"/>
                  </a:lnTo>
                  <a:lnTo>
                    <a:pt x="2517700" y="589659"/>
                  </a:lnTo>
                  <a:lnTo>
                    <a:pt x="2549348" y="568321"/>
                  </a:lnTo>
                  <a:lnTo>
                    <a:pt x="2570685" y="536673"/>
                  </a:lnTo>
                  <a:lnTo>
                    <a:pt x="2578510" y="497917"/>
                  </a:lnTo>
                  <a:lnTo>
                    <a:pt x="2578510" y="99655"/>
                  </a:lnTo>
                  <a:lnTo>
                    <a:pt x="2570685" y="60900"/>
                  </a:lnTo>
                  <a:lnTo>
                    <a:pt x="2549348" y="29252"/>
                  </a:lnTo>
                  <a:lnTo>
                    <a:pt x="2517700" y="7914"/>
                  </a:lnTo>
                  <a:lnTo>
                    <a:pt x="2478944" y="90"/>
                  </a:lnTo>
                  <a:close/>
                </a:path>
              </a:pathLst>
            </a:custGeom>
            <a:solidFill>
              <a:srgbClr val="FFFFFF"/>
            </a:solidFill>
          </p:spPr>
          <p:txBody>
            <a:bodyPr wrap="square" lIns="0" tIns="0" rIns="0" bIns="0" rtlCol="0"/>
            <a:lstStyle/>
            <a:p>
              <a:endParaRPr/>
            </a:p>
          </p:txBody>
        </p:sp>
        <p:sp>
          <p:nvSpPr>
            <p:cNvPr id="71" name="object 37">
              <a:extLst>
                <a:ext uri="{FF2B5EF4-FFF2-40B4-BE49-F238E27FC236}">
                  <a16:creationId xmlns:a16="http://schemas.microsoft.com/office/drawing/2014/main" id="{9050DE4D-3D51-9D82-A36B-3B3DA1E24F67}"/>
                </a:ext>
              </a:extLst>
            </p:cNvPr>
            <p:cNvSpPr/>
            <p:nvPr/>
          </p:nvSpPr>
          <p:spPr>
            <a:xfrm>
              <a:off x="7074105" y="5454011"/>
              <a:ext cx="2578735" cy="597535"/>
            </a:xfrm>
            <a:custGeom>
              <a:avLst/>
              <a:gdLst/>
              <a:ahLst/>
              <a:cxnLst/>
              <a:rect l="l" t="t" r="r" b="b"/>
              <a:pathLst>
                <a:path w="2578735" h="597534">
                  <a:moveTo>
                    <a:pt x="-32" y="99655"/>
                  </a:moveTo>
                  <a:lnTo>
                    <a:pt x="7791" y="60900"/>
                  </a:lnTo>
                  <a:lnTo>
                    <a:pt x="29128" y="29252"/>
                  </a:lnTo>
                  <a:lnTo>
                    <a:pt x="60776" y="7914"/>
                  </a:lnTo>
                  <a:lnTo>
                    <a:pt x="99532" y="90"/>
                  </a:lnTo>
                  <a:lnTo>
                    <a:pt x="2478944" y="90"/>
                  </a:lnTo>
                  <a:lnTo>
                    <a:pt x="2517700" y="7914"/>
                  </a:lnTo>
                  <a:lnTo>
                    <a:pt x="2549348" y="29252"/>
                  </a:lnTo>
                  <a:lnTo>
                    <a:pt x="2570685" y="60900"/>
                  </a:lnTo>
                  <a:lnTo>
                    <a:pt x="2578510" y="99655"/>
                  </a:lnTo>
                  <a:lnTo>
                    <a:pt x="2578510" y="497917"/>
                  </a:lnTo>
                  <a:lnTo>
                    <a:pt x="2570685" y="536673"/>
                  </a:lnTo>
                  <a:lnTo>
                    <a:pt x="2549348" y="568321"/>
                  </a:lnTo>
                  <a:lnTo>
                    <a:pt x="2517700" y="589659"/>
                  </a:lnTo>
                  <a:lnTo>
                    <a:pt x="2478944" y="597483"/>
                  </a:lnTo>
                  <a:lnTo>
                    <a:pt x="99532" y="597483"/>
                  </a:lnTo>
                  <a:lnTo>
                    <a:pt x="60776" y="589659"/>
                  </a:lnTo>
                  <a:lnTo>
                    <a:pt x="29128" y="568321"/>
                  </a:lnTo>
                  <a:lnTo>
                    <a:pt x="7791" y="536673"/>
                  </a:lnTo>
                  <a:lnTo>
                    <a:pt x="-32" y="497917"/>
                  </a:lnTo>
                  <a:lnTo>
                    <a:pt x="-32" y="99655"/>
                  </a:lnTo>
                  <a:close/>
                </a:path>
              </a:pathLst>
            </a:custGeom>
            <a:ln w="12191">
              <a:solidFill>
                <a:srgbClr val="666666"/>
              </a:solidFill>
            </a:ln>
          </p:spPr>
          <p:txBody>
            <a:bodyPr wrap="square" lIns="0" tIns="0" rIns="0" bIns="0" rtlCol="0"/>
            <a:lstStyle/>
            <a:p>
              <a:endParaRPr/>
            </a:p>
          </p:txBody>
        </p:sp>
        <p:sp>
          <p:nvSpPr>
            <p:cNvPr id="72" name="object 38">
              <a:extLst>
                <a:ext uri="{FF2B5EF4-FFF2-40B4-BE49-F238E27FC236}">
                  <a16:creationId xmlns:a16="http://schemas.microsoft.com/office/drawing/2014/main" id="{F74271B5-0E1C-F553-633D-8CD5C77D7DA5}"/>
                </a:ext>
              </a:extLst>
            </p:cNvPr>
            <p:cNvSpPr/>
            <p:nvPr/>
          </p:nvSpPr>
          <p:spPr>
            <a:xfrm>
              <a:off x="7314858" y="3377500"/>
              <a:ext cx="2409190" cy="1921730"/>
            </a:xfrm>
            <a:custGeom>
              <a:avLst/>
              <a:gdLst/>
              <a:ahLst/>
              <a:cxnLst/>
              <a:rect l="l" t="t" r="r" b="b"/>
              <a:pathLst>
                <a:path w="2409190" h="2542540">
                  <a:moveTo>
                    <a:pt x="339462" y="2531046"/>
                  </a:moveTo>
                  <a:lnTo>
                    <a:pt x="0" y="0"/>
                  </a:lnTo>
                </a:path>
                <a:path w="2409190" h="2542540">
                  <a:moveTo>
                    <a:pt x="453124" y="2449133"/>
                  </a:moveTo>
                  <a:lnTo>
                    <a:pt x="0" y="0"/>
                  </a:lnTo>
                </a:path>
                <a:path w="2409190" h="2542540">
                  <a:moveTo>
                    <a:pt x="758932" y="2531046"/>
                  </a:moveTo>
                  <a:lnTo>
                    <a:pt x="773156" y="0"/>
                  </a:lnTo>
                </a:path>
                <a:path w="2409190" h="2542540">
                  <a:moveTo>
                    <a:pt x="878436" y="2434909"/>
                  </a:moveTo>
                  <a:lnTo>
                    <a:pt x="772648" y="0"/>
                  </a:lnTo>
                </a:path>
                <a:path w="2409190" h="2542540">
                  <a:moveTo>
                    <a:pt x="1371565" y="2533839"/>
                  </a:moveTo>
                  <a:lnTo>
                    <a:pt x="1564092" y="0"/>
                  </a:lnTo>
                </a:path>
                <a:path w="2409190" h="2542540">
                  <a:moveTo>
                    <a:pt x="1516341" y="2444815"/>
                  </a:moveTo>
                  <a:lnTo>
                    <a:pt x="1563965" y="0"/>
                  </a:lnTo>
                </a:path>
                <a:path w="2409190" h="2542540">
                  <a:moveTo>
                    <a:pt x="2261558" y="2542221"/>
                  </a:moveTo>
                  <a:lnTo>
                    <a:pt x="2354012" y="228594"/>
                  </a:lnTo>
                </a:path>
                <a:path w="2409190" h="2542540">
                  <a:moveTo>
                    <a:pt x="2408621" y="2449260"/>
                  </a:moveTo>
                  <a:lnTo>
                    <a:pt x="2356044" y="228594"/>
                  </a:lnTo>
                </a:path>
              </a:pathLst>
            </a:custGeom>
            <a:ln w="3175">
              <a:solidFill>
                <a:srgbClr val="000000"/>
              </a:solidFill>
            </a:ln>
          </p:spPr>
          <p:txBody>
            <a:bodyPr wrap="square" lIns="0" tIns="0" rIns="0" bIns="0" rtlCol="0"/>
            <a:lstStyle/>
            <a:p>
              <a:endParaRPr/>
            </a:p>
          </p:txBody>
        </p:sp>
        <p:sp>
          <p:nvSpPr>
            <p:cNvPr id="73" name="object 39">
              <a:extLst>
                <a:ext uri="{FF2B5EF4-FFF2-40B4-BE49-F238E27FC236}">
                  <a16:creationId xmlns:a16="http://schemas.microsoft.com/office/drawing/2014/main" id="{130AFDA5-754A-97A9-E3CC-C1113C62AF46}"/>
                </a:ext>
              </a:extLst>
            </p:cNvPr>
            <p:cNvSpPr/>
            <p:nvPr/>
          </p:nvSpPr>
          <p:spPr>
            <a:xfrm>
              <a:off x="7193865" y="2762501"/>
              <a:ext cx="828040" cy="282575"/>
            </a:xfrm>
            <a:custGeom>
              <a:avLst/>
              <a:gdLst/>
              <a:ahLst/>
              <a:cxnLst/>
              <a:rect l="l" t="t" r="r" b="b"/>
              <a:pathLst>
                <a:path w="828039" h="282575">
                  <a:moveTo>
                    <a:pt x="-36" y="282180"/>
                  </a:moveTo>
                  <a:lnTo>
                    <a:pt x="8555" y="241032"/>
                  </a:lnTo>
                  <a:lnTo>
                    <a:pt x="23199" y="202222"/>
                  </a:lnTo>
                  <a:lnTo>
                    <a:pt x="43465" y="166013"/>
                  </a:lnTo>
                  <a:lnTo>
                    <a:pt x="68921" y="132665"/>
                  </a:lnTo>
                  <a:lnTo>
                    <a:pt x="99136" y="102439"/>
                  </a:lnTo>
                  <a:lnTo>
                    <a:pt x="133679" y="75595"/>
                  </a:lnTo>
                  <a:lnTo>
                    <a:pt x="172119" y="52395"/>
                  </a:lnTo>
                  <a:lnTo>
                    <a:pt x="214025" y="33099"/>
                  </a:lnTo>
                  <a:lnTo>
                    <a:pt x="258965" y="17968"/>
                  </a:lnTo>
                  <a:lnTo>
                    <a:pt x="306510" y="7263"/>
                  </a:lnTo>
                  <a:lnTo>
                    <a:pt x="356227" y="1245"/>
                  </a:lnTo>
                  <a:lnTo>
                    <a:pt x="407685" y="174"/>
                  </a:lnTo>
                  <a:lnTo>
                    <a:pt x="460453" y="4311"/>
                  </a:lnTo>
                  <a:lnTo>
                    <a:pt x="513297" y="13767"/>
                  </a:lnTo>
                  <a:lnTo>
                    <a:pt x="563779" y="28188"/>
                  </a:lnTo>
                  <a:lnTo>
                    <a:pt x="611443" y="47227"/>
                  </a:lnTo>
                  <a:lnTo>
                    <a:pt x="655833" y="70541"/>
                  </a:lnTo>
                  <a:lnTo>
                    <a:pt x="696493" y="97781"/>
                  </a:lnTo>
                  <a:lnTo>
                    <a:pt x="732965" y="128602"/>
                  </a:lnTo>
                  <a:lnTo>
                    <a:pt x="764794" y="162659"/>
                  </a:lnTo>
                  <a:lnTo>
                    <a:pt x="791523" y="199606"/>
                  </a:lnTo>
                  <a:lnTo>
                    <a:pt x="812695" y="239096"/>
                  </a:lnTo>
                  <a:lnTo>
                    <a:pt x="827855" y="280783"/>
                  </a:lnTo>
                </a:path>
              </a:pathLst>
            </a:custGeom>
            <a:ln w="6349">
              <a:solidFill>
                <a:srgbClr val="A6A6A6"/>
              </a:solidFill>
            </a:ln>
          </p:spPr>
          <p:txBody>
            <a:bodyPr wrap="square" lIns="0" tIns="0" rIns="0" bIns="0" rtlCol="0"/>
            <a:lstStyle/>
            <a:p>
              <a:endParaRPr/>
            </a:p>
          </p:txBody>
        </p:sp>
        <p:sp>
          <p:nvSpPr>
            <p:cNvPr id="74" name="object 40">
              <a:extLst>
                <a:ext uri="{FF2B5EF4-FFF2-40B4-BE49-F238E27FC236}">
                  <a16:creationId xmlns:a16="http://schemas.microsoft.com/office/drawing/2014/main" id="{4B4DFB4B-1D89-287E-DC27-6B6EF5B048A3}"/>
                </a:ext>
              </a:extLst>
            </p:cNvPr>
            <p:cNvSpPr/>
            <p:nvPr/>
          </p:nvSpPr>
          <p:spPr>
            <a:xfrm>
              <a:off x="8030668" y="2762501"/>
              <a:ext cx="831850" cy="295910"/>
            </a:xfrm>
            <a:custGeom>
              <a:avLst/>
              <a:gdLst/>
              <a:ahLst/>
              <a:cxnLst/>
              <a:rect l="l" t="t" r="r" b="b"/>
              <a:pathLst>
                <a:path w="831850" h="295910">
                  <a:moveTo>
                    <a:pt x="-57" y="282180"/>
                  </a:moveTo>
                  <a:lnTo>
                    <a:pt x="8534" y="241032"/>
                  </a:lnTo>
                  <a:lnTo>
                    <a:pt x="23178" y="202222"/>
                  </a:lnTo>
                  <a:lnTo>
                    <a:pt x="43443" y="166013"/>
                  </a:lnTo>
                  <a:lnTo>
                    <a:pt x="68899" y="132665"/>
                  </a:lnTo>
                  <a:lnTo>
                    <a:pt x="99114" y="102439"/>
                  </a:lnTo>
                  <a:lnTo>
                    <a:pt x="133658" y="75595"/>
                  </a:lnTo>
                  <a:lnTo>
                    <a:pt x="172098" y="52395"/>
                  </a:lnTo>
                  <a:lnTo>
                    <a:pt x="214004" y="33099"/>
                  </a:lnTo>
                  <a:lnTo>
                    <a:pt x="258944" y="17968"/>
                  </a:lnTo>
                  <a:lnTo>
                    <a:pt x="306489" y="7263"/>
                  </a:lnTo>
                  <a:lnTo>
                    <a:pt x="356205" y="1245"/>
                  </a:lnTo>
                  <a:lnTo>
                    <a:pt x="407664" y="174"/>
                  </a:lnTo>
                  <a:lnTo>
                    <a:pt x="460432" y="4311"/>
                  </a:lnTo>
                  <a:lnTo>
                    <a:pt x="515261" y="14224"/>
                  </a:lnTo>
                  <a:lnTo>
                    <a:pt x="567482" y="29453"/>
                  </a:lnTo>
                  <a:lnTo>
                    <a:pt x="616598" y="49605"/>
                  </a:lnTo>
                  <a:lnTo>
                    <a:pt x="662109" y="74289"/>
                  </a:lnTo>
                  <a:lnTo>
                    <a:pt x="703520" y="103115"/>
                  </a:lnTo>
                  <a:lnTo>
                    <a:pt x="740332" y="135689"/>
                  </a:lnTo>
                  <a:lnTo>
                    <a:pt x="772048" y="171620"/>
                  </a:lnTo>
                  <a:lnTo>
                    <a:pt x="798171" y="210517"/>
                  </a:lnTo>
                  <a:lnTo>
                    <a:pt x="818202" y="251988"/>
                  </a:lnTo>
                  <a:lnTo>
                    <a:pt x="831644" y="295642"/>
                  </a:lnTo>
                </a:path>
              </a:pathLst>
            </a:custGeom>
            <a:ln w="6349">
              <a:solidFill>
                <a:srgbClr val="A6A6A6"/>
              </a:solidFill>
            </a:ln>
          </p:spPr>
          <p:txBody>
            <a:bodyPr wrap="square" lIns="0" tIns="0" rIns="0" bIns="0" rtlCol="0"/>
            <a:lstStyle/>
            <a:p>
              <a:endParaRPr/>
            </a:p>
          </p:txBody>
        </p:sp>
        <p:sp>
          <p:nvSpPr>
            <p:cNvPr id="75" name="object 41">
              <a:extLst>
                <a:ext uri="{FF2B5EF4-FFF2-40B4-BE49-F238E27FC236}">
                  <a16:creationId xmlns:a16="http://schemas.microsoft.com/office/drawing/2014/main" id="{BD0FFC79-2F8E-1596-D037-6B5CCFAD8BC3}"/>
                </a:ext>
              </a:extLst>
            </p:cNvPr>
            <p:cNvSpPr/>
            <p:nvPr/>
          </p:nvSpPr>
          <p:spPr>
            <a:xfrm>
              <a:off x="7205042" y="2602554"/>
              <a:ext cx="1663064" cy="445134"/>
            </a:xfrm>
            <a:custGeom>
              <a:avLst/>
              <a:gdLst/>
              <a:ahLst/>
              <a:cxnLst/>
              <a:rect l="l" t="t" r="r" b="b"/>
              <a:pathLst>
                <a:path w="1663064" h="445135">
                  <a:moveTo>
                    <a:pt x="-36" y="428411"/>
                  </a:moveTo>
                  <a:lnTo>
                    <a:pt x="8977" y="365139"/>
                  </a:lnTo>
                  <a:lnTo>
                    <a:pt x="35163" y="304746"/>
                  </a:lnTo>
                  <a:lnTo>
                    <a:pt x="77233" y="247895"/>
                  </a:lnTo>
                  <a:lnTo>
                    <a:pt x="133902" y="195251"/>
                  </a:lnTo>
                  <a:lnTo>
                    <a:pt x="167309" y="170712"/>
                  </a:lnTo>
                  <a:lnTo>
                    <a:pt x="203883" y="147474"/>
                  </a:lnTo>
                  <a:lnTo>
                    <a:pt x="243463" y="125619"/>
                  </a:lnTo>
                  <a:lnTo>
                    <a:pt x="285889" y="105229"/>
                  </a:lnTo>
                  <a:lnTo>
                    <a:pt x="331000" y="86388"/>
                  </a:lnTo>
                  <a:lnTo>
                    <a:pt x="378635" y="69179"/>
                  </a:lnTo>
                  <a:lnTo>
                    <a:pt x="428633" y="53683"/>
                  </a:lnTo>
                  <a:lnTo>
                    <a:pt x="480834" y="39985"/>
                  </a:lnTo>
                  <a:lnTo>
                    <a:pt x="535076" y="28167"/>
                  </a:lnTo>
                  <a:lnTo>
                    <a:pt x="591199" y="18312"/>
                  </a:lnTo>
                  <a:lnTo>
                    <a:pt x="649042" y="10503"/>
                  </a:lnTo>
                  <a:lnTo>
                    <a:pt x="708445" y="4822"/>
                  </a:lnTo>
                  <a:lnTo>
                    <a:pt x="769245" y="1353"/>
                  </a:lnTo>
                  <a:lnTo>
                    <a:pt x="831284" y="178"/>
                  </a:lnTo>
                  <a:lnTo>
                    <a:pt x="893322" y="1353"/>
                  </a:lnTo>
                  <a:lnTo>
                    <a:pt x="954123" y="4822"/>
                  </a:lnTo>
                  <a:lnTo>
                    <a:pt x="1013525" y="10503"/>
                  </a:lnTo>
                  <a:lnTo>
                    <a:pt x="1071368" y="18312"/>
                  </a:lnTo>
                  <a:lnTo>
                    <a:pt x="1127491" y="28167"/>
                  </a:lnTo>
                  <a:lnTo>
                    <a:pt x="1181734" y="39985"/>
                  </a:lnTo>
                  <a:lnTo>
                    <a:pt x="1233934" y="53683"/>
                  </a:lnTo>
                  <a:lnTo>
                    <a:pt x="1283932" y="69179"/>
                  </a:lnTo>
                  <a:lnTo>
                    <a:pt x="1331567" y="86388"/>
                  </a:lnTo>
                  <a:lnTo>
                    <a:pt x="1376678" y="105229"/>
                  </a:lnTo>
                  <a:lnTo>
                    <a:pt x="1419104" y="125619"/>
                  </a:lnTo>
                  <a:lnTo>
                    <a:pt x="1458685" y="147474"/>
                  </a:lnTo>
                  <a:lnTo>
                    <a:pt x="1495259" y="170712"/>
                  </a:lnTo>
                  <a:lnTo>
                    <a:pt x="1528666" y="195251"/>
                  </a:lnTo>
                  <a:lnTo>
                    <a:pt x="1558744" y="221006"/>
                  </a:lnTo>
                  <a:lnTo>
                    <a:pt x="1608275" y="275836"/>
                  </a:lnTo>
                  <a:lnTo>
                    <a:pt x="1642564" y="334541"/>
                  </a:lnTo>
                  <a:lnTo>
                    <a:pt x="1660324" y="396456"/>
                  </a:lnTo>
                  <a:lnTo>
                    <a:pt x="1662605" y="428411"/>
                  </a:lnTo>
                  <a:lnTo>
                    <a:pt x="1662605" y="433872"/>
                  </a:lnTo>
                  <a:lnTo>
                    <a:pt x="1662351" y="439460"/>
                  </a:lnTo>
                  <a:lnTo>
                    <a:pt x="1661970" y="444921"/>
                  </a:lnTo>
                </a:path>
              </a:pathLst>
            </a:custGeom>
            <a:ln w="6095">
              <a:solidFill>
                <a:srgbClr val="A6A6A6"/>
              </a:solidFill>
            </a:ln>
          </p:spPr>
          <p:txBody>
            <a:bodyPr wrap="square" lIns="0" tIns="0" rIns="0" bIns="0" rtlCol="0"/>
            <a:lstStyle/>
            <a:p>
              <a:endParaRPr/>
            </a:p>
          </p:txBody>
        </p:sp>
        <p:sp>
          <p:nvSpPr>
            <p:cNvPr id="76" name="object 42">
              <a:extLst>
                <a:ext uri="{FF2B5EF4-FFF2-40B4-BE49-F238E27FC236}">
                  <a16:creationId xmlns:a16="http://schemas.microsoft.com/office/drawing/2014/main" id="{9CADFE70-CE9B-C628-2A4F-1C5E1A77AA21}"/>
                </a:ext>
              </a:extLst>
            </p:cNvPr>
            <p:cNvSpPr/>
            <p:nvPr/>
          </p:nvSpPr>
          <p:spPr>
            <a:xfrm>
              <a:off x="7197422" y="2466918"/>
              <a:ext cx="2479040" cy="584835"/>
            </a:xfrm>
            <a:custGeom>
              <a:avLst/>
              <a:gdLst/>
              <a:ahLst/>
              <a:cxnLst/>
              <a:rect l="l" t="t" r="r" b="b"/>
              <a:pathLst>
                <a:path w="2479040" h="584835">
                  <a:moveTo>
                    <a:pt x="-36" y="584620"/>
                  </a:moveTo>
                  <a:lnTo>
                    <a:pt x="6364" y="524857"/>
                  </a:lnTo>
                  <a:lnTo>
                    <a:pt x="25152" y="466822"/>
                  </a:lnTo>
                  <a:lnTo>
                    <a:pt x="55704" y="410808"/>
                  </a:lnTo>
                  <a:lnTo>
                    <a:pt x="97395" y="357110"/>
                  </a:lnTo>
                  <a:lnTo>
                    <a:pt x="149604" y="306020"/>
                  </a:lnTo>
                  <a:lnTo>
                    <a:pt x="179457" y="281546"/>
                  </a:lnTo>
                  <a:lnTo>
                    <a:pt x="211705" y="257833"/>
                  </a:lnTo>
                  <a:lnTo>
                    <a:pt x="246271" y="234920"/>
                  </a:lnTo>
                  <a:lnTo>
                    <a:pt x="283076" y="212843"/>
                  </a:lnTo>
                  <a:lnTo>
                    <a:pt x="322044" y="191637"/>
                  </a:lnTo>
                  <a:lnTo>
                    <a:pt x="363094" y="171341"/>
                  </a:lnTo>
                  <a:lnTo>
                    <a:pt x="406151" y="151991"/>
                  </a:lnTo>
                  <a:lnTo>
                    <a:pt x="451135" y="133623"/>
                  </a:lnTo>
                  <a:lnTo>
                    <a:pt x="497970" y="116274"/>
                  </a:lnTo>
                  <a:lnTo>
                    <a:pt x="546576" y="99981"/>
                  </a:lnTo>
                  <a:lnTo>
                    <a:pt x="596877" y="84781"/>
                  </a:lnTo>
                  <a:lnTo>
                    <a:pt x="648793" y="70710"/>
                  </a:lnTo>
                  <a:lnTo>
                    <a:pt x="702248" y="57805"/>
                  </a:lnTo>
                  <a:lnTo>
                    <a:pt x="757163" y="46102"/>
                  </a:lnTo>
                  <a:lnTo>
                    <a:pt x="813461" y="35639"/>
                  </a:lnTo>
                  <a:lnTo>
                    <a:pt x="871063" y="26452"/>
                  </a:lnTo>
                  <a:lnTo>
                    <a:pt x="929892" y="18578"/>
                  </a:lnTo>
                  <a:lnTo>
                    <a:pt x="989869" y="12053"/>
                  </a:lnTo>
                  <a:lnTo>
                    <a:pt x="1050917" y="6914"/>
                  </a:lnTo>
                  <a:lnTo>
                    <a:pt x="1112958" y="3198"/>
                  </a:lnTo>
                  <a:lnTo>
                    <a:pt x="1175913" y="942"/>
                  </a:lnTo>
                  <a:lnTo>
                    <a:pt x="1239706" y="181"/>
                  </a:lnTo>
                  <a:lnTo>
                    <a:pt x="1304312" y="962"/>
                  </a:lnTo>
                  <a:lnTo>
                    <a:pt x="1368074" y="3280"/>
                  </a:lnTo>
                  <a:lnTo>
                    <a:pt x="1430908" y="7097"/>
                  </a:lnTo>
                  <a:lnTo>
                    <a:pt x="1492732" y="12375"/>
                  </a:lnTo>
                  <a:lnTo>
                    <a:pt x="1553463" y="19076"/>
                  </a:lnTo>
                  <a:lnTo>
                    <a:pt x="1613019" y="27163"/>
                  </a:lnTo>
                  <a:lnTo>
                    <a:pt x="1671318" y="36598"/>
                  </a:lnTo>
                  <a:lnTo>
                    <a:pt x="1728277" y="47342"/>
                  </a:lnTo>
                  <a:lnTo>
                    <a:pt x="1783814" y="59358"/>
                  </a:lnTo>
                  <a:lnTo>
                    <a:pt x="1837846" y="72607"/>
                  </a:lnTo>
                  <a:lnTo>
                    <a:pt x="1890291" y="87054"/>
                  </a:lnTo>
                  <a:lnTo>
                    <a:pt x="1941067" y="102658"/>
                  </a:lnTo>
                  <a:lnTo>
                    <a:pt x="1990090" y="119383"/>
                  </a:lnTo>
                  <a:lnTo>
                    <a:pt x="2037279" y="137190"/>
                  </a:lnTo>
                  <a:lnTo>
                    <a:pt x="2082551" y="156043"/>
                  </a:lnTo>
                  <a:lnTo>
                    <a:pt x="2125824" y="175902"/>
                  </a:lnTo>
                  <a:lnTo>
                    <a:pt x="2167015" y="196730"/>
                  </a:lnTo>
                  <a:lnTo>
                    <a:pt x="2206042" y="218489"/>
                  </a:lnTo>
                  <a:lnTo>
                    <a:pt x="2242822" y="241142"/>
                  </a:lnTo>
                  <a:lnTo>
                    <a:pt x="2277273" y="264650"/>
                  </a:lnTo>
                  <a:lnTo>
                    <a:pt x="2309313" y="288975"/>
                  </a:lnTo>
                  <a:lnTo>
                    <a:pt x="2338858" y="314081"/>
                  </a:lnTo>
                  <a:lnTo>
                    <a:pt x="2390138" y="366480"/>
                  </a:lnTo>
                  <a:lnTo>
                    <a:pt x="2430453" y="421543"/>
                  </a:lnTo>
                  <a:lnTo>
                    <a:pt x="2459143" y="478969"/>
                  </a:lnTo>
                  <a:lnTo>
                    <a:pt x="2475550" y="538453"/>
                  </a:lnTo>
                  <a:lnTo>
                    <a:pt x="2478940" y="568873"/>
                  </a:lnTo>
                </a:path>
              </a:pathLst>
            </a:custGeom>
            <a:ln w="6095">
              <a:solidFill>
                <a:srgbClr val="A6A6A6"/>
              </a:solidFill>
            </a:ln>
          </p:spPr>
          <p:txBody>
            <a:bodyPr wrap="square" lIns="0" tIns="0" rIns="0" bIns="0" rtlCol="0"/>
            <a:lstStyle/>
            <a:p>
              <a:endParaRPr/>
            </a:p>
          </p:txBody>
        </p:sp>
        <p:sp>
          <p:nvSpPr>
            <p:cNvPr id="77" name="object 43">
              <a:extLst>
                <a:ext uri="{FF2B5EF4-FFF2-40B4-BE49-F238E27FC236}">
                  <a16:creationId xmlns:a16="http://schemas.microsoft.com/office/drawing/2014/main" id="{38C0E3F1-9C93-09A7-4C63-E919C9B8D0D2}"/>
                </a:ext>
              </a:extLst>
            </p:cNvPr>
            <p:cNvSpPr/>
            <p:nvPr/>
          </p:nvSpPr>
          <p:spPr>
            <a:xfrm>
              <a:off x="8847279" y="2780433"/>
              <a:ext cx="825500" cy="282575"/>
            </a:xfrm>
            <a:custGeom>
              <a:avLst/>
              <a:gdLst/>
              <a:ahLst/>
              <a:cxnLst/>
              <a:rect l="l" t="t" r="r" b="b"/>
              <a:pathLst>
                <a:path w="825500" h="282575">
                  <a:moveTo>
                    <a:pt x="-78" y="282155"/>
                  </a:moveTo>
                  <a:lnTo>
                    <a:pt x="8486" y="241008"/>
                  </a:lnTo>
                  <a:lnTo>
                    <a:pt x="23108" y="202205"/>
                  </a:lnTo>
                  <a:lnTo>
                    <a:pt x="43355" y="166004"/>
                  </a:lnTo>
                  <a:lnTo>
                    <a:pt x="68798" y="132665"/>
                  </a:lnTo>
                  <a:lnTo>
                    <a:pt x="99004" y="102448"/>
                  </a:lnTo>
                  <a:lnTo>
                    <a:pt x="133542" y="75614"/>
                  </a:lnTo>
                  <a:lnTo>
                    <a:pt x="171982" y="52421"/>
                  </a:lnTo>
                  <a:lnTo>
                    <a:pt x="213893" y="33129"/>
                  </a:lnTo>
                  <a:lnTo>
                    <a:pt x="258842" y="17999"/>
                  </a:lnTo>
                  <a:lnTo>
                    <a:pt x="306400" y="7290"/>
                  </a:lnTo>
                  <a:lnTo>
                    <a:pt x="356135" y="1261"/>
                  </a:lnTo>
                  <a:lnTo>
                    <a:pt x="407616" y="173"/>
                  </a:lnTo>
                  <a:lnTo>
                    <a:pt x="460412" y="4286"/>
                  </a:lnTo>
                  <a:lnTo>
                    <a:pt x="512207" y="13524"/>
                  </a:lnTo>
                  <a:lnTo>
                    <a:pt x="561767" y="27538"/>
                  </a:lnTo>
                  <a:lnTo>
                    <a:pt x="608656" y="46005"/>
                  </a:lnTo>
                  <a:lnTo>
                    <a:pt x="652437" y="68603"/>
                  </a:lnTo>
                  <a:lnTo>
                    <a:pt x="692673" y="95009"/>
                  </a:lnTo>
                  <a:lnTo>
                    <a:pt x="728928" y="124901"/>
                  </a:lnTo>
                  <a:lnTo>
                    <a:pt x="760764" y="157957"/>
                  </a:lnTo>
                  <a:lnTo>
                    <a:pt x="787746" y="193854"/>
                  </a:lnTo>
                  <a:lnTo>
                    <a:pt x="809437" y="232271"/>
                  </a:lnTo>
                  <a:lnTo>
                    <a:pt x="825400" y="272884"/>
                  </a:lnTo>
                </a:path>
              </a:pathLst>
            </a:custGeom>
            <a:ln w="6349">
              <a:solidFill>
                <a:srgbClr val="A6A6A6"/>
              </a:solidFill>
            </a:ln>
          </p:spPr>
          <p:txBody>
            <a:bodyPr wrap="square" lIns="0" tIns="0" rIns="0" bIns="0" rtlCol="0"/>
            <a:lstStyle/>
            <a:p>
              <a:endParaRPr/>
            </a:p>
          </p:txBody>
        </p:sp>
        <p:sp>
          <p:nvSpPr>
            <p:cNvPr id="78" name="object 44">
              <a:extLst>
                <a:ext uri="{FF2B5EF4-FFF2-40B4-BE49-F238E27FC236}">
                  <a16:creationId xmlns:a16="http://schemas.microsoft.com/office/drawing/2014/main" id="{F5807C0C-E9E5-E486-5B30-4D8652F900A9}"/>
                </a:ext>
              </a:extLst>
            </p:cNvPr>
            <p:cNvSpPr/>
            <p:nvPr/>
          </p:nvSpPr>
          <p:spPr>
            <a:xfrm>
              <a:off x="8035621" y="2622366"/>
              <a:ext cx="1663064" cy="445134"/>
            </a:xfrm>
            <a:custGeom>
              <a:avLst/>
              <a:gdLst/>
              <a:ahLst/>
              <a:cxnLst/>
              <a:rect l="l" t="t" r="r" b="b"/>
              <a:pathLst>
                <a:path w="1663064" h="445135">
                  <a:moveTo>
                    <a:pt x="-57" y="428411"/>
                  </a:moveTo>
                  <a:lnTo>
                    <a:pt x="8956" y="365138"/>
                  </a:lnTo>
                  <a:lnTo>
                    <a:pt x="35142" y="304745"/>
                  </a:lnTo>
                  <a:lnTo>
                    <a:pt x="77212" y="247895"/>
                  </a:lnTo>
                  <a:lnTo>
                    <a:pt x="133881" y="195250"/>
                  </a:lnTo>
                  <a:lnTo>
                    <a:pt x="167288" y="170712"/>
                  </a:lnTo>
                  <a:lnTo>
                    <a:pt x="203862" y="147474"/>
                  </a:lnTo>
                  <a:lnTo>
                    <a:pt x="243442" y="125618"/>
                  </a:lnTo>
                  <a:lnTo>
                    <a:pt x="285868" y="105229"/>
                  </a:lnTo>
                  <a:lnTo>
                    <a:pt x="330979" y="86388"/>
                  </a:lnTo>
                  <a:lnTo>
                    <a:pt x="378614" y="69178"/>
                  </a:lnTo>
                  <a:lnTo>
                    <a:pt x="428612" y="53683"/>
                  </a:lnTo>
                  <a:lnTo>
                    <a:pt x="480813" y="39985"/>
                  </a:lnTo>
                  <a:lnTo>
                    <a:pt x="535055" y="28167"/>
                  </a:lnTo>
                  <a:lnTo>
                    <a:pt x="591178" y="18311"/>
                  </a:lnTo>
                  <a:lnTo>
                    <a:pt x="649021" y="10502"/>
                  </a:lnTo>
                  <a:lnTo>
                    <a:pt x="708424" y="4821"/>
                  </a:lnTo>
                  <a:lnTo>
                    <a:pt x="769224" y="1352"/>
                  </a:lnTo>
                  <a:lnTo>
                    <a:pt x="831263" y="177"/>
                  </a:lnTo>
                  <a:lnTo>
                    <a:pt x="893301" y="1352"/>
                  </a:lnTo>
                  <a:lnTo>
                    <a:pt x="954102" y="4821"/>
                  </a:lnTo>
                  <a:lnTo>
                    <a:pt x="1013504" y="10502"/>
                  </a:lnTo>
                  <a:lnTo>
                    <a:pt x="1071347" y="18311"/>
                  </a:lnTo>
                  <a:lnTo>
                    <a:pt x="1127470" y="28167"/>
                  </a:lnTo>
                  <a:lnTo>
                    <a:pt x="1181713" y="39985"/>
                  </a:lnTo>
                  <a:lnTo>
                    <a:pt x="1233913" y="53683"/>
                  </a:lnTo>
                  <a:lnTo>
                    <a:pt x="1283911" y="69178"/>
                  </a:lnTo>
                  <a:lnTo>
                    <a:pt x="1331546" y="86388"/>
                  </a:lnTo>
                  <a:lnTo>
                    <a:pt x="1376657" y="105229"/>
                  </a:lnTo>
                  <a:lnTo>
                    <a:pt x="1419083" y="125618"/>
                  </a:lnTo>
                  <a:lnTo>
                    <a:pt x="1458664" y="147474"/>
                  </a:lnTo>
                  <a:lnTo>
                    <a:pt x="1495238" y="170712"/>
                  </a:lnTo>
                  <a:lnTo>
                    <a:pt x="1528645" y="195250"/>
                  </a:lnTo>
                  <a:lnTo>
                    <a:pt x="1558723" y="221005"/>
                  </a:lnTo>
                  <a:lnTo>
                    <a:pt x="1608254" y="275836"/>
                  </a:lnTo>
                  <a:lnTo>
                    <a:pt x="1642543" y="334540"/>
                  </a:lnTo>
                  <a:lnTo>
                    <a:pt x="1660303" y="396456"/>
                  </a:lnTo>
                  <a:lnTo>
                    <a:pt x="1662584" y="428411"/>
                  </a:lnTo>
                  <a:lnTo>
                    <a:pt x="1662584" y="433871"/>
                  </a:lnTo>
                  <a:lnTo>
                    <a:pt x="1662330" y="439459"/>
                  </a:lnTo>
                  <a:lnTo>
                    <a:pt x="1661949" y="444920"/>
                  </a:lnTo>
                </a:path>
              </a:pathLst>
            </a:custGeom>
            <a:ln w="6095">
              <a:solidFill>
                <a:srgbClr val="A6A6A6"/>
              </a:solidFill>
            </a:ln>
          </p:spPr>
          <p:txBody>
            <a:bodyPr wrap="square" lIns="0" tIns="0" rIns="0" bIns="0" rtlCol="0"/>
            <a:lstStyle/>
            <a:p>
              <a:endParaRPr/>
            </a:p>
          </p:txBody>
        </p:sp>
        <p:sp>
          <p:nvSpPr>
            <p:cNvPr id="79" name="object 267">
              <a:extLst>
                <a:ext uri="{FF2B5EF4-FFF2-40B4-BE49-F238E27FC236}">
                  <a16:creationId xmlns:a16="http://schemas.microsoft.com/office/drawing/2014/main" id="{ACFA0419-3182-74DE-49EA-BF9EC3E8AE43}"/>
                </a:ext>
              </a:extLst>
            </p:cNvPr>
            <p:cNvSpPr txBox="1"/>
            <p:nvPr/>
          </p:nvSpPr>
          <p:spPr>
            <a:xfrm>
              <a:off x="7478897" y="2118453"/>
              <a:ext cx="2031364" cy="293670"/>
            </a:xfrm>
            <a:prstGeom prst="rect">
              <a:avLst/>
            </a:prstGeom>
          </p:spPr>
          <p:txBody>
            <a:bodyPr vert="horz" wrap="square" lIns="0" tIns="13970" rIns="0" bIns="0" rtlCol="0">
              <a:spAutoFit/>
            </a:bodyPr>
            <a:lstStyle>
              <a:defPPr>
                <a:defRPr lang="zh-CN"/>
              </a:defPPr>
              <a:lvl1pPr>
                <a:lnSpc>
                  <a:spcPct val="100000"/>
                </a:lnSpc>
                <a:spcBef>
                  <a:spcPts val="110"/>
                </a:spcBef>
                <a:tabLst>
                  <a:tab pos="367030" algn="l"/>
                </a:tabLst>
                <a:defRPr spc="-50">
                  <a:solidFill>
                    <a:srgbClr val="252525"/>
                  </a:solidFill>
                  <a:latin typeface="微软雅黑"/>
                  <a:cs typeface="微软雅黑"/>
                </a:defRPr>
              </a:lvl1pPr>
            </a:lstStyle>
            <a:p>
              <a:r>
                <a:rPr i="1" dirty="0">
                  <a:latin typeface="楷体" panose="02010609060101010101" pitchFamily="49" charset="-122"/>
                  <a:ea typeface="楷体" panose="02010609060101010101" pitchFamily="49" charset="-122"/>
                </a:rPr>
                <a:t>可选的MESH连接</a:t>
              </a:r>
            </a:p>
          </p:txBody>
        </p:sp>
        <p:grpSp>
          <p:nvGrpSpPr>
            <p:cNvPr id="80" name="object 268">
              <a:extLst>
                <a:ext uri="{FF2B5EF4-FFF2-40B4-BE49-F238E27FC236}">
                  <a16:creationId xmlns:a16="http://schemas.microsoft.com/office/drawing/2014/main" id="{4E0F126E-081D-CD3B-4A1A-9B892EDE1B52}"/>
                </a:ext>
              </a:extLst>
            </p:cNvPr>
            <p:cNvGrpSpPr/>
            <p:nvPr/>
          </p:nvGrpSpPr>
          <p:grpSpPr>
            <a:xfrm>
              <a:off x="7096774" y="5679373"/>
              <a:ext cx="2450465" cy="497205"/>
              <a:chOff x="1321117" y="7962423"/>
              <a:chExt cx="2450465" cy="497205"/>
            </a:xfrm>
          </p:grpSpPr>
          <p:sp>
            <p:nvSpPr>
              <p:cNvPr id="81" name="object 269">
                <a:extLst>
                  <a:ext uri="{FF2B5EF4-FFF2-40B4-BE49-F238E27FC236}">
                    <a16:creationId xmlns:a16="http://schemas.microsoft.com/office/drawing/2014/main" id="{C0289AC5-F5ED-B162-D124-10F9B22FAA55}"/>
                  </a:ext>
                </a:extLst>
              </p:cNvPr>
              <p:cNvSpPr/>
              <p:nvPr/>
            </p:nvSpPr>
            <p:spPr>
              <a:xfrm>
                <a:off x="1325846" y="7967270"/>
                <a:ext cx="2429510" cy="203200"/>
              </a:xfrm>
              <a:custGeom>
                <a:avLst/>
                <a:gdLst/>
                <a:ahLst/>
                <a:cxnLst/>
                <a:rect l="l" t="t" r="r" b="b"/>
                <a:pathLst>
                  <a:path w="2429510" h="203200">
                    <a:moveTo>
                      <a:pt x="0" y="202686"/>
                    </a:moveTo>
                    <a:lnTo>
                      <a:pt x="502907" y="202686"/>
                    </a:lnTo>
                    <a:lnTo>
                      <a:pt x="502907" y="0"/>
                    </a:lnTo>
                    <a:lnTo>
                      <a:pt x="0" y="0"/>
                    </a:lnTo>
                    <a:lnTo>
                      <a:pt x="0" y="202686"/>
                    </a:lnTo>
                    <a:close/>
                  </a:path>
                  <a:path w="2429510" h="203200">
                    <a:moveTo>
                      <a:pt x="565389" y="202686"/>
                    </a:moveTo>
                    <a:lnTo>
                      <a:pt x="1069820" y="202686"/>
                    </a:lnTo>
                    <a:lnTo>
                      <a:pt x="1069820" y="0"/>
                    </a:lnTo>
                    <a:lnTo>
                      <a:pt x="565389" y="0"/>
                    </a:lnTo>
                    <a:lnTo>
                      <a:pt x="565389" y="202686"/>
                    </a:lnTo>
                    <a:close/>
                  </a:path>
                  <a:path w="2429510" h="203200">
                    <a:moveTo>
                      <a:pt x="1118587" y="202686"/>
                    </a:moveTo>
                    <a:lnTo>
                      <a:pt x="1623018" y="202686"/>
                    </a:lnTo>
                    <a:lnTo>
                      <a:pt x="1623018" y="0"/>
                    </a:lnTo>
                    <a:lnTo>
                      <a:pt x="1118587" y="0"/>
                    </a:lnTo>
                    <a:lnTo>
                      <a:pt x="1118587" y="202686"/>
                    </a:lnTo>
                    <a:close/>
                  </a:path>
                  <a:path w="2429510" h="203200">
                    <a:moveTo>
                      <a:pt x="1926287" y="202686"/>
                    </a:moveTo>
                    <a:lnTo>
                      <a:pt x="2429194" y="202686"/>
                    </a:lnTo>
                    <a:lnTo>
                      <a:pt x="2429194" y="0"/>
                    </a:lnTo>
                    <a:lnTo>
                      <a:pt x="1926287" y="0"/>
                    </a:lnTo>
                    <a:lnTo>
                      <a:pt x="1926287" y="202686"/>
                    </a:lnTo>
                    <a:close/>
                  </a:path>
                </a:pathLst>
              </a:custGeom>
              <a:ln w="9143">
                <a:solidFill>
                  <a:srgbClr val="1D1D1A"/>
                </a:solidFill>
              </a:ln>
            </p:spPr>
            <p:txBody>
              <a:bodyPr wrap="square" lIns="0" tIns="0" rIns="0" bIns="0" rtlCol="0"/>
              <a:lstStyle/>
              <a:p>
                <a:endParaRPr/>
              </a:p>
            </p:txBody>
          </p:sp>
          <p:sp>
            <p:nvSpPr>
              <p:cNvPr id="82" name="object 270">
                <a:extLst>
                  <a:ext uri="{FF2B5EF4-FFF2-40B4-BE49-F238E27FC236}">
                    <a16:creationId xmlns:a16="http://schemas.microsoft.com/office/drawing/2014/main" id="{8C2F6AE7-9036-A6A6-7FA5-B4BA991393D6}"/>
                  </a:ext>
                </a:extLst>
              </p:cNvPr>
              <p:cNvSpPr/>
              <p:nvPr/>
            </p:nvSpPr>
            <p:spPr>
              <a:xfrm>
                <a:off x="1447001" y="8318543"/>
                <a:ext cx="2310130" cy="127000"/>
              </a:xfrm>
              <a:custGeom>
                <a:avLst/>
                <a:gdLst/>
                <a:ahLst/>
                <a:cxnLst/>
                <a:rect l="l" t="t" r="r" b="b"/>
                <a:pathLst>
                  <a:path w="2310129" h="127000">
                    <a:moveTo>
                      <a:pt x="0" y="126488"/>
                    </a:moveTo>
                    <a:lnTo>
                      <a:pt x="2309563" y="126488"/>
                    </a:lnTo>
                  </a:path>
                  <a:path w="2310129" h="127000">
                    <a:moveTo>
                      <a:pt x="729977" y="0"/>
                    </a:moveTo>
                    <a:lnTo>
                      <a:pt x="729977" y="126361"/>
                    </a:lnTo>
                  </a:path>
                </a:pathLst>
              </a:custGeom>
              <a:ln w="28955">
                <a:solidFill>
                  <a:srgbClr val="00AF50"/>
                </a:solidFill>
              </a:ln>
            </p:spPr>
            <p:txBody>
              <a:bodyPr wrap="square" lIns="0" tIns="0" rIns="0" bIns="0" rtlCol="0"/>
              <a:lstStyle/>
              <a:p>
                <a:endParaRPr/>
              </a:p>
            </p:txBody>
          </p:sp>
        </p:grpSp>
        <p:sp>
          <p:nvSpPr>
            <p:cNvPr id="83" name="object 271">
              <a:extLst>
                <a:ext uri="{FF2B5EF4-FFF2-40B4-BE49-F238E27FC236}">
                  <a16:creationId xmlns:a16="http://schemas.microsoft.com/office/drawing/2014/main" id="{2496399C-673A-F2EB-7508-EF8444068473}"/>
                </a:ext>
              </a:extLst>
            </p:cNvPr>
            <p:cNvSpPr txBox="1"/>
            <p:nvPr/>
          </p:nvSpPr>
          <p:spPr>
            <a:xfrm>
              <a:off x="6550336" y="5666694"/>
              <a:ext cx="2992120" cy="215444"/>
            </a:xfrm>
            <a:prstGeom prst="rect">
              <a:avLst/>
            </a:prstGeom>
          </p:spPr>
          <p:txBody>
            <a:bodyPr vert="horz" wrap="square" lIns="0" tIns="15240" rIns="0" bIns="0" rtlCol="0">
              <a:spAutoFit/>
            </a:bodyPr>
            <a:lstStyle/>
            <a:p>
              <a:pPr marL="25400">
                <a:lnSpc>
                  <a:spcPct val="100000"/>
                </a:lnSpc>
                <a:spcBef>
                  <a:spcPts val="120"/>
                </a:spcBef>
                <a:tabLst>
                  <a:tab pos="2503170" algn="l"/>
                </a:tabLst>
              </a:pPr>
              <a:r>
                <a:rPr sz="1725" b="1" baseline="45893" dirty="0">
                  <a:solidFill>
                    <a:srgbClr val="252525"/>
                  </a:solidFill>
                  <a:latin typeface="微软雅黑"/>
                  <a:cs typeface="微软雅黑"/>
                </a:rPr>
                <a:t>Server</a:t>
              </a:r>
              <a:r>
                <a:rPr sz="1725" b="1" spc="509" baseline="45893" dirty="0">
                  <a:solidFill>
                    <a:srgbClr val="252525"/>
                  </a:solidFill>
                  <a:latin typeface="微软雅黑"/>
                  <a:cs typeface="微软雅黑"/>
                </a:rPr>
                <a:t> </a:t>
              </a:r>
              <a:r>
                <a:rPr sz="1300" dirty="0">
                  <a:solidFill>
                    <a:srgbClr val="1D1D1A"/>
                  </a:solidFill>
                  <a:latin typeface="微软雅黑"/>
                  <a:cs typeface="微软雅黑"/>
                </a:rPr>
                <a:t>GPU0</a:t>
              </a:r>
              <a:r>
                <a:rPr sz="1300" spc="80" dirty="0">
                  <a:solidFill>
                    <a:srgbClr val="1D1D1A"/>
                  </a:solidFill>
                  <a:latin typeface="微软雅黑"/>
                  <a:cs typeface="微软雅黑"/>
                </a:rPr>
                <a:t>  </a:t>
              </a:r>
              <a:r>
                <a:rPr sz="1300" dirty="0">
                  <a:solidFill>
                    <a:srgbClr val="1D1D1A"/>
                  </a:solidFill>
                  <a:latin typeface="微软雅黑"/>
                  <a:cs typeface="微软雅黑"/>
                </a:rPr>
                <a:t>GPU1</a:t>
              </a:r>
              <a:r>
                <a:rPr sz="1300" spc="445" dirty="0">
                  <a:solidFill>
                    <a:srgbClr val="1D1D1A"/>
                  </a:solidFill>
                  <a:latin typeface="微软雅黑"/>
                  <a:cs typeface="微软雅黑"/>
                </a:rPr>
                <a:t> </a:t>
              </a:r>
              <a:r>
                <a:rPr sz="1300" dirty="0">
                  <a:solidFill>
                    <a:srgbClr val="1D1D1A"/>
                  </a:solidFill>
                  <a:latin typeface="微软雅黑"/>
                  <a:cs typeface="微软雅黑"/>
                </a:rPr>
                <a:t>GPU2</a:t>
              </a:r>
              <a:r>
                <a:rPr sz="1300" spc="-40" dirty="0">
                  <a:solidFill>
                    <a:srgbClr val="1D1D1A"/>
                  </a:solidFill>
                  <a:latin typeface="微软雅黑"/>
                  <a:cs typeface="微软雅黑"/>
                </a:rPr>
                <a:t> </a:t>
              </a:r>
              <a:r>
                <a:rPr sz="1950" b="1" spc="-75" baseline="23504" dirty="0">
                  <a:solidFill>
                    <a:srgbClr val="252525"/>
                  </a:solidFill>
                  <a:latin typeface="微软雅黑"/>
                  <a:cs typeface="微软雅黑"/>
                </a:rPr>
                <a:t>…</a:t>
              </a:r>
              <a:r>
                <a:rPr sz="1950" b="1" baseline="23504" dirty="0">
                  <a:solidFill>
                    <a:srgbClr val="252525"/>
                  </a:solidFill>
                  <a:latin typeface="微软雅黑"/>
                  <a:cs typeface="微软雅黑"/>
                </a:rPr>
                <a:t>	</a:t>
              </a:r>
              <a:r>
                <a:rPr sz="1300" spc="-20" dirty="0">
                  <a:solidFill>
                    <a:srgbClr val="1D1D1A"/>
                  </a:solidFill>
                  <a:latin typeface="微软雅黑"/>
                  <a:cs typeface="微软雅黑"/>
                </a:rPr>
                <a:t>GPU7</a:t>
              </a:r>
              <a:endParaRPr sz="1300" dirty="0">
                <a:latin typeface="微软雅黑"/>
                <a:cs typeface="微软雅黑"/>
              </a:endParaRPr>
            </a:p>
          </p:txBody>
        </p:sp>
        <p:sp>
          <p:nvSpPr>
            <p:cNvPr id="84" name="object 272">
              <a:extLst>
                <a:ext uri="{FF2B5EF4-FFF2-40B4-BE49-F238E27FC236}">
                  <a16:creationId xmlns:a16="http://schemas.microsoft.com/office/drawing/2014/main" id="{B03FA5CC-B959-1A68-B7FA-8122A668C327}"/>
                </a:ext>
              </a:extLst>
            </p:cNvPr>
            <p:cNvSpPr/>
            <p:nvPr/>
          </p:nvSpPr>
          <p:spPr>
            <a:xfrm>
              <a:off x="7400961" y="6035493"/>
              <a:ext cx="1903730" cy="126364"/>
            </a:xfrm>
            <a:custGeom>
              <a:avLst/>
              <a:gdLst/>
              <a:ahLst/>
              <a:cxnLst/>
              <a:rect l="l" t="t" r="r" b="b"/>
              <a:pathLst>
                <a:path w="1903729" h="126365">
                  <a:moveTo>
                    <a:pt x="1071344" y="0"/>
                  </a:moveTo>
                  <a:lnTo>
                    <a:pt x="1071344" y="126361"/>
                  </a:lnTo>
                </a:path>
                <a:path w="1903729" h="126365">
                  <a:moveTo>
                    <a:pt x="1903427" y="0"/>
                  </a:moveTo>
                  <a:lnTo>
                    <a:pt x="1903427" y="126361"/>
                  </a:lnTo>
                </a:path>
                <a:path w="1903729" h="126365">
                  <a:moveTo>
                    <a:pt x="0" y="0"/>
                  </a:moveTo>
                  <a:lnTo>
                    <a:pt x="0" y="126361"/>
                  </a:lnTo>
                </a:path>
              </a:pathLst>
            </a:custGeom>
            <a:ln w="28955">
              <a:solidFill>
                <a:srgbClr val="00AF50"/>
              </a:solidFill>
            </a:ln>
          </p:spPr>
          <p:txBody>
            <a:bodyPr wrap="square" lIns="0" tIns="0" rIns="0" bIns="0" rtlCol="0"/>
            <a:lstStyle/>
            <a:p>
              <a:endParaRPr/>
            </a:p>
          </p:txBody>
        </p:sp>
      </p:grpSp>
      <p:cxnSp>
        <p:nvCxnSpPr>
          <p:cNvPr id="87" name="直接连接符 86">
            <a:extLst>
              <a:ext uri="{FF2B5EF4-FFF2-40B4-BE49-F238E27FC236}">
                <a16:creationId xmlns:a16="http://schemas.microsoft.com/office/drawing/2014/main" id="{922574FD-001C-0EEB-C6F3-42EE338C4FDA}"/>
              </a:ext>
            </a:extLst>
          </p:cNvPr>
          <p:cNvCxnSpPr>
            <a:cxnSpLocks/>
          </p:cNvCxnSpPr>
          <p:nvPr/>
        </p:nvCxnSpPr>
        <p:spPr>
          <a:xfrm>
            <a:off x="5867400" y="1315720"/>
            <a:ext cx="0" cy="5435328"/>
          </a:xfrm>
          <a:prstGeom prst="line">
            <a:avLst/>
          </a:prstGeom>
          <a:ln>
            <a:solidFill>
              <a:schemeClr val="accent1">
                <a:alpha val="20000"/>
              </a:schemeClr>
            </a:solidFill>
          </a:ln>
        </p:spPr>
        <p:style>
          <a:lnRef idx="2">
            <a:schemeClr val="accent1"/>
          </a:lnRef>
          <a:fillRef idx="0">
            <a:schemeClr val="accent1"/>
          </a:fillRef>
          <a:effectRef idx="1">
            <a:schemeClr val="accent1"/>
          </a:effectRef>
          <a:fontRef idx="minor">
            <a:schemeClr val="tx1"/>
          </a:fontRef>
        </p:style>
      </p:cxnSp>
      <p:pic>
        <p:nvPicPr>
          <p:cNvPr id="90" name="图片 89">
            <a:extLst>
              <a:ext uri="{FF2B5EF4-FFF2-40B4-BE49-F238E27FC236}">
                <a16:creationId xmlns:a16="http://schemas.microsoft.com/office/drawing/2014/main" id="{D1D3E9A2-D1A5-303C-58C3-84473971F603}"/>
              </a:ext>
            </a:extLst>
          </p:cNvPr>
          <p:cNvPicPr>
            <a:picLocks noChangeAspect="1"/>
          </p:cNvPicPr>
          <p:nvPr/>
        </p:nvPicPr>
        <p:blipFill>
          <a:blip r:embed="rId6"/>
          <a:stretch>
            <a:fillRect/>
          </a:stretch>
        </p:blipFill>
        <p:spPr>
          <a:xfrm>
            <a:off x="8666041" y="3238441"/>
            <a:ext cx="3525959" cy="36175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88644" y="428250"/>
            <a:ext cx="5837124" cy="629018"/>
          </a:xfrm>
          <a:prstGeom prst="rect">
            <a:avLst/>
          </a:prstGeom>
        </p:spPr>
        <p:txBody>
          <a:bodyPr vert="horz" wrap="square" lIns="0" tIns="13335" rIns="0" bIns="0" rtlCol="0">
            <a:spAutoFit/>
          </a:bodyPr>
          <a:lstStyle/>
          <a:p>
            <a:pPr marL="12700">
              <a:lnSpc>
                <a:spcPct val="100000"/>
              </a:lnSpc>
              <a:spcBef>
                <a:spcPts val="105"/>
              </a:spcBef>
            </a:pPr>
            <a:r>
              <a:rPr dirty="0"/>
              <a:t>通信网络采用</a:t>
            </a:r>
            <a:r>
              <a:rPr spc="-10" dirty="0"/>
              <a:t>RDMA</a:t>
            </a:r>
            <a:r>
              <a:rPr spc="-25" dirty="0"/>
              <a:t>技术</a:t>
            </a:r>
          </a:p>
        </p:txBody>
      </p:sp>
      <p:grpSp>
        <p:nvGrpSpPr>
          <p:cNvPr id="4" name="object 4"/>
          <p:cNvGrpSpPr/>
          <p:nvPr/>
        </p:nvGrpSpPr>
        <p:grpSpPr>
          <a:xfrm>
            <a:off x="653795" y="877824"/>
            <a:ext cx="10916920" cy="5575300"/>
            <a:chOff x="653795" y="877824"/>
            <a:chExt cx="10916920" cy="5575300"/>
          </a:xfrm>
        </p:grpSpPr>
        <p:sp>
          <p:nvSpPr>
            <p:cNvPr id="5" name="object 5"/>
            <p:cNvSpPr/>
            <p:nvPr/>
          </p:nvSpPr>
          <p:spPr>
            <a:xfrm>
              <a:off x="653795" y="4366259"/>
              <a:ext cx="10916920" cy="2086610"/>
            </a:xfrm>
            <a:custGeom>
              <a:avLst/>
              <a:gdLst/>
              <a:ahLst/>
              <a:cxnLst/>
              <a:rect l="l" t="t" r="r" b="b"/>
              <a:pathLst>
                <a:path w="10916920" h="2086610">
                  <a:moveTo>
                    <a:pt x="10916412" y="0"/>
                  </a:moveTo>
                  <a:lnTo>
                    <a:pt x="0" y="0"/>
                  </a:lnTo>
                  <a:lnTo>
                    <a:pt x="0" y="2086355"/>
                  </a:lnTo>
                  <a:lnTo>
                    <a:pt x="10916412" y="2086355"/>
                  </a:lnTo>
                  <a:lnTo>
                    <a:pt x="10916412" y="0"/>
                  </a:lnTo>
                  <a:close/>
                </a:path>
              </a:pathLst>
            </a:custGeom>
            <a:solidFill>
              <a:srgbClr val="F1F1F1"/>
            </a:solidFill>
          </p:spPr>
          <p:txBody>
            <a:bodyPr wrap="square" lIns="0" tIns="0" rIns="0" bIns="0" rtlCol="0"/>
            <a:lstStyle/>
            <a:p>
              <a:endParaRPr/>
            </a:p>
          </p:txBody>
        </p:sp>
        <p:pic>
          <p:nvPicPr>
            <p:cNvPr id="6" name="object 6"/>
            <p:cNvPicPr/>
            <p:nvPr/>
          </p:nvPicPr>
          <p:blipFill>
            <a:blip r:embed="rId2" cstate="print"/>
            <a:stretch>
              <a:fillRect/>
            </a:stretch>
          </p:blipFill>
          <p:spPr>
            <a:xfrm>
              <a:off x="3451860" y="877824"/>
              <a:ext cx="4121658" cy="1936241"/>
            </a:xfrm>
            <a:prstGeom prst="rect">
              <a:avLst/>
            </a:prstGeom>
          </p:spPr>
        </p:pic>
        <p:pic>
          <p:nvPicPr>
            <p:cNvPr id="7" name="object 7"/>
            <p:cNvPicPr/>
            <p:nvPr/>
          </p:nvPicPr>
          <p:blipFill>
            <a:blip r:embed="rId3" cstate="print"/>
            <a:stretch>
              <a:fillRect/>
            </a:stretch>
          </p:blipFill>
          <p:spPr>
            <a:xfrm>
              <a:off x="3442716" y="923544"/>
              <a:ext cx="4121658" cy="1800732"/>
            </a:xfrm>
            <a:prstGeom prst="rect">
              <a:avLst/>
            </a:prstGeom>
          </p:spPr>
        </p:pic>
        <p:sp>
          <p:nvSpPr>
            <p:cNvPr id="8" name="object 8"/>
            <p:cNvSpPr/>
            <p:nvPr/>
          </p:nvSpPr>
          <p:spPr>
            <a:xfrm>
              <a:off x="3582923" y="1135380"/>
              <a:ext cx="3622675" cy="1437640"/>
            </a:xfrm>
            <a:custGeom>
              <a:avLst/>
              <a:gdLst/>
              <a:ahLst/>
              <a:cxnLst/>
              <a:rect l="l" t="t" r="r" b="b"/>
              <a:pathLst>
                <a:path w="3622675" h="1437639">
                  <a:moveTo>
                    <a:pt x="3622548" y="0"/>
                  </a:moveTo>
                  <a:lnTo>
                    <a:pt x="0" y="0"/>
                  </a:lnTo>
                  <a:lnTo>
                    <a:pt x="0" y="1437132"/>
                  </a:lnTo>
                  <a:lnTo>
                    <a:pt x="3622548" y="1437132"/>
                  </a:lnTo>
                  <a:lnTo>
                    <a:pt x="3622548" y="0"/>
                  </a:lnTo>
                  <a:close/>
                </a:path>
              </a:pathLst>
            </a:custGeom>
            <a:solidFill>
              <a:srgbClr val="FFFFFF"/>
            </a:solidFill>
          </p:spPr>
          <p:txBody>
            <a:bodyPr wrap="square" lIns="0" tIns="0" rIns="0" bIns="0" rtlCol="0"/>
            <a:lstStyle/>
            <a:p>
              <a:endParaRPr/>
            </a:p>
          </p:txBody>
        </p:sp>
        <p:sp>
          <p:nvSpPr>
            <p:cNvPr id="9" name="object 9"/>
            <p:cNvSpPr/>
            <p:nvPr/>
          </p:nvSpPr>
          <p:spPr>
            <a:xfrm>
              <a:off x="3582923" y="1135380"/>
              <a:ext cx="3622675" cy="1437640"/>
            </a:xfrm>
            <a:custGeom>
              <a:avLst/>
              <a:gdLst/>
              <a:ahLst/>
              <a:cxnLst/>
              <a:rect l="l" t="t" r="r" b="b"/>
              <a:pathLst>
                <a:path w="3622675" h="1437639">
                  <a:moveTo>
                    <a:pt x="0" y="1437132"/>
                  </a:moveTo>
                  <a:lnTo>
                    <a:pt x="3622548" y="1437132"/>
                  </a:lnTo>
                  <a:lnTo>
                    <a:pt x="3622548" y="0"/>
                  </a:lnTo>
                  <a:lnTo>
                    <a:pt x="0" y="0"/>
                  </a:lnTo>
                  <a:lnTo>
                    <a:pt x="0" y="1437132"/>
                  </a:lnTo>
                  <a:close/>
                </a:path>
              </a:pathLst>
            </a:custGeom>
            <a:ln w="3175">
              <a:solidFill>
                <a:srgbClr val="BEBEBE"/>
              </a:solidFill>
            </a:ln>
          </p:spPr>
          <p:txBody>
            <a:bodyPr wrap="square" lIns="0" tIns="0" rIns="0" bIns="0" rtlCol="0"/>
            <a:lstStyle/>
            <a:p>
              <a:endParaRPr/>
            </a:p>
          </p:txBody>
        </p:sp>
      </p:grpSp>
      <p:sp>
        <p:nvSpPr>
          <p:cNvPr id="10" name="object 10"/>
          <p:cNvSpPr txBox="1"/>
          <p:nvPr/>
        </p:nvSpPr>
        <p:spPr>
          <a:xfrm>
            <a:off x="3640073" y="1117158"/>
            <a:ext cx="3502025" cy="1306830"/>
          </a:xfrm>
          <a:prstGeom prst="rect">
            <a:avLst/>
          </a:prstGeom>
        </p:spPr>
        <p:txBody>
          <a:bodyPr vert="horz" wrap="square" lIns="0" tIns="99695" rIns="0" bIns="0" rtlCol="0">
            <a:spAutoFit/>
          </a:bodyPr>
          <a:lstStyle/>
          <a:p>
            <a:pPr marL="12700">
              <a:lnSpc>
                <a:spcPct val="100000"/>
              </a:lnSpc>
              <a:spcBef>
                <a:spcPts val="785"/>
              </a:spcBef>
            </a:pPr>
            <a:r>
              <a:rPr sz="1050" b="1" spc="-10" dirty="0">
                <a:latin typeface="微软雅黑"/>
                <a:cs typeface="微软雅黑"/>
              </a:rPr>
              <a:t>TCP/IP</a:t>
            </a:r>
            <a:r>
              <a:rPr sz="1050" b="1" spc="-20" dirty="0">
                <a:latin typeface="微软雅黑"/>
                <a:cs typeface="微软雅黑"/>
              </a:rPr>
              <a:t>协议栈处理时延大</a:t>
            </a:r>
            <a:endParaRPr sz="1050">
              <a:latin typeface="微软雅黑"/>
              <a:cs typeface="微软雅黑"/>
            </a:endParaRPr>
          </a:p>
          <a:p>
            <a:pPr marL="184785" marR="76835" indent="-172720">
              <a:lnSpc>
                <a:spcPct val="150000"/>
              </a:lnSpc>
              <a:spcBef>
                <a:spcPts val="45"/>
              </a:spcBef>
              <a:buFont typeface="Wingdings"/>
              <a:buChar char=""/>
              <a:tabLst>
                <a:tab pos="185420" algn="l"/>
              </a:tabLst>
            </a:pPr>
            <a:r>
              <a:rPr sz="900" spc="-10" dirty="0">
                <a:latin typeface="微软雅黑"/>
                <a:cs typeface="微软雅黑"/>
              </a:rPr>
              <a:t>TCP协议栈在收/发报文时，需要做多次上下文切换，每次切换需</a:t>
            </a:r>
            <a:r>
              <a:rPr sz="900" dirty="0">
                <a:latin typeface="微软雅黑"/>
                <a:cs typeface="微软雅黑"/>
              </a:rPr>
              <a:t>耗费</a:t>
            </a:r>
            <a:r>
              <a:rPr sz="900" spc="-10" dirty="0">
                <a:latin typeface="微软雅黑"/>
                <a:cs typeface="微软雅黑"/>
              </a:rPr>
              <a:t>5us~10us</a:t>
            </a:r>
            <a:r>
              <a:rPr sz="900" spc="-15" dirty="0">
                <a:latin typeface="微软雅黑"/>
                <a:cs typeface="微软雅黑"/>
              </a:rPr>
              <a:t>左右时延</a:t>
            </a:r>
            <a:endParaRPr sz="900">
              <a:latin typeface="微软雅黑"/>
              <a:cs typeface="微软雅黑"/>
            </a:endParaRPr>
          </a:p>
          <a:p>
            <a:pPr marL="184785" marR="5080" indent="-172720">
              <a:lnSpc>
                <a:spcPct val="150000"/>
              </a:lnSpc>
              <a:buFont typeface="Wingdings"/>
              <a:buChar char=""/>
              <a:tabLst>
                <a:tab pos="185420" algn="l"/>
              </a:tabLst>
            </a:pPr>
            <a:r>
              <a:rPr sz="900" dirty="0">
                <a:latin typeface="微软雅黑"/>
                <a:cs typeface="微软雅黑"/>
              </a:rPr>
              <a:t>以及至少三次的数据拷贝，严重依赖</a:t>
            </a:r>
            <a:r>
              <a:rPr sz="900" spc="-10" dirty="0">
                <a:latin typeface="微软雅黑"/>
                <a:cs typeface="微软雅黑"/>
              </a:rPr>
              <a:t>CPU</a:t>
            </a:r>
            <a:r>
              <a:rPr sz="900" spc="-5" dirty="0">
                <a:latin typeface="微软雅黑"/>
                <a:cs typeface="微软雅黑"/>
              </a:rPr>
              <a:t>进行协议封装，协议栈</a:t>
            </a:r>
            <a:r>
              <a:rPr sz="900" dirty="0">
                <a:latin typeface="微软雅黑"/>
                <a:cs typeface="微软雅黑"/>
              </a:rPr>
              <a:t>就本身就有数十微秒的固定时延，使得在</a:t>
            </a:r>
            <a:r>
              <a:rPr sz="900" spc="-10" dirty="0">
                <a:latin typeface="微软雅黑"/>
                <a:cs typeface="微软雅黑"/>
              </a:rPr>
              <a:t>AI</a:t>
            </a:r>
            <a:r>
              <a:rPr sz="900" dirty="0">
                <a:latin typeface="微软雅黑"/>
                <a:cs typeface="微软雅黑"/>
              </a:rPr>
              <a:t>人工智能和</a:t>
            </a:r>
            <a:r>
              <a:rPr sz="900" spc="-10" dirty="0">
                <a:latin typeface="微软雅黑"/>
                <a:cs typeface="微软雅黑"/>
              </a:rPr>
              <a:t>SSD</a:t>
            </a:r>
            <a:r>
              <a:rPr sz="900" spc="-20" dirty="0">
                <a:latin typeface="微软雅黑"/>
                <a:cs typeface="微软雅黑"/>
              </a:rPr>
              <a:t>分布式</a:t>
            </a:r>
            <a:r>
              <a:rPr sz="900" spc="-10" dirty="0">
                <a:latin typeface="微软雅黑"/>
                <a:cs typeface="微软雅黑"/>
              </a:rPr>
              <a:t>存储-微秒级系统中，协议栈时延成为最明显的瓶颈</a:t>
            </a:r>
            <a:endParaRPr sz="900">
              <a:latin typeface="微软雅黑"/>
              <a:cs typeface="微软雅黑"/>
            </a:endParaRPr>
          </a:p>
        </p:txBody>
      </p:sp>
      <p:grpSp>
        <p:nvGrpSpPr>
          <p:cNvPr id="11" name="object 11"/>
          <p:cNvGrpSpPr/>
          <p:nvPr/>
        </p:nvGrpSpPr>
        <p:grpSpPr>
          <a:xfrm>
            <a:off x="7114031" y="877824"/>
            <a:ext cx="4824730" cy="1944370"/>
            <a:chOff x="7114031" y="877824"/>
            <a:chExt cx="4824730" cy="1944370"/>
          </a:xfrm>
        </p:grpSpPr>
        <p:pic>
          <p:nvPicPr>
            <p:cNvPr id="12" name="object 12"/>
            <p:cNvPicPr/>
            <p:nvPr/>
          </p:nvPicPr>
          <p:blipFill>
            <a:blip r:embed="rId4" cstate="print"/>
            <a:stretch>
              <a:fillRect/>
            </a:stretch>
          </p:blipFill>
          <p:spPr>
            <a:xfrm>
              <a:off x="7124699" y="877824"/>
              <a:ext cx="4813554" cy="1943862"/>
            </a:xfrm>
            <a:prstGeom prst="rect">
              <a:avLst/>
            </a:prstGeom>
          </p:spPr>
        </p:pic>
        <p:pic>
          <p:nvPicPr>
            <p:cNvPr id="13" name="object 13"/>
            <p:cNvPicPr/>
            <p:nvPr/>
          </p:nvPicPr>
          <p:blipFill>
            <a:blip r:embed="rId5" cstate="print"/>
            <a:stretch>
              <a:fillRect/>
            </a:stretch>
          </p:blipFill>
          <p:spPr>
            <a:xfrm>
              <a:off x="7114031" y="923544"/>
              <a:ext cx="4789170" cy="1800732"/>
            </a:xfrm>
            <a:prstGeom prst="rect">
              <a:avLst/>
            </a:prstGeom>
          </p:spPr>
        </p:pic>
        <p:sp>
          <p:nvSpPr>
            <p:cNvPr id="14" name="object 14"/>
            <p:cNvSpPr/>
            <p:nvPr/>
          </p:nvSpPr>
          <p:spPr>
            <a:xfrm>
              <a:off x="7255763" y="1135380"/>
              <a:ext cx="4314825" cy="1445260"/>
            </a:xfrm>
            <a:custGeom>
              <a:avLst/>
              <a:gdLst/>
              <a:ahLst/>
              <a:cxnLst/>
              <a:rect l="l" t="t" r="r" b="b"/>
              <a:pathLst>
                <a:path w="4314825" h="1445260">
                  <a:moveTo>
                    <a:pt x="4314444" y="0"/>
                  </a:moveTo>
                  <a:lnTo>
                    <a:pt x="0" y="0"/>
                  </a:lnTo>
                  <a:lnTo>
                    <a:pt x="0" y="1444752"/>
                  </a:lnTo>
                  <a:lnTo>
                    <a:pt x="4314444" y="1444752"/>
                  </a:lnTo>
                  <a:lnTo>
                    <a:pt x="4314444" y="0"/>
                  </a:lnTo>
                  <a:close/>
                </a:path>
              </a:pathLst>
            </a:custGeom>
            <a:solidFill>
              <a:srgbClr val="FFFFFF"/>
            </a:solidFill>
          </p:spPr>
          <p:txBody>
            <a:bodyPr wrap="square" lIns="0" tIns="0" rIns="0" bIns="0" rtlCol="0"/>
            <a:lstStyle/>
            <a:p>
              <a:endParaRPr/>
            </a:p>
          </p:txBody>
        </p:sp>
        <p:sp>
          <p:nvSpPr>
            <p:cNvPr id="15" name="object 15"/>
            <p:cNvSpPr/>
            <p:nvPr/>
          </p:nvSpPr>
          <p:spPr>
            <a:xfrm>
              <a:off x="7255763" y="1135380"/>
              <a:ext cx="4314825" cy="1445260"/>
            </a:xfrm>
            <a:custGeom>
              <a:avLst/>
              <a:gdLst/>
              <a:ahLst/>
              <a:cxnLst/>
              <a:rect l="l" t="t" r="r" b="b"/>
              <a:pathLst>
                <a:path w="4314825" h="1445260">
                  <a:moveTo>
                    <a:pt x="0" y="1444752"/>
                  </a:moveTo>
                  <a:lnTo>
                    <a:pt x="4314444" y="1444752"/>
                  </a:lnTo>
                  <a:lnTo>
                    <a:pt x="4314444" y="0"/>
                  </a:lnTo>
                  <a:lnTo>
                    <a:pt x="0" y="0"/>
                  </a:lnTo>
                  <a:lnTo>
                    <a:pt x="0" y="1444752"/>
                  </a:lnTo>
                  <a:close/>
                </a:path>
              </a:pathLst>
            </a:custGeom>
            <a:ln w="3175">
              <a:solidFill>
                <a:srgbClr val="BEBEBE"/>
              </a:solidFill>
            </a:ln>
          </p:spPr>
          <p:txBody>
            <a:bodyPr wrap="square" lIns="0" tIns="0" rIns="0" bIns="0" rtlCol="0"/>
            <a:lstStyle/>
            <a:p>
              <a:endParaRPr/>
            </a:p>
          </p:txBody>
        </p:sp>
      </p:grpSp>
      <p:sp>
        <p:nvSpPr>
          <p:cNvPr id="16" name="object 16"/>
          <p:cNvSpPr txBox="1"/>
          <p:nvPr/>
        </p:nvSpPr>
        <p:spPr>
          <a:xfrm>
            <a:off x="7312279" y="1117158"/>
            <a:ext cx="4169410" cy="1306830"/>
          </a:xfrm>
          <a:prstGeom prst="rect">
            <a:avLst/>
          </a:prstGeom>
        </p:spPr>
        <p:txBody>
          <a:bodyPr vert="horz" wrap="square" lIns="0" tIns="99695" rIns="0" bIns="0" rtlCol="0">
            <a:spAutoFit/>
          </a:bodyPr>
          <a:lstStyle/>
          <a:p>
            <a:pPr marL="12700">
              <a:lnSpc>
                <a:spcPct val="100000"/>
              </a:lnSpc>
              <a:spcBef>
                <a:spcPts val="785"/>
              </a:spcBef>
            </a:pPr>
            <a:r>
              <a:rPr sz="1050" b="1" dirty="0">
                <a:solidFill>
                  <a:srgbClr val="252525"/>
                </a:solidFill>
                <a:latin typeface="微软雅黑"/>
                <a:cs typeface="微软雅黑"/>
              </a:rPr>
              <a:t>服务器</a:t>
            </a:r>
            <a:r>
              <a:rPr sz="1050" b="1" spc="-10" dirty="0">
                <a:solidFill>
                  <a:srgbClr val="252525"/>
                </a:solidFill>
                <a:latin typeface="微软雅黑"/>
                <a:cs typeface="微软雅黑"/>
              </a:rPr>
              <a:t>CPU</a:t>
            </a:r>
            <a:r>
              <a:rPr sz="1050" b="1" spc="-20" dirty="0">
                <a:solidFill>
                  <a:srgbClr val="252525"/>
                </a:solidFill>
                <a:latin typeface="微软雅黑"/>
                <a:cs typeface="微软雅黑"/>
              </a:rPr>
              <a:t>负载居高不下</a:t>
            </a:r>
            <a:endParaRPr sz="1050">
              <a:latin typeface="微软雅黑"/>
              <a:cs typeface="微软雅黑"/>
            </a:endParaRPr>
          </a:p>
          <a:p>
            <a:pPr marL="184785" marR="50165" indent="-172720">
              <a:lnSpc>
                <a:spcPct val="150000"/>
              </a:lnSpc>
              <a:spcBef>
                <a:spcPts val="45"/>
              </a:spcBef>
              <a:buFont typeface="Wingdings"/>
              <a:buChar char=""/>
              <a:tabLst>
                <a:tab pos="185420" algn="l"/>
              </a:tabLst>
            </a:pPr>
            <a:r>
              <a:rPr sz="900" spc="-5" dirty="0">
                <a:solidFill>
                  <a:srgbClr val="252525"/>
                </a:solidFill>
                <a:latin typeface="微软雅黑"/>
                <a:cs typeface="微软雅黑"/>
              </a:rPr>
              <a:t>除固定时延问题，</a:t>
            </a:r>
            <a:r>
              <a:rPr sz="900" spc="-10" dirty="0">
                <a:solidFill>
                  <a:srgbClr val="252525"/>
                </a:solidFill>
                <a:latin typeface="微软雅黑"/>
                <a:cs typeface="微软雅黑"/>
              </a:rPr>
              <a:t>TCP/IP</a:t>
            </a:r>
            <a:r>
              <a:rPr sz="900" dirty="0">
                <a:solidFill>
                  <a:srgbClr val="252525"/>
                </a:solidFill>
                <a:latin typeface="微软雅黑"/>
                <a:cs typeface="微软雅黑"/>
              </a:rPr>
              <a:t>还需主机</a:t>
            </a:r>
            <a:r>
              <a:rPr sz="900" spc="-10" dirty="0">
                <a:solidFill>
                  <a:srgbClr val="252525"/>
                </a:solidFill>
                <a:latin typeface="微软雅黑"/>
                <a:cs typeface="微软雅黑"/>
              </a:rPr>
              <a:t>CPU</a:t>
            </a:r>
            <a:r>
              <a:rPr sz="900" spc="-5" dirty="0">
                <a:solidFill>
                  <a:srgbClr val="252525"/>
                </a:solidFill>
                <a:latin typeface="微软雅黑"/>
                <a:cs typeface="微软雅黑"/>
              </a:rPr>
              <a:t>多次参与协议栈内存拷贝。网络规模越</a:t>
            </a:r>
            <a:r>
              <a:rPr sz="900" dirty="0">
                <a:solidFill>
                  <a:srgbClr val="252525"/>
                </a:solidFill>
                <a:latin typeface="微软雅黑"/>
                <a:cs typeface="微软雅黑"/>
              </a:rPr>
              <a:t>大，网络带宽越高， </a:t>
            </a:r>
            <a:r>
              <a:rPr sz="900" spc="-10" dirty="0">
                <a:solidFill>
                  <a:srgbClr val="252525"/>
                </a:solidFill>
                <a:latin typeface="微软雅黑"/>
                <a:cs typeface="微软雅黑"/>
              </a:rPr>
              <a:t>CPU</a:t>
            </a:r>
            <a:r>
              <a:rPr sz="900" dirty="0">
                <a:solidFill>
                  <a:srgbClr val="252525"/>
                </a:solidFill>
                <a:latin typeface="微软雅黑"/>
                <a:cs typeface="微软雅黑"/>
              </a:rPr>
              <a:t>在收发数据时的调度负担越大，导致CPU</a:t>
            </a:r>
            <a:r>
              <a:rPr sz="900" spc="-10" dirty="0">
                <a:solidFill>
                  <a:srgbClr val="252525"/>
                </a:solidFill>
                <a:latin typeface="微软雅黑"/>
                <a:cs typeface="微软雅黑"/>
              </a:rPr>
              <a:t>持续高负载</a:t>
            </a:r>
            <a:endParaRPr sz="900">
              <a:latin typeface="微软雅黑"/>
              <a:cs typeface="微软雅黑"/>
            </a:endParaRPr>
          </a:p>
          <a:p>
            <a:pPr marL="184785" marR="5080" indent="-172720">
              <a:lnSpc>
                <a:spcPct val="150000"/>
              </a:lnSpc>
              <a:buFont typeface="Wingdings"/>
              <a:buChar char=""/>
              <a:tabLst>
                <a:tab pos="185420" algn="l"/>
              </a:tabLst>
            </a:pPr>
            <a:r>
              <a:rPr sz="900" dirty="0">
                <a:solidFill>
                  <a:srgbClr val="252525"/>
                </a:solidFill>
                <a:latin typeface="微软雅黑"/>
                <a:cs typeface="微软雅黑"/>
              </a:rPr>
              <a:t>按照业界测算数据：每传输1bit数据需要耗费1Hz的</a:t>
            </a:r>
            <a:r>
              <a:rPr sz="900" spc="-10" dirty="0">
                <a:solidFill>
                  <a:srgbClr val="252525"/>
                </a:solidFill>
                <a:latin typeface="微软雅黑"/>
                <a:cs typeface="微软雅黑"/>
              </a:rPr>
              <a:t>CPU</a:t>
            </a:r>
            <a:r>
              <a:rPr sz="900" spc="-5" dirty="0">
                <a:solidFill>
                  <a:srgbClr val="252525"/>
                </a:solidFill>
                <a:latin typeface="微软雅黑"/>
                <a:cs typeface="微软雅黑"/>
              </a:rPr>
              <a:t>资源；当网络带宽达到</a:t>
            </a:r>
            <a:r>
              <a:rPr sz="900" spc="-50" dirty="0">
                <a:solidFill>
                  <a:srgbClr val="252525"/>
                </a:solidFill>
                <a:latin typeface="微软雅黑"/>
                <a:cs typeface="微软雅黑"/>
              </a:rPr>
              <a:t> </a:t>
            </a:r>
            <a:r>
              <a:rPr sz="900" dirty="0">
                <a:solidFill>
                  <a:srgbClr val="252525"/>
                </a:solidFill>
                <a:latin typeface="微软雅黑"/>
                <a:cs typeface="微软雅黑"/>
              </a:rPr>
              <a:t>25G以上（满载），绝大多数服务器，至少50% </a:t>
            </a:r>
            <a:r>
              <a:rPr sz="900" spc="-10" dirty="0">
                <a:solidFill>
                  <a:srgbClr val="252525"/>
                </a:solidFill>
                <a:latin typeface="微软雅黑"/>
                <a:cs typeface="微软雅黑"/>
              </a:rPr>
              <a:t>CPU</a:t>
            </a:r>
            <a:r>
              <a:rPr sz="900" spc="-5" dirty="0">
                <a:solidFill>
                  <a:srgbClr val="252525"/>
                </a:solidFill>
                <a:latin typeface="微软雅黑"/>
                <a:cs typeface="微软雅黑"/>
              </a:rPr>
              <a:t>资源将不得不用来传输数</a:t>
            </a:r>
            <a:r>
              <a:rPr sz="900" spc="-50" dirty="0">
                <a:solidFill>
                  <a:srgbClr val="252525"/>
                </a:solidFill>
                <a:latin typeface="微软雅黑"/>
                <a:cs typeface="微软雅黑"/>
              </a:rPr>
              <a:t>据</a:t>
            </a:r>
            <a:endParaRPr sz="900">
              <a:latin typeface="微软雅黑"/>
              <a:cs typeface="微软雅黑"/>
            </a:endParaRPr>
          </a:p>
        </p:txBody>
      </p:sp>
      <p:grpSp>
        <p:nvGrpSpPr>
          <p:cNvPr id="17" name="object 17"/>
          <p:cNvGrpSpPr/>
          <p:nvPr/>
        </p:nvGrpSpPr>
        <p:grpSpPr>
          <a:xfrm>
            <a:off x="650620" y="1371409"/>
            <a:ext cx="2886710" cy="1198245"/>
            <a:chOff x="650620" y="1371409"/>
            <a:chExt cx="2886710" cy="1198245"/>
          </a:xfrm>
        </p:grpSpPr>
        <p:pic>
          <p:nvPicPr>
            <p:cNvPr id="18" name="object 18"/>
            <p:cNvPicPr/>
            <p:nvPr/>
          </p:nvPicPr>
          <p:blipFill>
            <a:blip r:embed="rId6" cstate="print"/>
            <a:stretch>
              <a:fillRect/>
            </a:stretch>
          </p:blipFill>
          <p:spPr>
            <a:xfrm>
              <a:off x="653795" y="1374648"/>
              <a:ext cx="2880360" cy="1191767"/>
            </a:xfrm>
            <a:prstGeom prst="rect">
              <a:avLst/>
            </a:prstGeom>
          </p:spPr>
        </p:pic>
        <p:sp>
          <p:nvSpPr>
            <p:cNvPr id="19" name="object 19"/>
            <p:cNvSpPr/>
            <p:nvPr/>
          </p:nvSpPr>
          <p:spPr>
            <a:xfrm>
              <a:off x="652208" y="1372997"/>
              <a:ext cx="2883535" cy="1195070"/>
            </a:xfrm>
            <a:custGeom>
              <a:avLst/>
              <a:gdLst/>
              <a:ahLst/>
              <a:cxnLst/>
              <a:rect l="l" t="t" r="r" b="b"/>
              <a:pathLst>
                <a:path w="2883535" h="1195070">
                  <a:moveTo>
                    <a:pt x="0" y="1194942"/>
                  </a:moveTo>
                  <a:lnTo>
                    <a:pt x="2883535" y="1194942"/>
                  </a:lnTo>
                  <a:lnTo>
                    <a:pt x="2883535" y="0"/>
                  </a:lnTo>
                  <a:lnTo>
                    <a:pt x="0" y="0"/>
                  </a:lnTo>
                  <a:lnTo>
                    <a:pt x="0" y="1194942"/>
                  </a:lnTo>
                  <a:close/>
                </a:path>
              </a:pathLst>
            </a:custGeom>
            <a:ln w="3175">
              <a:solidFill>
                <a:srgbClr val="929292"/>
              </a:solidFill>
            </a:ln>
          </p:spPr>
          <p:txBody>
            <a:bodyPr wrap="square" lIns="0" tIns="0" rIns="0" bIns="0" rtlCol="0"/>
            <a:lstStyle/>
            <a:p>
              <a:endParaRPr/>
            </a:p>
          </p:txBody>
        </p:sp>
      </p:grpSp>
      <p:sp>
        <p:nvSpPr>
          <p:cNvPr id="20" name="object 20"/>
          <p:cNvSpPr txBox="1"/>
          <p:nvPr/>
        </p:nvSpPr>
        <p:spPr>
          <a:xfrm>
            <a:off x="653795" y="1135380"/>
            <a:ext cx="2880360" cy="230504"/>
          </a:xfrm>
          <a:prstGeom prst="rect">
            <a:avLst/>
          </a:prstGeom>
          <a:solidFill>
            <a:srgbClr val="E60012"/>
          </a:solidFill>
        </p:spPr>
        <p:txBody>
          <a:bodyPr vert="horz" wrap="square" lIns="0" tIns="40005" rIns="0" bIns="0" rtlCol="0">
            <a:spAutoFit/>
          </a:bodyPr>
          <a:lstStyle/>
          <a:p>
            <a:pPr marL="661035">
              <a:lnSpc>
                <a:spcPct val="100000"/>
              </a:lnSpc>
              <a:spcBef>
                <a:spcPts val="315"/>
              </a:spcBef>
            </a:pPr>
            <a:r>
              <a:rPr sz="1200" b="1" spc="-10" dirty="0">
                <a:solidFill>
                  <a:srgbClr val="FFFFFF"/>
                </a:solidFill>
                <a:latin typeface="Arial"/>
                <a:cs typeface="Arial"/>
              </a:rPr>
              <a:t>TCP/IP</a:t>
            </a:r>
            <a:r>
              <a:rPr sz="1200" b="1" spc="-10" dirty="0">
                <a:solidFill>
                  <a:srgbClr val="FFFFFF"/>
                </a:solidFill>
                <a:latin typeface="微软雅黑"/>
                <a:cs typeface="微软雅黑"/>
              </a:rPr>
              <a:t>协议栈处理流程</a:t>
            </a:r>
            <a:endParaRPr sz="1200">
              <a:latin typeface="微软雅黑"/>
              <a:cs typeface="微软雅黑"/>
            </a:endParaRPr>
          </a:p>
        </p:txBody>
      </p:sp>
      <p:grpSp>
        <p:nvGrpSpPr>
          <p:cNvPr id="21" name="object 21"/>
          <p:cNvGrpSpPr/>
          <p:nvPr/>
        </p:nvGrpSpPr>
        <p:grpSpPr>
          <a:xfrm>
            <a:off x="650620" y="2647188"/>
            <a:ext cx="2886710" cy="1640205"/>
            <a:chOff x="650620" y="2647188"/>
            <a:chExt cx="2886710" cy="1640205"/>
          </a:xfrm>
        </p:grpSpPr>
        <p:pic>
          <p:nvPicPr>
            <p:cNvPr id="22" name="object 22"/>
            <p:cNvPicPr/>
            <p:nvPr/>
          </p:nvPicPr>
          <p:blipFill>
            <a:blip r:embed="rId7" cstate="print"/>
            <a:stretch>
              <a:fillRect/>
            </a:stretch>
          </p:blipFill>
          <p:spPr>
            <a:xfrm>
              <a:off x="695009" y="2929138"/>
              <a:ext cx="2797933" cy="1350248"/>
            </a:xfrm>
            <a:prstGeom prst="rect">
              <a:avLst/>
            </a:prstGeom>
          </p:spPr>
        </p:pic>
        <p:sp>
          <p:nvSpPr>
            <p:cNvPr id="23" name="object 23"/>
            <p:cNvSpPr/>
            <p:nvPr/>
          </p:nvSpPr>
          <p:spPr>
            <a:xfrm>
              <a:off x="652208" y="2918333"/>
              <a:ext cx="2883535" cy="1367155"/>
            </a:xfrm>
            <a:custGeom>
              <a:avLst/>
              <a:gdLst/>
              <a:ahLst/>
              <a:cxnLst/>
              <a:rect l="l" t="t" r="r" b="b"/>
              <a:pathLst>
                <a:path w="2883535" h="1367154">
                  <a:moveTo>
                    <a:pt x="0" y="1367155"/>
                  </a:moveTo>
                  <a:lnTo>
                    <a:pt x="2883535" y="1367155"/>
                  </a:lnTo>
                  <a:lnTo>
                    <a:pt x="2883535" y="0"/>
                  </a:lnTo>
                  <a:lnTo>
                    <a:pt x="0" y="0"/>
                  </a:lnTo>
                  <a:lnTo>
                    <a:pt x="0" y="1367155"/>
                  </a:lnTo>
                  <a:close/>
                </a:path>
              </a:pathLst>
            </a:custGeom>
            <a:ln w="3175">
              <a:solidFill>
                <a:srgbClr val="929292"/>
              </a:solidFill>
            </a:ln>
          </p:spPr>
          <p:txBody>
            <a:bodyPr wrap="square" lIns="0" tIns="0" rIns="0" bIns="0" rtlCol="0"/>
            <a:lstStyle/>
            <a:p>
              <a:endParaRPr/>
            </a:p>
          </p:txBody>
        </p:sp>
        <p:sp>
          <p:nvSpPr>
            <p:cNvPr id="24" name="object 24"/>
            <p:cNvSpPr/>
            <p:nvPr/>
          </p:nvSpPr>
          <p:spPr>
            <a:xfrm>
              <a:off x="653795" y="2647188"/>
              <a:ext cx="2880360" cy="262255"/>
            </a:xfrm>
            <a:custGeom>
              <a:avLst/>
              <a:gdLst/>
              <a:ahLst/>
              <a:cxnLst/>
              <a:rect l="l" t="t" r="r" b="b"/>
              <a:pathLst>
                <a:path w="2880360" h="262255">
                  <a:moveTo>
                    <a:pt x="2880360" y="0"/>
                  </a:moveTo>
                  <a:lnTo>
                    <a:pt x="0" y="0"/>
                  </a:lnTo>
                  <a:lnTo>
                    <a:pt x="0" y="262127"/>
                  </a:lnTo>
                  <a:lnTo>
                    <a:pt x="2880360" y="262127"/>
                  </a:lnTo>
                  <a:lnTo>
                    <a:pt x="2880360" y="0"/>
                  </a:lnTo>
                  <a:close/>
                </a:path>
              </a:pathLst>
            </a:custGeom>
            <a:solidFill>
              <a:srgbClr val="E60012"/>
            </a:solidFill>
          </p:spPr>
          <p:txBody>
            <a:bodyPr wrap="square" lIns="0" tIns="0" rIns="0" bIns="0" rtlCol="0"/>
            <a:lstStyle/>
            <a:p>
              <a:endParaRPr/>
            </a:p>
          </p:txBody>
        </p:sp>
      </p:grpSp>
      <p:sp>
        <p:nvSpPr>
          <p:cNvPr id="25" name="object 25"/>
          <p:cNvSpPr txBox="1"/>
          <p:nvPr/>
        </p:nvSpPr>
        <p:spPr>
          <a:xfrm>
            <a:off x="652208" y="2674746"/>
            <a:ext cx="2883535" cy="208279"/>
          </a:xfrm>
          <a:prstGeom prst="rect">
            <a:avLst/>
          </a:prstGeom>
        </p:spPr>
        <p:txBody>
          <a:bodyPr vert="horz" wrap="square" lIns="0" tIns="12700" rIns="0" bIns="0" rtlCol="0">
            <a:spAutoFit/>
          </a:bodyPr>
          <a:lstStyle/>
          <a:p>
            <a:pPr marL="681990">
              <a:lnSpc>
                <a:spcPct val="100000"/>
              </a:lnSpc>
              <a:spcBef>
                <a:spcPts val="100"/>
              </a:spcBef>
            </a:pPr>
            <a:r>
              <a:rPr sz="1200" b="1" spc="-30" dirty="0">
                <a:solidFill>
                  <a:srgbClr val="FFFFFF"/>
                </a:solidFill>
                <a:latin typeface="Arial"/>
                <a:cs typeface="Arial"/>
              </a:rPr>
              <a:t>RDMA</a:t>
            </a:r>
            <a:r>
              <a:rPr sz="1200" b="1" spc="-10" dirty="0">
                <a:solidFill>
                  <a:srgbClr val="FFFFFF"/>
                </a:solidFill>
                <a:latin typeface="微软雅黑"/>
                <a:cs typeface="微软雅黑"/>
              </a:rPr>
              <a:t>协议栈处理流程</a:t>
            </a:r>
            <a:endParaRPr sz="1200">
              <a:latin typeface="微软雅黑"/>
              <a:cs typeface="微软雅黑"/>
            </a:endParaRPr>
          </a:p>
        </p:txBody>
      </p:sp>
      <p:grpSp>
        <p:nvGrpSpPr>
          <p:cNvPr id="26" name="object 26"/>
          <p:cNvGrpSpPr/>
          <p:nvPr/>
        </p:nvGrpSpPr>
        <p:grpSpPr>
          <a:xfrm>
            <a:off x="3442715" y="2389632"/>
            <a:ext cx="2547620" cy="2136140"/>
            <a:chOff x="3442715" y="2389632"/>
            <a:chExt cx="2547620" cy="2136140"/>
          </a:xfrm>
        </p:grpSpPr>
        <p:pic>
          <p:nvPicPr>
            <p:cNvPr id="27" name="object 27"/>
            <p:cNvPicPr/>
            <p:nvPr/>
          </p:nvPicPr>
          <p:blipFill>
            <a:blip r:embed="rId8" cstate="print"/>
            <a:stretch>
              <a:fillRect/>
            </a:stretch>
          </p:blipFill>
          <p:spPr>
            <a:xfrm>
              <a:off x="3451859" y="2389632"/>
              <a:ext cx="2538222" cy="2135886"/>
            </a:xfrm>
            <a:prstGeom prst="rect">
              <a:avLst/>
            </a:prstGeom>
          </p:spPr>
        </p:pic>
        <p:pic>
          <p:nvPicPr>
            <p:cNvPr id="28" name="object 28"/>
            <p:cNvPicPr/>
            <p:nvPr/>
          </p:nvPicPr>
          <p:blipFill>
            <a:blip r:embed="rId9" cstate="print"/>
            <a:stretch>
              <a:fillRect/>
            </a:stretch>
          </p:blipFill>
          <p:spPr>
            <a:xfrm>
              <a:off x="3442715" y="2435352"/>
              <a:ext cx="2532253" cy="1800733"/>
            </a:xfrm>
            <a:prstGeom prst="rect">
              <a:avLst/>
            </a:prstGeom>
          </p:spPr>
        </p:pic>
        <p:sp>
          <p:nvSpPr>
            <p:cNvPr id="29" name="object 29"/>
            <p:cNvSpPr/>
            <p:nvPr/>
          </p:nvSpPr>
          <p:spPr>
            <a:xfrm>
              <a:off x="3582923" y="2647188"/>
              <a:ext cx="2039620" cy="1637030"/>
            </a:xfrm>
            <a:custGeom>
              <a:avLst/>
              <a:gdLst/>
              <a:ahLst/>
              <a:cxnLst/>
              <a:rect l="l" t="t" r="r" b="b"/>
              <a:pathLst>
                <a:path w="2039620" h="1637029">
                  <a:moveTo>
                    <a:pt x="2039112" y="0"/>
                  </a:moveTo>
                  <a:lnTo>
                    <a:pt x="0" y="0"/>
                  </a:lnTo>
                  <a:lnTo>
                    <a:pt x="0" y="1636776"/>
                  </a:lnTo>
                  <a:lnTo>
                    <a:pt x="2039112" y="1636776"/>
                  </a:lnTo>
                  <a:lnTo>
                    <a:pt x="2039112" y="0"/>
                  </a:lnTo>
                  <a:close/>
                </a:path>
              </a:pathLst>
            </a:custGeom>
            <a:solidFill>
              <a:srgbClr val="FFFFFF"/>
            </a:solidFill>
          </p:spPr>
          <p:txBody>
            <a:bodyPr wrap="square" lIns="0" tIns="0" rIns="0" bIns="0" rtlCol="0"/>
            <a:lstStyle/>
            <a:p>
              <a:endParaRPr/>
            </a:p>
          </p:txBody>
        </p:sp>
        <p:sp>
          <p:nvSpPr>
            <p:cNvPr id="30" name="object 30"/>
            <p:cNvSpPr/>
            <p:nvPr/>
          </p:nvSpPr>
          <p:spPr>
            <a:xfrm>
              <a:off x="3582923" y="2647188"/>
              <a:ext cx="2039620" cy="1637030"/>
            </a:xfrm>
            <a:custGeom>
              <a:avLst/>
              <a:gdLst/>
              <a:ahLst/>
              <a:cxnLst/>
              <a:rect l="l" t="t" r="r" b="b"/>
              <a:pathLst>
                <a:path w="2039620" h="1637029">
                  <a:moveTo>
                    <a:pt x="0" y="1636776"/>
                  </a:moveTo>
                  <a:lnTo>
                    <a:pt x="2039112" y="1636776"/>
                  </a:lnTo>
                  <a:lnTo>
                    <a:pt x="2039112" y="0"/>
                  </a:lnTo>
                  <a:lnTo>
                    <a:pt x="0" y="0"/>
                  </a:lnTo>
                  <a:lnTo>
                    <a:pt x="0" y="1636776"/>
                  </a:lnTo>
                  <a:close/>
                </a:path>
              </a:pathLst>
            </a:custGeom>
            <a:ln w="3175">
              <a:solidFill>
                <a:srgbClr val="BEBEBE"/>
              </a:solidFill>
            </a:ln>
          </p:spPr>
          <p:txBody>
            <a:bodyPr wrap="square" lIns="0" tIns="0" rIns="0" bIns="0" rtlCol="0"/>
            <a:lstStyle/>
            <a:p>
              <a:endParaRPr/>
            </a:p>
          </p:txBody>
        </p:sp>
      </p:grpSp>
      <p:sp>
        <p:nvSpPr>
          <p:cNvPr id="31" name="object 31"/>
          <p:cNvSpPr txBox="1"/>
          <p:nvPr/>
        </p:nvSpPr>
        <p:spPr>
          <a:xfrm>
            <a:off x="3640073" y="2628712"/>
            <a:ext cx="1912620" cy="1306830"/>
          </a:xfrm>
          <a:prstGeom prst="rect">
            <a:avLst/>
          </a:prstGeom>
        </p:spPr>
        <p:txBody>
          <a:bodyPr vert="horz" wrap="square" lIns="0" tIns="99695" rIns="0" bIns="0" rtlCol="0">
            <a:spAutoFit/>
          </a:bodyPr>
          <a:lstStyle/>
          <a:p>
            <a:pPr marL="12700">
              <a:lnSpc>
                <a:spcPct val="100000"/>
              </a:lnSpc>
              <a:spcBef>
                <a:spcPts val="785"/>
              </a:spcBef>
            </a:pPr>
            <a:r>
              <a:rPr sz="1050" b="1" spc="-20" dirty="0">
                <a:latin typeface="微软雅黑"/>
                <a:cs typeface="微软雅黑"/>
              </a:rPr>
              <a:t>零拷贝</a:t>
            </a:r>
            <a:endParaRPr sz="1050">
              <a:latin typeface="微软雅黑"/>
              <a:cs typeface="微软雅黑"/>
            </a:endParaRPr>
          </a:p>
          <a:p>
            <a:pPr marL="184785" marR="5080" indent="-172720" algn="just">
              <a:lnSpc>
                <a:spcPct val="150000"/>
              </a:lnSpc>
              <a:spcBef>
                <a:spcPts val="45"/>
              </a:spcBef>
              <a:buFont typeface="Wingdings"/>
              <a:buChar char=""/>
              <a:tabLst>
                <a:tab pos="185420" algn="l"/>
              </a:tabLst>
            </a:pPr>
            <a:r>
              <a:rPr sz="900" spc="-5" dirty="0">
                <a:latin typeface="微软雅黑"/>
                <a:cs typeface="微软雅黑"/>
              </a:rPr>
              <a:t>应用程序能够直接执行数据传输，在不涉及到网络软件栈的情况下</a:t>
            </a:r>
            <a:endParaRPr sz="900">
              <a:latin typeface="微软雅黑"/>
              <a:cs typeface="微软雅黑"/>
            </a:endParaRPr>
          </a:p>
          <a:p>
            <a:pPr marL="184785" marR="5080" indent="-172720" algn="just">
              <a:lnSpc>
                <a:spcPct val="150000"/>
              </a:lnSpc>
              <a:buFont typeface="Wingdings"/>
              <a:buChar char=""/>
              <a:tabLst>
                <a:tab pos="185420" algn="l"/>
              </a:tabLst>
            </a:pPr>
            <a:r>
              <a:rPr sz="900" spc="-5" dirty="0">
                <a:latin typeface="微软雅黑"/>
                <a:cs typeface="微软雅黑"/>
              </a:rPr>
              <a:t>数据能够被直接发送到缓冲区或能够直接从缓冲区里接收，而不需要</a:t>
            </a:r>
            <a:r>
              <a:rPr sz="900" spc="-10" dirty="0">
                <a:latin typeface="微软雅黑"/>
                <a:cs typeface="微软雅黑"/>
              </a:rPr>
              <a:t>被复制到网络层</a:t>
            </a:r>
            <a:endParaRPr sz="900">
              <a:latin typeface="微软雅黑"/>
              <a:cs typeface="微软雅黑"/>
            </a:endParaRPr>
          </a:p>
        </p:txBody>
      </p:sp>
      <p:grpSp>
        <p:nvGrpSpPr>
          <p:cNvPr id="32" name="object 32"/>
          <p:cNvGrpSpPr/>
          <p:nvPr/>
        </p:nvGrpSpPr>
        <p:grpSpPr>
          <a:xfrm>
            <a:off x="5530596" y="2389632"/>
            <a:ext cx="2253615" cy="2136140"/>
            <a:chOff x="5530596" y="2389632"/>
            <a:chExt cx="2253615" cy="2136140"/>
          </a:xfrm>
        </p:grpSpPr>
        <p:pic>
          <p:nvPicPr>
            <p:cNvPr id="33" name="object 33"/>
            <p:cNvPicPr/>
            <p:nvPr/>
          </p:nvPicPr>
          <p:blipFill>
            <a:blip r:embed="rId10" cstate="print"/>
            <a:stretch>
              <a:fillRect/>
            </a:stretch>
          </p:blipFill>
          <p:spPr>
            <a:xfrm>
              <a:off x="5541264" y="2389632"/>
              <a:ext cx="2242692" cy="2135886"/>
            </a:xfrm>
            <a:prstGeom prst="rect">
              <a:avLst/>
            </a:prstGeom>
          </p:spPr>
        </p:pic>
        <p:pic>
          <p:nvPicPr>
            <p:cNvPr id="34" name="object 34"/>
            <p:cNvPicPr/>
            <p:nvPr/>
          </p:nvPicPr>
          <p:blipFill>
            <a:blip r:embed="rId11" cstate="print"/>
            <a:stretch>
              <a:fillRect/>
            </a:stretch>
          </p:blipFill>
          <p:spPr>
            <a:xfrm>
              <a:off x="5530596" y="2435352"/>
              <a:ext cx="2189226" cy="1594739"/>
            </a:xfrm>
            <a:prstGeom prst="rect">
              <a:avLst/>
            </a:prstGeom>
          </p:spPr>
        </p:pic>
        <p:sp>
          <p:nvSpPr>
            <p:cNvPr id="35" name="object 35"/>
            <p:cNvSpPr/>
            <p:nvPr/>
          </p:nvSpPr>
          <p:spPr>
            <a:xfrm>
              <a:off x="5672328" y="2647188"/>
              <a:ext cx="1743710" cy="1637030"/>
            </a:xfrm>
            <a:custGeom>
              <a:avLst/>
              <a:gdLst/>
              <a:ahLst/>
              <a:cxnLst/>
              <a:rect l="l" t="t" r="r" b="b"/>
              <a:pathLst>
                <a:path w="1743709" h="1637029">
                  <a:moveTo>
                    <a:pt x="1743455" y="0"/>
                  </a:moveTo>
                  <a:lnTo>
                    <a:pt x="0" y="0"/>
                  </a:lnTo>
                  <a:lnTo>
                    <a:pt x="0" y="1636776"/>
                  </a:lnTo>
                  <a:lnTo>
                    <a:pt x="1743455" y="1636776"/>
                  </a:lnTo>
                  <a:lnTo>
                    <a:pt x="1743455" y="0"/>
                  </a:lnTo>
                  <a:close/>
                </a:path>
              </a:pathLst>
            </a:custGeom>
            <a:solidFill>
              <a:srgbClr val="FFFFFF"/>
            </a:solidFill>
          </p:spPr>
          <p:txBody>
            <a:bodyPr wrap="square" lIns="0" tIns="0" rIns="0" bIns="0" rtlCol="0"/>
            <a:lstStyle/>
            <a:p>
              <a:endParaRPr/>
            </a:p>
          </p:txBody>
        </p:sp>
        <p:sp>
          <p:nvSpPr>
            <p:cNvPr id="36" name="object 36"/>
            <p:cNvSpPr/>
            <p:nvPr/>
          </p:nvSpPr>
          <p:spPr>
            <a:xfrm>
              <a:off x="5672328" y="2647188"/>
              <a:ext cx="1743710" cy="1637030"/>
            </a:xfrm>
            <a:custGeom>
              <a:avLst/>
              <a:gdLst/>
              <a:ahLst/>
              <a:cxnLst/>
              <a:rect l="l" t="t" r="r" b="b"/>
              <a:pathLst>
                <a:path w="1743709" h="1637029">
                  <a:moveTo>
                    <a:pt x="0" y="1636776"/>
                  </a:moveTo>
                  <a:lnTo>
                    <a:pt x="1743455" y="1636776"/>
                  </a:lnTo>
                  <a:lnTo>
                    <a:pt x="1743455" y="0"/>
                  </a:lnTo>
                  <a:lnTo>
                    <a:pt x="0" y="0"/>
                  </a:lnTo>
                  <a:lnTo>
                    <a:pt x="0" y="1636776"/>
                  </a:lnTo>
                  <a:close/>
                </a:path>
              </a:pathLst>
            </a:custGeom>
            <a:ln w="3175">
              <a:solidFill>
                <a:srgbClr val="BEBEBE"/>
              </a:solidFill>
            </a:ln>
          </p:spPr>
          <p:txBody>
            <a:bodyPr wrap="square" lIns="0" tIns="0" rIns="0" bIns="0" rtlCol="0"/>
            <a:lstStyle/>
            <a:p>
              <a:endParaRPr/>
            </a:p>
          </p:txBody>
        </p:sp>
      </p:grpSp>
      <p:sp>
        <p:nvSpPr>
          <p:cNvPr id="37" name="object 37"/>
          <p:cNvSpPr txBox="1"/>
          <p:nvPr/>
        </p:nvSpPr>
        <p:spPr>
          <a:xfrm>
            <a:off x="5673915" y="2628712"/>
            <a:ext cx="1759585" cy="1101090"/>
          </a:xfrm>
          <a:prstGeom prst="rect">
            <a:avLst/>
          </a:prstGeom>
        </p:spPr>
        <p:txBody>
          <a:bodyPr vert="horz" wrap="square" lIns="0" tIns="99695" rIns="0" bIns="0" rtlCol="0">
            <a:spAutoFit/>
          </a:bodyPr>
          <a:lstStyle/>
          <a:p>
            <a:pPr marL="67310">
              <a:lnSpc>
                <a:spcPct val="100000"/>
              </a:lnSpc>
              <a:spcBef>
                <a:spcPts val="785"/>
              </a:spcBef>
            </a:pPr>
            <a:r>
              <a:rPr sz="1050" b="1" spc="-15" dirty="0">
                <a:latin typeface="微软雅黑"/>
                <a:cs typeface="微软雅黑"/>
              </a:rPr>
              <a:t>内核旁路</a:t>
            </a:r>
            <a:endParaRPr sz="1050">
              <a:latin typeface="微软雅黑"/>
              <a:cs typeface="微软雅黑"/>
            </a:endParaRPr>
          </a:p>
          <a:p>
            <a:pPr marL="239395" marR="139700" indent="-172720" algn="just">
              <a:lnSpc>
                <a:spcPct val="150000"/>
              </a:lnSpc>
              <a:spcBef>
                <a:spcPts val="45"/>
              </a:spcBef>
              <a:buFont typeface="Wingdings"/>
              <a:buChar char=""/>
              <a:tabLst>
                <a:tab pos="240029" algn="l"/>
              </a:tabLst>
            </a:pPr>
            <a:r>
              <a:rPr sz="900" spc="-5" dirty="0">
                <a:latin typeface="微软雅黑"/>
                <a:cs typeface="微软雅黑"/>
              </a:rPr>
              <a:t>应用程序可以直接在用户态执行数据传输，不需要在内核态与用户态之间做上下文</a:t>
            </a:r>
            <a:r>
              <a:rPr sz="900" spc="-25" dirty="0">
                <a:latin typeface="微软雅黑"/>
                <a:cs typeface="微软雅黑"/>
              </a:rPr>
              <a:t>切换</a:t>
            </a:r>
            <a:endParaRPr sz="900">
              <a:latin typeface="微软雅黑"/>
              <a:cs typeface="微软雅黑"/>
            </a:endParaRPr>
          </a:p>
        </p:txBody>
      </p:sp>
      <p:grpSp>
        <p:nvGrpSpPr>
          <p:cNvPr id="38" name="object 38"/>
          <p:cNvGrpSpPr/>
          <p:nvPr/>
        </p:nvGrpSpPr>
        <p:grpSpPr>
          <a:xfrm>
            <a:off x="7313676" y="2389632"/>
            <a:ext cx="2547620" cy="2136140"/>
            <a:chOff x="7313676" y="2389632"/>
            <a:chExt cx="2547620" cy="2136140"/>
          </a:xfrm>
        </p:grpSpPr>
        <p:pic>
          <p:nvPicPr>
            <p:cNvPr id="39" name="object 39"/>
            <p:cNvPicPr/>
            <p:nvPr/>
          </p:nvPicPr>
          <p:blipFill>
            <a:blip r:embed="rId8" cstate="print"/>
            <a:stretch>
              <a:fillRect/>
            </a:stretch>
          </p:blipFill>
          <p:spPr>
            <a:xfrm>
              <a:off x="7322820" y="2389632"/>
              <a:ext cx="2538222" cy="2135886"/>
            </a:xfrm>
            <a:prstGeom prst="rect">
              <a:avLst/>
            </a:prstGeom>
          </p:spPr>
        </p:pic>
        <p:pic>
          <p:nvPicPr>
            <p:cNvPr id="40" name="object 40"/>
            <p:cNvPicPr/>
            <p:nvPr/>
          </p:nvPicPr>
          <p:blipFill>
            <a:blip r:embed="rId12" cstate="print"/>
            <a:stretch>
              <a:fillRect/>
            </a:stretch>
          </p:blipFill>
          <p:spPr>
            <a:xfrm>
              <a:off x="7313676" y="2435352"/>
              <a:ext cx="2532253" cy="2006346"/>
            </a:xfrm>
            <a:prstGeom prst="rect">
              <a:avLst/>
            </a:prstGeom>
          </p:spPr>
        </p:pic>
        <p:sp>
          <p:nvSpPr>
            <p:cNvPr id="41" name="object 41"/>
            <p:cNvSpPr/>
            <p:nvPr/>
          </p:nvSpPr>
          <p:spPr>
            <a:xfrm>
              <a:off x="7453884" y="2647188"/>
              <a:ext cx="2039620" cy="1637030"/>
            </a:xfrm>
            <a:custGeom>
              <a:avLst/>
              <a:gdLst/>
              <a:ahLst/>
              <a:cxnLst/>
              <a:rect l="l" t="t" r="r" b="b"/>
              <a:pathLst>
                <a:path w="2039620" h="1637029">
                  <a:moveTo>
                    <a:pt x="2039112" y="0"/>
                  </a:moveTo>
                  <a:lnTo>
                    <a:pt x="0" y="0"/>
                  </a:lnTo>
                  <a:lnTo>
                    <a:pt x="0" y="1636776"/>
                  </a:lnTo>
                  <a:lnTo>
                    <a:pt x="2039112" y="1636776"/>
                  </a:lnTo>
                  <a:lnTo>
                    <a:pt x="2039112" y="0"/>
                  </a:lnTo>
                  <a:close/>
                </a:path>
              </a:pathLst>
            </a:custGeom>
            <a:solidFill>
              <a:srgbClr val="FFFFFF"/>
            </a:solidFill>
          </p:spPr>
          <p:txBody>
            <a:bodyPr wrap="square" lIns="0" tIns="0" rIns="0" bIns="0" rtlCol="0"/>
            <a:lstStyle/>
            <a:p>
              <a:endParaRPr/>
            </a:p>
          </p:txBody>
        </p:sp>
        <p:sp>
          <p:nvSpPr>
            <p:cNvPr id="42" name="object 42"/>
            <p:cNvSpPr/>
            <p:nvPr/>
          </p:nvSpPr>
          <p:spPr>
            <a:xfrm>
              <a:off x="7453884" y="2647188"/>
              <a:ext cx="2039620" cy="1637030"/>
            </a:xfrm>
            <a:custGeom>
              <a:avLst/>
              <a:gdLst/>
              <a:ahLst/>
              <a:cxnLst/>
              <a:rect l="l" t="t" r="r" b="b"/>
              <a:pathLst>
                <a:path w="2039620" h="1637029">
                  <a:moveTo>
                    <a:pt x="0" y="1636776"/>
                  </a:moveTo>
                  <a:lnTo>
                    <a:pt x="2039112" y="1636776"/>
                  </a:lnTo>
                  <a:lnTo>
                    <a:pt x="2039112" y="0"/>
                  </a:lnTo>
                  <a:lnTo>
                    <a:pt x="0" y="0"/>
                  </a:lnTo>
                  <a:lnTo>
                    <a:pt x="0" y="1636776"/>
                  </a:lnTo>
                  <a:close/>
                </a:path>
              </a:pathLst>
            </a:custGeom>
            <a:ln w="3175">
              <a:solidFill>
                <a:srgbClr val="BEBEBE"/>
              </a:solidFill>
            </a:ln>
          </p:spPr>
          <p:txBody>
            <a:bodyPr wrap="square" lIns="0" tIns="0" rIns="0" bIns="0" rtlCol="0"/>
            <a:lstStyle/>
            <a:p>
              <a:endParaRPr/>
            </a:p>
          </p:txBody>
        </p:sp>
      </p:grpSp>
      <p:sp>
        <p:nvSpPr>
          <p:cNvPr id="43" name="object 43"/>
          <p:cNvSpPr txBox="1"/>
          <p:nvPr/>
        </p:nvSpPr>
        <p:spPr>
          <a:xfrm>
            <a:off x="7436421" y="2628712"/>
            <a:ext cx="2074545" cy="1512570"/>
          </a:xfrm>
          <a:prstGeom prst="rect">
            <a:avLst/>
          </a:prstGeom>
        </p:spPr>
        <p:txBody>
          <a:bodyPr vert="horz" wrap="square" lIns="0" tIns="99695" rIns="0" bIns="0" rtlCol="0">
            <a:spAutoFit/>
          </a:bodyPr>
          <a:lstStyle/>
          <a:p>
            <a:pPr marL="86995">
              <a:lnSpc>
                <a:spcPct val="100000"/>
              </a:lnSpc>
              <a:spcBef>
                <a:spcPts val="785"/>
              </a:spcBef>
            </a:pPr>
            <a:r>
              <a:rPr sz="1050" b="1" dirty="0">
                <a:latin typeface="微软雅黑"/>
                <a:cs typeface="微软雅黑"/>
              </a:rPr>
              <a:t>不需要</a:t>
            </a:r>
            <a:r>
              <a:rPr sz="1050" b="1" spc="-10" dirty="0">
                <a:latin typeface="微软雅黑"/>
                <a:cs typeface="微软雅黑"/>
              </a:rPr>
              <a:t>CPU</a:t>
            </a:r>
            <a:r>
              <a:rPr sz="1050" b="1" spc="-25" dirty="0">
                <a:latin typeface="微软雅黑"/>
                <a:cs typeface="微软雅黑"/>
              </a:rPr>
              <a:t>干预</a:t>
            </a:r>
            <a:endParaRPr sz="1050">
              <a:latin typeface="微软雅黑"/>
              <a:cs typeface="微软雅黑"/>
            </a:endParaRPr>
          </a:p>
          <a:p>
            <a:pPr marL="259715" marR="92075" indent="-172720">
              <a:lnSpc>
                <a:spcPct val="150000"/>
              </a:lnSpc>
              <a:spcBef>
                <a:spcPts val="45"/>
              </a:spcBef>
              <a:buFont typeface="Wingdings"/>
              <a:buChar char=""/>
              <a:tabLst>
                <a:tab pos="260350" algn="l"/>
              </a:tabLst>
            </a:pPr>
            <a:r>
              <a:rPr sz="900" spc="-5" dirty="0">
                <a:latin typeface="微软雅黑"/>
                <a:cs typeface="微软雅黑"/>
              </a:rPr>
              <a:t>应用程序可以访问远程主机内存而</a:t>
            </a:r>
            <a:r>
              <a:rPr sz="900" dirty="0">
                <a:latin typeface="微软雅黑"/>
                <a:cs typeface="微软雅黑"/>
              </a:rPr>
              <a:t>不消耗远程主机中的CPU</a:t>
            </a:r>
            <a:r>
              <a:rPr sz="900" spc="-25" dirty="0">
                <a:latin typeface="微软雅黑"/>
                <a:cs typeface="微软雅黑"/>
              </a:rPr>
              <a:t>资源</a:t>
            </a:r>
            <a:endParaRPr sz="900">
              <a:latin typeface="微软雅黑"/>
              <a:cs typeface="微软雅黑"/>
            </a:endParaRPr>
          </a:p>
          <a:p>
            <a:pPr marL="259715" marR="92075" indent="-172720">
              <a:lnSpc>
                <a:spcPct val="150000"/>
              </a:lnSpc>
              <a:buFont typeface="Wingdings"/>
              <a:buChar char=""/>
              <a:tabLst>
                <a:tab pos="260350" algn="l"/>
              </a:tabLst>
            </a:pPr>
            <a:r>
              <a:rPr sz="900" spc="-5" dirty="0">
                <a:latin typeface="微软雅黑"/>
                <a:cs typeface="微软雅黑"/>
              </a:rPr>
              <a:t>远程主机内存能够被读取而不需要</a:t>
            </a:r>
            <a:r>
              <a:rPr sz="900" dirty="0">
                <a:latin typeface="微软雅黑"/>
                <a:cs typeface="微软雅黑"/>
              </a:rPr>
              <a:t>远程主机</a:t>
            </a:r>
            <a:r>
              <a:rPr sz="900" spc="-10" dirty="0">
                <a:latin typeface="微软雅黑"/>
                <a:cs typeface="微软雅黑"/>
              </a:rPr>
              <a:t>CPU</a:t>
            </a:r>
            <a:r>
              <a:rPr sz="900" spc="-15" dirty="0">
                <a:latin typeface="微软雅黑"/>
                <a:cs typeface="微软雅黑"/>
              </a:rPr>
              <a:t>/进程参与</a:t>
            </a:r>
            <a:endParaRPr sz="900">
              <a:latin typeface="微软雅黑"/>
              <a:cs typeface="微软雅黑"/>
            </a:endParaRPr>
          </a:p>
          <a:p>
            <a:pPr marL="259715" marR="155575" indent="-172720">
              <a:lnSpc>
                <a:spcPct val="150000"/>
              </a:lnSpc>
              <a:buFont typeface="Wingdings"/>
              <a:buChar char=""/>
              <a:tabLst>
                <a:tab pos="260350" algn="l"/>
              </a:tabLst>
            </a:pPr>
            <a:r>
              <a:rPr sz="900" dirty="0">
                <a:latin typeface="微软雅黑"/>
                <a:cs typeface="微软雅黑"/>
              </a:rPr>
              <a:t>远程主机</a:t>
            </a:r>
            <a:r>
              <a:rPr sz="900" spc="-10" dirty="0">
                <a:latin typeface="微软雅黑"/>
                <a:cs typeface="微软雅黑"/>
              </a:rPr>
              <a:t>CPU</a:t>
            </a:r>
            <a:r>
              <a:rPr sz="900" dirty="0">
                <a:latin typeface="微软雅黑"/>
                <a:cs typeface="微软雅黑"/>
              </a:rPr>
              <a:t>缓存</a:t>
            </a:r>
            <a:r>
              <a:rPr sz="900" spc="-10" dirty="0">
                <a:latin typeface="微软雅黑"/>
                <a:cs typeface="微软雅黑"/>
              </a:rPr>
              <a:t>(cache)</a:t>
            </a:r>
            <a:r>
              <a:rPr sz="900" spc="-20" dirty="0">
                <a:latin typeface="微软雅黑"/>
                <a:cs typeface="微软雅黑"/>
              </a:rPr>
              <a:t>不会被</a:t>
            </a:r>
            <a:r>
              <a:rPr sz="900" spc="-10" dirty="0">
                <a:latin typeface="微软雅黑"/>
                <a:cs typeface="微软雅黑"/>
              </a:rPr>
              <a:t>访问的内存所填充</a:t>
            </a:r>
            <a:endParaRPr sz="900">
              <a:latin typeface="微软雅黑"/>
              <a:cs typeface="微软雅黑"/>
            </a:endParaRPr>
          </a:p>
        </p:txBody>
      </p:sp>
      <p:grpSp>
        <p:nvGrpSpPr>
          <p:cNvPr id="44" name="object 44"/>
          <p:cNvGrpSpPr/>
          <p:nvPr/>
        </p:nvGrpSpPr>
        <p:grpSpPr>
          <a:xfrm>
            <a:off x="9390888" y="2389632"/>
            <a:ext cx="2547620" cy="2136140"/>
            <a:chOff x="9390888" y="2389632"/>
            <a:chExt cx="2547620" cy="2136140"/>
          </a:xfrm>
        </p:grpSpPr>
        <p:pic>
          <p:nvPicPr>
            <p:cNvPr id="45" name="object 45"/>
            <p:cNvPicPr/>
            <p:nvPr/>
          </p:nvPicPr>
          <p:blipFill>
            <a:blip r:embed="rId8" cstate="print"/>
            <a:stretch>
              <a:fillRect/>
            </a:stretch>
          </p:blipFill>
          <p:spPr>
            <a:xfrm>
              <a:off x="9400032" y="2389632"/>
              <a:ext cx="2538222" cy="2135886"/>
            </a:xfrm>
            <a:prstGeom prst="rect">
              <a:avLst/>
            </a:prstGeom>
          </p:spPr>
        </p:pic>
        <p:pic>
          <p:nvPicPr>
            <p:cNvPr id="46" name="object 46"/>
            <p:cNvPicPr/>
            <p:nvPr/>
          </p:nvPicPr>
          <p:blipFill>
            <a:blip r:embed="rId13" cstate="print"/>
            <a:stretch>
              <a:fillRect/>
            </a:stretch>
          </p:blipFill>
          <p:spPr>
            <a:xfrm>
              <a:off x="9390888" y="2435352"/>
              <a:ext cx="2545842" cy="1800733"/>
            </a:xfrm>
            <a:prstGeom prst="rect">
              <a:avLst/>
            </a:prstGeom>
          </p:spPr>
        </p:pic>
        <p:sp>
          <p:nvSpPr>
            <p:cNvPr id="47" name="object 47"/>
            <p:cNvSpPr/>
            <p:nvPr/>
          </p:nvSpPr>
          <p:spPr>
            <a:xfrm>
              <a:off x="9531096" y="2647188"/>
              <a:ext cx="2039620" cy="1637030"/>
            </a:xfrm>
            <a:custGeom>
              <a:avLst/>
              <a:gdLst/>
              <a:ahLst/>
              <a:cxnLst/>
              <a:rect l="l" t="t" r="r" b="b"/>
              <a:pathLst>
                <a:path w="2039620" h="1637029">
                  <a:moveTo>
                    <a:pt x="0" y="1636776"/>
                  </a:moveTo>
                  <a:lnTo>
                    <a:pt x="2039111" y="1636776"/>
                  </a:lnTo>
                  <a:lnTo>
                    <a:pt x="2039111" y="0"/>
                  </a:lnTo>
                  <a:lnTo>
                    <a:pt x="0" y="0"/>
                  </a:lnTo>
                  <a:lnTo>
                    <a:pt x="0" y="1636776"/>
                  </a:lnTo>
                  <a:close/>
                </a:path>
              </a:pathLst>
            </a:custGeom>
            <a:ln w="3175">
              <a:solidFill>
                <a:srgbClr val="BEBEBE"/>
              </a:solidFill>
            </a:ln>
          </p:spPr>
          <p:txBody>
            <a:bodyPr wrap="square" lIns="0" tIns="0" rIns="0" bIns="0" rtlCol="0"/>
            <a:lstStyle/>
            <a:p>
              <a:endParaRPr/>
            </a:p>
          </p:txBody>
        </p:sp>
      </p:grpSp>
      <p:sp>
        <p:nvSpPr>
          <p:cNvPr id="48" name="object 48"/>
          <p:cNvSpPr txBox="1"/>
          <p:nvPr/>
        </p:nvSpPr>
        <p:spPr>
          <a:xfrm>
            <a:off x="9531095" y="2647188"/>
            <a:ext cx="2039620" cy="1277273"/>
          </a:xfrm>
          <a:prstGeom prst="rect">
            <a:avLst/>
          </a:prstGeom>
          <a:solidFill>
            <a:srgbClr val="FFFFFF"/>
          </a:solidFill>
        </p:spPr>
        <p:txBody>
          <a:bodyPr vert="horz" wrap="square" lIns="0" tIns="81280" rIns="0" bIns="0" rtlCol="0">
            <a:spAutoFit/>
          </a:bodyPr>
          <a:lstStyle/>
          <a:p>
            <a:pPr marL="69850">
              <a:lnSpc>
                <a:spcPct val="100000"/>
              </a:lnSpc>
              <a:spcBef>
                <a:spcPts val="640"/>
              </a:spcBef>
            </a:pPr>
            <a:r>
              <a:rPr sz="1050" b="1" spc="-15" dirty="0" err="1">
                <a:latin typeface="微软雅黑"/>
                <a:cs typeface="微软雅黑"/>
              </a:rPr>
              <a:t>实验测试数据</a:t>
            </a:r>
            <a:endParaRPr sz="1050" dirty="0">
              <a:latin typeface="微软雅黑"/>
              <a:cs typeface="微软雅黑"/>
            </a:endParaRPr>
          </a:p>
          <a:p>
            <a:pPr marL="241935" marR="163830" indent="-172720">
              <a:lnSpc>
                <a:spcPct val="150000"/>
              </a:lnSpc>
              <a:spcBef>
                <a:spcPts val="40"/>
              </a:spcBef>
              <a:buFont typeface="Wingdings"/>
              <a:buChar char=""/>
              <a:tabLst>
                <a:tab pos="242570" algn="l"/>
              </a:tabLst>
            </a:pPr>
            <a:r>
              <a:rPr sz="900" spc="-5" dirty="0">
                <a:latin typeface="微软雅黑"/>
                <a:cs typeface="微软雅黑"/>
              </a:rPr>
              <a:t>采用</a:t>
            </a:r>
            <a:r>
              <a:rPr sz="900" spc="-10" dirty="0">
                <a:latin typeface="微软雅黑"/>
                <a:cs typeface="微软雅黑"/>
              </a:rPr>
              <a:t>TCP/IP</a:t>
            </a:r>
            <a:r>
              <a:rPr sz="900" dirty="0">
                <a:latin typeface="微软雅黑"/>
                <a:cs typeface="微软雅黑"/>
              </a:rPr>
              <a:t>协议栈，数据从</a:t>
            </a:r>
            <a:r>
              <a:rPr sz="900" spc="-25" dirty="0">
                <a:latin typeface="微软雅黑"/>
                <a:cs typeface="微软雅黑"/>
              </a:rPr>
              <a:t>CPU</a:t>
            </a:r>
            <a:r>
              <a:rPr sz="900" spc="-5" dirty="0">
                <a:latin typeface="微软雅黑"/>
                <a:cs typeface="微软雅黑"/>
              </a:rPr>
              <a:t>到网卡出口约</a:t>
            </a:r>
            <a:r>
              <a:rPr sz="900" spc="-10" dirty="0">
                <a:latin typeface="微软雅黑"/>
                <a:cs typeface="微软雅黑"/>
              </a:rPr>
              <a:t>8000ns</a:t>
            </a:r>
            <a:endParaRPr sz="900" dirty="0">
              <a:latin typeface="微软雅黑"/>
              <a:cs typeface="微软雅黑"/>
            </a:endParaRPr>
          </a:p>
          <a:p>
            <a:pPr marL="241935" marR="60325" indent="-172720">
              <a:lnSpc>
                <a:spcPct val="150000"/>
              </a:lnSpc>
              <a:buFont typeface="Wingdings"/>
              <a:buChar char=""/>
              <a:tabLst>
                <a:tab pos="242570" algn="l"/>
              </a:tabLst>
            </a:pPr>
            <a:r>
              <a:rPr sz="900" spc="-5" dirty="0">
                <a:latin typeface="微软雅黑"/>
                <a:cs typeface="微软雅黑"/>
              </a:rPr>
              <a:t>采用</a:t>
            </a:r>
            <a:r>
              <a:rPr sz="900" spc="-10" dirty="0">
                <a:latin typeface="微软雅黑"/>
                <a:cs typeface="微软雅黑"/>
              </a:rPr>
              <a:t>RDMA</a:t>
            </a:r>
            <a:r>
              <a:rPr sz="900" dirty="0">
                <a:latin typeface="微软雅黑"/>
                <a:cs typeface="微软雅黑"/>
              </a:rPr>
              <a:t>协议，数据从</a:t>
            </a:r>
            <a:r>
              <a:rPr sz="900" spc="-10" dirty="0">
                <a:latin typeface="微软雅黑"/>
                <a:cs typeface="微软雅黑"/>
              </a:rPr>
              <a:t>CPU</a:t>
            </a:r>
            <a:r>
              <a:rPr sz="900" spc="-25" dirty="0">
                <a:latin typeface="微软雅黑"/>
                <a:cs typeface="微软雅黑"/>
              </a:rPr>
              <a:t>到网</a:t>
            </a:r>
            <a:r>
              <a:rPr sz="900" spc="-5" dirty="0">
                <a:latin typeface="微软雅黑"/>
                <a:cs typeface="微软雅黑"/>
              </a:rPr>
              <a:t>卡出口约</a:t>
            </a:r>
            <a:r>
              <a:rPr sz="900" spc="-10" dirty="0">
                <a:latin typeface="微软雅黑"/>
                <a:cs typeface="微软雅黑"/>
              </a:rPr>
              <a:t>1000ns</a:t>
            </a:r>
            <a:endParaRPr sz="900" dirty="0">
              <a:latin typeface="微软雅黑"/>
              <a:cs typeface="微软雅黑"/>
            </a:endParaRPr>
          </a:p>
          <a:p>
            <a:pPr marL="241935" indent="-172720">
              <a:lnSpc>
                <a:spcPct val="100000"/>
              </a:lnSpc>
              <a:spcBef>
                <a:spcPts val="540"/>
              </a:spcBef>
              <a:buFont typeface="Wingdings"/>
              <a:buChar char=""/>
              <a:tabLst>
                <a:tab pos="242570" algn="l"/>
              </a:tabLst>
            </a:pPr>
            <a:r>
              <a:rPr sz="900" spc="-5" dirty="0">
                <a:latin typeface="微软雅黑"/>
                <a:cs typeface="微软雅黑"/>
              </a:rPr>
              <a:t>效率提升近</a:t>
            </a:r>
            <a:r>
              <a:rPr sz="900" dirty="0">
                <a:latin typeface="微软雅黑"/>
                <a:cs typeface="微软雅黑"/>
              </a:rPr>
              <a:t>8</a:t>
            </a:r>
            <a:r>
              <a:rPr sz="900" spc="-50" dirty="0">
                <a:latin typeface="微软雅黑"/>
                <a:cs typeface="微软雅黑"/>
              </a:rPr>
              <a:t>倍</a:t>
            </a:r>
            <a:endParaRPr sz="900" dirty="0">
              <a:latin typeface="微软雅黑"/>
              <a:cs typeface="微软雅黑"/>
            </a:endParaRPr>
          </a:p>
        </p:txBody>
      </p:sp>
      <p:grpSp>
        <p:nvGrpSpPr>
          <p:cNvPr id="49" name="object 49"/>
          <p:cNvGrpSpPr/>
          <p:nvPr/>
        </p:nvGrpSpPr>
        <p:grpSpPr>
          <a:xfrm>
            <a:off x="672083" y="5009388"/>
            <a:ext cx="10838815" cy="1344295"/>
            <a:chOff x="672083" y="5009388"/>
            <a:chExt cx="10838815" cy="1344295"/>
          </a:xfrm>
        </p:grpSpPr>
        <p:pic>
          <p:nvPicPr>
            <p:cNvPr id="50" name="object 50"/>
            <p:cNvPicPr/>
            <p:nvPr/>
          </p:nvPicPr>
          <p:blipFill>
            <a:blip r:embed="rId14" cstate="print"/>
            <a:stretch>
              <a:fillRect/>
            </a:stretch>
          </p:blipFill>
          <p:spPr>
            <a:xfrm>
              <a:off x="3779519" y="5015484"/>
              <a:ext cx="2264664" cy="1338071"/>
            </a:xfrm>
            <a:prstGeom prst="rect">
              <a:avLst/>
            </a:prstGeom>
          </p:spPr>
        </p:pic>
        <p:pic>
          <p:nvPicPr>
            <p:cNvPr id="51" name="object 51"/>
            <p:cNvPicPr/>
            <p:nvPr/>
          </p:nvPicPr>
          <p:blipFill>
            <a:blip r:embed="rId15" cstate="print"/>
            <a:stretch>
              <a:fillRect/>
            </a:stretch>
          </p:blipFill>
          <p:spPr>
            <a:xfrm>
              <a:off x="6525768" y="5015484"/>
              <a:ext cx="2264664" cy="1338071"/>
            </a:xfrm>
            <a:prstGeom prst="rect">
              <a:avLst/>
            </a:prstGeom>
          </p:spPr>
        </p:pic>
        <p:pic>
          <p:nvPicPr>
            <p:cNvPr id="52" name="object 52"/>
            <p:cNvPicPr/>
            <p:nvPr/>
          </p:nvPicPr>
          <p:blipFill>
            <a:blip r:embed="rId16" cstate="print"/>
            <a:stretch>
              <a:fillRect/>
            </a:stretch>
          </p:blipFill>
          <p:spPr>
            <a:xfrm>
              <a:off x="9247631" y="5009388"/>
              <a:ext cx="2263139" cy="1338072"/>
            </a:xfrm>
            <a:prstGeom prst="rect">
              <a:avLst/>
            </a:prstGeom>
          </p:spPr>
        </p:pic>
        <p:sp>
          <p:nvSpPr>
            <p:cNvPr id="53" name="object 53"/>
            <p:cNvSpPr/>
            <p:nvPr/>
          </p:nvSpPr>
          <p:spPr>
            <a:xfrm>
              <a:off x="6143244" y="5518403"/>
              <a:ext cx="3025140" cy="299085"/>
            </a:xfrm>
            <a:custGeom>
              <a:avLst/>
              <a:gdLst/>
              <a:ahLst/>
              <a:cxnLst/>
              <a:rect l="l" t="t" r="r" b="b"/>
              <a:pathLst>
                <a:path w="3025140" h="299085">
                  <a:moveTo>
                    <a:pt x="312420" y="149352"/>
                  </a:moveTo>
                  <a:lnTo>
                    <a:pt x="163068" y="0"/>
                  </a:lnTo>
                  <a:lnTo>
                    <a:pt x="163068" y="85509"/>
                  </a:lnTo>
                  <a:lnTo>
                    <a:pt x="0" y="85509"/>
                  </a:lnTo>
                  <a:lnTo>
                    <a:pt x="0" y="213194"/>
                  </a:lnTo>
                  <a:lnTo>
                    <a:pt x="163068" y="213194"/>
                  </a:lnTo>
                  <a:lnTo>
                    <a:pt x="163068" y="298704"/>
                  </a:lnTo>
                  <a:lnTo>
                    <a:pt x="312420" y="149352"/>
                  </a:lnTo>
                  <a:close/>
                </a:path>
                <a:path w="3025140" h="299085">
                  <a:moveTo>
                    <a:pt x="3025140" y="149352"/>
                  </a:moveTo>
                  <a:lnTo>
                    <a:pt x="2875788" y="0"/>
                  </a:lnTo>
                  <a:lnTo>
                    <a:pt x="2875788" y="85509"/>
                  </a:lnTo>
                  <a:lnTo>
                    <a:pt x="2712720" y="85509"/>
                  </a:lnTo>
                  <a:lnTo>
                    <a:pt x="2712720" y="213194"/>
                  </a:lnTo>
                  <a:lnTo>
                    <a:pt x="2875788" y="213194"/>
                  </a:lnTo>
                  <a:lnTo>
                    <a:pt x="2875788" y="298704"/>
                  </a:lnTo>
                  <a:lnTo>
                    <a:pt x="3025140" y="149352"/>
                  </a:lnTo>
                  <a:close/>
                </a:path>
              </a:pathLst>
            </a:custGeom>
            <a:solidFill>
              <a:srgbClr val="808080"/>
            </a:solidFill>
          </p:spPr>
          <p:txBody>
            <a:bodyPr wrap="square" lIns="0" tIns="0" rIns="0" bIns="0" rtlCol="0"/>
            <a:lstStyle/>
            <a:p>
              <a:endParaRPr/>
            </a:p>
          </p:txBody>
        </p:sp>
        <p:pic>
          <p:nvPicPr>
            <p:cNvPr id="54" name="object 54"/>
            <p:cNvPicPr/>
            <p:nvPr/>
          </p:nvPicPr>
          <p:blipFill>
            <a:blip r:embed="rId17" cstate="print"/>
            <a:stretch>
              <a:fillRect/>
            </a:stretch>
          </p:blipFill>
          <p:spPr>
            <a:xfrm>
              <a:off x="672083" y="5045964"/>
              <a:ext cx="2880360" cy="1301496"/>
            </a:xfrm>
            <a:prstGeom prst="rect">
              <a:avLst/>
            </a:prstGeom>
          </p:spPr>
        </p:pic>
      </p:grpSp>
      <p:sp>
        <p:nvSpPr>
          <p:cNvPr id="55" name="object 55"/>
          <p:cNvSpPr txBox="1"/>
          <p:nvPr/>
        </p:nvSpPr>
        <p:spPr>
          <a:xfrm>
            <a:off x="3817365" y="4792472"/>
            <a:ext cx="1388745" cy="177800"/>
          </a:xfrm>
          <a:prstGeom prst="rect">
            <a:avLst/>
          </a:prstGeom>
        </p:spPr>
        <p:txBody>
          <a:bodyPr vert="horz" wrap="square" lIns="0" tIns="12065" rIns="0" bIns="0" rtlCol="0">
            <a:spAutoFit/>
          </a:bodyPr>
          <a:lstStyle/>
          <a:p>
            <a:pPr marL="12700">
              <a:lnSpc>
                <a:spcPct val="100000"/>
              </a:lnSpc>
              <a:spcBef>
                <a:spcPts val="95"/>
              </a:spcBef>
            </a:pPr>
            <a:r>
              <a:rPr sz="1000" b="1" dirty="0">
                <a:solidFill>
                  <a:srgbClr val="C00000"/>
                </a:solidFill>
                <a:latin typeface="微软雅黑"/>
                <a:cs typeface="微软雅黑"/>
              </a:rPr>
              <a:t>②</a:t>
            </a:r>
            <a:r>
              <a:rPr sz="1000" b="1" spc="-40" dirty="0">
                <a:solidFill>
                  <a:srgbClr val="C00000"/>
                </a:solidFill>
                <a:latin typeface="微软雅黑"/>
                <a:cs typeface="微软雅黑"/>
              </a:rPr>
              <a:t> </a:t>
            </a:r>
            <a:r>
              <a:rPr sz="1000" b="1" dirty="0">
                <a:solidFill>
                  <a:srgbClr val="C00000"/>
                </a:solidFill>
                <a:latin typeface="微软雅黑"/>
                <a:cs typeface="微软雅黑"/>
              </a:rPr>
              <a:t>GPUDirect</a:t>
            </a:r>
            <a:r>
              <a:rPr sz="1000" b="1" spc="-20" dirty="0">
                <a:solidFill>
                  <a:srgbClr val="C00000"/>
                </a:solidFill>
                <a:latin typeface="微软雅黑"/>
                <a:cs typeface="微软雅黑"/>
              </a:rPr>
              <a:t> </a:t>
            </a:r>
            <a:r>
              <a:rPr sz="1000" b="1" spc="-10" dirty="0">
                <a:solidFill>
                  <a:srgbClr val="C00000"/>
                </a:solidFill>
                <a:latin typeface="微软雅黑"/>
                <a:cs typeface="微软雅黑"/>
              </a:rPr>
              <a:t>Storage</a:t>
            </a:r>
            <a:endParaRPr sz="1000">
              <a:latin typeface="微软雅黑"/>
              <a:cs typeface="微软雅黑"/>
            </a:endParaRPr>
          </a:p>
        </p:txBody>
      </p:sp>
      <p:sp>
        <p:nvSpPr>
          <p:cNvPr id="57" name="object 57"/>
          <p:cNvSpPr txBox="1">
            <a:spLocks noGrp="1"/>
          </p:cNvSpPr>
          <p:nvPr>
            <p:ph type="ftr" sz="quarter" idx="5"/>
          </p:nvPr>
        </p:nvSpPr>
        <p:spPr>
          <a:xfrm>
            <a:off x="5739510" y="6584966"/>
            <a:ext cx="713104" cy="192404"/>
          </a:xfrm>
          <a:prstGeom prst="rect">
            <a:avLst/>
          </a:prstGeom>
        </p:spPr>
        <p:txBody>
          <a:bodyPr vert="horz" wrap="square" lIns="0" tIns="0" rIns="0" bIns="0" rtlCol="0">
            <a:spAutoFit/>
          </a:bodyPr>
          <a:lstStyle>
            <a:defPPr>
              <a:defRPr kern="0"/>
            </a:defPPr>
            <a:lvl1pPr>
              <a:defRPr sz="1000" b="1" i="0">
                <a:solidFill>
                  <a:schemeClr val="bg1"/>
                </a:solidFill>
                <a:latin typeface="微软雅黑"/>
                <a:cs typeface="微软雅黑"/>
              </a:defRPr>
            </a:lvl1pPr>
          </a:lstStyle>
          <a:p>
            <a:pPr marL="12700">
              <a:lnSpc>
                <a:spcPct val="100000"/>
              </a:lnSpc>
              <a:spcBef>
                <a:spcPts val="150"/>
              </a:spcBef>
            </a:pPr>
            <a:r>
              <a:rPr lang="en-US"/>
              <a:t>Secret</a:t>
            </a:r>
            <a:r>
              <a:rPr lang="en-US" spc="-30"/>
              <a:t> </a:t>
            </a:r>
            <a:r>
              <a:rPr lang="zh-CN" altLang="en-US" spc="-30"/>
              <a:t>机密</a:t>
            </a:r>
            <a:endParaRPr spc="-30" dirty="0"/>
          </a:p>
        </p:txBody>
      </p:sp>
      <p:sp>
        <p:nvSpPr>
          <p:cNvPr id="59" name="object 59"/>
          <p:cNvSpPr txBox="1">
            <a:spLocks noGrp="1"/>
          </p:cNvSpPr>
          <p:nvPr>
            <p:ph type="sldNum" sz="quarter" idx="7"/>
          </p:nvPr>
        </p:nvSpPr>
        <p:spPr>
          <a:xfrm>
            <a:off x="485241" y="6604298"/>
            <a:ext cx="229234" cy="167004"/>
          </a:xfrm>
          <a:prstGeom prst="rect">
            <a:avLst/>
          </a:prstGeom>
        </p:spPr>
        <p:txBody>
          <a:bodyPr vert="horz" wrap="square" lIns="0" tIns="0" rIns="0" bIns="0" rtlCol="0">
            <a:spAutoFit/>
          </a:bodyPr>
          <a:lstStyle>
            <a:defPPr>
              <a:defRPr kern="0"/>
            </a:defPPr>
            <a:lvl1pPr>
              <a:defRPr sz="1000" b="0" i="0">
                <a:solidFill>
                  <a:schemeClr val="bg1"/>
                </a:solidFill>
                <a:latin typeface="Arial"/>
                <a:cs typeface="Arial"/>
              </a:defRPr>
            </a:lvl1pPr>
          </a:lstStyle>
          <a:p>
            <a:pPr marL="38100">
              <a:lnSpc>
                <a:spcPct val="100000"/>
              </a:lnSpc>
            </a:pPr>
            <a:fld id="{81D60167-4931-47E6-BA6A-407CBD079E47}" type="slidenum">
              <a:rPr lang="en-US" altLang="zh-CN" spc="-25" smtClean="0"/>
              <a:pPr marL="38100">
                <a:lnSpc>
                  <a:spcPct val="100000"/>
                </a:lnSpc>
              </a:pPr>
              <a:t>23</a:t>
            </a:fld>
            <a:endParaRPr spc="-25" dirty="0"/>
          </a:p>
        </p:txBody>
      </p:sp>
      <p:sp>
        <p:nvSpPr>
          <p:cNvPr id="56" name="object 56"/>
          <p:cNvSpPr txBox="1"/>
          <p:nvPr/>
        </p:nvSpPr>
        <p:spPr>
          <a:xfrm>
            <a:off x="684987" y="4461764"/>
            <a:ext cx="2724785" cy="508000"/>
          </a:xfrm>
          <a:prstGeom prst="rect">
            <a:avLst/>
          </a:prstGeom>
        </p:spPr>
        <p:txBody>
          <a:bodyPr vert="horz" wrap="square" lIns="0" tIns="12700" rIns="0" bIns="0" rtlCol="0">
            <a:spAutoFit/>
          </a:bodyPr>
          <a:lstStyle/>
          <a:p>
            <a:pPr marL="12700">
              <a:lnSpc>
                <a:spcPct val="100000"/>
              </a:lnSpc>
              <a:spcBef>
                <a:spcPts val="100"/>
              </a:spcBef>
            </a:pPr>
            <a:r>
              <a:rPr sz="1400" b="1" spc="-20" dirty="0">
                <a:solidFill>
                  <a:srgbClr val="C00000"/>
                </a:solidFill>
                <a:latin typeface="Arial"/>
                <a:cs typeface="Arial"/>
              </a:rPr>
              <a:t>RDMA</a:t>
            </a:r>
            <a:r>
              <a:rPr sz="1400" b="1" dirty="0">
                <a:solidFill>
                  <a:srgbClr val="C00000"/>
                </a:solidFill>
                <a:latin typeface="微软雅黑"/>
                <a:cs typeface="微软雅黑"/>
              </a:rPr>
              <a:t>在</a:t>
            </a:r>
            <a:r>
              <a:rPr sz="1400" b="1" spc="-10" dirty="0">
                <a:solidFill>
                  <a:srgbClr val="C00000"/>
                </a:solidFill>
                <a:latin typeface="Arial"/>
                <a:cs typeface="Arial"/>
              </a:rPr>
              <a:t>GPU</a:t>
            </a:r>
            <a:r>
              <a:rPr sz="1400" b="1" spc="-10" dirty="0">
                <a:solidFill>
                  <a:srgbClr val="C00000"/>
                </a:solidFill>
                <a:latin typeface="微软雅黑"/>
                <a:cs typeface="微软雅黑"/>
              </a:rPr>
              <a:t>集群训练场景的应用</a:t>
            </a:r>
            <a:endParaRPr sz="1400">
              <a:latin typeface="微软雅黑"/>
              <a:cs typeface="微软雅黑"/>
            </a:endParaRPr>
          </a:p>
          <a:p>
            <a:pPr marL="12700">
              <a:lnSpc>
                <a:spcPct val="100000"/>
              </a:lnSpc>
              <a:spcBef>
                <a:spcPts val="919"/>
              </a:spcBef>
            </a:pPr>
            <a:r>
              <a:rPr sz="1000" b="1" dirty="0">
                <a:solidFill>
                  <a:srgbClr val="C00000"/>
                </a:solidFill>
                <a:latin typeface="微软雅黑"/>
                <a:cs typeface="微软雅黑"/>
              </a:rPr>
              <a:t>①</a:t>
            </a:r>
            <a:r>
              <a:rPr sz="1000" b="1" spc="-40" dirty="0">
                <a:solidFill>
                  <a:srgbClr val="C00000"/>
                </a:solidFill>
                <a:latin typeface="微软雅黑"/>
                <a:cs typeface="微软雅黑"/>
              </a:rPr>
              <a:t> </a:t>
            </a:r>
            <a:r>
              <a:rPr sz="1000" b="1" dirty="0">
                <a:solidFill>
                  <a:srgbClr val="C00000"/>
                </a:solidFill>
                <a:latin typeface="微软雅黑"/>
                <a:cs typeface="微软雅黑"/>
              </a:rPr>
              <a:t>GPUDirect</a:t>
            </a:r>
            <a:r>
              <a:rPr sz="1000" b="1" spc="-20" dirty="0">
                <a:solidFill>
                  <a:srgbClr val="C00000"/>
                </a:solidFill>
                <a:latin typeface="微软雅黑"/>
                <a:cs typeface="微软雅黑"/>
              </a:rPr>
              <a:t> RDMA</a:t>
            </a:r>
            <a:endParaRPr sz="1000">
              <a:latin typeface="微软雅黑"/>
              <a:cs typeface="微软雅黑"/>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3" cstate="print"/>
          <a:stretch>
            <a:fillRect/>
          </a:stretch>
        </p:blipFill>
        <p:spPr>
          <a:xfrm>
            <a:off x="1827030" y="1813951"/>
            <a:ext cx="8537940" cy="4343745"/>
          </a:xfrm>
          <a:prstGeom prst="rect">
            <a:avLst/>
          </a:prstGeom>
        </p:spPr>
      </p:pic>
      <p:sp>
        <p:nvSpPr>
          <p:cNvPr id="19" name="标题 18">
            <a:extLst>
              <a:ext uri="{FF2B5EF4-FFF2-40B4-BE49-F238E27FC236}">
                <a16:creationId xmlns:a16="http://schemas.microsoft.com/office/drawing/2014/main" id="{178BE1C8-DA8A-E6AA-9F35-0A7E1C56187D}"/>
              </a:ext>
            </a:extLst>
          </p:cNvPr>
          <p:cNvSpPr>
            <a:spLocks noGrp="1"/>
          </p:cNvSpPr>
          <p:nvPr>
            <p:ph type="title"/>
          </p:nvPr>
        </p:nvSpPr>
        <p:spPr/>
        <p:txBody>
          <a:bodyPr/>
          <a:lstStyle/>
          <a:p>
            <a:r>
              <a:rPr lang="zh-CN" altLang="en-US" dirty="0"/>
              <a:t>支持</a:t>
            </a:r>
            <a:r>
              <a:rPr lang="en-US" altLang="zh-CN" dirty="0"/>
              <a:t>RDMA</a:t>
            </a:r>
            <a:r>
              <a:rPr lang="zh-CN" altLang="en-US" dirty="0"/>
              <a:t>的网络协议栈</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表格 33">
            <a:extLst>
              <a:ext uri="{FF2B5EF4-FFF2-40B4-BE49-F238E27FC236}">
                <a16:creationId xmlns:a16="http://schemas.microsoft.com/office/drawing/2014/main" id="{7183FEAD-ADD6-4CC7-3FEB-5127B3E52520}"/>
              </a:ext>
            </a:extLst>
          </p:cNvPr>
          <p:cNvGraphicFramePr>
            <a:graphicFrameLocks noGrp="1"/>
          </p:cNvGraphicFramePr>
          <p:nvPr>
            <p:extLst>
              <p:ext uri="{D42A27DB-BD31-4B8C-83A1-F6EECF244321}">
                <p14:modId xmlns:p14="http://schemas.microsoft.com/office/powerpoint/2010/main" val="820567408"/>
              </p:ext>
            </p:extLst>
          </p:nvPr>
        </p:nvGraphicFramePr>
        <p:xfrm>
          <a:off x="1140709" y="2774508"/>
          <a:ext cx="10305114" cy="4003662"/>
        </p:xfrm>
        <a:graphic>
          <a:graphicData uri="http://schemas.openxmlformats.org/drawingml/2006/table">
            <a:tbl>
              <a:tblPr firstRow="1" bandRow="1">
                <a:tableStyleId>{69012ECD-51FC-41F1-AA8D-1B2483CD663E}</a:tableStyleId>
              </a:tblPr>
              <a:tblGrid>
                <a:gridCol w="1383175">
                  <a:extLst>
                    <a:ext uri="{9D8B030D-6E8A-4147-A177-3AD203B41FA5}">
                      <a16:colId xmlns:a16="http://schemas.microsoft.com/office/drawing/2014/main" val="1338308370"/>
                    </a:ext>
                  </a:extLst>
                </a:gridCol>
                <a:gridCol w="1560321">
                  <a:extLst>
                    <a:ext uri="{9D8B030D-6E8A-4147-A177-3AD203B41FA5}">
                      <a16:colId xmlns:a16="http://schemas.microsoft.com/office/drawing/2014/main" val="1867798687"/>
                    </a:ext>
                  </a:extLst>
                </a:gridCol>
                <a:gridCol w="3462426">
                  <a:extLst>
                    <a:ext uri="{9D8B030D-6E8A-4147-A177-3AD203B41FA5}">
                      <a16:colId xmlns:a16="http://schemas.microsoft.com/office/drawing/2014/main" val="3406728249"/>
                    </a:ext>
                  </a:extLst>
                </a:gridCol>
                <a:gridCol w="3899192">
                  <a:extLst>
                    <a:ext uri="{9D8B030D-6E8A-4147-A177-3AD203B41FA5}">
                      <a16:colId xmlns:a16="http://schemas.microsoft.com/office/drawing/2014/main" val="2016240318"/>
                    </a:ext>
                  </a:extLst>
                </a:gridCol>
              </a:tblGrid>
              <a:tr h="413085">
                <a:tc gridSpan="2">
                  <a:txBody>
                    <a:bodyPr/>
                    <a:lstStyle/>
                    <a:p>
                      <a:pPr algn="ctr"/>
                      <a:r>
                        <a:rPr lang="zh-CN" altLang="en-US" sz="1600" b="1" dirty="0">
                          <a:latin typeface="微软雅黑" panose="020B0503020204020204" pitchFamily="34" charset="-122"/>
                          <a:ea typeface="微软雅黑" panose="020B0503020204020204" pitchFamily="34" charset="-122"/>
                        </a:rPr>
                        <a:t>对比项目</a:t>
                      </a:r>
                      <a:endParaRPr lang="zh-CN" altLang="en-US" sz="1600" b="1" dirty="0">
                        <a:solidFill>
                          <a:srgbClr val="002060"/>
                        </a:solidFill>
                        <a:latin typeface="微软雅黑" panose="020B0503020204020204" pitchFamily="34" charset="-122"/>
                        <a:ea typeface="微软雅黑" panose="020B0503020204020204" pitchFamily="34" charset="-122"/>
                      </a:endParaRPr>
                    </a:p>
                  </a:txBody>
                  <a:tcPr marL="91404" marR="91404" marT="45702" marB="45702"/>
                </a:tc>
                <a:tc hMerge="1">
                  <a:txBody>
                    <a:bodyPr/>
                    <a:lstStyle/>
                    <a:p>
                      <a:pPr algn="ctr"/>
                      <a:r>
                        <a:rPr lang="zh-CN" altLang="en-US" dirty="0">
                          <a:latin typeface="微软雅黑" panose="020B0503020204020204" pitchFamily="34" charset="-122"/>
                          <a:ea typeface="微软雅黑" panose="020B0503020204020204" pitchFamily="34" charset="-122"/>
                        </a:rPr>
                        <a:t>对比项目</a:t>
                      </a:r>
                    </a:p>
                  </a:txBody>
                  <a:tcPr/>
                </a:tc>
                <a:tc>
                  <a:txBody>
                    <a:bodyPr/>
                    <a:lstStyle/>
                    <a:p>
                      <a:pPr algn="ctr"/>
                      <a:r>
                        <a:rPr lang="en-US" altLang="zh-CN" sz="1600" b="1" dirty="0">
                          <a:latin typeface="微软雅黑" panose="020B0503020204020204" pitchFamily="34" charset="-122"/>
                          <a:ea typeface="微软雅黑" panose="020B0503020204020204" pitchFamily="34" charset="-122"/>
                        </a:rPr>
                        <a:t>InfiniBand</a:t>
                      </a:r>
                      <a:endParaRPr lang="zh-CN" altLang="en-US" sz="1600" b="1" dirty="0">
                        <a:solidFill>
                          <a:srgbClr val="002060"/>
                        </a:solidFill>
                        <a:latin typeface="微软雅黑" panose="020B0503020204020204" pitchFamily="34" charset="-122"/>
                        <a:ea typeface="微软雅黑" panose="020B0503020204020204" pitchFamily="34" charset="-122"/>
                      </a:endParaRPr>
                    </a:p>
                  </a:txBody>
                  <a:tcPr marL="91404" marR="91404" marT="45702" marB="45702"/>
                </a:tc>
                <a:tc>
                  <a:txBody>
                    <a:bodyPr/>
                    <a:lstStyle/>
                    <a:p>
                      <a:pPr marL="285750" indent="-285750" algn="ctr">
                        <a:buFont typeface="Wingdings" panose="05000000000000000000" pitchFamily="2" charset="2"/>
                        <a:buChar char="ü"/>
                      </a:pPr>
                      <a:r>
                        <a:rPr lang="en-US" altLang="zh-CN" sz="1600" b="1" dirty="0">
                          <a:latin typeface="微软雅黑" panose="020B0503020204020204" pitchFamily="34" charset="-122"/>
                          <a:ea typeface="微软雅黑" panose="020B0503020204020204" pitchFamily="34" charset="-122"/>
                        </a:rPr>
                        <a:t>RoCE</a:t>
                      </a:r>
                      <a:endParaRPr lang="zh-CN" altLang="en-US" sz="1600" b="1" dirty="0">
                        <a:solidFill>
                          <a:srgbClr val="002060"/>
                        </a:solidFill>
                        <a:latin typeface="微软雅黑" panose="020B0503020204020204" pitchFamily="34" charset="-122"/>
                        <a:ea typeface="微软雅黑" panose="020B0503020204020204" pitchFamily="34" charset="-122"/>
                      </a:endParaRPr>
                    </a:p>
                  </a:txBody>
                  <a:tcPr marL="91404" marR="91404" marT="45702" marB="45702"/>
                </a:tc>
                <a:extLst>
                  <a:ext uri="{0D108BD9-81ED-4DB2-BD59-A6C34878D82A}">
                    <a16:rowId xmlns:a16="http://schemas.microsoft.com/office/drawing/2014/main" val="3958859058"/>
                  </a:ext>
                </a:extLst>
              </a:tr>
              <a:tr h="357128">
                <a:tc rowSpan="4">
                  <a:txBody>
                    <a:bodyPr/>
                    <a:lstStyle/>
                    <a:p>
                      <a:pPr algn="ctr"/>
                      <a:r>
                        <a:rPr lang="zh-CN" altLang="en-US" sz="1400" b="1" dirty="0">
                          <a:solidFill>
                            <a:srgbClr val="002060"/>
                          </a:solidFill>
                          <a:latin typeface="微软雅黑" panose="020B0503020204020204" pitchFamily="34" charset="-122"/>
                          <a:ea typeface="微软雅黑" panose="020B0503020204020204" pitchFamily="34" charset="-122"/>
                        </a:rPr>
                        <a:t>技术侧</a:t>
                      </a:r>
                    </a:p>
                  </a:txBody>
                  <a:tcPr marL="91404" marR="91404" marT="45702" marB="45702" anchor="ctr"/>
                </a:tc>
                <a:tc>
                  <a:txBody>
                    <a:bodyPr/>
                    <a:lstStyle/>
                    <a:p>
                      <a:pPr algn="ctr"/>
                      <a:r>
                        <a:rPr lang="zh-CN" altLang="en-US" sz="1200" b="1" dirty="0">
                          <a:solidFill>
                            <a:srgbClr val="002060"/>
                          </a:solidFill>
                          <a:latin typeface="微软雅黑" panose="020B0503020204020204" pitchFamily="34" charset="-122"/>
                          <a:ea typeface="微软雅黑" panose="020B0503020204020204" pitchFamily="34" charset="-122"/>
                        </a:rPr>
                        <a:t>带宽</a:t>
                      </a:r>
                    </a:p>
                  </a:txBody>
                  <a:tcPr marL="91404" marR="91404" marT="45702" marB="45702" anchor="ctr"/>
                </a:tc>
                <a:tc>
                  <a:txBody>
                    <a:bodyPr/>
                    <a:lstStyle/>
                    <a:p>
                      <a:pPr algn="ctr"/>
                      <a:r>
                        <a:rPr lang="zh-CN" altLang="en-US" sz="1200" b="1" dirty="0">
                          <a:solidFill>
                            <a:srgbClr val="002060"/>
                          </a:solidFill>
                          <a:latin typeface="微软雅黑" panose="020B0503020204020204" pitchFamily="34" charset="-122"/>
                          <a:ea typeface="微软雅黑" panose="020B0503020204020204" pitchFamily="34" charset="-122"/>
                        </a:rPr>
                        <a:t>宣称带宽领先</a:t>
                      </a:r>
                    </a:p>
                  </a:txBody>
                  <a:tcPr marL="91404" marR="91404" marT="45702" marB="45702" anchor="ctr"/>
                </a:tc>
                <a:tc>
                  <a:txBody>
                    <a:bodyPr/>
                    <a:lstStyle/>
                    <a:p>
                      <a:pPr algn="ctr"/>
                      <a:r>
                        <a:rPr lang="zh-CN" altLang="en-US" sz="1200" b="1" dirty="0">
                          <a:solidFill>
                            <a:srgbClr val="002060"/>
                          </a:solidFill>
                          <a:latin typeface="微软雅黑" panose="020B0503020204020204" pitchFamily="34" charset="-122"/>
                          <a:ea typeface="微软雅黑" panose="020B0503020204020204" pitchFamily="34" charset="-122"/>
                        </a:rPr>
                        <a:t>以太网速率已达</a:t>
                      </a:r>
                      <a:r>
                        <a:rPr lang="en-US" altLang="zh-CN" sz="1200" b="1" dirty="0">
                          <a:solidFill>
                            <a:srgbClr val="002060"/>
                          </a:solidFill>
                          <a:latin typeface="微软雅黑" panose="020B0503020204020204" pitchFamily="34" charset="-122"/>
                          <a:ea typeface="微软雅黑" panose="020B0503020204020204" pitchFamily="34" charset="-122"/>
                        </a:rPr>
                        <a:t>800G</a:t>
                      </a:r>
                      <a:r>
                        <a:rPr lang="zh-CN" altLang="en-US" sz="1200" b="1" dirty="0">
                          <a:solidFill>
                            <a:srgbClr val="002060"/>
                          </a:solidFill>
                          <a:latin typeface="微软雅黑" panose="020B0503020204020204" pitchFamily="34" charset="-122"/>
                          <a:ea typeface="微软雅黑" panose="020B0503020204020204" pitchFamily="34" charset="-122"/>
                        </a:rPr>
                        <a:t>，已反超</a:t>
                      </a:r>
                      <a:r>
                        <a:rPr lang="en-US" altLang="zh-CN" sz="1200" b="1" dirty="0">
                          <a:solidFill>
                            <a:srgbClr val="002060"/>
                          </a:solidFill>
                          <a:latin typeface="微软雅黑" panose="020B0503020204020204" pitchFamily="34" charset="-122"/>
                          <a:ea typeface="微软雅黑" panose="020B0503020204020204" pitchFamily="34" charset="-122"/>
                        </a:rPr>
                        <a:t>IB</a:t>
                      </a:r>
                      <a:endParaRPr lang="zh-CN" altLang="en-US" sz="1200" b="1" dirty="0">
                        <a:solidFill>
                          <a:srgbClr val="002060"/>
                        </a:solidFill>
                        <a:latin typeface="微软雅黑" panose="020B0503020204020204" pitchFamily="34" charset="-122"/>
                        <a:ea typeface="微软雅黑" panose="020B0503020204020204" pitchFamily="34" charset="-122"/>
                      </a:endParaRPr>
                    </a:p>
                  </a:txBody>
                  <a:tcPr marL="91404" marR="91404" marT="45702" marB="45702" anchor="ctr"/>
                </a:tc>
                <a:extLst>
                  <a:ext uri="{0D108BD9-81ED-4DB2-BD59-A6C34878D82A}">
                    <a16:rowId xmlns:a16="http://schemas.microsoft.com/office/drawing/2014/main" val="3470510293"/>
                  </a:ext>
                </a:extLst>
              </a:tr>
              <a:tr h="452234">
                <a:tc vMerge="1">
                  <a:txBody>
                    <a:bodyPr/>
                    <a:lstStyle/>
                    <a:p>
                      <a:pPr algn="ct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200" b="1" dirty="0">
                          <a:solidFill>
                            <a:srgbClr val="002060"/>
                          </a:solidFill>
                          <a:latin typeface="微软雅黑" panose="020B0503020204020204" pitchFamily="34" charset="-122"/>
                          <a:ea typeface="微软雅黑" panose="020B0503020204020204" pitchFamily="34" charset="-122"/>
                        </a:rPr>
                        <a:t>时延</a:t>
                      </a:r>
                    </a:p>
                  </a:txBody>
                  <a:tcPr marL="91404" marR="91404" marT="45702" marB="45702" anchor="ctr"/>
                </a:tc>
                <a:tc>
                  <a:txBody>
                    <a:bodyPr/>
                    <a:lstStyle/>
                    <a:p>
                      <a:pPr algn="ctr"/>
                      <a:r>
                        <a:rPr lang="zh-CN" altLang="en-US" sz="1200" b="1" dirty="0">
                          <a:solidFill>
                            <a:srgbClr val="002060"/>
                          </a:solidFill>
                          <a:latin typeface="微软雅黑" panose="020B0503020204020204" pitchFamily="34" charset="-122"/>
                          <a:ea typeface="微软雅黑" panose="020B0503020204020204" pitchFamily="34" charset="-122"/>
                        </a:rPr>
                        <a:t>极低时延</a:t>
                      </a:r>
                    </a:p>
                  </a:txBody>
                  <a:tcPr marL="91404" marR="91404" marT="45702" marB="45702" anchor="ctr"/>
                </a:tc>
                <a:tc>
                  <a:txBody>
                    <a:bodyPr/>
                    <a:lstStyle/>
                    <a:p>
                      <a:pPr algn="ctr"/>
                      <a:r>
                        <a:rPr lang="zh-CN" altLang="en-US" sz="1200" b="1" dirty="0">
                          <a:solidFill>
                            <a:srgbClr val="002060"/>
                          </a:solidFill>
                          <a:latin typeface="微软雅黑" panose="020B0503020204020204" pitchFamily="34" charset="-122"/>
                          <a:ea typeface="微软雅黑" panose="020B0503020204020204" pitchFamily="34" charset="-122"/>
                        </a:rPr>
                        <a:t>时延略落后</a:t>
                      </a:r>
                      <a:r>
                        <a:rPr lang="en-US" altLang="zh-CN" sz="1200" b="1" dirty="0">
                          <a:solidFill>
                            <a:srgbClr val="002060"/>
                          </a:solidFill>
                          <a:latin typeface="微软雅黑" panose="020B0503020204020204" pitchFamily="34" charset="-122"/>
                          <a:ea typeface="微软雅黑" panose="020B0503020204020204" pitchFamily="34" charset="-122"/>
                        </a:rPr>
                        <a:t>IB</a:t>
                      </a:r>
                      <a:endParaRPr lang="zh-CN" altLang="en-US" sz="1200" b="1" dirty="0">
                        <a:solidFill>
                          <a:srgbClr val="002060"/>
                        </a:solidFill>
                        <a:latin typeface="微软雅黑" panose="020B0503020204020204" pitchFamily="34" charset="-122"/>
                        <a:ea typeface="微软雅黑" panose="020B0503020204020204" pitchFamily="34" charset="-122"/>
                      </a:endParaRPr>
                    </a:p>
                  </a:txBody>
                  <a:tcPr marL="91404" marR="91404" marT="45702" marB="45702" anchor="ctr"/>
                </a:tc>
                <a:extLst>
                  <a:ext uri="{0D108BD9-81ED-4DB2-BD59-A6C34878D82A}">
                    <a16:rowId xmlns:a16="http://schemas.microsoft.com/office/drawing/2014/main" val="4138929627"/>
                  </a:ext>
                </a:extLst>
              </a:tr>
              <a:tr h="638447">
                <a:tc vMerge="1">
                  <a:txBody>
                    <a:bodyPr/>
                    <a:lstStyle/>
                    <a:p>
                      <a:pPr algn="ct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200" b="1" dirty="0">
                          <a:solidFill>
                            <a:srgbClr val="002060"/>
                          </a:solidFill>
                          <a:latin typeface="微软雅黑" panose="020B0503020204020204" pitchFamily="34" charset="-122"/>
                          <a:ea typeface="微软雅黑" panose="020B0503020204020204" pitchFamily="34" charset="-122"/>
                        </a:rPr>
                        <a:t>组网规模</a:t>
                      </a:r>
                    </a:p>
                  </a:txBody>
                  <a:tcPr marL="91404" marR="91404" marT="45702" marB="45702" anchor="ctr"/>
                </a:tc>
                <a:tc>
                  <a:txBody>
                    <a:bodyPr/>
                    <a:lstStyle/>
                    <a:p>
                      <a:pPr algn="ctr"/>
                      <a:r>
                        <a:rPr lang="zh-CN" altLang="en-US" sz="1200" b="1" dirty="0">
                          <a:solidFill>
                            <a:srgbClr val="002060"/>
                          </a:solidFill>
                          <a:latin typeface="微软雅黑" panose="020B0503020204020204" pitchFamily="34" charset="-122"/>
                          <a:ea typeface="微软雅黑" panose="020B0503020204020204" pitchFamily="34" charset="-122"/>
                        </a:rPr>
                        <a:t>宣称可超万卡规模</a:t>
                      </a:r>
                    </a:p>
                  </a:txBody>
                  <a:tcPr marL="91404" marR="91404" marT="45702" marB="45702" anchor="ctr"/>
                </a:tc>
                <a:tc>
                  <a:txBody>
                    <a:bodyPr/>
                    <a:lstStyle/>
                    <a:p>
                      <a:pPr algn="ctr"/>
                      <a:r>
                        <a:rPr lang="zh-CN" altLang="en-US" sz="1200" b="1" dirty="0">
                          <a:solidFill>
                            <a:srgbClr val="002060"/>
                          </a:solidFill>
                          <a:latin typeface="微软雅黑" panose="020B0503020204020204" pitchFamily="34" charset="-122"/>
                          <a:ea typeface="微软雅黑" panose="020B0503020204020204" pitchFamily="34" charset="-122"/>
                        </a:rPr>
                        <a:t>组网规模较</a:t>
                      </a:r>
                      <a:r>
                        <a:rPr lang="en-US" altLang="zh-CN" sz="1200" b="1" dirty="0">
                          <a:solidFill>
                            <a:srgbClr val="002060"/>
                          </a:solidFill>
                          <a:latin typeface="微软雅黑" panose="020B0503020204020204" pitchFamily="34" charset="-122"/>
                          <a:ea typeface="微软雅黑" panose="020B0503020204020204" pitchFamily="34" charset="-122"/>
                        </a:rPr>
                        <a:t>IB</a:t>
                      </a:r>
                      <a:r>
                        <a:rPr lang="zh-CN" altLang="en-US" sz="1200" b="1" dirty="0">
                          <a:solidFill>
                            <a:srgbClr val="002060"/>
                          </a:solidFill>
                          <a:latin typeface="微软雅黑" panose="020B0503020204020204" pitchFamily="34" charset="-122"/>
                          <a:ea typeface="微软雅黑" panose="020B0503020204020204" pitchFamily="34" charset="-122"/>
                        </a:rPr>
                        <a:t>大</a:t>
                      </a:r>
                    </a:p>
                  </a:txBody>
                  <a:tcPr marL="91404" marR="91404" marT="45702" marB="45702" anchor="ctr"/>
                </a:tc>
                <a:extLst>
                  <a:ext uri="{0D108BD9-81ED-4DB2-BD59-A6C34878D82A}">
                    <a16:rowId xmlns:a16="http://schemas.microsoft.com/office/drawing/2014/main" val="3364365406"/>
                  </a:ext>
                </a:extLst>
              </a:tr>
              <a:tr h="357128">
                <a:tc vMerge="1">
                  <a:txBody>
                    <a:bodyPr/>
                    <a:lstStyle/>
                    <a:p>
                      <a:pPr algn="ct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200" b="1" dirty="0">
                          <a:solidFill>
                            <a:srgbClr val="002060"/>
                          </a:solidFill>
                          <a:latin typeface="微软雅黑" panose="020B0503020204020204" pitchFamily="34" charset="-122"/>
                          <a:ea typeface="微软雅黑" panose="020B0503020204020204" pitchFamily="34" charset="-122"/>
                        </a:rPr>
                        <a:t>在网计算</a:t>
                      </a:r>
                    </a:p>
                  </a:txBody>
                  <a:tcPr marL="91404" marR="91404" marT="45702" marB="45702" anchor="ctr"/>
                </a:tc>
                <a:tc>
                  <a:txBody>
                    <a:bodyPr/>
                    <a:lstStyle/>
                    <a:p>
                      <a:pPr algn="ctr"/>
                      <a:r>
                        <a:rPr lang="zh-CN" altLang="en-US" sz="1200" b="1" dirty="0">
                          <a:solidFill>
                            <a:srgbClr val="002060"/>
                          </a:solidFill>
                          <a:latin typeface="微软雅黑" panose="020B0503020204020204" pitchFamily="34" charset="-122"/>
                          <a:ea typeface="微软雅黑" panose="020B0503020204020204" pitchFamily="34" charset="-122"/>
                        </a:rPr>
                        <a:t>支持</a:t>
                      </a:r>
                      <a:r>
                        <a:rPr lang="en-US" altLang="zh-CN" sz="1200" b="1" dirty="0">
                          <a:solidFill>
                            <a:srgbClr val="002060"/>
                          </a:solidFill>
                          <a:latin typeface="微软雅黑" panose="020B0503020204020204" pitchFamily="34" charset="-122"/>
                          <a:ea typeface="微软雅黑" panose="020B0503020204020204" pitchFamily="34" charset="-122"/>
                        </a:rPr>
                        <a:t>SHARP</a:t>
                      </a:r>
                      <a:r>
                        <a:rPr lang="zh-CN" altLang="en-US" sz="1200" b="1" dirty="0">
                          <a:solidFill>
                            <a:srgbClr val="002060"/>
                          </a:solidFill>
                          <a:latin typeface="微软雅黑" panose="020B0503020204020204" pitchFamily="34" charset="-122"/>
                          <a:ea typeface="微软雅黑" panose="020B0503020204020204" pitchFamily="34" charset="-122"/>
                        </a:rPr>
                        <a:t>在网计算</a:t>
                      </a:r>
                    </a:p>
                  </a:txBody>
                  <a:tcPr marL="91404" marR="91404" marT="45702" marB="45702" anchor="ctr"/>
                </a:tc>
                <a:tc>
                  <a:txBody>
                    <a:bodyPr/>
                    <a:lstStyle/>
                    <a:p>
                      <a:pPr algn="ctr"/>
                      <a:r>
                        <a:rPr lang="zh-CN" altLang="en-US" sz="1200" b="1" dirty="0">
                          <a:solidFill>
                            <a:srgbClr val="002060"/>
                          </a:solidFill>
                          <a:latin typeface="微软雅黑" panose="020B0503020204020204" pitchFamily="34" charset="-122"/>
                          <a:ea typeface="微软雅黑" panose="020B0503020204020204" pitchFamily="34" charset="-122"/>
                        </a:rPr>
                        <a:t>未来演进支持在网计算</a:t>
                      </a:r>
                    </a:p>
                  </a:txBody>
                  <a:tcPr marL="91404" marR="91404" marT="45702" marB="45702" anchor="ctr"/>
                </a:tc>
                <a:extLst>
                  <a:ext uri="{0D108BD9-81ED-4DB2-BD59-A6C34878D82A}">
                    <a16:rowId xmlns:a16="http://schemas.microsoft.com/office/drawing/2014/main" val="2856943586"/>
                  </a:ext>
                </a:extLst>
              </a:tr>
              <a:tr h="357128">
                <a:tc rowSpan="5">
                  <a:txBody>
                    <a:bodyPr/>
                    <a:lstStyle/>
                    <a:p>
                      <a:pPr algn="ctr"/>
                      <a:r>
                        <a:rPr lang="zh-CN" altLang="en-US" sz="1400" b="1" dirty="0">
                          <a:solidFill>
                            <a:srgbClr val="002060"/>
                          </a:solidFill>
                          <a:latin typeface="微软雅黑" panose="020B0503020204020204" pitchFamily="34" charset="-122"/>
                          <a:ea typeface="微软雅黑" panose="020B0503020204020204" pitchFamily="34" charset="-122"/>
                        </a:rPr>
                        <a:t>运维与服务</a:t>
                      </a:r>
                    </a:p>
                  </a:txBody>
                  <a:tcPr marL="91404" marR="91404" marT="45702" marB="45702" anchor="ctr"/>
                </a:tc>
                <a:tc>
                  <a:txBody>
                    <a:bodyPr/>
                    <a:lstStyle/>
                    <a:p>
                      <a:pPr algn="ctr"/>
                      <a:r>
                        <a:rPr lang="zh-CN" altLang="en-US" sz="1200" b="1" dirty="0">
                          <a:solidFill>
                            <a:srgbClr val="002060"/>
                          </a:solidFill>
                          <a:latin typeface="微软雅黑" panose="020B0503020204020204" pitchFamily="34" charset="-122"/>
                          <a:ea typeface="微软雅黑" panose="020B0503020204020204" pitchFamily="34" charset="-122"/>
                        </a:rPr>
                        <a:t>运维团队</a:t>
                      </a:r>
                    </a:p>
                  </a:txBody>
                  <a:tcPr marL="91404" marR="91404" marT="45702" marB="45702" anchor="ctr"/>
                </a:tc>
                <a:tc>
                  <a:txBody>
                    <a:bodyPr/>
                    <a:lstStyle/>
                    <a:p>
                      <a:pPr algn="ctr"/>
                      <a:r>
                        <a:rPr lang="zh-CN" altLang="en-US" sz="1200" b="1" dirty="0">
                          <a:solidFill>
                            <a:srgbClr val="002060"/>
                          </a:solidFill>
                          <a:latin typeface="微软雅黑" panose="020B0503020204020204" pitchFamily="34" charset="-122"/>
                          <a:ea typeface="微软雅黑" panose="020B0503020204020204" pitchFamily="34" charset="-122"/>
                        </a:rPr>
                        <a:t>需要</a:t>
                      </a:r>
                      <a:r>
                        <a:rPr lang="en-US" altLang="zh-CN" sz="1200" b="1" dirty="0">
                          <a:solidFill>
                            <a:srgbClr val="002060"/>
                          </a:solidFill>
                          <a:latin typeface="微软雅黑" panose="020B0503020204020204" pitchFamily="34" charset="-122"/>
                          <a:ea typeface="微软雅黑" panose="020B0503020204020204" pitchFamily="34" charset="-122"/>
                        </a:rPr>
                        <a:t>IP</a:t>
                      </a:r>
                      <a:r>
                        <a:rPr lang="zh-CN" altLang="en-US" sz="1200" b="1" dirty="0">
                          <a:solidFill>
                            <a:srgbClr val="002060"/>
                          </a:solidFill>
                          <a:latin typeface="微软雅黑" panose="020B0503020204020204" pitchFamily="34" charset="-122"/>
                          <a:ea typeface="微软雅黑" panose="020B0503020204020204" pitchFamily="34" charset="-122"/>
                        </a:rPr>
                        <a:t>和</a:t>
                      </a:r>
                      <a:r>
                        <a:rPr lang="en-US" altLang="zh-CN" sz="1200" b="1" dirty="0">
                          <a:solidFill>
                            <a:srgbClr val="002060"/>
                          </a:solidFill>
                          <a:latin typeface="微软雅黑" panose="020B0503020204020204" pitchFamily="34" charset="-122"/>
                          <a:ea typeface="微软雅黑" panose="020B0503020204020204" pitchFamily="34" charset="-122"/>
                        </a:rPr>
                        <a:t>IB</a:t>
                      </a:r>
                      <a:r>
                        <a:rPr lang="zh-CN" altLang="en-US" sz="1200" b="1" dirty="0">
                          <a:solidFill>
                            <a:srgbClr val="002060"/>
                          </a:solidFill>
                          <a:latin typeface="微软雅黑" panose="020B0503020204020204" pitchFamily="34" charset="-122"/>
                          <a:ea typeface="微软雅黑" panose="020B0503020204020204" pitchFamily="34" charset="-122"/>
                        </a:rPr>
                        <a:t>两套运维团队</a:t>
                      </a:r>
                    </a:p>
                  </a:txBody>
                  <a:tcPr marL="91404" marR="91404" marT="45702" marB="45702" anchor="ctr"/>
                </a:tc>
                <a:tc>
                  <a:txBody>
                    <a:bodyPr/>
                    <a:lstStyle/>
                    <a:p>
                      <a:pPr algn="ctr"/>
                      <a:r>
                        <a:rPr lang="zh-CN" altLang="en-US" sz="1200" b="1" dirty="0">
                          <a:solidFill>
                            <a:srgbClr val="002060"/>
                          </a:solidFill>
                          <a:latin typeface="微软雅黑" panose="020B0503020204020204" pitchFamily="34" charset="-122"/>
                          <a:ea typeface="微软雅黑" panose="020B0503020204020204" pitchFamily="34" charset="-122"/>
                        </a:rPr>
                        <a:t>单一协议体系，可共用运维人员</a:t>
                      </a:r>
                    </a:p>
                  </a:txBody>
                  <a:tcPr marL="91404" marR="91404" marT="45702" marB="45702" anchor="ctr"/>
                </a:tc>
                <a:extLst>
                  <a:ext uri="{0D108BD9-81ED-4DB2-BD59-A6C34878D82A}">
                    <a16:rowId xmlns:a16="http://schemas.microsoft.com/office/drawing/2014/main" val="2936408158"/>
                  </a:ext>
                </a:extLst>
              </a:tr>
              <a:tr h="357128">
                <a:tc vMerge="1">
                  <a:txBody>
                    <a:bodyPr/>
                    <a:lstStyle/>
                    <a:p>
                      <a:pPr algn="ct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200" b="1" dirty="0">
                          <a:solidFill>
                            <a:srgbClr val="002060"/>
                          </a:solidFill>
                          <a:latin typeface="微软雅黑" panose="020B0503020204020204" pitchFamily="34" charset="-122"/>
                          <a:ea typeface="微软雅黑" panose="020B0503020204020204" pitchFamily="34" charset="-122"/>
                        </a:rPr>
                        <a:t>协议开放</a:t>
                      </a:r>
                    </a:p>
                  </a:txBody>
                  <a:tcPr marL="91404" marR="91404" marT="45702" marB="45702" anchor="ctr"/>
                </a:tc>
                <a:tc>
                  <a:txBody>
                    <a:bodyPr/>
                    <a:lstStyle/>
                    <a:p>
                      <a:pPr algn="ctr"/>
                      <a:r>
                        <a:rPr lang="en-US" altLang="zh-CN" sz="1200" b="1" dirty="0">
                          <a:solidFill>
                            <a:srgbClr val="002060"/>
                          </a:solidFill>
                          <a:latin typeface="微软雅黑" panose="020B0503020204020204" pitchFamily="34" charset="-122"/>
                          <a:ea typeface="微软雅黑" panose="020B0503020204020204" pitchFamily="34" charset="-122"/>
                        </a:rPr>
                        <a:t>IB</a:t>
                      </a:r>
                      <a:r>
                        <a:rPr lang="zh-CN" altLang="en-US" sz="1200" b="1" dirty="0">
                          <a:solidFill>
                            <a:srgbClr val="002060"/>
                          </a:solidFill>
                          <a:latin typeface="微软雅黑" panose="020B0503020204020204" pitchFamily="34" charset="-122"/>
                          <a:ea typeface="微软雅黑" panose="020B0503020204020204" pitchFamily="34" charset="-122"/>
                        </a:rPr>
                        <a:t>私有协议，需要使用业务网络对外互联</a:t>
                      </a:r>
                    </a:p>
                  </a:txBody>
                  <a:tcPr marL="91404" marR="91404" marT="45702" marB="45702" anchor="ctr"/>
                </a:tc>
                <a:tc>
                  <a:txBody>
                    <a:bodyPr/>
                    <a:lstStyle/>
                    <a:p>
                      <a:pPr algn="ctr"/>
                      <a:r>
                        <a:rPr lang="zh-CN" altLang="en-US" sz="1200" b="1" dirty="0">
                          <a:solidFill>
                            <a:srgbClr val="002060"/>
                          </a:solidFill>
                          <a:latin typeface="微软雅黑" panose="020B0503020204020204" pitchFamily="34" charset="-122"/>
                          <a:ea typeface="微软雅黑" panose="020B0503020204020204" pitchFamily="34" charset="-122"/>
                        </a:rPr>
                        <a:t>完全开放、兼容</a:t>
                      </a:r>
                    </a:p>
                  </a:txBody>
                  <a:tcPr marL="91404" marR="91404" marT="45702" marB="45702" anchor="ctr"/>
                </a:tc>
                <a:extLst>
                  <a:ext uri="{0D108BD9-81ED-4DB2-BD59-A6C34878D82A}">
                    <a16:rowId xmlns:a16="http://schemas.microsoft.com/office/drawing/2014/main" val="1001900885"/>
                  </a:ext>
                </a:extLst>
              </a:tr>
              <a:tr h="357128">
                <a:tc vMerge="1">
                  <a:txBody>
                    <a:bodyPr/>
                    <a:lstStyle/>
                    <a:p>
                      <a:pPr algn="ct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200" b="1" dirty="0">
                          <a:solidFill>
                            <a:srgbClr val="002060"/>
                          </a:solidFill>
                          <a:latin typeface="微软雅黑" panose="020B0503020204020204" pitchFamily="34" charset="-122"/>
                          <a:ea typeface="微软雅黑" panose="020B0503020204020204" pitchFamily="34" charset="-122"/>
                        </a:rPr>
                        <a:t>模块配套</a:t>
                      </a:r>
                    </a:p>
                  </a:txBody>
                  <a:tcPr marL="91404" marR="91404" marT="45702" marB="45702" anchor="ctr"/>
                </a:tc>
                <a:tc>
                  <a:txBody>
                    <a:bodyPr/>
                    <a:lstStyle/>
                    <a:p>
                      <a:pPr algn="ctr"/>
                      <a:r>
                        <a:rPr lang="zh-CN" altLang="en-US" sz="1200" b="1" dirty="0">
                          <a:solidFill>
                            <a:srgbClr val="002060"/>
                          </a:solidFill>
                          <a:latin typeface="微软雅黑" panose="020B0503020204020204" pitchFamily="34" charset="-122"/>
                          <a:ea typeface="微软雅黑" panose="020B0503020204020204" pitchFamily="34" charset="-122"/>
                        </a:rPr>
                        <a:t>专用模块线缆规格受限</a:t>
                      </a:r>
                    </a:p>
                  </a:txBody>
                  <a:tcPr marL="91404" marR="91404" marT="45702" marB="45702" anchor="ctr"/>
                </a:tc>
                <a:tc>
                  <a:txBody>
                    <a:bodyPr/>
                    <a:lstStyle/>
                    <a:p>
                      <a:pPr algn="ctr"/>
                      <a:r>
                        <a:rPr lang="zh-CN" altLang="en-US" sz="1200" b="1" dirty="0">
                          <a:solidFill>
                            <a:srgbClr val="002060"/>
                          </a:solidFill>
                          <a:latin typeface="微软雅黑" panose="020B0503020204020204" pitchFamily="34" charset="-122"/>
                          <a:ea typeface="微软雅黑" panose="020B0503020204020204" pitchFamily="34" charset="-122"/>
                        </a:rPr>
                        <a:t>使用通用的</a:t>
                      </a:r>
                      <a:r>
                        <a:rPr lang="en-US" altLang="zh-CN" sz="1200" b="1" dirty="0">
                          <a:solidFill>
                            <a:srgbClr val="002060"/>
                          </a:solidFill>
                          <a:latin typeface="微软雅黑" panose="020B0503020204020204" pitchFamily="34" charset="-122"/>
                          <a:ea typeface="微软雅黑" panose="020B0503020204020204" pitchFamily="34" charset="-122"/>
                        </a:rPr>
                        <a:t>AOC</a:t>
                      </a:r>
                      <a:r>
                        <a:rPr lang="zh-CN" altLang="en-US" sz="1200" b="1" dirty="0">
                          <a:solidFill>
                            <a:srgbClr val="002060"/>
                          </a:solidFill>
                          <a:latin typeface="微软雅黑" panose="020B0503020204020204" pitchFamily="34" charset="-122"/>
                          <a:ea typeface="微软雅黑" panose="020B0503020204020204" pitchFamily="34" charset="-122"/>
                        </a:rPr>
                        <a:t>、模块，兼容第三方</a:t>
                      </a:r>
                    </a:p>
                  </a:txBody>
                  <a:tcPr marL="91404" marR="91404" marT="45702" marB="45702" anchor="ctr"/>
                </a:tc>
                <a:extLst>
                  <a:ext uri="{0D108BD9-81ED-4DB2-BD59-A6C34878D82A}">
                    <a16:rowId xmlns:a16="http://schemas.microsoft.com/office/drawing/2014/main" val="3914038316"/>
                  </a:ext>
                </a:extLst>
              </a:tr>
              <a:tr h="357128">
                <a:tc vMerge="1">
                  <a:txBody>
                    <a:bodyPr/>
                    <a:lstStyle/>
                    <a:p>
                      <a:pPr algn="ct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200" b="1" dirty="0">
                          <a:solidFill>
                            <a:srgbClr val="002060"/>
                          </a:solidFill>
                          <a:latin typeface="微软雅黑" panose="020B0503020204020204" pitchFamily="34" charset="-122"/>
                          <a:ea typeface="微软雅黑" panose="020B0503020204020204" pitchFamily="34" charset="-122"/>
                        </a:rPr>
                        <a:t>供应</a:t>
                      </a:r>
                    </a:p>
                  </a:txBody>
                  <a:tcPr marL="91404" marR="91404" marT="45702" marB="45702" anchor="ctr"/>
                </a:tc>
                <a:tc>
                  <a:txBody>
                    <a:bodyPr/>
                    <a:lstStyle/>
                    <a:p>
                      <a:pPr algn="ctr"/>
                      <a:r>
                        <a:rPr lang="zh-CN" altLang="en-US" sz="1200" b="1" dirty="0">
                          <a:solidFill>
                            <a:srgbClr val="002060"/>
                          </a:solidFill>
                          <a:latin typeface="微软雅黑" panose="020B0503020204020204" pitchFamily="34" charset="-122"/>
                          <a:ea typeface="微软雅黑" panose="020B0503020204020204" pitchFamily="34" charset="-122"/>
                        </a:rPr>
                        <a:t>整体供应困难</a:t>
                      </a:r>
                    </a:p>
                  </a:txBody>
                  <a:tcPr marL="91404" marR="91404" marT="45702" marB="45702" anchor="ctr"/>
                </a:tc>
                <a:tc>
                  <a:txBody>
                    <a:bodyPr/>
                    <a:lstStyle/>
                    <a:p>
                      <a:pPr algn="ctr"/>
                      <a:r>
                        <a:rPr lang="zh-CN" altLang="en-US" sz="1200" b="1" dirty="0">
                          <a:solidFill>
                            <a:srgbClr val="002060"/>
                          </a:solidFill>
                          <a:latin typeface="微软雅黑" panose="020B0503020204020204" pitchFamily="34" charset="-122"/>
                          <a:ea typeface="微软雅黑" panose="020B0503020204020204" pitchFamily="34" charset="-122"/>
                        </a:rPr>
                        <a:t>供应良好</a:t>
                      </a:r>
                    </a:p>
                  </a:txBody>
                  <a:tcPr marL="91404" marR="91404" marT="45702" marB="45702" anchor="ctr"/>
                </a:tc>
                <a:extLst>
                  <a:ext uri="{0D108BD9-81ED-4DB2-BD59-A6C34878D82A}">
                    <a16:rowId xmlns:a16="http://schemas.microsoft.com/office/drawing/2014/main" val="930509687"/>
                  </a:ext>
                </a:extLst>
              </a:tr>
              <a:tr h="357128">
                <a:tc vMerge="1">
                  <a:txBody>
                    <a:bodyPr/>
                    <a:lstStyle/>
                    <a:p>
                      <a:pPr algn="ct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200" b="1" dirty="0">
                          <a:solidFill>
                            <a:srgbClr val="002060"/>
                          </a:solidFill>
                          <a:latin typeface="微软雅黑" panose="020B0503020204020204" pitchFamily="34" charset="-122"/>
                          <a:ea typeface="微软雅黑" panose="020B0503020204020204" pitchFamily="34" charset="-122"/>
                        </a:rPr>
                        <a:t>服务与支持</a:t>
                      </a:r>
                    </a:p>
                  </a:txBody>
                  <a:tcPr marL="91404" marR="91404" marT="45702" marB="45702" anchor="ctr"/>
                </a:tc>
                <a:tc>
                  <a:txBody>
                    <a:bodyPr/>
                    <a:lstStyle/>
                    <a:p>
                      <a:pPr algn="ctr"/>
                      <a:r>
                        <a:rPr lang="zh-CN" altLang="en-US" sz="1200" b="1" dirty="0">
                          <a:solidFill>
                            <a:srgbClr val="002060"/>
                          </a:solidFill>
                          <a:latin typeface="微软雅黑" panose="020B0503020204020204" pitchFamily="34" charset="-122"/>
                          <a:ea typeface="微软雅黑" panose="020B0503020204020204" pitchFamily="34" charset="-122"/>
                        </a:rPr>
                        <a:t>私有协议，专用人才，原厂服务响应弱</a:t>
                      </a:r>
                    </a:p>
                  </a:txBody>
                  <a:tcPr marL="91404" marR="91404" marT="45702" marB="45702" anchor="ctr"/>
                </a:tc>
                <a:tc>
                  <a:txBody>
                    <a:bodyPr/>
                    <a:lstStyle/>
                    <a:p>
                      <a:pPr algn="ctr"/>
                      <a:r>
                        <a:rPr lang="zh-CN" altLang="en-US" sz="1200" b="1" dirty="0">
                          <a:solidFill>
                            <a:srgbClr val="002060"/>
                          </a:solidFill>
                          <a:latin typeface="微软雅黑" panose="020B0503020204020204" pitchFamily="34" charset="-122"/>
                          <a:ea typeface="微软雅黑" panose="020B0503020204020204" pitchFamily="34" charset="-122"/>
                        </a:rPr>
                        <a:t>通用网络人才，原厂本地服务响应快，研发保障</a:t>
                      </a:r>
                    </a:p>
                  </a:txBody>
                  <a:tcPr marL="91404" marR="91404" marT="45702" marB="45702" anchor="ctr"/>
                </a:tc>
                <a:extLst>
                  <a:ext uri="{0D108BD9-81ED-4DB2-BD59-A6C34878D82A}">
                    <a16:rowId xmlns:a16="http://schemas.microsoft.com/office/drawing/2014/main" val="1434465780"/>
                  </a:ext>
                </a:extLst>
              </a:tr>
            </a:tbl>
          </a:graphicData>
        </a:graphic>
      </p:graphicFrame>
      <p:pic>
        <p:nvPicPr>
          <p:cNvPr id="38" name="图片 37"/>
          <p:cNvPicPr>
            <a:picLocks noChangeAspect="1"/>
          </p:cNvPicPr>
          <p:nvPr/>
        </p:nvPicPr>
        <p:blipFill>
          <a:blip r:embed="rId3"/>
          <a:stretch>
            <a:fillRect/>
          </a:stretch>
        </p:blipFill>
        <p:spPr>
          <a:xfrm>
            <a:off x="838199" y="1313917"/>
            <a:ext cx="10819796" cy="1460591"/>
          </a:xfrm>
          <a:prstGeom prst="rect">
            <a:avLst/>
          </a:prstGeom>
        </p:spPr>
      </p:pic>
      <p:sp>
        <p:nvSpPr>
          <p:cNvPr id="2" name="标题 1">
            <a:extLst>
              <a:ext uri="{FF2B5EF4-FFF2-40B4-BE49-F238E27FC236}">
                <a16:creationId xmlns:a16="http://schemas.microsoft.com/office/drawing/2014/main" id="{D2A37E61-F4D4-EF0A-76DF-A12F9C0E9079}"/>
              </a:ext>
            </a:extLst>
          </p:cNvPr>
          <p:cNvSpPr>
            <a:spLocks noGrp="1"/>
          </p:cNvSpPr>
          <p:nvPr>
            <p:ph type="title"/>
          </p:nvPr>
        </p:nvSpPr>
        <p:spPr>
          <a:xfrm>
            <a:off x="838199" y="601980"/>
            <a:ext cx="11048065" cy="713740"/>
          </a:xfrm>
        </p:spPr>
        <p:txBody>
          <a:bodyPr>
            <a:normAutofit fontScale="90000"/>
          </a:bodyPr>
          <a:lstStyle/>
          <a:p>
            <a:r>
              <a:rPr lang="zh-CN" altLang="en-US" dirty="0"/>
              <a:t>当前智算中心技术路线选择</a:t>
            </a:r>
            <a:r>
              <a:rPr lang="en-US" altLang="zh-CN" dirty="0"/>
              <a:t>InfiniBand or RoCEv2</a:t>
            </a:r>
            <a:endParaRPr lang="zh-CN" altLang="en-US" dirty="0"/>
          </a:p>
        </p:txBody>
      </p:sp>
    </p:spTree>
    <p:extLst>
      <p:ext uri="{BB962C8B-B14F-4D97-AF65-F5344CB8AC3E}">
        <p14:creationId xmlns:p14="http://schemas.microsoft.com/office/powerpoint/2010/main" val="8247181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A37E61-F4D4-EF0A-76DF-A12F9C0E9079}"/>
              </a:ext>
            </a:extLst>
          </p:cNvPr>
          <p:cNvSpPr>
            <a:spLocks noGrp="1"/>
          </p:cNvSpPr>
          <p:nvPr>
            <p:ph type="title"/>
          </p:nvPr>
        </p:nvSpPr>
        <p:spPr>
          <a:xfrm>
            <a:off x="838199" y="601980"/>
            <a:ext cx="11048065" cy="713740"/>
          </a:xfrm>
        </p:spPr>
        <p:txBody>
          <a:bodyPr>
            <a:normAutofit/>
          </a:bodyPr>
          <a:lstStyle/>
          <a:p>
            <a:r>
              <a:rPr lang="zh-CN" altLang="en-US" dirty="0"/>
              <a:t>构建无损以太网的关键协议</a:t>
            </a:r>
          </a:p>
        </p:txBody>
      </p:sp>
      <p:grpSp>
        <p:nvGrpSpPr>
          <p:cNvPr id="54" name="组合 53">
            <a:extLst>
              <a:ext uri="{FF2B5EF4-FFF2-40B4-BE49-F238E27FC236}">
                <a16:creationId xmlns:a16="http://schemas.microsoft.com/office/drawing/2014/main" id="{70BBA4AB-DB91-E1C1-EB9D-DE2FF92871EA}"/>
              </a:ext>
            </a:extLst>
          </p:cNvPr>
          <p:cNvGrpSpPr/>
          <p:nvPr/>
        </p:nvGrpSpPr>
        <p:grpSpPr>
          <a:xfrm>
            <a:off x="1307702" y="1854200"/>
            <a:ext cx="9576593" cy="1689100"/>
            <a:chOff x="921545" y="1739900"/>
            <a:chExt cx="9576593" cy="1689100"/>
          </a:xfrm>
        </p:grpSpPr>
        <p:pic>
          <p:nvPicPr>
            <p:cNvPr id="6" name="Picture 37" descr="网云">
              <a:extLst>
                <a:ext uri="{FF2B5EF4-FFF2-40B4-BE49-F238E27FC236}">
                  <a16:creationId xmlns:a16="http://schemas.microsoft.com/office/drawing/2014/main" id="{DDE441F5-2043-90EA-1F79-DC047841AF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0725" y="2006796"/>
              <a:ext cx="1704975" cy="874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47" descr="通用交换机">
              <a:extLst>
                <a:ext uri="{FF2B5EF4-FFF2-40B4-BE49-F238E27FC236}">
                  <a16:creationId xmlns:a16="http://schemas.microsoft.com/office/drawing/2014/main" id="{309D2E5A-D4EA-7B8B-0C3E-70A67BFC90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5963" y="2139950"/>
              <a:ext cx="900112"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7" descr="通用交换机">
              <a:extLst>
                <a:ext uri="{FF2B5EF4-FFF2-40B4-BE49-F238E27FC236}">
                  <a16:creationId xmlns:a16="http://schemas.microsoft.com/office/drawing/2014/main" id="{EA4CA6E5-AA63-9F4E-F7DD-2873047497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3" y="2139950"/>
              <a:ext cx="900112"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7" descr="通用交换机">
              <a:extLst>
                <a:ext uri="{FF2B5EF4-FFF2-40B4-BE49-F238E27FC236}">
                  <a16:creationId xmlns:a16="http://schemas.microsoft.com/office/drawing/2014/main" id="{4562F898-4B6D-9DB6-9C5B-AE4502326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2663" y="2139950"/>
              <a:ext cx="900112"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0" descr="服务器类">
              <a:extLst>
                <a:ext uri="{FF2B5EF4-FFF2-40B4-BE49-F238E27FC236}">
                  <a16:creationId xmlns:a16="http://schemas.microsoft.com/office/drawing/2014/main" id="{4CAD8512-0F85-1307-2CE4-96E2ADEE69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1545" y="1739900"/>
              <a:ext cx="101282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0" descr="服务器类">
              <a:extLst>
                <a:ext uri="{FF2B5EF4-FFF2-40B4-BE49-F238E27FC236}">
                  <a16:creationId xmlns:a16="http://schemas.microsoft.com/office/drawing/2014/main" id="{44152BA2-4D8C-F30C-52FE-E34CB055E1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85313" y="1739900"/>
              <a:ext cx="101282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直接连接符 9">
              <a:extLst>
                <a:ext uri="{FF2B5EF4-FFF2-40B4-BE49-F238E27FC236}">
                  <a16:creationId xmlns:a16="http://schemas.microsoft.com/office/drawing/2014/main" id="{25840D46-3E5C-4559-3030-7EC0AF8F8100}"/>
                </a:ext>
              </a:extLst>
            </p:cNvPr>
            <p:cNvCxnSpPr>
              <a:stCxn id="7" idx="3"/>
              <a:endCxn id="3" idx="1"/>
            </p:cNvCxnSpPr>
            <p:nvPr/>
          </p:nvCxnSpPr>
          <p:spPr>
            <a:xfrm>
              <a:off x="1934370" y="2467769"/>
              <a:ext cx="132159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直接连接符 11">
              <a:extLst>
                <a:ext uri="{FF2B5EF4-FFF2-40B4-BE49-F238E27FC236}">
                  <a16:creationId xmlns:a16="http://schemas.microsoft.com/office/drawing/2014/main" id="{76348868-E4E2-BB69-739D-343B6C5337BA}"/>
                </a:ext>
              </a:extLst>
            </p:cNvPr>
            <p:cNvCxnSpPr>
              <a:stCxn id="3" idx="3"/>
              <a:endCxn id="4" idx="1"/>
            </p:cNvCxnSpPr>
            <p:nvPr/>
          </p:nvCxnSpPr>
          <p:spPr>
            <a:xfrm>
              <a:off x="4156075" y="2467769"/>
              <a:ext cx="102393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34F3F1F8-9607-A770-A150-1D8CC212A221}"/>
                </a:ext>
              </a:extLst>
            </p:cNvPr>
            <p:cNvCxnSpPr>
              <a:stCxn id="5" idx="3"/>
              <a:endCxn id="8" idx="1"/>
            </p:cNvCxnSpPr>
            <p:nvPr/>
          </p:nvCxnSpPr>
          <p:spPr>
            <a:xfrm>
              <a:off x="8232775" y="2467769"/>
              <a:ext cx="1252538"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23" name="组合 22">
              <a:extLst>
                <a:ext uri="{FF2B5EF4-FFF2-40B4-BE49-F238E27FC236}">
                  <a16:creationId xmlns:a16="http://schemas.microsoft.com/office/drawing/2014/main" id="{21B8DED1-C0D0-63D9-9F28-3E6AA089BDF8}"/>
                </a:ext>
              </a:extLst>
            </p:cNvPr>
            <p:cNvGrpSpPr/>
            <p:nvPr/>
          </p:nvGrpSpPr>
          <p:grpSpPr>
            <a:xfrm>
              <a:off x="1960543" y="1999049"/>
              <a:ext cx="1547888" cy="279400"/>
              <a:chOff x="1960543" y="1999049"/>
              <a:chExt cx="1547888" cy="279400"/>
            </a:xfrm>
          </p:grpSpPr>
          <p:cxnSp>
            <p:nvCxnSpPr>
              <p:cNvPr id="16" name="直接箭头连接符 15">
                <a:extLst>
                  <a:ext uri="{FF2B5EF4-FFF2-40B4-BE49-F238E27FC236}">
                    <a16:creationId xmlns:a16="http://schemas.microsoft.com/office/drawing/2014/main" id="{4718EC1C-0B5B-02B6-5805-D099863AC621}"/>
                  </a:ext>
                </a:extLst>
              </p:cNvPr>
              <p:cNvCxnSpPr>
                <a:cxnSpLocks/>
              </p:cNvCxnSpPr>
              <p:nvPr/>
            </p:nvCxnSpPr>
            <p:spPr>
              <a:xfrm>
                <a:off x="2371725" y="2139950"/>
                <a:ext cx="704850"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0" name="文本框 19">
                <a:extLst>
                  <a:ext uri="{FF2B5EF4-FFF2-40B4-BE49-F238E27FC236}">
                    <a16:creationId xmlns:a16="http://schemas.microsoft.com/office/drawing/2014/main" id="{97294A1E-C929-5B0B-01EC-A86D08567174}"/>
                  </a:ext>
                </a:extLst>
              </p:cNvPr>
              <p:cNvSpPr txBox="1"/>
              <p:nvPr/>
            </p:nvSpPr>
            <p:spPr>
              <a:xfrm>
                <a:off x="1960543" y="2001450"/>
                <a:ext cx="463588" cy="276999"/>
              </a:xfrm>
              <a:prstGeom prst="rect">
                <a:avLst/>
              </a:prstGeom>
              <a:noFill/>
            </p:spPr>
            <p:txBody>
              <a:bodyPr wrap="none" rtlCol="0">
                <a:spAutoFit/>
              </a:bodyPr>
              <a:lstStyle/>
              <a:p>
                <a:r>
                  <a:rPr lang="en-US" altLang="zh-CN" sz="1200" dirty="0">
                    <a:latin typeface="微软雅黑" panose="020B0503020204020204" pitchFamily="34" charset="-122"/>
                    <a:ea typeface="微软雅黑" panose="020B0503020204020204" pitchFamily="34" charset="-122"/>
                  </a:rPr>
                  <a:t>PFC</a:t>
                </a:r>
                <a:endParaRPr lang="zh-CN" altLang="en-US" sz="1200" dirty="0">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A4F38378-CA4D-1BF2-BC2B-C65F2BA25FE3}"/>
                  </a:ext>
                </a:extLst>
              </p:cNvPr>
              <p:cNvSpPr txBox="1"/>
              <p:nvPr/>
            </p:nvSpPr>
            <p:spPr>
              <a:xfrm>
                <a:off x="3044843" y="1999049"/>
                <a:ext cx="463588" cy="276999"/>
              </a:xfrm>
              <a:prstGeom prst="rect">
                <a:avLst/>
              </a:prstGeom>
              <a:noFill/>
            </p:spPr>
            <p:txBody>
              <a:bodyPr wrap="none" rtlCol="0">
                <a:spAutoFit/>
              </a:bodyPr>
              <a:lstStyle/>
              <a:p>
                <a:r>
                  <a:rPr lang="en-US" altLang="zh-CN" sz="1200" dirty="0">
                    <a:latin typeface="微软雅黑" panose="020B0503020204020204" pitchFamily="34" charset="-122"/>
                    <a:ea typeface="微软雅黑" panose="020B0503020204020204" pitchFamily="34" charset="-122"/>
                  </a:rPr>
                  <a:t>PFC</a:t>
                </a:r>
                <a:endParaRPr lang="zh-CN" altLang="en-US" sz="1200" dirty="0">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A5E6859E-6443-2692-0A6D-AAD21C7B2649}"/>
                </a:ext>
              </a:extLst>
            </p:cNvPr>
            <p:cNvGrpSpPr/>
            <p:nvPr/>
          </p:nvGrpSpPr>
          <p:grpSpPr>
            <a:xfrm>
              <a:off x="3880634" y="2008157"/>
              <a:ext cx="1547888" cy="279400"/>
              <a:chOff x="1960543" y="1999049"/>
              <a:chExt cx="1547888" cy="279400"/>
            </a:xfrm>
          </p:grpSpPr>
          <p:cxnSp>
            <p:nvCxnSpPr>
              <p:cNvPr id="25" name="直接箭头连接符 24">
                <a:extLst>
                  <a:ext uri="{FF2B5EF4-FFF2-40B4-BE49-F238E27FC236}">
                    <a16:creationId xmlns:a16="http://schemas.microsoft.com/office/drawing/2014/main" id="{AA4CFA93-2673-0CA6-B187-EBF068BFEC30}"/>
                  </a:ext>
                </a:extLst>
              </p:cNvPr>
              <p:cNvCxnSpPr>
                <a:cxnSpLocks/>
              </p:cNvCxnSpPr>
              <p:nvPr/>
            </p:nvCxnSpPr>
            <p:spPr>
              <a:xfrm>
                <a:off x="2371725" y="2139950"/>
                <a:ext cx="704850"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958EDE41-DACE-D74C-C931-72AAB4386C64}"/>
                  </a:ext>
                </a:extLst>
              </p:cNvPr>
              <p:cNvSpPr txBox="1"/>
              <p:nvPr/>
            </p:nvSpPr>
            <p:spPr>
              <a:xfrm>
                <a:off x="1960543" y="2001450"/>
                <a:ext cx="463588" cy="276999"/>
              </a:xfrm>
              <a:prstGeom prst="rect">
                <a:avLst/>
              </a:prstGeom>
              <a:noFill/>
            </p:spPr>
            <p:txBody>
              <a:bodyPr wrap="none" rtlCol="0">
                <a:spAutoFit/>
              </a:bodyPr>
              <a:lstStyle/>
              <a:p>
                <a:r>
                  <a:rPr lang="en-US" altLang="zh-CN" sz="1200" dirty="0">
                    <a:latin typeface="微软雅黑" panose="020B0503020204020204" pitchFamily="34" charset="-122"/>
                    <a:ea typeface="微软雅黑" panose="020B0503020204020204" pitchFamily="34" charset="-122"/>
                  </a:rPr>
                  <a:t>PFC</a:t>
                </a:r>
                <a:endParaRPr lang="zh-CN" altLang="en-US" sz="1200" dirty="0">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750A7CB0-FC68-DFAB-8E15-CBCEEC16B508}"/>
                  </a:ext>
                </a:extLst>
              </p:cNvPr>
              <p:cNvSpPr txBox="1"/>
              <p:nvPr/>
            </p:nvSpPr>
            <p:spPr>
              <a:xfrm>
                <a:off x="3044843" y="1999049"/>
                <a:ext cx="463588" cy="276999"/>
              </a:xfrm>
              <a:prstGeom prst="rect">
                <a:avLst/>
              </a:prstGeom>
              <a:noFill/>
            </p:spPr>
            <p:txBody>
              <a:bodyPr wrap="none" rtlCol="0">
                <a:spAutoFit/>
              </a:bodyPr>
              <a:lstStyle/>
              <a:p>
                <a:r>
                  <a:rPr lang="en-US" altLang="zh-CN" sz="1200" dirty="0">
                    <a:latin typeface="微软雅黑" panose="020B0503020204020204" pitchFamily="34" charset="-122"/>
                    <a:ea typeface="微软雅黑" panose="020B0503020204020204" pitchFamily="34" charset="-122"/>
                  </a:rPr>
                  <a:t>PFC</a:t>
                </a:r>
                <a:endParaRPr lang="zh-CN" altLang="en-US" sz="1200" dirty="0">
                  <a:latin typeface="微软雅黑" panose="020B0503020204020204" pitchFamily="34" charset="-122"/>
                  <a:ea typeface="微软雅黑" panose="020B0503020204020204" pitchFamily="34" charset="-122"/>
                </a:endParaRPr>
              </a:p>
            </p:txBody>
          </p:sp>
        </p:grpSp>
        <p:grpSp>
          <p:nvGrpSpPr>
            <p:cNvPr id="28" name="组合 27">
              <a:extLst>
                <a:ext uri="{FF2B5EF4-FFF2-40B4-BE49-F238E27FC236}">
                  <a16:creationId xmlns:a16="http://schemas.microsoft.com/office/drawing/2014/main" id="{70F1B927-1A3F-03FB-960F-CD9F7449D88B}"/>
                </a:ext>
              </a:extLst>
            </p:cNvPr>
            <p:cNvGrpSpPr/>
            <p:nvPr/>
          </p:nvGrpSpPr>
          <p:grpSpPr>
            <a:xfrm>
              <a:off x="8022430" y="2006956"/>
              <a:ext cx="1547888" cy="279400"/>
              <a:chOff x="1960543" y="1999049"/>
              <a:chExt cx="1547888" cy="279400"/>
            </a:xfrm>
          </p:grpSpPr>
          <p:cxnSp>
            <p:nvCxnSpPr>
              <p:cNvPr id="29" name="直接箭头连接符 28">
                <a:extLst>
                  <a:ext uri="{FF2B5EF4-FFF2-40B4-BE49-F238E27FC236}">
                    <a16:creationId xmlns:a16="http://schemas.microsoft.com/office/drawing/2014/main" id="{F6C39EE3-B0FE-9C45-D943-EB84C2DA9BC1}"/>
                  </a:ext>
                </a:extLst>
              </p:cNvPr>
              <p:cNvCxnSpPr>
                <a:cxnSpLocks/>
              </p:cNvCxnSpPr>
              <p:nvPr/>
            </p:nvCxnSpPr>
            <p:spPr>
              <a:xfrm>
                <a:off x="2371725" y="2139950"/>
                <a:ext cx="704850"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30" name="文本框 29">
                <a:extLst>
                  <a:ext uri="{FF2B5EF4-FFF2-40B4-BE49-F238E27FC236}">
                    <a16:creationId xmlns:a16="http://schemas.microsoft.com/office/drawing/2014/main" id="{F941B9EC-A6F1-CAE9-AA7A-D82ACD315228}"/>
                  </a:ext>
                </a:extLst>
              </p:cNvPr>
              <p:cNvSpPr txBox="1"/>
              <p:nvPr/>
            </p:nvSpPr>
            <p:spPr>
              <a:xfrm>
                <a:off x="1960543" y="2001450"/>
                <a:ext cx="463588" cy="276999"/>
              </a:xfrm>
              <a:prstGeom prst="rect">
                <a:avLst/>
              </a:prstGeom>
              <a:noFill/>
            </p:spPr>
            <p:txBody>
              <a:bodyPr wrap="none" rtlCol="0">
                <a:spAutoFit/>
              </a:bodyPr>
              <a:lstStyle/>
              <a:p>
                <a:r>
                  <a:rPr lang="en-US" altLang="zh-CN" sz="1200" dirty="0">
                    <a:latin typeface="微软雅黑" panose="020B0503020204020204" pitchFamily="34" charset="-122"/>
                    <a:ea typeface="微软雅黑" panose="020B0503020204020204" pitchFamily="34" charset="-122"/>
                  </a:rPr>
                  <a:t>PFC</a:t>
                </a:r>
                <a:endParaRPr lang="zh-CN" altLang="en-US" sz="1200" dirty="0">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B9EE0F25-CC2A-08B6-99CE-9FF2C20139DC}"/>
                  </a:ext>
                </a:extLst>
              </p:cNvPr>
              <p:cNvSpPr txBox="1"/>
              <p:nvPr/>
            </p:nvSpPr>
            <p:spPr>
              <a:xfrm>
                <a:off x="3044843" y="1999049"/>
                <a:ext cx="463588" cy="276999"/>
              </a:xfrm>
              <a:prstGeom prst="rect">
                <a:avLst/>
              </a:prstGeom>
              <a:noFill/>
            </p:spPr>
            <p:txBody>
              <a:bodyPr wrap="none" rtlCol="0">
                <a:spAutoFit/>
              </a:bodyPr>
              <a:lstStyle/>
              <a:p>
                <a:r>
                  <a:rPr lang="en-US" altLang="zh-CN" sz="1200" dirty="0">
                    <a:latin typeface="微软雅黑" panose="020B0503020204020204" pitchFamily="34" charset="-122"/>
                    <a:ea typeface="微软雅黑" panose="020B0503020204020204" pitchFamily="34" charset="-122"/>
                  </a:rPr>
                  <a:t>PFC</a:t>
                </a:r>
                <a:endParaRPr lang="zh-CN" altLang="en-US" sz="1200" dirty="0">
                  <a:latin typeface="微软雅黑" panose="020B0503020204020204" pitchFamily="34" charset="-122"/>
                  <a:ea typeface="微软雅黑" panose="020B0503020204020204" pitchFamily="34" charset="-122"/>
                </a:endParaRPr>
              </a:p>
            </p:txBody>
          </p:sp>
        </p:grpSp>
        <p:grpSp>
          <p:nvGrpSpPr>
            <p:cNvPr id="32" name="组合 31">
              <a:extLst>
                <a:ext uri="{FF2B5EF4-FFF2-40B4-BE49-F238E27FC236}">
                  <a16:creationId xmlns:a16="http://schemas.microsoft.com/office/drawing/2014/main" id="{50CF0781-BE9C-997A-3F37-72FC352E393B}"/>
                </a:ext>
              </a:extLst>
            </p:cNvPr>
            <p:cNvGrpSpPr/>
            <p:nvPr/>
          </p:nvGrpSpPr>
          <p:grpSpPr>
            <a:xfrm>
              <a:off x="3889290" y="2629932"/>
              <a:ext cx="1530576" cy="279400"/>
              <a:chOff x="1960543" y="1999049"/>
              <a:chExt cx="1530576" cy="279400"/>
            </a:xfrm>
          </p:grpSpPr>
          <p:cxnSp>
            <p:nvCxnSpPr>
              <p:cNvPr id="33" name="直接箭头连接符 32">
                <a:extLst>
                  <a:ext uri="{FF2B5EF4-FFF2-40B4-BE49-F238E27FC236}">
                    <a16:creationId xmlns:a16="http://schemas.microsoft.com/office/drawing/2014/main" id="{A89414DD-43A2-9964-72D4-160F115F307E}"/>
                  </a:ext>
                </a:extLst>
              </p:cNvPr>
              <p:cNvCxnSpPr>
                <a:cxnSpLocks/>
              </p:cNvCxnSpPr>
              <p:nvPr/>
            </p:nvCxnSpPr>
            <p:spPr>
              <a:xfrm>
                <a:off x="2371725" y="2139950"/>
                <a:ext cx="704850"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35" name="文本框 34">
                <a:extLst>
                  <a:ext uri="{FF2B5EF4-FFF2-40B4-BE49-F238E27FC236}">
                    <a16:creationId xmlns:a16="http://schemas.microsoft.com/office/drawing/2014/main" id="{0ABFFC9B-B919-5100-1800-F2293087D6B0}"/>
                  </a:ext>
                </a:extLst>
              </p:cNvPr>
              <p:cNvSpPr txBox="1"/>
              <p:nvPr/>
            </p:nvSpPr>
            <p:spPr>
              <a:xfrm>
                <a:off x="1960543" y="2001450"/>
                <a:ext cx="446276" cy="276999"/>
              </a:xfrm>
              <a:prstGeom prst="rect">
                <a:avLst/>
              </a:prstGeom>
              <a:noFill/>
            </p:spPr>
            <p:txBody>
              <a:bodyPr wrap="none" rtlCol="0">
                <a:spAutoFit/>
              </a:bodyPr>
              <a:lstStyle/>
              <a:p>
                <a:r>
                  <a:rPr lang="en-US" altLang="zh-CN" sz="1200" dirty="0">
                    <a:latin typeface="微软雅黑" panose="020B0503020204020204" pitchFamily="34" charset="-122"/>
                    <a:ea typeface="微软雅黑" panose="020B0503020204020204" pitchFamily="34" charset="-122"/>
                  </a:rPr>
                  <a:t>ETS</a:t>
                </a:r>
                <a:endParaRPr lang="zh-CN" altLang="en-US" sz="1200" dirty="0">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3D448001-CFCB-5785-57DE-6B2AA00C92D7}"/>
                  </a:ext>
                </a:extLst>
              </p:cNvPr>
              <p:cNvSpPr txBox="1"/>
              <p:nvPr/>
            </p:nvSpPr>
            <p:spPr>
              <a:xfrm>
                <a:off x="3044843" y="1999049"/>
                <a:ext cx="446276" cy="276999"/>
              </a:xfrm>
              <a:prstGeom prst="rect">
                <a:avLst/>
              </a:prstGeom>
              <a:noFill/>
            </p:spPr>
            <p:txBody>
              <a:bodyPr wrap="none" rtlCol="0">
                <a:spAutoFit/>
              </a:bodyPr>
              <a:lstStyle/>
              <a:p>
                <a:r>
                  <a:rPr lang="en-US" altLang="zh-CN" sz="1200" dirty="0">
                    <a:latin typeface="微软雅黑" panose="020B0503020204020204" pitchFamily="34" charset="-122"/>
                    <a:ea typeface="微软雅黑" panose="020B0503020204020204" pitchFamily="34" charset="-122"/>
                  </a:rPr>
                  <a:t>ETS</a:t>
                </a:r>
                <a:endParaRPr lang="zh-CN" altLang="en-US" sz="1200" dirty="0">
                  <a:latin typeface="微软雅黑" panose="020B0503020204020204" pitchFamily="34" charset="-122"/>
                  <a:ea typeface="微软雅黑" panose="020B0503020204020204" pitchFamily="34" charset="-122"/>
                </a:endParaRPr>
              </a:p>
            </p:txBody>
          </p:sp>
        </p:grpSp>
        <p:grpSp>
          <p:nvGrpSpPr>
            <p:cNvPr id="42" name="组合 41">
              <a:extLst>
                <a:ext uri="{FF2B5EF4-FFF2-40B4-BE49-F238E27FC236}">
                  <a16:creationId xmlns:a16="http://schemas.microsoft.com/office/drawing/2014/main" id="{5935F58D-CCD6-15B5-0095-8CE760E0C979}"/>
                </a:ext>
              </a:extLst>
            </p:cNvPr>
            <p:cNvGrpSpPr/>
            <p:nvPr/>
          </p:nvGrpSpPr>
          <p:grpSpPr>
            <a:xfrm>
              <a:off x="1836281" y="2638612"/>
              <a:ext cx="1781975" cy="461666"/>
              <a:chOff x="3589368" y="3830378"/>
              <a:chExt cx="1781975" cy="461666"/>
            </a:xfrm>
          </p:grpSpPr>
          <p:cxnSp>
            <p:nvCxnSpPr>
              <p:cNvPr id="39" name="直接箭头连接符 38">
                <a:extLst>
                  <a:ext uri="{FF2B5EF4-FFF2-40B4-BE49-F238E27FC236}">
                    <a16:creationId xmlns:a16="http://schemas.microsoft.com/office/drawing/2014/main" id="{F90082A4-551A-5B25-1BF1-330135CC3DEB}"/>
                  </a:ext>
                </a:extLst>
              </p:cNvPr>
              <p:cNvCxnSpPr>
                <a:cxnSpLocks/>
              </p:cNvCxnSpPr>
              <p:nvPr/>
            </p:nvCxnSpPr>
            <p:spPr>
              <a:xfrm>
                <a:off x="4117201" y="4063614"/>
                <a:ext cx="704850"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40" name="文本框 39">
                <a:extLst>
                  <a:ext uri="{FF2B5EF4-FFF2-40B4-BE49-F238E27FC236}">
                    <a16:creationId xmlns:a16="http://schemas.microsoft.com/office/drawing/2014/main" id="{4491A24A-AD73-6A26-920E-A309B019833B}"/>
                  </a:ext>
                </a:extLst>
              </p:cNvPr>
              <p:cNvSpPr txBox="1"/>
              <p:nvPr/>
            </p:nvSpPr>
            <p:spPr>
              <a:xfrm>
                <a:off x="3589368" y="3830379"/>
                <a:ext cx="599844" cy="461665"/>
              </a:xfrm>
              <a:prstGeom prst="rect">
                <a:avLst/>
              </a:prstGeom>
              <a:noFill/>
            </p:spPr>
            <p:txBody>
              <a:bodyPr wrap="none" rtlCol="0">
                <a:spAutoFit/>
              </a:bodyPr>
              <a:lstStyle/>
              <a:p>
                <a:pPr algn="ctr"/>
                <a:r>
                  <a:rPr lang="en-US" altLang="zh-CN" sz="1200" dirty="0">
                    <a:latin typeface="微软雅黑" panose="020B0503020204020204" pitchFamily="34" charset="-122"/>
                    <a:ea typeface="微软雅黑" panose="020B0503020204020204" pitchFamily="34" charset="-122"/>
                  </a:rPr>
                  <a:t>DCBX</a:t>
                </a:r>
              </a:p>
              <a:p>
                <a:pPr algn="ctr"/>
                <a:r>
                  <a:rPr lang="en-US" altLang="zh-CN" sz="1200" dirty="0">
                    <a:latin typeface="微软雅黑" panose="020B0503020204020204" pitchFamily="34" charset="-122"/>
                    <a:ea typeface="微软雅黑" panose="020B0503020204020204" pitchFamily="34" charset="-122"/>
                  </a:rPr>
                  <a:t>ETS</a:t>
                </a:r>
                <a:endParaRPr lang="zh-CN" altLang="en-US" sz="1200" dirty="0">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3634A0FB-FEFF-7CD2-1537-651CF90784BE}"/>
                  </a:ext>
                </a:extLst>
              </p:cNvPr>
              <p:cNvSpPr txBox="1"/>
              <p:nvPr/>
            </p:nvSpPr>
            <p:spPr>
              <a:xfrm>
                <a:off x="4771499" y="3830378"/>
                <a:ext cx="599844" cy="461665"/>
              </a:xfrm>
              <a:prstGeom prst="rect">
                <a:avLst/>
              </a:prstGeom>
              <a:noFill/>
            </p:spPr>
            <p:txBody>
              <a:bodyPr wrap="none" rtlCol="0">
                <a:spAutoFit/>
              </a:bodyPr>
              <a:lstStyle/>
              <a:p>
                <a:pPr algn="ctr"/>
                <a:r>
                  <a:rPr lang="en-US" altLang="zh-CN" sz="1200" dirty="0">
                    <a:latin typeface="微软雅黑" panose="020B0503020204020204" pitchFamily="34" charset="-122"/>
                    <a:ea typeface="微软雅黑" panose="020B0503020204020204" pitchFamily="34" charset="-122"/>
                  </a:rPr>
                  <a:t>DCBX</a:t>
                </a:r>
              </a:p>
              <a:p>
                <a:pPr algn="ctr"/>
                <a:r>
                  <a:rPr lang="en-US" altLang="zh-CN" sz="1200" dirty="0">
                    <a:latin typeface="微软雅黑" panose="020B0503020204020204" pitchFamily="34" charset="-122"/>
                    <a:ea typeface="微软雅黑" panose="020B0503020204020204" pitchFamily="34" charset="-122"/>
                  </a:rPr>
                  <a:t>ETS</a:t>
                </a:r>
                <a:endParaRPr lang="zh-CN" altLang="en-US" sz="1200" dirty="0">
                  <a:latin typeface="微软雅黑" panose="020B0503020204020204" pitchFamily="34" charset="-122"/>
                  <a:ea typeface="微软雅黑" panose="020B0503020204020204" pitchFamily="34" charset="-122"/>
                </a:endParaRPr>
              </a:p>
            </p:txBody>
          </p:sp>
        </p:grpSp>
        <p:grpSp>
          <p:nvGrpSpPr>
            <p:cNvPr id="43" name="组合 42">
              <a:extLst>
                <a:ext uri="{FF2B5EF4-FFF2-40B4-BE49-F238E27FC236}">
                  <a16:creationId xmlns:a16="http://schemas.microsoft.com/office/drawing/2014/main" id="{17808BBF-6417-CBE6-E861-0BD587D52138}"/>
                </a:ext>
              </a:extLst>
            </p:cNvPr>
            <p:cNvGrpSpPr/>
            <p:nvPr/>
          </p:nvGrpSpPr>
          <p:grpSpPr>
            <a:xfrm>
              <a:off x="7776366" y="2660202"/>
              <a:ext cx="1781975" cy="461666"/>
              <a:chOff x="3589368" y="3830378"/>
              <a:chExt cx="1781975" cy="461666"/>
            </a:xfrm>
          </p:grpSpPr>
          <p:cxnSp>
            <p:nvCxnSpPr>
              <p:cNvPr id="44" name="直接箭头连接符 43">
                <a:extLst>
                  <a:ext uri="{FF2B5EF4-FFF2-40B4-BE49-F238E27FC236}">
                    <a16:creationId xmlns:a16="http://schemas.microsoft.com/office/drawing/2014/main" id="{7054947B-7578-1678-46AF-466DE5A0E22D}"/>
                  </a:ext>
                </a:extLst>
              </p:cNvPr>
              <p:cNvCxnSpPr>
                <a:cxnSpLocks/>
              </p:cNvCxnSpPr>
              <p:nvPr/>
            </p:nvCxnSpPr>
            <p:spPr>
              <a:xfrm>
                <a:off x="4117201" y="4063614"/>
                <a:ext cx="704850"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45" name="文本框 44">
                <a:extLst>
                  <a:ext uri="{FF2B5EF4-FFF2-40B4-BE49-F238E27FC236}">
                    <a16:creationId xmlns:a16="http://schemas.microsoft.com/office/drawing/2014/main" id="{CA96F1CC-9E8B-569E-A1CD-2381C1407F20}"/>
                  </a:ext>
                </a:extLst>
              </p:cNvPr>
              <p:cNvSpPr txBox="1"/>
              <p:nvPr/>
            </p:nvSpPr>
            <p:spPr>
              <a:xfrm>
                <a:off x="3589368" y="3830379"/>
                <a:ext cx="599844" cy="461665"/>
              </a:xfrm>
              <a:prstGeom prst="rect">
                <a:avLst/>
              </a:prstGeom>
              <a:noFill/>
            </p:spPr>
            <p:txBody>
              <a:bodyPr wrap="none" rtlCol="0">
                <a:spAutoFit/>
              </a:bodyPr>
              <a:lstStyle/>
              <a:p>
                <a:pPr algn="ctr"/>
                <a:r>
                  <a:rPr lang="en-US" altLang="zh-CN" sz="1200" dirty="0">
                    <a:latin typeface="微软雅黑" panose="020B0503020204020204" pitchFamily="34" charset="-122"/>
                    <a:ea typeface="微软雅黑" panose="020B0503020204020204" pitchFamily="34" charset="-122"/>
                  </a:rPr>
                  <a:t>DCBX</a:t>
                </a:r>
              </a:p>
              <a:p>
                <a:pPr algn="ctr"/>
                <a:r>
                  <a:rPr lang="en-US" altLang="zh-CN" sz="1200" dirty="0">
                    <a:latin typeface="微软雅黑" panose="020B0503020204020204" pitchFamily="34" charset="-122"/>
                    <a:ea typeface="微软雅黑" panose="020B0503020204020204" pitchFamily="34" charset="-122"/>
                  </a:rPr>
                  <a:t>ETS</a:t>
                </a:r>
                <a:endParaRPr lang="zh-CN" altLang="en-US" sz="1200" dirty="0">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8D02420B-4C72-4B8B-B550-8DCA26920C3E}"/>
                  </a:ext>
                </a:extLst>
              </p:cNvPr>
              <p:cNvSpPr txBox="1"/>
              <p:nvPr/>
            </p:nvSpPr>
            <p:spPr>
              <a:xfrm>
                <a:off x="4771499" y="3830378"/>
                <a:ext cx="599844" cy="461665"/>
              </a:xfrm>
              <a:prstGeom prst="rect">
                <a:avLst/>
              </a:prstGeom>
              <a:noFill/>
            </p:spPr>
            <p:txBody>
              <a:bodyPr wrap="none" rtlCol="0">
                <a:spAutoFit/>
              </a:bodyPr>
              <a:lstStyle/>
              <a:p>
                <a:pPr algn="ctr"/>
                <a:r>
                  <a:rPr lang="en-US" altLang="zh-CN" sz="1200" dirty="0">
                    <a:latin typeface="微软雅黑" panose="020B0503020204020204" pitchFamily="34" charset="-122"/>
                    <a:ea typeface="微软雅黑" panose="020B0503020204020204" pitchFamily="34" charset="-122"/>
                  </a:rPr>
                  <a:t>DCBX</a:t>
                </a:r>
              </a:p>
              <a:p>
                <a:pPr algn="ctr"/>
                <a:r>
                  <a:rPr lang="en-US" altLang="zh-CN" sz="1200" dirty="0">
                    <a:latin typeface="微软雅黑" panose="020B0503020204020204" pitchFamily="34" charset="-122"/>
                    <a:ea typeface="微软雅黑" panose="020B0503020204020204" pitchFamily="34" charset="-122"/>
                  </a:rPr>
                  <a:t>ETS</a:t>
                </a:r>
                <a:endParaRPr lang="zh-CN" altLang="en-US" sz="1200" dirty="0">
                  <a:latin typeface="微软雅黑" panose="020B0503020204020204" pitchFamily="34" charset="-122"/>
                  <a:ea typeface="微软雅黑" panose="020B0503020204020204" pitchFamily="34" charset="-122"/>
                </a:endParaRPr>
              </a:p>
            </p:txBody>
          </p:sp>
        </p:grpSp>
        <p:cxnSp>
          <p:nvCxnSpPr>
            <p:cNvPr id="48" name="直接箭头连接符 47">
              <a:extLst>
                <a:ext uri="{FF2B5EF4-FFF2-40B4-BE49-F238E27FC236}">
                  <a16:creationId xmlns:a16="http://schemas.microsoft.com/office/drawing/2014/main" id="{E97DBE99-0797-F612-55AD-CCFF80329F6D}"/>
                </a:ext>
              </a:extLst>
            </p:cNvPr>
            <p:cNvCxnSpPr>
              <a:cxnSpLocks/>
            </p:cNvCxnSpPr>
            <p:nvPr/>
          </p:nvCxnSpPr>
          <p:spPr>
            <a:xfrm flipV="1">
              <a:off x="1836281" y="3290500"/>
              <a:ext cx="7422138" cy="515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49" name="文本框 48">
              <a:extLst>
                <a:ext uri="{FF2B5EF4-FFF2-40B4-BE49-F238E27FC236}">
                  <a16:creationId xmlns:a16="http://schemas.microsoft.com/office/drawing/2014/main" id="{C7A44EB7-611D-61F0-CFAE-D85A6173C5D1}"/>
                </a:ext>
              </a:extLst>
            </p:cNvPr>
            <p:cNvSpPr txBox="1"/>
            <p:nvPr/>
          </p:nvSpPr>
          <p:spPr>
            <a:xfrm>
              <a:off x="1364020" y="3152001"/>
              <a:ext cx="497252" cy="276999"/>
            </a:xfrm>
            <a:prstGeom prst="rect">
              <a:avLst/>
            </a:prstGeom>
            <a:noFill/>
          </p:spPr>
          <p:txBody>
            <a:bodyPr wrap="none" rtlCol="0">
              <a:spAutoFit/>
            </a:bodyPr>
            <a:lstStyle/>
            <a:p>
              <a:r>
                <a:rPr lang="en-US" altLang="zh-CN" sz="1200" dirty="0">
                  <a:latin typeface="微软雅黑" panose="020B0503020204020204" pitchFamily="34" charset="-122"/>
                  <a:ea typeface="微软雅黑" panose="020B0503020204020204" pitchFamily="34" charset="-122"/>
                </a:rPr>
                <a:t>ECN</a:t>
              </a:r>
              <a:endParaRPr lang="zh-CN" altLang="en-US" sz="1200" dirty="0">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id="{B1D11B2F-ECA3-08FF-C4CA-575B72FD33DF}"/>
                </a:ext>
              </a:extLst>
            </p:cNvPr>
            <p:cNvSpPr txBox="1"/>
            <p:nvPr/>
          </p:nvSpPr>
          <p:spPr>
            <a:xfrm>
              <a:off x="9236687" y="3152001"/>
              <a:ext cx="497252" cy="276999"/>
            </a:xfrm>
            <a:prstGeom prst="rect">
              <a:avLst/>
            </a:prstGeom>
            <a:noFill/>
          </p:spPr>
          <p:txBody>
            <a:bodyPr wrap="none" rtlCol="0">
              <a:spAutoFit/>
            </a:bodyPr>
            <a:lstStyle/>
            <a:p>
              <a:r>
                <a:rPr lang="en-US" altLang="zh-CN" sz="1200" dirty="0">
                  <a:latin typeface="微软雅黑" panose="020B0503020204020204" pitchFamily="34" charset="-122"/>
                  <a:ea typeface="微软雅黑" panose="020B0503020204020204" pitchFamily="34" charset="-122"/>
                </a:rPr>
                <a:t>ECN</a:t>
              </a:r>
              <a:endParaRPr lang="zh-CN" altLang="en-US" sz="1200" dirty="0">
                <a:latin typeface="微软雅黑" panose="020B0503020204020204" pitchFamily="34" charset="-122"/>
                <a:ea typeface="微软雅黑" panose="020B0503020204020204" pitchFamily="34" charset="-122"/>
              </a:endParaRPr>
            </a:p>
          </p:txBody>
        </p:sp>
        <p:sp>
          <p:nvSpPr>
            <p:cNvPr id="53" name="文本框 52">
              <a:extLst>
                <a:ext uri="{FF2B5EF4-FFF2-40B4-BE49-F238E27FC236}">
                  <a16:creationId xmlns:a16="http://schemas.microsoft.com/office/drawing/2014/main" id="{043B42BD-1759-456F-9564-52D2F682A84E}"/>
                </a:ext>
              </a:extLst>
            </p:cNvPr>
            <p:cNvSpPr txBox="1"/>
            <p:nvPr/>
          </p:nvSpPr>
          <p:spPr>
            <a:xfrm>
              <a:off x="6096016" y="2254953"/>
              <a:ext cx="1224822" cy="338554"/>
            </a:xfrm>
            <a:prstGeom prst="rect">
              <a:avLst/>
            </a:prstGeom>
            <a:noFill/>
          </p:spPr>
          <p:txBody>
            <a:bodyPr wrap="none" rtlCol="0">
              <a:spAutoFit/>
            </a:bodyPr>
            <a:lstStyle/>
            <a:p>
              <a:r>
                <a:rPr lang="en-US" altLang="zh-CN" sz="1600" dirty="0">
                  <a:solidFill>
                    <a:schemeClr val="bg1"/>
                  </a:solidFill>
                  <a:latin typeface="微软雅黑" panose="020B0503020204020204" pitchFamily="34" charset="-122"/>
                  <a:ea typeface="微软雅黑" panose="020B0503020204020204" pitchFamily="34" charset="-122"/>
                </a:rPr>
                <a:t>NETWORK</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sp>
        <p:nvSpPr>
          <p:cNvPr id="56" name="文本框 55">
            <a:extLst>
              <a:ext uri="{FF2B5EF4-FFF2-40B4-BE49-F238E27FC236}">
                <a16:creationId xmlns:a16="http://schemas.microsoft.com/office/drawing/2014/main" id="{68347E2E-FD0D-5FF2-B4E1-A52AD7F41E8B}"/>
              </a:ext>
            </a:extLst>
          </p:cNvPr>
          <p:cNvSpPr txBox="1"/>
          <p:nvPr/>
        </p:nvSpPr>
        <p:spPr>
          <a:xfrm>
            <a:off x="1131353" y="3901648"/>
            <a:ext cx="9929293" cy="2195473"/>
          </a:xfrm>
          <a:prstGeom prst="rect">
            <a:avLst/>
          </a:prstGeom>
          <a:noFill/>
        </p:spPr>
        <p:txBody>
          <a:bodyPr wrap="square">
            <a:spAutoFit/>
          </a:bodyPr>
          <a:lstStyle/>
          <a:p>
            <a:pPr marL="396240" algn="just" fontAlgn="base">
              <a:spcBef>
                <a:spcPts val="200"/>
              </a:spcBef>
              <a:spcAft>
                <a:spcPts val="200"/>
              </a:spcAft>
            </a:pPr>
            <a:r>
              <a:rPr lang="zh-CN" altLang="en-US" sz="1200" b="0" i="0" dirty="0">
                <a:solidFill>
                  <a:srgbClr val="000000"/>
                </a:solidFill>
                <a:effectLst/>
                <a:highlight>
                  <a:srgbClr val="FFFFFF"/>
                </a:highlight>
                <a:latin typeface="微软雅黑" panose="020B0503020204020204" pitchFamily="34" charset="-122"/>
                <a:ea typeface="微软雅黑" panose="020B0503020204020204" pitchFamily="34" charset="-122"/>
              </a:rPr>
              <a:t>在</a:t>
            </a:r>
            <a:r>
              <a:rPr lang="en-US" altLang="zh-CN" sz="1200" b="0" i="0" dirty="0">
                <a:solidFill>
                  <a:srgbClr val="000000"/>
                </a:solidFill>
                <a:effectLst/>
                <a:highlight>
                  <a:srgbClr val="FFFFFF"/>
                </a:highlight>
                <a:latin typeface="微软雅黑" panose="020B0503020204020204" pitchFamily="34" charset="-122"/>
                <a:ea typeface="微软雅黑" panose="020B0503020204020204" pitchFamily="34" charset="-122"/>
              </a:rPr>
              <a:t>RoCE</a:t>
            </a:r>
            <a:r>
              <a:rPr lang="zh-CN" altLang="en-US" sz="1200" b="0" i="0" dirty="0">
                <a:solidFill>
                  <a:srgbClr val="000000"/>
                </a:solidFill>
                <a:effectLst/>
                <a:highlight>
                  <a:srgbClr val="FFFFFF"/>
                </a:highlight>
                <a:latin typeface="微软雅黑" panose="020B0503020204020204" pitchFamily="34" charset="-122"/>
                <a:ea typeface="微软雅黑" panose="020B0503020204020204" pitchFamily="34" charset="-122"/>
              </a:rPr>
              <a:t>网络中，我们需要构建无损以太网用于保证网络传输过程中不丢包。构建无损以太网需支持以下关键</a:t>
            </a:r>
            <a:r>
              <a:rPr lang="zh-CN" altLang="en-US" sz="1200" dirty="0">
                <a:solidFill>
                  <a:srgbClr val="000000"/>
                </a:solidFill>
                <a:highlight>
                  <a:srgbClr val="FFFFFF"/>
                </a:highlight>
                <a:latin typeface="微软雅黑" panose="020B0503020204020204" pitchFamily="34" charset="-122"/>
                <a:ea typeface="微软雅黑" panose="020B0503020204020204" pitchFamily="34" charset="-122"/>
              </a:rPr>
              <a:t>协议</a:t>
            </a:r>
            <a:r>
              <a:rPr lang="zh-CN" altLang="en-US" sz="1200" b="0" i="0" dirty="0">
                <a:solidFill>
                  <a:srgbClr val="000000"/>
                </a:solidFill>
                <a:effectLst/>
                <a:highlight>
                  <a:srgbClr val="FFFFFF"/>
                </a:highlight>
                <a:latin typeface="微软雅黑" panose="020B0503020204020204" pitchFamily="34" charset="-122"/>
                <a:ea typeface="微软雅黑" panose="020B0503020204020204" pitchFamily="34" charset="-122"/>
              </a:rPr>
              <a:t>：</a:t>
            </a:r>
            <a:endParaRPr lang="en-US" altLang="zh-CN" sz="1200" b="0" i="0" dirty="0">
              <a:solidFill>
                <a:srgbClr val="000000"/>
              </a:solidFill>
              <a:effectLst/>
              <a:highlight>
                <a:srgbClr val="FFFFFF"/>
              </a:highlight>
              <a:latin typeface="微软雅黑" panose="020B0503020204020204" pitchFamily="34" charset="-122"/>
              <a:ea typeface="微软雅黑" panose="020B0503020204020204" pitchFamily="34" charset="-122"/>
            </a:endParaRPr>
          </a:p>
          <a:p>
            <a:pPr marL="396240" algn="just" fontAlgn="base">
              <a:spcBef>
                <a:spcPts val="200"/>
              </a:spcBef>
              <a:spcAft>
                <a:spcPts val="200"/>
              </a:spcAft>
            </a:pPr>
            <a:endParaRPr lang="zh-CN" altLang="en-US" sz="1200" b="0" i="0" dirty="0">
              <a:solidFill>
                <a:srgbClr val="000000"/>
              </a:solidFill>
              <a:effectLst/>
              <a:highlight>
                <a:srgbClr val="FFFFFF"/>
              </a:highlight>
              <a:latin typeface="微软雅黑" panose="020B0503020204020204" pitchFamily="34" charset="-122"/>
              <a:ea typeface="微软雅黑" panose="020B0503020204020204" pitchFamily="34" charset="-122"/>
            </a:endParaRPr>
          </a:p>
          <a:p>
            <a:pPr marL="720090" marR="0" indent="-323850" algn="l" fontAlgn="base">
              <a:spcBef>
                <a:spcPts val="200"/>
              </a:spcBef>
              <a:spcAft>
                <a:spcPts val="200"/>
              </a:spcAft>
              <a:buFont typeface="Wingdings" panose="05000000000000000000" pitchFamily="2" charset="2"/>
              <a:buChar char="l"/>
            </a:pPr>
            <a:r>
              <a:rPr lang="zh-CN" altLang="en-US" sz="1200" b="1" i="0" dirty="0">
                <a:solidFill>
                  <a:srgbClr val="000000"/>
                </a:solidFill>
                <a:effectLst/>
                <a:highlight>
                  <a:srgbClr val="FFFFFF"/>
                </a:highlight>
                <a:latin typeface="微软雅黑" panose="020B0503020204020204" pitchFamily="34" charset="-122"/>
                <a:ea typeface="微软雅黑" panose="020B0503020204020204" pitchFamily="34" charset="-122"/>
              </a:rPr>
              <a:t>（必选）</a:t>
            </a:r>
            <a:r>
              <a:rPr lang="en-US" altLang="zh-CN" sz="1200" b="1" i="0" dirty="0">
                <a:solidFill>
                  <a:srgbClr val="000000"/>
                </a:solidFill>
                <a:effectLst/>
                <a:highlight>
                  <a:srgbClr val="FFFFFF"/>
                </a:highlight>
                <a:latin typeface="微软雅黑" panose="020B0503020204020204" pitchFamily="34" charset="-122"/>
                <a:ea typeface="微软雅黑" panose="020B0503020204020204" pitchFamily="34" charset="-122"/>
              </a:rPr>
              <a:t>PFC</a:t>
            </a:r>
            <a:r>
              <a:rPr lang="zh-CN" altLang="en-US" sz="1200" b="1" i="0" dirty="0">
                <a:solidFill>
                  <a:srgbClr val="000000"/>
                </a:solidFill>
                <a:effectLst/>
                <a:highlight>
                  <a:srgbClr val="FFFFFF"/>
                </a:highlight>
                <a:latin typeface="微软雅黑" panose="020B0503020204020204" pitchFamily="34" charset="-122"/>
                <a:ea typeface="微软雅黑" panose="020B0503020204020204" pitchFamily="34" charset="-122"/>
              </a:rPr>
              <a:t>（</a:t>
            </a:r>
            <a:r>
              <a:rPr lang="en-US" altLang="zh-CN" sz="1200" b="1" i="0" dirty="0">
                <a:solidFill>
                  <a:srgbClr val="000000"/>
                </a:solidFill>
                <a:effectLst/>
                <a:highlight>
                  <a:srgbClr val="FFFFFF"/>
                </a:highlight>
                <a:latin typeface="微软雅黑" panose="020B0503020204020204" pitchFamily="34" charset="-122"/>
                <a:ea typeface="微软雅黑" panose="020B0503020204020204" pitchFamily="34" charset="-122"/>
              </a:rPr>
              <a:t>Priority-based Flow Control</a:t>
            </a:r>
            <a:r>
              <a:rPr lang="zh-CN" altLang="en-US" sz="1200" b="1" i="0" dirty="0">
                <a:solidFill>
                  <a:srgbClr val="000000"/>
                </a:solidFill>
                <a:effectLst/>
                <a:highlight>
                  <a:srgbClr val="FFFFFF"/>
                </a:highlight>
                <a:latin typeface="微软雅黑" panose="020B0503020204020204" pitchFamily="34" charset="-122"/>
                <a:ea typeface="微软雅黑" panose="020B0503020204020204" pitchFamily="34" charset="-122"/>
              </a:rPr>
              <a:t>，基于优先级的流量控制）</a:t>
            </a:r>
            <a:r>
              <a:rPr lang="zh-CN" altLang="en-US" sz="1200" b="0" i="0" dirty="0">
                <a:solidFill>
                  <a:srgbClr val="000000"/>
                </a:solidFill>
                <a:effectLst/>
                <a:highlight>
                  <a:srgbClr val="FFFFFF"/>
                </a:highlight>
                <a:latin typeface="微软雅黑" panose="020B0503020204020204" pitchFamily="34" charset="-122"/>
                <a:ea typeface="微软雅黑" panose="020B0503020204020204" pitchFamily="34" charset="-122"/>
              </a:rPr>
              <a:t>：逐跳提供基于优先级的流量控制，能够实现在以太网链路上运行多种类型的流量而互不影响。</a:t>
            </a:r>
            <a:endParaRPr lang="en-US" altLang="zh-CN" sz="1200" b="0" i="0" dirty="0">
              <a:solidFill>
                <a:srgbClr val="000000"/>
              </a:solidFill>
              <a:effectLst/>
              <a:highlight>
                <a:srgbClr val="FFFFFF"/>
              </a:highlight>
              <a:latin typeface="微软雅黑" panose="020B0503020204020204" pitchFamily="34" charset="-122"/>
              <a:ea typeface="微软雅黑" panose="020B0503020204020204" pitchFamily="34" charset="-122"/>
            </a:endParaRPr>
          </a:p>
          <a:p>
            <a:pPr marL="720090" marR="0" indent="-323850" algn="l" fontAlgn="base">
              <a:spcBef>
                <a:spcPts val="200"/>
              </a:spcBef>
              <a:spcAft>
                <a:spcPts val="200"/>
              </a:spcAft>
              <a:buFont typeface="Wingdings" panose="05000000000000000000" pitchFamily="2" charset="2"/>
              <a:buChar char="l"/>
            </a:pPr>
            <a:r>
              <a:rPr lang="zh-CN" altLang="en-US" sz="1200" b="1" i="0" dirty="0">
                <a:solidFill>
                  <a:srgbClr val="000000"/>
                </a:solidFill>
                <a:effectLst/>
                <a:highlight>
                  <a:srgbClr val="FFFFFF"/>
                </a:highlight>
                <a:latin typeface="微软雅黑" panose="020B0503020204020204" pitchFamily="34" charset="-122"/>
                <a:ea typeface="微软雅黑" panose="020B0503020204020204" pitchFamily="34" charset="-122"/>
              </a:rPr>
              <a:t>（必选）</a:t>
            </a:r>
            <a:r>
              <a:rPr lang="en-US" altLang="zh-CN" sz="1200" b="1" i="0" dirty="0">
                <a:solidFill>
                  <a:srgbClr val="000000"/>
                </a:solidFill>
                <a:effectLst/>
                <a:highlight>
                  <a:srgbClr val="FFFFFF"/>
                </a:highlight>
                <a:latin typeface="微软雅黑" panose="020B0503020204020204" pitchFamily="34" charset="-122"/>
                <a:ea typeface="微软雅黑" panose="020B0503020204020204" pitchFamily="34" charset="-122"/>
              </a:rPr>
              <a:t>ECN</a:t>
            </a:r>
            <a:r>
              <a:rPr lang="zh-CN" altLang="en-US" sz="1200" b="1" i="0" dirty="0">
                <a:solidFill>
                  <a:srgbClr val="000000"/>
                </a:solidFill>
                <a:effectLst/>
                <a:highlight>
                  <a:srgbClr val="FFFFFF"/>
                </a:highlight>
                <a:latin typeface="微软雅黑" panose="020B0503020204020204" pitchFamily="34" charset="-122"/>
                <a:ea typeface="微软雅黑" panose="020B0503020204020204" pitchFamily="34" charset="-122"/>
              </a:rPr>
              <a:t>（</a:t>
            </a:r>
            <a:r>
              <a:rPr lang="en-US" altLang="zh-CN" sz="1200" b="1" i="0" dirty="0">
                <a:solidFill>
                  <a:srgbClr val="000000"/>
                </a:solidFill>
                <a:effectLst/>
                <a:highlight>
                  <a:srgbClr val="FFFFFF"/>
                </a:highlight>
                <a:latin typeface="微软雅黑" panose="020B0503020204020204" pitchFamily="34" charset="-122"/>
                <a:ea typeface="微软雅黑" panose="020B0503020204020204" pitchFamily="34" charset="-122"/>
              </a:rPr>
              <a:t>Explicit Congestion Notification</a:t>
            </a:r>
            <a:r>
              <a:rPr lang="zh-CN" altLang="en-US" sz="1200" b="1" i="0" dirty="0">
                <a:solidFill>
                  <a:srgbClr val="000000"/>
                </a:solidFill>
                <a:effectLst/>
                <a:highlight>
                  <a:srgbClr val="FFFFFF"/>
                </a:highlight>
                <a:latin typeface="微软雅黑" panose="020B0503020204020204" pitchFamily="34" charset="-122"/>
                <a:ea typeface="微软雅黑" panose="020B0503020204020204" pitchFamily="34" charset="-122"/>
              </a:rPr>
              <a:t>，显示拥塞通知）</a:t>
            </a:r>
            <a:r>
              <a:rPr lang="zh-CN" altLang="en-US" sz="1200" b="0" i="0" dirty="0">
                <a:solidFill>
                  <a:srgbClr val="000000"/>
                </a:solidFill>
                <a:effectLst/>
                <a:highlight>
                  <a:srgbClr val="FFFFFF"/>
                </a:highlight>
                <a:latin typeface="微软雅黑" panose="020B0503020204020204" pitchFamily="34" charset="-122"/>
                <a:ea typeface="微软雅黑" panose="020B0503020204020204" pitchFamily="34" charset="-122"/>
              </a:rPr>
              <a:t>：设备发生拥塞时，通过对报文</a:t>
            </a:r>
            <a:r>
              <a:rPr lang="en-US" altLang="zh-CN" sz="1200" b="0" i="0" dirty="0">
                <a:solidFill>
                  <a:srgbClr val="000000"/>
                </a:solidFill>
                <a:effectLst/>
                <a:highlight>
                  <a:srgbClr val="FFFFFF"/>
                </a:highlight>
                <a:latin typeface="微软雅黑" panose="020B0503020204020204" pitchFamily="34" charset="-122"/>
                <a:ea typeface="微软雅黑" panose="020B0503020204020204" pitchFamily="34" charset="-122"/>
              </a:rPr>
              <a:t>IP</a:t>
            </a:r>
            <a:r>
              <a:rPr lang="zh-CN" altLang="en-US" sz="1200" b="0" i="0" dirty="0">
                <a:solidFill>
                  <a:srgbClr val="000000"/>
                </a:solidFill>
                <a:effectLst/>
                <a:highlight>
                  <a:srgbClr val="FFFFFF"/>
                </a:highlight>
                <a:latin typeface="微软雅黑" panose="020B0503020204020204" pitchFamily="34" charset="-122"/>
                <a:ea typeface="微软雅黑" panose="020B0503020204020204" pitchFamily="34" charset="-122"/>
              </a:rPr>
              <a:t>头中</a:t>
            </a:r>
            <a:r>
              <a:rPr lang="en-US" altLang="zh-CN" sz="1200" b="0" i="0" dirty="0">
                <a:solidFill>
                  <a:srgbClr val="000000"/>
                </a:solidFill>
                <a:effectLst/>
                <a:highlight>
                  <a:srgbClr val="FFFFFF"/>
                </a:highlight>
                <a:latin typeface="微软雅黑" panose="020B0503020204020204" pitchFamily="34" charset="-122"/>
                <a:ea typeface="微软雅黑" panose="020B0503020204020204" pitchFamily="34" charset="-122"/>
              </a:rPr>
              <a:t>ECN</a:t>
            </a:r>
            <a:r>
              <a:rPr lang="zh-CN" altLang="en-US" sz="1200" b="0" i="0" dirty="0">
                <a:solidFill>
                  <a:srgbClr val="000000"/>
                </a:solidFill>
                <a:effectLst/>
                <a:highlight>
                  <a:srgbClr val="FFFFFF"/>
                </a:highlight>
                <a:latin typeface="微软雅黑" panose="020B0503020204020204" pitchFamily="34" charset="-122"/>
                <a:ea typeface="微软雅黑" panose="020B0503020204020204" pitchFamily="34" charset="-122"/>
              </a:rPr>
              <a:t>域的标识，由接收端向发送端发出降低发送速率的</a:t>
            </a:r>
            <a:r>
              <a:rPr lang="en-US" altLang="zh-CN" sz="1200" b="0" i="0" dirty="0">
                <a:solidFill>
                  <a:srgbClr val="000000"/>
                </a:solidFill>
                <a:effectLst/>
                <a:highlight>
                  <a:srgbClr val="FFFFFF"/>
                </a:highlight>
                <a:latin typeface="微软雅黑" panose="020B0503020204020204" pitchFamily="34" charset="-122"/>
                <a:ea typeface="微软雅黑" panose="020B0503020204020204" pitchFamily="34" charset="-122"/>
              </a:rPr>
              <a:t>CNP</a:t>
            </a:r>
            <a:r>
              <a:rPr lang="zh-CN" altLang="en-US" sz="1200" b="0" i="0" dirty="0">
                <a:solidFill>
                  <a:srgbClr val="000000"/>
                </a:solidFill>
                <a:effectLst/>
                <a:highlight>
                  <a:srgbClr val="FFFFFF"/>
                </a:highlight>
                <a:latin typeface="微软雅黑" panose="020B0503020204020204" pitchFamily="34" charset="-122"/>
                <a:ea typeface="微软雅黑" panose="020B0503020204020204" pitchFamily="34" charset="-122"/>
              </a:rPr>
              <a:t>（</a:t>
            </a:r>
            <a:r>
              <a:rPr lang="en-US" altLang="zh-CN" sz="1200" b="0" i="0" dirty="0">
                <a:solidFill>
                  <a:srgbClr val="000000"/>
                </a:solidFill>
                <a:effectLst/>
                <a:highlight>
                  <a:srgbClr val="FFFFFF"/>
                </a:highlight>
                <a:latin typeface="微软雅黑" panose="020B0503020204020204" pitchFamily="34" charset="-122"/>
                <a:ea typeface="微软雅黑" panose="020B0503020204020204" pitchFamily="34" charset="-122"/>
              </a:rPr>
              <a:t>Congestion Notification Packet</a:t>
            </a:r>
            <a:r>
              <a:rPr lang="zh-CN" altLang="en-US" sz="1200" b="0" i="0" dirty="0">
                <a:solidFill>
                  <a:srgbClr val="000000"/>
                </a:solidFill>
                <a:effectLst/>
                <a:highlight>
                  <a:srgbClr val="FFFFFF"/>
                </a:highlight>
                <a:latin typeface="微软雅黑" panose="020B0503020204020204" pitchFamily="34" charset="-122"/>
                <a:ea typeface="微软雅黑" panose="020B0503020204020204" pitchFamily="34" charset="-122"/>
              </a:rPr>
              <a:t>，拥塞通知报文），实现端到端的拥塞管理，减缓拥塞扩散恶化。</a:t>
            </a:r>
            <a:endParaRPr lang="en-US" altLang="zh-CN" sz="1200" b="0" i="0" dirty="0">
              <a:solidFill>
                <a:srgbClr val="000000"/>
              </a:solidFill>
              <a:effectLst/>
              <a:highlight>
                <a:srgbClr val="FFFFFF"/>
              </a:highlight>
              <a:latin typeface="微软雅黑" panose="020B0503020204020204" pitchFamily="34" charset="-122"/>
              <a:ea typeface="微软雅黑" panose="020B0503020204020204" pitchFamily="34" charset="-122"/>
            </a:endParaRPr>
          </a:p>
          <a:p>
            <a:pPr marL="720090" marR="0" indent="-323850" algn="l" fontAlgn="base">
              <a:spcBef>
                <a:spcPts val="200"/>
              </a:spcBef>
              <a:spcAft>
                <a:spcPts val="200"/>
              </a:spcAft>
              <a:buFont typeface="Wingdings" panose="05000000000000000000" pitchFamily="2" charset="2"/>
              <a:buChar char="l"/>
            </a:pPr>
            <a:r>
              <a:rPr lang="zh-CN" altLang="en-US" sz="1200" b="0" i="0" dirty="0">
                <a:solidFill>
                  <a:srgbClr val="000000"/>
                </a:solidFill>
                <a:effectLst/>
                <a:highlight>
                  <a:srgbClr val="FFFFFF"/>
                </a:highlight>
                <a:latin typeface="微软雅黑" panose="020B0503020204020204" pitchFamily="34" charset="-122"/>
                <a:ea typeface="微软雅黑" panose="020B0503020204020204" pitchFamily="34" charset="-122"/>
              </a:rPr>
              <a:t>（建议）</a:t>
            </a:r>
            <a:r>
              <a:rPr lang="en-US" altLang="zh-CN" sz="1200" b="0" i="0" dirty="0">
                <a:solidFill>
                  <a:srgbClr val="000000"/>
                </a:solidFill>
                <a:effectLst/>
                <a:highlight>
                  <a:srgbClr val="FFFFFF"/>
                </a:highlight>
                <a:latin typeface="微软雅黑" panose="020B0503020204020204" pitchFamily="34" charset="-122"/>
                <a:ea typeface="微软雅黑" panose="020B0503020204020204" pitchFamily="34" charset="-122"/>
              </a:rPr>
              <a:t>DCBX</a:t>
            </a:r>
            <a:r>
              <a:rPr lang="zh-CN" altLang="en-US" sz="1200" b="0" i="0" dirty="0">
                <a:solidFill>
                  <a:srgbClr val="000000"/>
                </a:solidFill>
                <a:effectLst/>
                <a:highlight>
                  <a:srgbClr val="FFFFFF"/>
                </a:highlight>
                <a:latin typeface="微软雅黑" panose="020B0503020204020204" pitchFamily="34" charset="-122"/>
                <a:ea typeface="微软雅黑" panose="020B0503020204020204" pitchFamily="34" charset="-122"/>
              </a:rPr>
              <a:t>（</a:t>
            </a:r>
            <a:r>
              <a:rPr lang="en-US" altLang="zh-CN" sz="1200" b="0" i="0" dirty="0">
                <a:solidFill>
                  <a:srgbClr val="000000"/>
                </a:solidFill>
                <a:effectLst/>
                <a:highlight>
                  <a:srgbClr val="FFFFFF"/>
                </a:highlight>
                <a:latin typeface="微软雅黑" panose="020B0503020204020204" pitchFamily="34" charset="-122"/>
                <a:ea typeface="微软雅黑" panose="020B0503020204020204" pitchFamily="34" charset="-122"/>
              </a:rPr>
              <a:t>Data Center Bridging Exchange Protocol</a:t>
            </a:r>
            <a:r>
              <a:rPr lang="zh-CN" altLang="en-US" sz="1200" b="0" i="0" dirty="0">
                <a:solidFill>
                  <a:srgbClr val="000000"/>
                </a:solidFill>
                <a:effectLst/>
                <a:highlight>
                  <a:srgbClr val="FFFFFF"/>
                </a:highlight>
                <a:latin typeface="微软雅黑" panose="020B0503020204020204" pitchFamily="34" charset="-122"/>
                <a:ea typeface="微软雅黑" panose="020B0503020204020204" pitchFamily="34" charset="-122"/>
              </a:rPr>
              <a:t>，数据中心桥能力交换协议）：使用</a:t>
            </a:r>
            <a:r>
              <a:rPr lang="en-US" altLang="zh-CN" sz="1200" b="0" i="0" dirty="0">
                <a:solidFill>
                  <a:srgbClr val="000000"/>
                </a:solidFill>
                <a:effectLst/>
                <a:highlight>
                  <a:srgbClr val="FFFFFF"/>
                </a:highlight>
                <a:latin typeface="微软雅黑" panose="020B0503020204020204" pitchFamily="34" charset="-122"/>
                <a:ea typeface="微软雅黑" panose="020B0503020204020204" pitchFamily="34" charset="-122"/>
              </a:rPr>
              <a:t>LLDP</a:t>
            </a:r>
            <a:r>
              <a:rPr lang="zh-CN" altLang="en-US" sz="1200" b="0" i="0" dirty="0">
                <a:solidFill>
                  <a:srgbClr val="000000"/>
                </a:solidFill>
                <a:effectLst/>
                <a:highlight>
                  <a:srgbClr val="FFFFFF"/>
                </a:highlight>
                <a:latin typeface="微软雅黑" panose="020B0503020204020204" pitchFamily="34" charset="-122"/>
                <a:ea typeface="微软雅黑" panose="020B0503020204020204" pitchFamily="34" charset="-122"/>
              </a:rPr>
              <a:t>自动协商</a:t>
            </a:r>
            <a:r>
              <a:rPr lang="en-US" altLang="zh-CN" sz="1200" b="0" i="0" dirty="0">
                <a:solidFill>
                  <a:srgbClr val="000000"/>
                </a:solidFill>
                <a:effectLst/>
                <a:highlight>
                  <a:srgbClr val="FFFFFF"/>
                </a:highlight>
                <a:latin typeface="微软雅黑" panose="020B0503020204020204" pitchFamily="34" charset="-122"/>
                <a:ea typeface="微软雅黑" panose="020B0503020204020204" pitchFamily="34" charset="-122"/>
              </a:rPr>
              <a:t>DCB</a:t>
            </a:r>
            <a:r>
              <a:rPr lang="zh-CN" altLang="en-US" sz="1200" b="0" i="0" dirty="0">
                <a:solidFill>
                  <a:srgbClr val="000000"/>
                </a:solidFill>
                <a:effectLst/>
                <a:highlight>
                  <a:srgbClr val="FFFFFF"/>
                </a:highlight>
                <a:latin typeface="微软雅黑" panose="020B0503020204020204" pitchFamily="34" charset="-122"/>
                <a:ea typeface="微软雅黑" panose="020B0503020204020204" pitchFamily="34" charset="-122"/>
              </a:rPr>
              <a:t>能力参数，包括</a:t>
            </a:r>
            <a:r>
              <a:rPr lang="en-US" altLang="zh-CN" sz="1200" b="0" i="0" dirty="0">
                <a:solidFill>
                  <a:srgbClr val="000000"/>
                </a:solidFill>
                <a:effectLst/>
                <a:highlight>
                  <a:srgbClr val="FFFFFF"/>
                </a:highlight>
                <a:latin typeface="微软雅黑" panose="020B0503020204020204" pitchFamily="34" charset="-122"/>
                <a:ea typeface="微软雅黑" panose="020B0503020204020204" pitchFamily="34" charset="-122"/>
              </a:rPr>
              <a:t>PFC</a:t>
            </a:r>
            <a:r>
              <a:rPr lang="zh-CN" altLang="en-US" sz="1200" b="0" i="0" dirty="0">
                <a:solidFill>
                  <a:srgbClr val="000000"/>
                </a:solidFill>
                <a:effectLst/>
                <a:highlight>
                  <a:srgbClr val="FFFFFF"/>
                </a:highlight>
                <a:latin typeface="微软雅黑" panose="020B0503020204020204" pitchFamily="34" charset="-122"/>
                <a:ea typeface="微软雅黑" panose="020B0503020204020204" pitchFamily="34" charset="-122"/>
              </a:rPr>
              <a:t>和</a:t>
            </a:r>
            <a:r>
              <a:rPr lang="en-US" altLang="zh-CN" sz="1200" b="0" i="0" dirty="0">
                <a:solidFill>
                  <a:srgbClr val="000000"/>
                </a:solidFill>
                <a:effectLst/>
                <a:highlight>
                  <a:srgbClr val="FFFFFF"/>
                </a:highlight>
                <a:latin typeface="微软雅黑" panose="020B0503020204020204" pitchFamily="34" charset="-122"/>
                <a:ea typeface="微软雅黑" panose="020B0503020204020204" pitchFamily="34" charset="-122"/>
              </a:rPr>
              <a:t>ETS</a:t>
            </a:r>
            <a:r>
              <a:rPr lang="zh-CN" altLang="en-US" sz="1200" b="0" i="0" dirty="0">
                <a:solidFill>
                  <a:srgbClr val="000000"/>
                </a:solidFill>
                <a:effectLst/>
                <a:highlight>
                  <a:srgbClr val="FFFFFF"/>
                </a:highlight>
                <a:latin typeface="微软雅黑" panose="020B0503020204020204" pitchFamily="34" charset="-122"/>
                <a:ea typeface="微软雅黑" panose="020B0503020204020204" pitchFamily="34" charset="-122"/>
              </a:rPr>
              <a:t>等。一般用在接入交换机连接服务器的端口，与服务器网卡进行能力协商。</a:t>
            </a:r>
            <a:endParaRPr lang="en-US" altLang="zh-CN" sz="1200" b="0" i="0" dirty="0">
              <a:solidFill>
                <a:srgbClr val="000000"/>
              </a:solidFill>
              <a:effectLst/>
              <a:highlight>
                <a:srgbClr val="FFFFFF"/>
              </a:highlight>
              <a:latin typeface="微软雅黑" panose="020B0503020204020204" pitchFamily="34" charset="-122"/>
              <a:ea typeface="微软雅黑" panose="020B0503020204020204" pitchFamily="34" charset="-122"/>
            </a:endParaRPr>
          </a:p>
          <a:p>
            <a:pPr marL="720090" marR="0" indent="-323850" algn="l" fontAlgn="base">
              <a:spcBef>
                <a:spcPts val="200"/>
              </a:spcBef>
              <a:spcAft>
                <a:spcPts val="200"/>
              </a:spcAft>
              <a:buFont typeface="Wingdings" panose="05000000000000000000" pitchFamily="2" charset="2"/>
              <a:buChar char="l"/>
            </a:pPr>
            <a:r>
              <a:rPr lang="zh-CN" altLang="en-US" sz="1200" b="0" i="0" dirty="0">
                <a:solidFill>
                  <a:srgbClr val="000000"/>
                </a:solidFill>
                <a:effectLst/>
                <a:highlight>
                  <a:srgbClr val="FFFFFF"/>
                </a:highlight>
                <a:latin typeface="微软雅黑" panose="020B0503020204020204" pitchFamily="34" charset="-122"/>
                <a:ea typeface="微软雅黑" panose="020B0503020204020204" pitchFamily="34" charset="-122"/>
              </a:rPr>
              <a:t>（可选）</a:t>
            </a:r>
            <a:r>
              <a:rPr lang="en-US" altLang="zh-CN" sz="1200" b="0" i="0" dirty="0">
                <a:solidFill>
                  <a:srgbClr val="000000"/>
                </a:solidFill>
                <a:effectLst/>
                <a:highlight>
                  <a:srgbClr val="FFFFFF"/>
                </a:highlight>
                <a:latin typeface="微软雅黑" panose="020B0503020204020204" pitchFamily="34" charset="-122"/>
                <a:ea typeface="微软雅黑" panose="020B0503020204020204" pitchFamily="34" charset="-122"/>
              </a:rPr>
              <a:t>ETS</a:t>
            </a:r>
            <a:r>
              <a:rPr lang="zh-CN" altLang="en-US" sz="1200" b="0" i="0" dirty="0">
                <a:solidFill>
                  <a:srgbClr val="000000"/>
                </a:solidFill>
                <a:effectLst/>
                <a:highlight>
                  <a:srgbClr val="FFFFFF"/>
                </a:highlight>
                <a:latin typeface="微软雅黑" panose="020B0503020204020204" pitchFamily="34" charset="-122"/>
                <a:ea typeface="微软雅黑" panose="020B0503020204020204" pitchFamily="34" charset="-122"/>
              </a:rPr>
              <a:t>（</a:t>
            </a:r>
            <a:r>
              <a:rPr lang="en-US" altLang="zh-CN" sz="1200" b="0" i="0" dirty="0">
                <a:solidFill>
                  <a:srgbClr val="000000"/>
                </a:solidFill>
                <a:effectLst/>
                <a:highlight>
                  <a:srgbClr val="FFFFFF"/>
                </a:highlight>
                <a:latin typeface="微软雅黑" panose="020B0503020204020204" pitchFamily="34" charset="-122"/>
                <a:ea typeface="微软雅黑" panose="020B0503020204020204" pitchFamily="34" charset="-122"/>
              </a:rPr>
              <a:t>Enhanced Transmission Selection</a:t>
            </a:r>
            <a:r>
              <a:rPr lang="zh-CN" altLang="en-US" sz="1200" b="0" i="0" dirty="0">
                <a:solidFill>
                  <a:srgbClr val="000000"/>
                </a:solidFill>
                <a:effectLst/>
                <a:highlight>
                  <a:srgbClr val="FFFFFF"/>
                </a:highlight>
                <a:latin typeface="微软雅黑" panose="020B0503020204020204" pitchFamily="34" charset="-122"/>
                <a:ea typeface="微软雅黑" panose="020B0503020204020204" pitchFamily="34" charset="-122"/>
              </a:rPr>
              <a:t>，增强传输选择）：将流量按服务类型分组，在提供不同流量的最小带宽保证的同时提高链路利用率，保证重要流量的带宽百分比。需要逐跳提供。</a:t>
            </a:r>
          </a:p>
        </p:txBody>
      </p:sp>
    </p:spTree>
    <p:extLst>
      <p:ext uri="{BB962C8B-B14F-4D97-AF65-F5344CB8AC3E}">
        <p14:creationId xmlns:p14="http://schemas.microsoft.com/office/powerpoint/2010/main" val="8485601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技术演进</a:t>
            </a:r>
            <a:r>
              <a:rPr lang="zh-CN" altLang="en-US" dirty="0"/>
              <a:t>方向</a:t>
            </a:r>
          </a:p>
        </p:txBody>
      </p:sp>
      <p:grpSp>
        <p:nvGrpSpPr>
          <p:cNvPr id="3" name="组合 2">
            <a:extLst>
              <a:ext uri="{FF2B5EF4-FFF2-40B4-BE49-F238E27FC236}">
                <a16:creationId xmlns:a16="http://schemas.microsoft.com/office/drawing/2014/main" id="{A71371E1-9E0B-201A-136F-A4D40410758F}"/>
              </a:ext>
            </a:extLst>
          </p:cNvPr>
          <p:cNvGrpSpPr/>
          <p:nvPr/>
        </p:nvGrpSpPr>
        <p:grpSpPr>
          <a:xfrm>
            <a:off x="0" y="0"/>
            <a:ext cx="12192000" cy="6858001"/>
            <a:chOff x="0" y="0"/>
            <a:chExt cx="12192000" cy="6858001"/>
          </a:xfrm>
        </p:grpSpPr>
        <p:sp>
          <p:nvSpPr>
            <p:cNvPr id="5" name="任意多边形: 形状 4">
              <a:extLst>
                <a:ext uri="{FF2B5EF4-FFF2-40B4-BE49-F238E27FC236}">
                  <a16:creationId xmlns:a16="http://schemas.microsoft.com/office/drawing/2014/main" id="{342DE34F-DA36-CFE8-A2BD-99A5ADB1CE77}"/>
                </a:ext>
              </a:extLst>
            </p:cNvPr>
            <p:cNvSpPr/>
            <p:nvPr/>
          </p:nvSpPr>
          <p:spPr>
            <a:xfrm>
              <a:off x="10466640" y="5651726"/>
              <a:ext cx="1725360" cy="1206275"/>
            </a:xfrm>
            <a:custGeom>
              <a:avLst/>
              <a:gdLst>
                <a:gd name="connsiteX0" fmla="*/ 1725359 w 1725360"/>
                <a:gd name="connsiteY0" fmla="*/ 0 h 1206275"/>
                <a:gd name="connsiteX1" fmla="*/ 1725360 w 1725360"/>
                <a:gd name="connsiteY1" fmla="*/ 0 h 1206275"/>
                <a:gd name="connsiteX2" fmla="*/ 1725360 w 1725360"/>
                <a:gd name="connsiteY2" fmla="*/ 1206275 h 1206275"/>
                <a:gd name="connsiteX3" fmla="*/ 0 w 1725360"/>
                <a:gd name="connsiteY3" fmla="*/ 1206275 h 1206275"/>
                <a:gd name="connsiteX4" fmla="*/ 51998 w 1725360"/>
                <a:gd name="connsiteY4" fmla="*/ 1115809 h 1206275"/>
                <a:gd name="connsiteX5" fmla="*/ 582723 w 1725360"/>
                <a:gd name="connsiteY5" fmla="*/ 678769 h 1206275"/>
                <a:gd name="connsiteX6" fmla="*/ 654452 w 1725360"/>
                <a:gd name="connsiteY6" fmla="*/ 652516 h 1206275"/>
                <a:gd name="connsiteX7" fmla="*/ 664676 w 1725360"/>
                <a:gd name="connsiteY7" fmla="*/ 631292 h 1206275"/>
                <a:gd name="connsiteX8" fmla="*/ 1725359 w 1725360"/>
                <a:gd name="connsiteY8" fmla="*/ 0 h 120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5360" h="1206275">
                  <a:moveTo>
                    <a:pt x="1725359" y="0"/>
                  </a:moveTo>
                  <a:lnTo>
                    <a:pt x="1725360" y="0"/>
                  </a:lnTo>
                  <a:lnTo>
                    <a:pt x="1725360" y="1206275"/>
                  </a:lnTo>
                  <a:lnTo>
                    <a:pt x="0" y="1206275"/>
                  </a:lnTo>
                  <a:lnTo>
                    <a:pt x="51998" y="1115809"/>
                  </a:lnTo>
                  <a:cubicBezTo>
                    <a:pt x="182064" y="923287"/>
                    <a:pt x="366248" y="770331"/>
                    <a:pt x="582723" y="678769"/>
                  </a:cubicBezTo>
                  <a:lnTo>
                    <a:pt x="654452" y="652516"/>
                  </a:lnTo>
                  <a:lnTo>
                    <a:pt x="664676" y="631292"/>
                  </a:lnTo>
                  <a:cubicBezTo>
                    <a:pt x="868945" y="255266"/>
                    <a:pt x="1267342" y="0"/>
                    <a:pt x="1725359" y="0"/>
                  </a:cubicBezTo>
                  <a:close/>
                </a:path>
              </a:pathLst>
            </a:cu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6" name="任意多边形: 形状 5">
              <a:extLst>
                <a:ext uri="{FF2B5EF4-FFF2-40B4-BE49-F238E27FC236}">
                  <a16:creationId xmlns:a16="http://schemas.microsoft.com/office/drawing/2014/main" id="{018C3720-9010-7F88-89A6-158544555860}"/>
                </a:ext>
              </a:extLst>
            </p:cNvPr>
            <p:cNvSpPr/>
            <p:nvPr/>
          </p:nvSpPr>
          <p:spPr>
            <a:xfrm flipH="1" flipV="1">
              <a:off x="0" y="0"/>
              <a:ext cx="1725360" cy="1206275"/>
            </a:xfrm>
            <a:custGeom>
              <a:avLst/>
              <a:gdLst>
                <a:gd name="connsiteX0" fmla="*/ 1725359 w 1725360"/>
                <a:gd name="connsiteY0" fmla="*/ 0 h 1206275"/>
                <a:gd name="connsiteX1" fmla="*/ 1725360 w 1725360"/>
                <a:gd name="connsiteY1" fmla="*/ 0 h 1206275"/>
                <a:gd name="connsiteX2" fmla="*/ 1725360 w 1725360"/>
                <a:gd name="connsiteY2" fmla="*/ 1206275 h 1206275"/>
                <a:gd name="connsiteX3" fmla="*/ 0 w 1725360"/>
                <a:gd name="connsiteY3" fmla="*/ 1206275 h 1206275"/>
                <a:gd name="connsiteX4" fmla="*/ 51998 w 1725360"/>
                <a:gd name="connsiteY4" fmla="*/ 1115809 h 1206275"/>
                <a:gd name="connsiteX5" fmla="*/ 582723 w 1725360"/>
                <a:gd name="connsiteY5" fmla="*/ 678769 h 1206275"/>
                <a:gd name="connsiteX6" fmla="*/ 654452 w 1725360"/>
                <a:gd name="connsiteY6" fmla="*/ 652516 h 1206275"/>
                <a:gd name="connsiteX7" fmla="*/ 664676 w 1725360"/>
                <a:gd name="connsiteY7" fmla="*/ 631292 h 1206275"/>
                <a:gd name="connsiteX8" fmla="*/ 1725359 w 1725360"/>
                <a:gd name="connsiteY8" fmla="*/ 0 h 120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5360" h="1206275">
                  <a:moveTo>
                    <a:pt x="1725359" y="0"/>
                  </a:moveTo>
                  <a:lnTo>
                    <a:pt x="1725360" y="0"/>
                  </a:lnTo>
                  <a:lnTo>
                    <a:pt x="1725360" y="1206275"/>
                  </a:lnTo>
                  <a:lnTo>
                    <a:pt x="0" y="1206275"/>
                  </a:lnTo>
                  <a:lnTo>
                    <a:pt x="51998" y="1115809"/>
                  </a:lnTo>
                  <a:cubicBezTo>
                    <a:pt x="182064" y="923287"/>
                    <a:pt x="366248" y="770331"/>
                    <a:pt x="582723" y="678769"/>
                  </a:cubicBezTo>
                  <a:lnTo>
                    <a:pt x="654452" y="652516"/>
                  </a:lnTo>
                  <a:lnTo>
                    <a:pt x="664676" y="631292"/>
                  </a:lnTo>
                  <a:cubicBezTo>
                    <a:pt x="868945" y="255266"/>
                    <a:pt x="1267342" y="0"/>
                    <a:pt x="1725359" y="0"/>
                  </a:cubicBezTo>
                  <a:close/>
                </a:path>
              </a:pathLst>
            </a:cu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grpSp>
          <p:nvGrpSpPr>
            <p:cNvPr id="7" name="组合 6">
              <a:extLst>
                <a:ext uri="{FF2B5EF4-FFF2-40B4-BE49-F238E27FC236}">
                  <a16:creationId xmlns:a16="http://schemas.microsoft.com/office/drawing/2014/main" id="{08E80E3E-7465-F017-FAA2-413157283D7B}"/>
                </a:ext>
              </a:extLst>
            </p:cNvPr>
            <p:cNvGrpSpPr/>
            <p:nvPr/>
          </p:nvGrpSpPr>
          <p:grpSpPr>
            <a:xfrm>
              <a:off x="732187" y="2087784"/>
              <a:ext cx="3299189" cy="2074384"/>
              <a:chOff x="862680" y="1982277"/>
              <a:chExt cx="3299189" cy="2074384"/>
            </a:xfrm>
          </p:grpSpPr>
          <p:sp>
            <p:nvSpPr>
              <p:cNvPr id="32" name="Number1">
                <a:extLst>
                  <a:ext uri="{FF2B5EF4-FFF2-40B4-BE49-F238E27FC236}">
                    <a16:creationId xmlns:a16="http://schemas.microsoft.com/office/drawing/2014/main" id="{2257B07C-DDBC-D28B-3B0D-BFDA09AE65E6}"/>
                  </a:ext>
                </a:extLst>
              </p:cNvPr>
              <p:cNvSpPr/>
              <p:nvPr/>
            </p:nvSpPr>
            <p:spPr>
              <a:xfrm>
                <a:off x="862680" y="1982277"/>
                <a:ext cx="595086" cy="595086"/>
              </a:xfrm>
              <a:prstGeom prst="ellipse">
                <a:avLst/>
              </a:prstGeom>
              <a:gradFill>
                <a:gsLst>
                  <a:gs pos="0">
                    <a:schemeClr val="accent1">
                      <a:lumMod val="60000"/>
                      <a:lumOff val="40000"/>
                    </a:schemeClr>
                  </a:gs>
                  <a:gs pos="50000">
                    <a:schemeClr val="accent1"/>
                  </a:gs>
                </a:gsLst>
                <a:lin ang="27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altLang="zh-CN" sz="2400" b="1" dirty="0">
                    <a:cs typeface="+mn-ea"/>
                    <a:sym typeface="+mn-lt"/>
                  </a:rPr>
                  <a:t>01</a:t>
                </a:r>
                <a:endParaRPr lang="zh-CN" altLang="en-US" sz="2400" b="1" dirty="0">
                  <a:cs typeface="+mn-ea"/>
                  <a:sym typeface="+mn-lt"/>
                </a:endParaRPr>
              </a:p>
            </p:txBody>
          </p:sp>
          <p:cxnSp>
            <p:nvCxnSpPr>
              <p:cNvPr id="33" name="Line1">
                <a:extLst>
                  <a:ext uri="{FF2B5EF4-FFF2-40B4-BE49-F238E27FC236}">
                    <a16:creationId xmlns:a16="http://schemas.microsoft.com/office/drawing/2014/main" id="{300AD681-72C2-750F-CD23-B4A347B7B26F}"/>
                  </a:ext>
                </a:extLst>
              </p:cNvPr>
              <p:cNvCxnSpPr>
                <a:cxnSpLocks/>
              </p:cNvCxnSpPr>
              <p:nvPr/>
            </p:nvCxnSpPr>
            <p:spPr>
              <a:xfrm>
                <a:off x="1160223" y="2577364"/>
                <a:ext cx="0" cy="1080237"/>
              </a:xfrm>
              <a:prstGeom prst="line">
                <a:avLst/>
              </a:prstGeom>
            </p:spPr>
            <p:style>
              <a:lnRef idx="1">
                <a:schemeClr val="accent1"/>
              </a:lnRef>
              <a:fillRef idx="0">
                <a:schemeClr val="accent1"/>
              </a:fillRef>
              <a:effectRef idx="0">
                <a:schemeClr val="accent1"/>
              </a:effectRef>
              <a:fontRef idx="minor">
                <a:schemeClr val="tx1"/>
              </a:fontRef>
            </p:style>
          </p:cxnSp>
          <p:sp>
            <p:nvSpPr>
              <p:cNvPr id="34" name="Shape1">
                <a:extLst>
                  <a:ext uri="{FF2B5EF4-FFF2-40B4-BE49-F238E27FC236}">
                    <a16:creationId xmlns:a16="http://schemas.microsoft.com/office/drawing/2014/main" id="{AF72648F-50B8-D1D5-BDFE-8A607B5D40EF}"/>
                  </a:ext>
                </a:extLst>
              </p:cNvPr>
              <p:cNvSpPr/>
              <p:nvPr/>
            </p:nvSpPr>
            <p:spPr>
              <a:xfrm>
                <a:off x="1113960" y="3603175"/>
                <a:ext cx="92526" cy="92526"/>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5" name="Text1">
                <a:extLst>
                  <a:ext uri="{FF2B5EF4-FFF2-40B4-BE49-F238E27FC236}">
                    <a16:creationId xmlns:a16="http://schemas.microsoft.com/office/drawing/2014/main" id="{45561F72-372C-5A2F-5848-B7D76C0074D6}"/>
                  </a:ext>
                </a:extLst>
              </p:cNvPr>
              <p:cNvSpPr>
                <a:spLocks/>
              </p:cNvSpPr>
              <p:nvPr/>
            </p:nvSpPr>
            <p:spPr>
              <a:xfrm>
                <a:off x="1539829" y="2903961"/>
                <a:ext cx="2622040" cy="1152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fontScale="85000" lnSpcReduction="10000"/>
              </a:bodyPr>
              <a:lstStyle/>
              <a:p>
                <a:pPr>
                  <a:lnSpc>
                    <a:spcPct val="120000"/>
                  </a:lnSpc>
                </a:pPr>
                <a:r>
                  <a:rPr lang="zh-CN" altLang="en-US" sz="1200" b="1" i="0" dirty="0">
                    <a:solidFill>
                      <a:schemeClr val="tx1"/>
                    </a:solidFill>
                    <a:effectLst/>
                    <a:latin typeface="微软雅黑" panose="020B0503020204020204" pitchFamily="34" charset="-122"/>
                    <a:ea typeface="微软雅黑" panose="020B0503020204020204" pitchFamily="34" charset="-122"/>
                    <a:cs typeface="+mn-ea"/>
                    <a:sym typeface="+mn-lt"/>
                  </a:rPr>
                  <a:t>接入带宽</a:t>
                </a:r>
                <a:r>
                  <a:rPr lang="zh-CN" altLang="en-US" sz="1200" i="0" dirty="0">
                    <a:solidFill>
                      <a:schemeClr val="tx1"/>
                    </a:solidFill>
                    <a:effectLst/>
                    <a:latin typeface="微软雅黑" panose="020B0503020204020204" pitchFamily="34" charset="-122"/>
                    <a:ea typeface="微软雅黑" panose="020B0503020204020204" pitchFamily="34" charset="-122"/>
                    <a:cs typeface="+mn-ea"/>
                    <a:sym typeface="+mn-lt"/>
                  </a:rPr>
                  <a:t>：</a:t>
                </a:r>
                <a:r>
                  <a:rPr lang="en-US" altLang="zh-CN" sz="1200" i="0" dirty="0">
                    <a:solidFill>
                      <a:schemeClr val="tx1"/>
                    </a:solidFill>
                    <a:effectLst/>
                    <a:latin typeface="微软雅黑" panose="020B0503020204020204" pitchFamily="34" charset="-122"/>
                    <a:ea typeface="微软雅黑" panose="020B0503020204020204" pitchFamily="34" charset="-122"/>
                    <a:cs typeface="+mn-ea"/>
                    <a:sym typeface="+mn-lt"/>
                  </a:rPr>
                  <a:t>100</a:t>
                </a:r>
                <a:r>
                  <a:rPr lang="pt-BR" altLang="zh-CN" sz="1200" i="0" dirty="0">
                    <a:solidFill>
                      <a:schemeClr val="tx1"/>
                    </a:solidFill>
                    <a:effectLst/>
                    <a:latin typeface="微软雅黑" panose="020B0503020204020204" pitchFamily="34" charset="-122"/>
                    <a:ea typeface="微软雅黑" panose="020B0503020204020204" pitchFamily="34" charset="-122"/>
                    <a:cs typeface="+mn-ea"/>
                    <a:sym typeface="+mn-lt"/>
                  </a:rPr>
                  <a:t>G-&gt;200G-&gt;400G-&gt;800G</a:t>
                </a:r>
              </a:p>
              <a:p>
                <a:pPr>
                  <a:lnSpc>
                    <a:spcPct val="120000"/>
                  </a:lnSpc>
                </a:pPr>
                <a:r>
                  <a:rPr lang="zh-CN" altLang="en-US" sz="1200" b="1" i="0" dirty="0">
                    <a:solidFill>
                      <a:schemeClr val="tx1"/>
                    </a:solidFill>
                    <a:effectLst/>
                    <a:latin typeface="微软雅黑" panose="020B0503020204020204" pitchFamily="34" charset="-122"/>
                    <a:ea typeface="微软雅黑" panose="020B0503020204020204" pitchFamily="34" charset="-122"/>
                    <a:cs typeface="+mn-ea"/>
                    <a:sym typeface="+mn-lt"/>
                  </a:rPr>
                  <a:t>芯片容量</a:t>
                </a:r>
                <a:r>
                  <a:rPr lang="zh-CN" altLang="en-US" sz="1200" i="0" dirty="0">
                    <a:solidFill>
                      <a:schemeClr val="tx1"/>
                    </a:solidFill>
                    <a:effectLst/>
                    <a:latin typeface="微软雅黑" panose="020B0503020204020204" pitchFamily="34" charset="-122"/>
                    <a:ea typeface="微软雅黑" panose="020B0503020204020204" pitchFamily="34" charset="-122"/>
                    <a:cs typeface="+mn-ea"/>
                    <a:sym typeface="+mn-lt"/>
                  </a:rPr>
                  <a:t>：</a:t>
                </a:r>
                <a:r>
                  <a:rPr lang="en-US" altLang="zh-CN" sz="1200" i="0" dirty="0">
                    <a:solidFill>
                      <a:schemeClr val="tx1"/>
                    </a:solidFill>
                    <a:effectLst/>
                    <a:latin typeface="微软雅黑" panose="020B0503020204020204" pitchFamily="34" charset="-122"/>
                    <a:ea typeface="微软雅黑" panose="020B0503020204020204" pitchFamily="34" charset="-122"/>
                    <a:cs typeface="+mn-ea"/>
                    <a:sym typeface="+mn-lt"/>
                  </a:rPr>
                  <a:t>12.8</a:t>
                </a:r>
                <a:r>
                  <a:rPr lang="pt-BR" altLang="zh-CN" sz="1200" i="0" dirty="0">
                    <a:solidFill>
                      <a:schemeClr val="tx1"/>
                    </a:solidFill>
                    <a:effectLst/>
                    <a:latin typeface="微软雅黑" panose="020B0503020204020204" pitchFamily="34" charset="-122"/>
                    <a:ea typeface="微软雅黑" panose="020B0503020204020204" pitchFamily="34" charset="-122"/>
                    <a:cs typeface="+mn-ea"/>
                    <a:sym typeface="+mn-lt"/>
                  </a:rPr>
                  <a:t>T -&gt;25.6T -&gt;51.2T-&gt;102.4T</a:t>
                </a:r>
              </a:p>
              <a:p>
                <a:pPr>
                  <a:lnSpc>
                    <a:spcPct val="120000"/>
                  </a:lnSpc>
                </a:pPr>
                <a:r>
                  <a:rPr lang="pt-BR" altLang="zh-CN" sz="1200" b="1" i="0" dirty="0">
                    <a:solidFill>
                      <a:schemeClr val="tx1"/>
                    </a:solidFill>
                    <a:effectLst/>
                    <a:latin typeface="微软雅黑" panose="020B0503020204020204" pitchFamily="34" charset="-122"/>
                    <a:ea typeface="微软雅黑" panose="020B0503020204020204" pitchFamily="34" charset="-122"/>
                    <a:cs typeface="+mn-ea"/>
                    <a:sym typeface="+mn-lt"/>
                  </a:rPr>
                  <a:t>S</a:t>
                </a:r>
                <a:r>
                  <a:rPr lang="en-US" altLang="zh-CN" sz="1200" b="1" i="0" dirty="0" err="1">
                    <a:solidFill>
                      <a:schemeClr val="tx1"/>
                    </a:solidFill>
                    <a:effectLst/>
                    <a:latin typeface="微软雅黑" panose="020B0503020204020204" pitchFamily="34" charset="-122"/>
                    <a:ea typeface="微软雅黑" panose="020B0503020204020204" pitchFamily="34" charset="-122"/>
                    <a:cs typeface="+mn-ea"/>
                    <a:sym typeface="+mn-lt"/>
                  </a:rPr>
                  <a:t>erdes</a:t>
                </a:r>
                <a:r>
                  <a:rPr lang="zh-CN" altLang="en-US" sz="1200" b="1" i="0" dirty="0">
                    <a:solidFill>
                      <a:schemeClr val="tx1"/>
                    </a:solidFill>
                    <a:effectLst/>
                    <a:latin typeface="微软雅黑" panose="020B0503020204020204" pitchFamily="34" charset="-122"/>
                    <a:ea typeface="微软雅黑" panose="020B0503020204020204" pitchFamily="34" charset="-122"/>
                    <a:cs typeface="+mn-ea"/>
                    <a:sym typeface="+mn-lt"/>
                  </a:rPr>
                  <a:t>： </a:t>
                </a:r>
                <a:r>
                  <a:rPr lang="en-US" altLang="zh-CN" sz="1200" i="0" dirty="0">
                    <a:solidFill>
                      <a:schemeClr val="tx1"/>
                    </a:solidFill>
                    <a:effectLst/>
                    <a:latin typeface="微软雅黑" panose="020B0503020204020204" pitchFamily="34" charset="-122"/>
                    <a:ea typeface="微软雅黑" panose="020B0503020204020204" pitchFamily="34" charset="-122"/>
                    <a:cs typeface="+mn-ea"/>
                    <a:sym typeface="+mn-lt"/>
                  </a:rPr>
                  <a:t>56G-&gt;112G-224G</a:t>
                </a:r>
                <a:endParaRPr lang="pt-BR" altLang="zh-CN" sz="1200" i="0" dirty="0">
                  <a:solidFill>
                    <a:schemeClr val="tx1"/>
                  </a:solidFill>
                  <a:effectLst/>
                  <a:latin typeface="微软雅黑" panose="020B0503020204020204" pitchFamily="34" charset="-122"/>
                  <a:ea typeface="微软雅黑" panose="020B0503020204020204" pitchFamily="34" charset="-122"/>
                  <a:cs typeface="+mn-ea"/>
                  <a:sym typeface="+mn-lt"/>
                </a:endParaRPr>
              </a:p>
              <a:p>
                <a:pPr>
                  <a:lnSpc>
                    <a:spcPct val="120000"/>
                  </a:lnSpc>
                </a:pPr>
                <a:r>
                  <a:rPr lang="zh-CN" altLang="en-US" sz="1200" b="1" i="0" dirty="0">
                    <a:solidFill>
                      <a:schemeClr val="tx1"/>
                    </a:solidFill>
                    <a:effectLst/>
                    <a:latin typeface="微软雅黑" panose="020B0503020204020204" pitchFamily="34" charset="-122"/>
                    <a:ea typeface="微软雅黑" panose="020B0503020204020204" pitchFamily="34" charset="-122"/>
                    <a:cs typeface="+mn-ea"/>
                    <a:sym typeface="+mn-lt"/>
                  </a:rPr>
                  <a:t>网络拓扑：</a:t>
                </a:r>
                <a:r>
                  <a:rPr lang="zh-CN" altLang="en-US" sz="1200" i="0" dirty="0">
                    <a:solidFill>
                      <a:schemeClr val="tx1"/>
                    </a:solidFill>
                    <a:effectLst/>
                    <a:latin typeface="微软雅黑" panose="020B0503020204020204" pitchFamily="34" charset="-122"/>
                    <a:ea typeface="微软雅黑" panose="020B0503020204020204" pitchFamily="34" charset="-122"/>
                    <a:cs typeface="+mn-ea"/>
                    <a:sym typeface="+mn-lt"/>
                  </a:rPr>
                  <a:t>较少通信跳数，盒式交换机，</a:t>
                </a:r>
              </a:p>
              <a:p>
                <a:pPr>
                  <a:lnSpc>
                    <a:spcPct val="120000"/>
                  </a:lnSpc>
                </a:pPr>
                <a:r>
                  <a:rPr lang="pt-BR" altLang="zh-CN" sz="1200" i="0" dirty="0">
                    <a:solidFill>
                      <a:schemeClr val="tx1"/>
                    </a:solidFill>
                    <a:effectLst/>
                    <a:latin typeface="微软雅黑" panose="020B0503020204020204" pitchFamily="34" charset="-122"/>
                    <a:ea typeface="微软雅黑" panose="020B0503020204020204" pitchFamily="34" charset="-122"/>
                    <a:cs typeface="+mn-ea"/>
                    <a:sym typeface="+mn-lt"/>
                  </a:rPr>
                  <a:t>Rail-Optimize</a:t>
                </a:r>
                <a:r>
                  <a:rPr lang="zh-CN" altLang="en-US" sz="1200" i="0" dirty="0">
                    <a:solidFill>
                      <a:schemeClr val="tx1"/>
                    </a:solidFill>
                    <a:effectLst/>
                    <a:latin typeface="微软雅黑" panose="020B0503020204020204" pitchFamily="34" charset="-122"/>
                    <a:ea typeface="微软雅黑" panose="020B0503020204020204" pitchFamily="34" charset="-122"/>
                    <a:cs typeface="+mn-ea"/>
                    <a:sym typeface="+mn-lt"/>
                  </a:rPr>
                  <a:t>、</a:t>
                </a:r>
                <a:r>
                  <a:rPr lang="en-US" altLang="zh-CN" sz="1200" i="0" dirty="0" err="1">
                    <a:solidFill>
                      <a:schemeClr val="tx1"/>
                    </a:solidFill>
                    <a:effectLst/>
                    <a:latin typeface="微软雅黑" panose="020B0503020204020204" pitchFamily="34" charset="-122"/>
                    <a:ea typeface="微软雅黑" panose="020B0503020204020204" pitchFamily="34" charset="-122"/>
                    <a:cs typeface="+mn-ea"/>
                    <a:sym typeface="+mn-lt"/>
                  </a:rPr>
                  <a:t>Drgonfly</a:t>
                </a:r>
                <a:r>
                  <a:rPr lang="zh-CN" altLang="en-US" sz="1200" i="0" dirty="0">
                    <a:solidFill>
                      <a:schemeClr val="tx1"/>
                    </a:solidFill>
                    <a:effectLst/>
                    <a:latin typeface="微软雅黑" panose="020B0503020204020204" pitchFamily="34" charset="-122"/>
                    <a:ea typeface="微软雅黑" panose="020B0503020204020204" pitchFamily="34" charset="-122"/>
                    <a:cs typeface="+mn-ea"/>
                    <a:sym typeface="+mn-lt"/>
                  </a:rPr>
                  <a:t>、</a:t>
                </a:r>
                <a:r>
                  <a:rPr lang="en-US" altLang="zh-CN" sz="1200" i="0" dirty="0">
                    <a:solidFill>
                      <a:schemeClr val="tx1"/>
                    </a:solidFill>
                    <a:effectLst/>
                    <a:latin typeface="微软雅黑" panose="020B0503020204020204" pitchFamily="34" charset="-122"/>
                    <a:ea typeface="微软雅黑" panose="020B0503020204020204" pitchFamily="34" charset="-122"/>
                    <a:cs typeface="+mn-ea"/>
                    <a:sym typeface="+mn-lt"/>
                  </a:rPr>
                  <a:t>Torus</a:t>
                </a:r>
                <a:endParaRPr lang="zh-CN" altLang="en-US" sz="1200" i="0" dirty="0">
                  <a:solidFill>
                    <a:schemeClr val="tx1"/>
                  </a:solidFill>
                  <a:effectLst/>
                  <a:latin typeface="微软雅黑" panose="020B0503020204020204" pitchFamily="34" charset="-122"/>
                  <a:ea typeface="微软雅黑" panose="020B0503020204020204" pitchFamily="34" charset="-122"/>
                  <a:cs typeface="+mn-ea"/>
                  <a:sym typeface="+mn-lt"/>
                </a:endParaRPr>
              </a:p>
            </p:txBody>
          </p:sp>
          <p:sp>
            <p:nvSpPr>
              <p:cNvPr id="36" name="Bullet1">
                <a:extLst>
                  <a:ext uri="{FF2B5EF4-FFF2-40B4-BE49-F238E27FC236}">
                    <a16:creationId xmlns:a16="http://schemas.microsoft.com/office/drawing/2014/main" id="{8D745F09-9A02-2CC2-BD11-F9CA5F876639}"/>
                  </a:ext>
                </a:extLst>
              </p:cNvPr>
              <p:cNvSpPr>
                <a:spLocks noChangeAspect="1"/>
              </p:cNvSpPr>
              <p:nvPr/>
            </p:nvSpPr>
            <p:spPr>
              <a:xfrm>
                <a:off x="1539828" y="2352357"/>
                <a:ext cx="2622040" cy="5516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r>
                  <a:rPr kumimoji="1" lang="zh-CN" altLang="en-US" b="1" dirty="0">
                    <a:solidFill>
                      <a:schemeClr val="tx1"/>
                    </a:solidFill>
                    <a:latin typeface="微软雅黑" panose="020B0503020204020204" pitchFamily="34" charset="-122"/>
                    <a:ea typeface="微软雅黑" panose="020B0503020204020204" pitchFamily="34" charset="-122"/>
                    <a:cs typeface="+mn-ea"/>
                    <a:sym typeface="+mn-lt"/>
                  </a:rPr>
                  <a:t>网络拓扑</a:t>
                </a:r>
                <a:endParaRPr kumimoji="1" lang="en-US" altLang="zh-CN" b="1" dirty="0">
                  <a:solidFill>
                    <a:schemeClr val="tx1"/>
                  </a:solidFill>
                  <a:latin typeface="微软雅黑" panose="020B0503020204020204" pitchFamily="34" charset="-122"/>
                  <a:ea typeface="微软雅黑" panose="020B0503020204020204" pitchFamily="34" charset="-122"/>
                  <a:cs typeface="+mn-ea"/>
                  <a:sym typeface="+mn-lt"/>
                </a:endParaRPr>
              </a:p>
            </p:txBody>
          </p:sp>
        </p:grpSp>
        <p:grpSp>
          <p:nvGrpSpPr>
            <p:cNvPr id="8" name="组合 7">
              <a:extLst>
                <a:ext uri="{FF2B5EF4-FFF2-40B4-BE49-F238E27FC236}">
                  <a16:creationId xmlns:a16="http://schemas.microsoft.com/office/drawing/2014/main" id="{53074B06-C998-B514-BA80-920998DC5DA8}"/>
                </a:ext>
              </a:extLst>
            </p:cNvPr>
            <p:cNvGrpSpPr/>
            <p:nvPr/>
          </p:nvGrpSpPr>
          <p:grpSpPr>
            <a:xfrm>
              <a:off x="8147924" y="2087784"/>
              <a:ext cx="3299189" cy="2126219"/>
              <a:chOff x="4169676" y="4004965"/>
              <a:chExt cx="3299189" cy="2126219"/>
            </a:xfrm>
          </p:grpSpPr>
          <p:sp>
            <p:nvSpPr>
              <p:cNvPr id="27" name="Number2">
                <a:extLst>
                  <a:ext uri="{FF2B5EF4-FFF2-40B4-BE49-F238E27FC236}">
                    <a16:creationId xmlns:a16="http://schemas.microsoft.com/office/drawing/2014/main" id="{F15DCD76-D54E-EA17-693D-B0F92CC599E5}"/>
                  </a:ext>
                </a:extLst>
              </p:cNvPr>
              <p:cNvSpPr/>
              <p:nvPr/>
            </p:nvSpPr>
            <p:spPr>
              <a:xfrm>
                <a:off x="4169676" y="4004965"/>
                <a:ext cx="595086" cy="595086"/>
              </a:xfrm>
              <a:prstGeom prst="ellipse">
                <a:avLst/>
              </a:prstGeom>
              <a:gradFill>
                <a:gsLst>
                  <a:gs pos="0">
                    <a:schemeClr val="accent1">
                      <a:lumMod val="60000"/>
                      <a:lumOff val="40000"/>
                    </a:schemeClr>
                  </a:gs>
                  <a:gs pos="50000">
                    <a:schemeClr val="accent1"/>
                  </a:gs>
                </a:gsLst>
                <a:lin ang="27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altLang="zh-CN" sz="2400" b="1" dirty="0">
                    <a:cs typeface="+mn-ea"/>
                    <a:sym typeface="+mn-lt"/>
                  </a:rPr>
                  <a:t>03</a:t>
                </a:r>
                <a:endParaRPr lang="zh-CN" altLang="en-US" sz="2400" b="1" dirty="0">
                  <a:cs typeface="+mn-ea"/>
                  <a:sym typeface="+mn-lt"/>
                </a:endParaRPr>
              </a:p>
            </p:txBody>
          </p:sp>
          <p:cxnSp>
            <p:nvCxnSpPr>
              <p:cNvPr id="28" name="Line2">
                <a:extLst>
                  <a:ext uri="{FF2B5EF4-FFF2-40B4-BE49-F238E27FC236}">
                    <a16:creationId xmlns:a16="http://schemas.microsoft.com/office/drawing/2014/main" id="{2B4F9C1E-3F54-961C-D8CA-6B22BD4DD443}"/>
                  </a:ext>
                </a:extLst>
              </p:cNvPr>
              <p:cNvCxnSpPr>
                <a:cxnSpLocks/>
              </p:cNvCxnSpPr>
              <p:nvPr/>
            </p:nvCxnSpPr>
            <p:spPr>
              <a:xfrm>
                <a:off x="4467219" y="4600052"/>
                <a:ext cx="0" cy="108023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Shape2">
                <a:extLst>
                  <a:ext uri="{FF2B5EF4-FFF2-40B4-BE49-F238E27FC236}">
                    <a16:creationId xmlns:a16="http://schemas.microsoft.com/office/drawing/2014/main" id="{BF7295D2-9065-9316-BA6F-62856EB18995}"/>
                  </a:ext>
                </a:extLst>
              </p:cNvPr>
              <p:cNvSpPr/>
              <p:nvPr/>
            </p:nvSpPr>
            <p:spPr>
              <a:xfrm>
                <a:off x="4420956" y="5625863"/>
                <a:ext cx="92526" cy="92526"/>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Text2">
                <a:extLst>
                  <a:ext uri="{FF2B5EF4-FFF2-40B4-BE49-F238E27FC236}">
                    <a16:creationId xmlns:a16="http://schemas.microsoft.com/office/drawing/2014/main" id="{9303CA59-20D3-9847-C9D2-8B0BF54C76A8}"/>
                  </a:ext>
                </a:extLst>
              </p:cNvPr>
              <p:cNvSpPr>
                <a:spLocks/>
              </p:cNvSpPr>
              <p:nvPr/>
            </p:nvSpPr>
            <p:spPr>
              <a:xfrm>
                <a:off x="4846825" y="4926649"/>
                <a:ext cx="2622040" cy="12045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nSpc>
                    <a:spcPct val="120000"/>
                  </a:lnSpc>
                </a:pPr>
                <a:r>
                  <a:rPr lang="zh-CN" altLang="en-US" sz="1200" b="1" i="0" dirty="0">
                    <a:solidFill>
                      <a:schemeClr val="tx1"/>
                    </a:solidFill>
                    <a:effectLst/>
                    <a:latin typeface="微软雅黑" panose="020B0503020204020204" pitchFamily="34" charset="-122"/>
                    <a:ea typeface="微软雅黑" panose="020B0503020204020204" pitchFamily="34" charset="-122"/>
                    <a:cs typeface="+mn-ea"/>
                    <a:sym typeface="+mn-lt"/>
                  </a:rPr>
                  <a:t>网络侧：</a:t>
                </a:r>
                <a:r>
                  <a:rPr lang="zh-CN" altLang="en-US" sz="1200" i="0" dirty="0">
                    <a:solidFill>
                      <a:schemeClr val="tx1"/>
                    </a:solidFill>
                    <a:effectLst/>
                    <a:latin typeface="微软雅黑" panose="020B0503020204020204" pitchFamily="34" charset="-122"/>
                    <a:ea typeface="微软雅黑" panose="020B0503020204020204" pitchFamily="34" charset="-122"/>
                    <a:cs typeface="+mn-ea"/>
                    <a:sym typeface="+mn-lt"/>
                  </a:rPr>
                  <a:t>基于全局或逐跳的队列调度实现拥塞控制、精细的反压</a:t>
                </a:r>
                <a:endParaRPr lang="en-US" altLang="zh-CN" sz="1200" i="0" dirty="0">
                  <a:solidFill>
                    <a:schemeClr val="tx1"/>
                  </a:solidFill>
                  <a:effectLst/>
                  <a:latin typeface="微软雅黑" panose="020B0503020204020204" pitchFamily="34" charset="-122"/>
                  <a:ea typeface="微软雅黑" panose="020B0503020204020204" pitchFamily="34" charset="-122"/>
                  <a:cs typeface="+mn-ea"/>
                  <a:sym typeface="+mn-lt"/>
                </a:endParaRPr>
              </a:p>
              <a:p>
                <a:pPr>
                  <a:lnSpc>
                    <a:spcPct val="120000"/>
                  </a:lnSpc>
                </a:pPr>
                <a:r>
                  <a:rPr lang="zh-CN" altLang="en-US" sz="1200" b="1" i="0" dirty="0">
                    <a:solidFill>
                      <a:schemeClr val="tx1"/>
                    </a:solidFill>
                    <a:effectLst/>
                    <a:latin typeface="微软雅黑" panose="020B0503020204020204" pitchFamily="34" charset="-122"/>
                    <a:ea typeface="微软雅黑" panose="020B0503020204020204" pitchFamily="34" charset="-122"/>
                    <a:cs typeface="+mn-ea"/>
                    <a:sym typeface="+mn-lt"/>
                  </a:rPr>
                  <a:t>端侧：</a:t>
                </a:r>
                <a:r>
                  <a:rPr lang="zh-CN" altLang="en-US" sz="1200" i="0" dirty="0">
                    <a:solidFill>
                      <a:schemeClr val="tx1"/>
                    </a:solidFill>
                    <a:effectLst/>
                    <a:latin typeface="微软雅黑" panose="020B0503020204020204" pitchFamily="34" charset="-122"/>
                    <a:ea typeface="微软雅黑" panose="020B0503020204020204" pitchFamily="34" charset="-122"/>
                    <a:cs typeface="+mn-ea"/>
                    <a:sym typeface="+mn-lt"/>
                  </a:rPr>
                  <a:t>感知网络信息，如时延、网络队列等变化进行速率调整</a:t>
                </a:r>
              </a:p>
              <a:p>
                <a:pPr>
                  <a:lnSpc>
                    <a:spcPct val="120000"/>
                  </a:lnSpc>
                </a:pPr>
                <a:endParaRPr lang="zh-CN" altLang="en-US" sz="1200" i="0" dirty="0">
                  <a:solidFill>
                    <a:schemeClr val="tx1"/>
                  </a:solidFill>
                  <a:effectLst/>
                  <a:latin typeface="微软雅黑" panose="020B0503020204020204" pitchFamily="34" charset="-122"/>
                  <a:ea typeface="微软雅黑" panose="020B0503020204020204" pitchFamily="34" charset="-122"/>
                  <a:cs typeface="+mn-ea"/>
                  <a:sym typeface="+mn-lt"/>
                </a:endParaRPr>
              </a:p>
            </p:txBody>
          </p:sp>
          <p:sp>
            <p:nvSpPr>
              <p:cNvPr id="31" name="Bullet2">
                <a:extLst>
                  <a:ext uri="{FF2B5EF4-FFF2-40B4-BE49-F238E27FC236}">
                    <a16:creationId xmlns:a16="http://schemas.microsoft.com/office/drawing/2014/main" id="{63B68B15-AD96-7506-7479-5575EB6D219C}"/>
                  </a:ext>
                </a:extLst>
              </p:cNvPr>
              <p:cNvSpPr>
                <a:spLocks noChangeAspect="1"/>
              </p:cNvSpPr>
              <p:nvPr/>
            </p:nvSpPr>
            <p:spPr>
              <a:xfrm>
                <a:off x="4846824" y="4375045"/>
                <a:ext cx="2622040" cy="5516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r>
                  <a:rPr kumimoji="1" lang="zh-CN" altLang="en-US" b="1" dirty="0">
                    <a:solidFill>
                      <a:schemeClr val="tx1"/>
                    </a:solidFill>
                    <a:latin typeface="微软雅黑" panose="020B0503020204020204" pitchFamily="34" charset="-122"/>
                    <a:ea typeface="微软雅黑" panose="020B0503020204020204" pitchFamily="34" charset="-122"/>
                    <a:cs typeface="+mn-ea"/>
                    <a:sym typeface="+mn-lt"/>
                  </a:rPr>
                  <a:t>拥塞控制</a:t>
                </a:r>
                <a:endParaRPr kumimoji="1" lang="en-US" altLang="zh-CN" b="1" dirty="0">
                  <a:solidFill>
                    <a:schemeClr val="tx1"/>
                  </a:solidFill>
                  <a:latin typeface="微软雅黑" panose="020B0503020204020204" pitchFamily="34" charset="-122"/>
                  <a:ea typeface="微软雅黑" panose="020B0503020204020204" pitchFamily="34" charset="-122"/>
                  <a:cs typeface="+mn-ea"/>
                  <a:sym typeface="+mn-lt"/>
                </a:endParaRPr>
              </a:p>
            </p:txBody>
          </p:sp>
        </p:grpSp>
        <p:grpSp>
          <p:nvGrpSpPr>
            <p:cNvPr id="9" name="组合 8">
              <a:extLst>
                <a:ext uri="{FF2B5EF4-FFF2-40B4-BE49-F238E27FC236}">
                  <a16:creationId xmlns:a16="http://schemas.microsoft.com/office/drawing/2014/main" id="{3603F234-23B1-6151-2DD4-4A4DB65BC3FA}"/>
                </a:ext>
              </a:extLst>
            </p:cNvPr>
            <p:cNvGrpSpPr/>
            <p:nvPr/>
          </p:nvGrpSpPr>
          <p:grpSpPr>
            <a:xfrm>
              <a:off x="4440055" y="2087784"/>
              <a:ext cx="3299189" cy="2001921"/>
              <a:chOff x="7476672" y="1982277"/>
              <a:chExt cx="3299189" cy="2001921"/>
            </a:xfrm>
          </p:grpSpPr>
          <p:sp>
            <p:nvSpPr>
              <p:cNvPr id="22" name="Number3">
                <a:extLst>
                  <a:ext uri="{FF2B5EF4-FFF2-40B4-BE49-F238E27FC236}">
                    <a16:creationId xmlns:a16="http://schemas.microsoft.com/office/drawing/2014/main" id="{DB461D86-5C38-3552-C104-F7F583208F42}"/>
                  </a:ext>
                </a:extLst>
              </p:cNvPr>
              <p:cNvSpPr/>
              <p:nvPr/>
            </p:nvSpPr>
            <p:spPr>
              <a:xfrm>
                <a:off x="7476672" y="1982277"/>
                <a:ext cx="595086" cy="595086"/>
              </a:xfrm>
              <a:prstGeom prst="ellipse">
                <a:avLst/>
              </a:prstGeom>
              <a:gradFill>
                <a:gsLst>
                  <a:gs pos="0">
                    <a:schemeClr val="accent2">
                      <a:lumMod val="60000"/>
                      <a:lumOff val="40000"/>
                    </a:schemeClr>
                  </a:gs>
                  <a:gs pos="50000">
                    <a:schemeClr val="accent2"/>
                  </a:gs>
                </a:gsLst>
                <a:lin ang="27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altLang="zh-CN" sz="2400" b="1" dirty="0">
                    <a:cs typeface="+mn-ea"/>
                    <a:sym typeface="+mn-lt"/>
                  </a:rPr>
                  <a:t>02</a:t>
                </a:r>
                <a:endParaRPr lang="zh-CN" altLang="en-US" sz="2400" b="1" dirty="0">
                  <a:cs typeface="+mn-ea"/>
                  <a:sym typeface="+mn-lt"/>
                </a:endParaRPr>
              </a:p>
            </p:txBody>
          </p:sp>
          <p:cxnSp>
            <p:nvCxnSpPr>
              <p:cNvPr id="23" name="Line3">
                <a:extLst>
                  <a:ext uri="{FF2B5EF4-FFF2-40B4-BE49-F238E27FC236}">
                    <a16:creationId xmlns:a16="http://schemas.microsoft.com/office/drawing/2014/main" id="{DDC3999B-FD00-38B5-3A6A-2A49507024A3}"/>
                  </a:ext>
                </a:extLst>
              </p:cNvPr>
              <p:cNvCxnSpPr>
                <a:cxnSpLocks/>
              </p:cNvCxnSpPr>
              <p:nvPr/>
            </p:nvCxnSpPr>
            <p:spPr>
              <a:xfrm>
                <a:off x="7774215" y="2577363"/>
                <a:ext cx="0" cy="108023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Shape3">
                <a:extLst>
                  <a:ext uri="{FF2B5EF4-FFF2-40B4-BE49-F238E27FC236}">
                    <a16:creationId xmlns:a16="http://schemas.microsoft.com/office/drawing/2014/main" id="{064D5C45-1505-F7E2-F8CA-60668AF20353}"/>
                  </a:ext>
                </a:extLst>
              </p:cNvPr>
              <p:cNvSpPr/>
              <p:nvPr/>
            </p:nvSpPr>
            <p:spPr>
              <a:xfrm>
                <a:off x="7727952" y="3603174"/>
                <a:ext cx="92526" cy="92526"/>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5" name="Text3">
                <a:extLst>
                  <a:ext uri="{FF2B5EF4-FFF2-40B4-BE49-F238E27FC236}">
                    <a16:creationId xmlns:a16="http://schemas.microsoft.com/office/drawing/2014/main" id="{781ECC86-3263-3F52-7D85-DFB9496A4F7F}"/>
                  </a:ext>
                </a:extLst>
              </p:cNvPr>
              <p:cNvSpPr>
                <a:spLocks/>
              </p:cNvSpPr>
              <p:nvPr/>
            </p:nvSpPr>
            <p:spPr>
              <a:xfrm>
                <a:off x="8153821" y="2903961"/>
                <a:ext cx="2622040" cy="10802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nSpc>
                    <a:spcPct val="120000"/>
                  </a:lnSpc>
                </a:pPr>
                <a:r>
                  <a:rPr kumimoji="1" lang="zh-CN" altLang="en-US" sz="1200" dirty="0">
                    <a:solidFill>
                      <a:schemeClr val="tx1"/>
                    </a:solidFill>
                    <a:latin typeface="微软雅黑" panose="020B0503020204020204" pitchFamily="34" charset="-122"/>
                    <a:ea typeface="微软雅黑" panose="020B0503020204020204" pitchFamily="34" charset="-122"/>
                    <a:cs typeface="+mn-ea"/>
                    <a:sym typeface="+mn-lt"/>
                  </a:rPr>
                  <a:t>逐包（定长 </a:t>
                </a:r>
                <a:r>
                  <a:rPr kumimoji="1" lang="en-US" altLang="zh-CN" sz="1200" dirty="0">
                    <a:solidFill>
                      <a:schemeClr val="tx1"/>
                    </a:solidFill>
                    <a:latin typeface="微软雅黑" panose="020B0503020204020204" pitchFamily="34" charset="-122"/>
                    <a:ea typeface="微软雅黑" panose="020B0503020204020204" pitchFamily="34" charset="-122"/>
                    <a:cs typeface="+mn-ea"/>
                    <a:sym typeface="+mn-lt"/>
                  </a:rPr>
                  <a:t>or </a:t>
                </a:r>
                <a:r>
                  <a:rPr kumimoji="1" lang="zh-CN" altLang="en-US" sz="1200" dirty="0">
                    <a:solidFill>
                      <a:schemeClr val="tx1"/>
                    </a:solidFill>
                    <a:latin typeface="微软雅黑" panose="020B0503020204020204" pitchFamily="34" charset="-122"/>
                    <a:ea typeface="微软雅黑" panose="020B0503020204020204" pitchFamily="34" charset="-122"/>
                    <a:cs typeface="+mn-ea"/>
                    <a:sym typeface="+mn-lt"/>
                  </a:rPr>
                  <a:t>非定长）负载分担、</a:t>
                </a:r>
                <a:r>
                  <a:rPr kumimoji="1" lang="en-US" altLang="zh-CN" sz="1200" dirty="0">
                    <a:solidFill>
                      <a:schemeClr val="tx1"/>
                    </a:solidFill>
                    <a:latin typeface="微软雅黑" panose="020B0503020204020204" pitchFamily="34" charset="-122"/>
                    <a:ea typeface="微软雅黑" panose="020B0503020204020204" pitchFamily="34" charset="-122"/>
                    <a:cs typeface="+mn-ea"/>
                    <a:sym typeface="+mn-lt"/>
                  </a:rPr>
                  <a:t>NSLB</a:t>
                </a:r>
                <a:r>
                  <a:rPr kumimoji="1" lang="zh-CN" altLang="en-US" sz="1200" dirty="0">
                    <a:solidFill>
                      <a:schemeClr val="tx1"/>
                    </a:solidFill>
                    <a:latin typeface="微软雅黑" panose="020B0503020204020204" pitchFamily="34" charset="-122"/>
                    <a:ea typeface="微软雅黑" panose="020B0503020204020204" pitchFamily="34" charset="-122"/>
                    <a:cs typeface="+mn-ea"/>
                    <a:sym typeface="+mn-lt"/>
                  </a:rPr>
                  <a:t>动态路径调整</a:t>
                </a:r>
              </a:p>
              <a:p>
                <a:pPr>
                  <a:lnSpc>
                    <a:spcPct val="120000"/>
                  </a:lnSpc>
                </a:pPr>
                <a:r>
                  <a:rPr kumimoji="1" lang="zh-CN" altLang="en-US" sz="1200" dirty="0">
                    <a:solidFill>
                      <a:schemeClr val="tx1"/>
                    </a:solidFill>
                    <a:latin typeface="微软雅黑" panose="020B0503020204020204" pitchFamily="34" charset="-122"/>
                    <a:ea typeface="微软雅黑" panose="020B0503020204020204" pitchFamily="34" charset="-122"/>
                    <a:cs typeface="+mn-ea"/>
                    <a:sym typeface="+mn-lt"/>
                  </a:rPr>
                  <a:t>类信元模式负载：入网等长切分为等长数据包，终端重新组包保序</a:t>
                </a:r>
              </a:p>
              <a:p>
                <a:pPr>
                  <a:lnSpc>
                    <a:spcPct val="120000"/>
                  </a:lnSpc>
                </a:pPr>
                <a:endParaRPr kumimoji="1" lang="en-US" altLang="zh-CN" sz="1200"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26" name="Bullet3">
                <a:extLst>
                  <a:ext uri="{FF2B5EF4-FFF2-40B4-BE49-F238E27FC236}">
                    <a16:creationId xmlns:a16="http://schemas.microsoft.com/office/drawing/2014/main" id="{2CF0C290-CE44-89DB-2B2E-7CA228F0537F}"/>
                  </a:ext>
                </a:extLst>
              </p:cNvPr>
              <p:cNvSpPr>
                <a:spLocks noChangeAspect="1"/>
              </p:cNvSpPr>
              <p:nvPr/>
            </p:nvSpPr>
            <p:spPr>
              <a:xfrm>
                <a:off x="8153820" y="2352357"/>
                <a:ext cx="2622040" cy="5516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r>
                  <a:rPr kumimoji="1" lang="zh-CN" altLang="en-US" b="1" dirty="0">
                    <a:solidFill>
                      <a:schemeClr val="tx1"/>
                    </a:solidFill>
                    <a:latin typeface="微软雅黑" panose="020B0503020204020204" pitchFamily="34" charset="-122"/>
                    <a:ea typeface="微软雅黑" panose="020B0503020204020204" pitchFamily="34" charset="-122"/>
                    <a:cs typeface="+mn-ea"/>
                    <a:sym typeface="+mn-lt"/>
                  </a:rPr>
                  <a:t>负载均衡</a:t>
                </a:r>
                <a:endParaRPr kumimoji="1" lang="en-US" altLang="zh-CN" b="1" dirty="0">
                  <a:solidFill>
                    <a:schemeClr val="tx1"/>
                  </a:solidFill>
                  <a:latin typeface="微软雅黑" panose="020B0503020204020204" pitchFamily="34" charset="-122"/>
                  <a:ea typeface="微软雅黑" panose="020B0503020204020204" pitchFamily="34" charset="-122"/>
                  <a:cs typeface="+mn-ea"/>
                  <a:sym typeface="+mn-lt"/>
                </a:endParaRPr>
              </a:p>
            </p:txBody>
          </p:sp>
        </p:grpSp>
        <p:grpSp>
          <p:nvGrpSpPr>
            <p:cNvPr id="10" name="组合 9">
              <a:extLst>
                <a:ext uri="{FF2B5EF4-FFF2-40B4-BE49-F238E27FC236}">
                  <a16:creationId xmlns:a16="http://schemas.microsoft.com/office/drawing/2014/main" id="{A2C0D336-6977-1CA8-6173-0F09DC40FBB0}"/>
                </a:ext>
              </a:extLst>
            </p:cNvPr>
            <p:cNvGrpSpPr/>
            <p:nvPr/>
          </p:nvGrpSpPr>
          <p:grpSpPr>
            <a:xfrm>
              <a:off x="2632689" y="4200268"/>
              <a:ext cx="3299189" cy="2297512"/>
              <a:chOff x="4169676" y="4004965"/>
              <a:chExt cx="3299189" cy="2297512"/>
            </a:xfrm>
          </p:grpSpPr>
          <p:sp>
            <p:nvSpPr>
              <p:cNvPr id="17" name="Number4">
                <a:extLst>
                  <a:ext uri="{FF2B5EF4-FFF2-40B4-BE49-F238E27FC236}">
                    <a16:creationId xmlns:a16="http://schemas.microsoft.com/office/drawing/2014/main" id="{084CBE03-8721-BBF3-1F1B-4C47146B4B24}"/>
                  </a:ext>
                </a:extLst>
              </p:cNvPr>
              <p:cNvSpPr/>
              <p:nvPr/>
            </p:nvSpPr>
            <p:spPr>
              <a:xfrm>
                <a:off x="4169676" y="4004965"/>
                <a:ext cx="595086" cy="595086"/>
              </a:xfrm>
              <a:prstGeom prst="ellipse">
                <a:avLst/>
              </a:prstGeom>
              <a:gradFill>
                <a:gsLst>
                  <a:gs pos="0">
                    <a:schemeClr val="accent2">
                      <a:lumMod val="60000"/>
                      <a:lumOff val="40000"/>
                    </a:schemeClr>
                  </a:gs>
                  <a:gs pos="50000">
                    <a:schemeClr val="accent2"/>
                  </a:gs>
                </a:gsLst>
                <a:lin ang="27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altLang="zh-CN" sz="2400" b="1" dirty="0">
                    <a:cs typeface="+mn-ea"/>
                    <a:sym typeface="+mn-lt"/>
                  </a:rPr>
                  <a:t>04</a:t>
                </a:r>
                <a:endParaRPr lang="zh-CN" altLang="en-US" sz="2400" b="1" dirty="0">
                  <a:cs typeface="+mn-ea"/>
                  <a:sym typeface="+mn-lt"/>
                </a:endParaRPr>
              </a:p>
            </p:txBody>
          </p:sp>
          <p:cxnSp>
            <p:nvCxnSpPr>
              <p:cNvPr id="18" name="Line4">
                <a:extLst>
                  <a:ext uri="{FF2B5EF4-FFF2-40B4-BE49-F238E27FC236}">
                    <a16:creationId xmlns:a16="http://schemas.microsoft.com/office/drawing/2014/main" id="{5EFAB139-D566-5F65-E8F7-DE9F0DFC683F}"/>
                  </a:ext>
                </a:extLst>
              </p:cNvPr>
              <p:cNvCxnSpPr>
                <a:cxnSpLocks/>
              </p:cNvCxnSpPr>
              <p:nvPr/>
            </p:nvCxnSpPr>
            <p:spPr>
              <a:xfrm>
                <a:off x="4467219" y="4600052"/>
                <a:ext cx="0" cy="108023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4">
                <a:extLst>
                  <a:ext uri="{FF2B5EF4-FFF2-40B4-BE49-F238E27FC236}">
                    <a16:creationId xmlns:a16="http://schemas.microsoft.com/office/drawing/2014/main" id="{8A37C2FA-FDB7-CF64-EC1E-C7AEC4BA15B0}"/>
                  </a:ext>
                </a:extLst>
              </p:cNvPr>
              <p:cNvSpPr/>
              <p:nvPr/>
            </p:nvSpPr>
            <p:spPr>
              <a:xfrm>
                <a:off x="4420956" y="5625863"/>
                <a:ext cx="92526" cy="92526"/>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Text4">
                <a:extLst>
                  <a:ext uri="{FF2B5EF4-FFF2-40B4-BE49-F238E27FC236}">
                    <a16:creationId xmlns:a16="http://schemas.microsoft.com/office/drawing/2014/main" id="{861457F2-EFDB-5939-3AD4-428FD4FD6AA9}"/>
                  </a:ext>
                </a:extLst>
              </p:cNvPr>
              <p:cNvSpPr>
                <a:spLocks/>
              </p:cNvSpPr>
              <p:nvPr/>
            </p:nvSpPr>
            <p:spPr>
              <a:xfrm>
                <a:off x="4846825" y="4926649"/>
                <a:ext cx="2622040" cy="13758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fontScale="92500" lnSpcReduction="10000"/>
              </a:bodyPr>
              <a:lstStyle/>
              <a:p>
                <a:pPr>
                  <a:lnSpc>
                    <a:spcPct val="120000"/>
                  </a:lnSpc>
                </a:pPr>
                <a:r>
                  <a:rPr kumimoji="1" lang="en-US" altLang="zh-CN" sz="1200" dirty="0">
                    <a:solidFill>
                      <a:schemeClr val="tx1"/>
                    </a:solidFill>
                    <a:latin typeface="微软雅黑" panose="020B0503020204020204" pitchFamily="34" charset="-122"/>
                    <a:ea typeface="微软雅黑" panose="020B0503020204020204" pitchFamily="34" charset="-122"/>
                    <a:cs typeface="+mn-ea"/>
                    <a:sym typeface="+mn-lt"/>
                  </a:rPr>
                  <a:t>RDMA</a:t>
                </a:r>
                <a:r>
                  <a:rPr kumimoji="1" lang="zh-CN" altLang="en-US" sz="1200" dirty="0">
                    <a:solidFill>
                      <a:schemeClr val="tx1"/>
                    </a:solidFill>
                    <a:latin typeface="微软雅黑" panose="020B0503020204020204" pitchFamily="34" charset="-122"/>
                    <a:ea typeface="微软雅黑" panose="020B0503020204020204" pitchFamily="34" charset="-122"/>
                    <a:cs typeface="+mn-ea"/>
                    <a:sym typeface="+mn-lt"/>
                  </a:rPr>
                  <a:t>传输模式：优化的</a:t>
                </a:r>
                <a:r>
                  <a:rPr kumimoji="1" lang="en-US" altLang="zh-CN" sz="1200" dirty="0">
                    <a:solidFill>
                      <a:schemeClr val="tx1"/>
                    </a:solidFill>
                    <a:latin typeface="微软雅黑" panose="020B0503020204020204" pitchFamily="34" charset="-122"/>
                    <a:ea typeface="微软雅黑" panose="020B0503020204020204" pitchFamily="34" charset="-122"/>
                    <a:cs typeface="+mn-ea"/>
                    <a:sym typeface="+mn-lt"/>
                  </a:rPr>
                  <a:t>QP</a:t>
                </a:r>
                <a:r>
                  <a:rPr kumimoji="1" lang="zh-CN" altLang="en-US" sz="1200" dirty="0">
                    <a:solidFill>
                      <a:schemeClr val="tx1"/>
                    </a:solidFill>
                    <a:latin typeface="微软雅黑" panose="020B0503020204020204" pitchFamily="34" charset="-122"/>
                    <a:ea typeface="微软雅黑" panose="020B0503020204020204" pitchFamily="34" charset="-122"/>
                    <a:cs typeface="+mn-ea"/>
                    <a:sym typeface="+mn-lt"/>
                  </a:rPr>
                  <a:t>机制（非连接的可靠传输 </a:t>
                </a:r>
                <a:r>
                  <a:rPr kumimoji="1" lang="en-US" altLang="zh-CN" sz="1200" dirty="0">
                    <a:solidFill>
                      <a:schemeClr val="tx1"/>
                    </a:solidFill>
                    <a:latin typeface="微软雅黑" panose="020B0503020204020204" pitchFamily="34" charset="-122"/>
                    <a:ea typeface="微软雅黑" panose="020B0503020204020204" pitchFamily="34" charset="-122"/>
                    <a:cs typeface="+mn-ea"/>
                    <a:sym typeface="+mn-lt"/>
                  </a:rPr>
                  <a:t>or </a:t>
                </a:r>
                <a:r>
                  <a:rPr kumimoji="1" lang="zh-CN" altLang="en-US" sz="1200" dirty="0">
                    <a:solidFill>
                      <a:schemeClr val="tx1"/>
                    </a:solidFill>
                    <a:latin typeface="微软雅黑" panose="020B0503020204020204" pitchFamily="34" charset="-122"/>
                    <a:ea typeface="微软雅黑" panose="020B0503020204020204" pitchFamily="34" charset="-122"/>
                    <a:cs typeface="+mn-ea"/>
                    <a:sym typeface="+mn-lt"/>
                  </a:rPr>
                  <a:t>动态连接池资源共享）</a:t>
                </a:r>
                <a:endParaRPr kumimoji="1" lang="en-US" altLang="zh-CN" sz="1200" dirty="0">
                  <a:solidFill>
                    <a:schemeClr val="tx1"/>
                  </a:solidFill>
                  <a:latin typeface="微软雅黑" panose="020B0503020204020204" pitchFamily="34" charset="-122"/>
                  <a:ea typeface="微软雅黑" panose="020B0503020204020204" pitchFamily="34" charset="-122"/>
                  <a:cs typeface="+mn-ea"/>
                  <a:sym typeface="+mn-lt"/>
                </a:endParaRPr>
              </a:p>
              <a:p>
                <a:pPr>
                  <a:lnSpc>
                    <a:spcPct val="120000"/>
                  </a:lnSpc>
                </a:pPr>
                <a:r>
                  <a:rPr kumimoji="1" lang="zh-CN" altLang="en-US" sz="1200" dirty="0">
                    <a:solidFill>
                      <a:schemeClr val="tx1"/>
                    </a:solidFill>
                    <a:latin typeface="微软雅黑" panose="020B0503020204020204" pitchFamily="34" charset="-122"/>
                    <a:ea typeface="微软雅黑" panose="020B0503020204020204" pitchFamily="34" charset="-122"/>
                    <a:cs typeface="+mn-ea"/>
                    <a:sym typeface="+mn-lt"/>
                  </a:rPr>
                  <a:t>以太网在网计算</a:t>
                </a:r>
              </a:p>
              <a:p>
                <a:pPr>
                  <a:lnSpc>
                    <a:spcPct val="120000"/>
                  </a:lnSpc>
                </a:pPr>
                <a:r>
                  <a:rPr kumimoji="1" lang="zh-CN" altLang="en-US" sz="1200" dirty="0">
                    <a:solidFill>
                      <a:schemeClr val="tx1"/>
                    </a:solidFill>
                    <a:latin typeface="微软雅黑" panose="020B0503020204020204" pitchFamily="34" charset="-122"/>
                    <a:ea typeface="微软雅黑" panose="020B0503020204020204" pitchFamily="34" charset="-122"/>
                    <a:cs typeface="+mn-ea"/>
                    <a:sym typeface="+mn-lt"/>
                  </a:rPr>
                  <a:t>重传机制：</a:t>
                </a:r>
                <a:r>
                  <a:rPr kumimoji="1" lang="en-US" altLang="zh-CN" sz="1200" dirty="0">
                    <a:solidFill>
                      <a:schemeClr val="tx1"/>
                    </a:solidFill>
                    <a:latin typeface="微软雅黑" panose="020B0503020204020204" pitchFamily="34" charset="-122"/>
                    <a:ea typeface="微软雅黑" panose="020B0503020204020204" pitchFamily="34" charset="-122"/>
                    <a:cs typeface="+mn-ea"/>
                    <a:sym typeface="+mn-lt"/>
                  </a:rPr>
                  <a:t>Go Back N —&gt;</a:t>
                </a:r>
                <a:r>
                  <a:rPr kumimoji="1" lang="zh-CN" altLang="en-US" sz="1200" dirty="0">
                    <a:solidFill>
                      <a:schemeClr val="tx1"/>
                    </a:solidFill>
                    <a:latin typeface="微软雅黑" panose="020B0503020204020204" pitchFamily="34" charset="-122"/>
                    <a:ea typeface="微软雅黑" panose="020B0503020204020204" pitchFamily="34" charset="-122"/>
                    <a:cs typeface="+mn-ea"/>
                    <a:sym typeface="+mn-lt"/>
                  </a:rPr>
                  <a:t>选择性重传演进</a:t>
                </a:r>
              </a:p>
              <a:p>
                <a:pPr>
                  <a:lnSpc>
                    <a:spcPct val="120000"/>
                  </a:lnSpc>
                </a:pPr>
                <a:r>
                  <a:rPr kumimoji="1" lang="zh-CN" altLang="en-US" sz="1200" dirty="0">
                    <a:solidFill>
                      <a:schemeClr val="tx1"/>
                    </a:solidFill>
                    <a:latin typeface="微软雅黑" panose="020B0503020204020204" pitchFamily="34" charset="-122"/>
                    <a:ea typeface="微软雅黑" panose="020B0503020204020204" pitchFamily="34" charset="-122"/>
                    <a:cs typeface="+mn-ea"/>
                    <a:sym typeface="+mn-lt"/>
                  </a:rPr>
                  <a:t>新型</a:t>
                </a:r>
                <a:r>
                  <a:rPr kumimoji="1" lang="en-US" altLang="zh-CN" sz="1200" dirty="0">
                    <a:solidFill>
                      <a:schemeClr val="tx1"/>
                    </a:solidFill>
                    <a:latin typeface="微软雅黑" panose="020B0503020204020204" pitchFamily="34" charset="-122"/>
                    <a:ea typeface="微软雅黑" panose="020B0503020204020204" pitchFamily="34" charset="-122"/>
                    <a:cs typeface="+mn-ea"/>
                    <a:sym typeface="+mn-lt"/>
                  </a:rPr>
                  <a:t>RDMA</a:t>
                </a:r>
                <a:r>
                  <a:rPr kumimoji="1" lang="zh-CN" altLang="en-US" sz="1200" dirty="0">
                    <a:solidFill>
                      <a:schemeClr val="tx1"/>
                    </a:solidFill>
                    <a:latin typeface="微软雅黑" panose="020B0503020204020204" pitchFamily="34" charset="-122"/>
                    <a:ea typeface="微软雅黑" panose="020B0503020204020204" pitchFamily="34" charset="-122"/>
                    <a:cs typeface="+mn-ea"/>
                    <a:sym typeface="+mn-lt"/>
                  </a:rPr>
                  <a:t>协议，长途</a:t>
                </a:r>
                <a:r>
                  <a:rPr kumimoji="1" lang="en-US" altLang="zh-CN" sz="1200" dirty="0">
                    <a:solidFill>
                      <a:schemeClr val="tx1"/>
                    </a:solidFill>
                    <a:latin typeface="微软雅黑" panose="020B0503020204020204" pitchFamily="34" charset="-122"/>
                    <a:ea typeface="微软雅黑" panose="020B0503020204020204" pitchFamily="34" charset="-122"/>
                    <a:cs typeface="+mn-ea"/>
                    <a:sym typeface="+mn-lt"/>
                  </a:rPr>
                  <a:t>RDMA</a:t>
                </a:r>
              </a:p>
            </p:txBody>
          </p:sp>
          <p:sp>
            <p:nvSpPr>
              <p:cNvPr id="21" name="Bullet4">
                <a:extLst>
                  <a:ext uri="{FF2B5EF4-FFF2-40B4-BE49-F238E27FC236}">
                    <a16:creationId xmlns:a16="http://schemas.microsoft.com/office/drawing/2014/main" id="{432E47B3-7664-8976-3EE5-3136FB4696E3}"/>
                  </a:ext>
                </a:extLst>
              </p:cNvPr>
              <p:cNvSpPr>
                <a:spLocks noChangeAspect="1"/>
              </p:cNvSpPr>
              <p:nvPr/>
            </p:nvSpPr>
            <p:spPr>
              <a:xfrm>
                <a:off x="4846824" y="4375045"/>
                <a:ext cx="2622040" cy="5516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r>
                  <a:rPr kumimoji="1" lang="en-US" altLang="zh-CN" b="1" dirty="0">
                    <a:solidFill>
                      <a:schemeClr val="tx1"/>
                    </a:solidFill>
                    <a:latin typeface="微软雅黑" panose="020B0503020204020204" pitchFamily="34" charset="-122"/>
                    <a:ea typeface="微软雅黑" panose="020B0503020204020204" pitchFamily="34" charset="-122"/>
                    <a:cs typeface="+mn-ea"/>
                    <a:sym typeface="+mn-lt"/>
                  </a:rPr>
                  <a:t>RDMA</a:t>
                </a:r>
                <a:r>
                  <a:rPr kumimoji="1" lang="zh-CN" altLang="en-US" b="1" dirty="0">
                    <a:solidFill>
                      <a:schemeClr val="tx1"/>
                    </a:solidFill>
                    <a:latin typeface="微软雅黑" panose="020B0503020204020204" pitchFamily="34" charset="-122"/>
                    <a:ea typeface="微软雅黑" panose="020B0503020204020204" pitchFamily="34" charset="-122"/>
                    <a:cs typeface="+mn-ea"/>
                    <a:sym typeface="+mn-lt"/>
                  </a:rPr>
                  <a:t>机制</a:t>
                </a:r>
                <a:endParaRPr kumimoji="1" lang="en-US" altLang="zh-CN" b="1" dirty="0">
                  <a:solidFill>
                    <a:schemeClr val="tx1"/>
                  </a:solidFill>
                  <a:latin typeface="微软雅黑" panose="020B0503020204020204" pitchFamily="34" charset="-122"/>
                  <a:ea typeface="微软雅黑" panose="020B0503020204020204" pitchFamily="34" charset="-122"/>
                  <a:cs typeface="+mn-ea"/>
                  <a:sym typeface="+mn-lt"/>
                </a:endParaRPr>
              </a:p>
            </p:txBody>
          </p:sp>
        </p:grpSp>
        <p:grpSp>
          <p:nvGrpSpPr>
            <p:cNvPr id="11" name="组合 10">
              <a:extLst>
                <a:ext uri="{FF2B5EF4-FFF2-40B4-BE49-F238E27FC236}">
                  <a16:creationId xmlns:a16="http://schemas.microsoft.com/office/drawing/2014/main" id="{17382D7F-76FC-F88A-8A9A-DC2B2FE99AD6}"/>
                </a:ext>
              </a:extLst>
            </p:cNvPr>
            <p:cNvGrpSpPr/>
            <p:nvPr/>
          </p:nvGrpSpPr>
          <p:grpSpPr>
            <a:xfrm>
              <a:off x="6428223" y="4200268"/>
              <a:ext cx="3299189" cy="2297512"/>
              <a:chOff x="4169676" y="4004965"/>
              <a:chExt cx="3299189" cy="2297512"/>
            </a:xfrm>
          </p:grpSpPr>
          <p:sp>
            <p:nvSpPr>
              <p:cNvPr id="12" name="Number5">
                <a:extLst>
                  <a:ext uri="{FF2B5EF4-FFF2-40B4-BE49-F238E27FC236}">
                    <a16:creationId xmlns:a16="http://schemas.microsoft.com/office/drawing/2014/main" id="{EB80D8AC-3626-11C5-9456-A8DA58CE50F1}"/>
                  </a:ext>
                </a:extLst>
              </p:cNvPr>
              <p:cNvSpPr/>
              <p:nvPr/>
            </p:nvSpPr>
            <p:spPr>
              <a:xfrm>
                <a:off x="4169676" y="4004965"/>
                <a:ext cx="595086" cy="595086"/>
              </a:xfrm>
              <a:prstGeom prst="ellipse">
                <a:avLst/>
              </a:prstGeom>
              <a:gradFill>
                <a:gsLst>
                  <a:gs pos="0">
                    <a:schemeClr val="accent1">
                      <a:lumMod val="60000"/>
                      <a:lumOff val="40000"/>
                    </a:schemeClr>
                  </a:gs>
                  <a:gs pos="50000">
                    <a:schemeClr val="accent1"/>
                  </a:gs>
                </a:gsLst>
                <a:lin ang="27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altLang="zh-CN" sz="2400" b="1" dirty="0">
                    <a:cs typeface="+mn-ea"/>
                    <a:sym typeface="+mn-lt"/>
                  </a:rPr>
                  <a:t>05</a:t>
                </a:r>
                <a:endParaRPr lang="zh-CN" altLang="en-US" sz="2400" b="1" dirty="0">
                  <a:cs typeface="+mn-ea"/>
                  <a:sym typeface="+mn-lt"/>
                </a:endParaRPr>
              </a:p>
            </p:txBody>
          </p:sp>
          <p:cxnSp>
            <p:nvCxnSpPr>
              <p:cNvPr id="13" name="Line5">
                <a:extLst>
                  <a:ext uri="{FF2B5EF4-FFF2-40B4-BE49-F238E27FC236}">
                    <a16:creationId xmlns:a16="http://schemas.microsoft.com/office/drawing/2014/main" id="{40B57DC1-539D-93D1-859F-6F18DB3C95DC}"/>
                  </a:ext>
                </a:extLst>
              </p:cNvPr>
              <p:cNvCxnSpPr>
                <a:cxnSpLocks/>
              </p:cNvCxnSpPr>
              <p:nvPr/>
            </p:nvCxnSpPr>
            <p:spPr>
              <a:xfrm>
                <a:off x="4467219" y="4600052"/>
                <a:ext cx="0" cy="108023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Shape5">
                <a:extLst>
                  <a:ext uri="{FF2B5EF4-FFF2-40B4-BE49-F238E27FC236}">
                    <a16:creationId xmlns:a16="http://schemas.microsoft.com/office/drawing/2014/main" id="{7013591C-D51E-1FD2-495B-FAE13C7987EA}"/>
                  </a:ext>
                </a:extLst>
              </p:cNvPr>
              <p:cNvSpPr/>
              <p:nvPr/>
            </p:nvSpPr>
            <p:spPr>
              <a:xfrm>
                <a:off x="4420956" y="5625863"/>
                <a:ext cx="92526" cy="92526"/>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Text5">
                <a:extLst>
                  <a:ext uri="{FF2B5EF4-FFF2-40B4-BE49-F238E27FC236}">
                    <a16:creationId xmlns:a16="http://schemas.microsoft.com/office/drawing/2014/main" id="{91FBEB02-6A1E-F38E-276F-0BA157E58F13}"/>
                  </a:ext>
                </a:extLst>
              </p:cNvPr>
              <p:cNvSpPr>
                <a:spLocks/>
              </p:cNvSpPr>
              <p:nvPr/>
            </p:nvSpPr>
            <p:spPr>
              <a:xfrm>
                <a:off x="4846825" y="4926649"/>
                <a:ext cx="2622040" cy="13758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nSpc>
                    <a:spcPct val="120000"/>
                  </a:lnSpc>
                </a:pPr>
                <a:r>
                  <a:rPr lang="zh-CN" altLang="en-US" sz="1200" i="0" dirty="0">
                    <a:solidFill>
                      <a:schemeClr val="tx1"/>
                    </a:solidFill>
                    <a:effectLst/>
                    <a:latin typeface="微软雅黑" panose="020B0503020204020204" pitchFamily="34" charset="-122"/>
                    <a:ea typeface="微软雅黑" panose="020B0503020204020204" pitchFamily="34" charset="-122"/>
                    <a:cs typeface="+mn-ea"/>
                    <a:sym typeface="+mn-lt"/>
                  </a:rPr>
                  <a:t>高性能可视化监控</a:t>
                </a:r>
              </a:p>
              <a:p>
                <a:pPr>
                  <a:lnSpc>
                    <a:spcPct val="120000"/>
                  </a:lnSpc>
                </a:pPr>
                <a:r>
                  <a:rPr lang="zh-CN" altLang="en-US" sz="1200" i="0" dirty="0">
                    <a:solidFill>
                      <a:schemeClr val="tx1"/>
                    </a:solidFill>
                    <a:effectLst/>
                    <a:latin typeface="微软雅黑" panose="020B0503020204020204" pitchFamily="34" charset="-122"/>
                    <a:ea typeface="微软雅黑" panose="020B0503020204020204" pitchFamily="34" charset="-122"/>
                    <a:cs typeface="+mn-ea"/>
                    <a:sym typeface="+mn-lt"/>
                  </a:rPr>
                  <a:t>更精细全面的监控精度</a:t>
                </a:r>
                <a:endParaRPr lang="en-US" altLang="zh-CN" sz="1200" i="0" dirty="0">
                  <a:solidFill>
                    <a:schemeClr val="tx1"/>
                  </a:solidFill>
                  <a:effectLst/>
                  <a:latin typeface="微软雅黑" panose="020B0503020204020204" pitchFamily="34" charset="-122"/>
                  <a:ea typeface="微软雅黑" panose="020B0503020204020204" pitchFamily="34" charset="-122"/>
                  <a:cs typeface="+mn-ea"/>
                  <a:sym typeface="+mn-lt"/>
                </a:endParaRPr>
              </a:p>
              <a:p>
                <a:pPr>
                  <a:lnSpc>
                    <a:spcPct val="120000"/>
                  </a:lnSpc>
                </a:pPr>
                <a:r>
                  <a:rPr lang="zh-CN" altLang="en-US" sz="1200" i="0" dirty="0">
                    <a:solidFill>
                      <a:schemeClr val="tx1"/>
                    </a:solidFill>
                    <a:effectLst/>
                    <a:latin typeface="微软雅黑" panose="020B0503020204020204" pitchFamily="34" charset="-122"/>
                    <a:ea typeface="微软雅黑" panose="020B0503020204020204" pitchFamily="34" charset="-122"/>
                    <a:cs typeface="+mn-ea"/>
                    <a:sym typeface="+mn-lt"/>
                  </a:rPr>
                  <a:t>全域可视化监控</a:t>
                </a:r>
              </a:p>
              <a:p>
                <a:pPr>
                  <a:lnSpc>
                    <a:spcPct val="120000"/>
                  </a:lnSpc>
                </a:pPr>
                <a:r>
                  <a:rPr lang="zh-CN" altLang="en-US" sz="1200" i="0" dirty="0">
                    <a:solidFill>
                      <a:schemeClr val="tx1"/>
                    </a:solidFill>
                    <a:effectLst/>
                    <a:latin typeface="微软雅黑" panose="020B0503020204020204" pitchFamily="34" charset="-122"/>
                    <a:ea typeface="微软雅黑" panose="020B0503020204020204" pitchFamily="34" charset="-122"/>
                    <a:cs typeface="+mn-ea"/>
                    <a:sym typeface="+mn-lt"/>
                  </a:rPr>
                  <a:t>故障的快速定位</a:t>
                </a:r>
              </a:p>
            </p:txBody>
          </p:sp>
          <p:sp>
            <p:nvSpPr>
              <p:cNvPr id="16" name="Bullet5">
                <a:extLst>
                  <a:ext uri="{FF2B5EF4-FFF2-40B4-BE49-F238E27FC236}">
                    <a16:creationId xmlns:a16="http://schemas.microsoft.com/office/drawing/2014/main" id="{932F6E03-BADF-D4EC-D038-56A86835B318}"/>
                  </a:ext>
                </a:extLst>
              </p:cNvPr>
              <p:cNvSpPr>
                <a:spLocks noChangeAspect="1"/>
              </p:cNvSpPr>
              <p:nvPr/>
            </p:nvSpPr>
            <p:spPr>
              <a:xfrm>
                <a:off x="4846824" y="4375045"/>
                <a:ext cx="2622040" cy="5516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r>
                  <a:rPr kumimoji="1" lang="zh-CN" altLang="en-US" b="1" dirty="0">
                    <a:solidFill>
                      <a:schemeClr val="tx1"/>
                    </a:solidFill>
                    <a:latin typeface="微软雅黑" panose="020B0503020204020204" pitchFamily="34" charset="-122"/>
                    <a:ea typeface="微软雅黑" panose="020B0503020204020204" pitchFamily="34" charset="-122"/>
                    <a:cs typeface="+mn-ea"/>
                    <a:sym typeface="+mn-lt"/>
                  </a:rPr>
                  <a:t>运维管理</a:t>
                </a:r>
                <a:endParaRPr kumimoji="1" lang="en-US" altLang="zh-CN" b="1" dirty="0">
                  <a:solidFill>
                    <a:schemeClr val="tx1"/>
                  </a:solidFill>
                  <a:latin typeface="微软雅黑" panose="020B0503020204020204" pitchFamily="34" charset="-122"/>
                  <a:ea typeface="微软雅黑" panose="020B0503020204020204" pitchFamily="34" charset="-122"/>
                  <a:cs typeface="+mn-ea"/>
                  <a:sym typeface="+mn-lt"/>
                </a:endParaRPr>
              </a:p>
            </p:txBody>
          </p:sp>
        </p:grpSp>
      </p:grpSp>
    </p:spTree>
    <p:extLst>
      <p:ext uri="{BB962C8B-B14F-4D97-AF65-F5344CB8AC3E}">
        <p14:creationId xmlns:p14="http://schemas.microsoft.com/office/powerpoint/2010/main" val="9395009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nvSpPr>
        <p:spPr>
          <a:xfrm>
            <a:off x="0" y="387985"/>
            <a:ext cx="12192000" cy="518795"/>
          </a:xfrm>
          <a:prstGeom prst="rect">
            <a:avLst/>
          </a:prstGeom>
        </p:spPr>
        <p:txBody>
          <a:bodyPr/>
          <a:lstStyle>
            <a:lvl1pPr algn="l" defTabSz="914400" rtl="0" eaLnBrk="1" latinLnBrk="0" hangingPunct="1">
              <a:lnSpc>
                <a:spcPct val="90000"/>
              </a:lnSpc>
              <a:spcBef>
                <a:spcPct val="0"/>
              </a:spcBef>
              <a:buNone/>
              <a:defRPr sz="3600" b="1" kern="1200">
                <a:solidFill>
                  <a:schemeClr val="accent1">
                    <a:lumMod val="50000"/>
                  </a:schemeClr>
                </a:solidFill>
                <a:latin typeface="微软雅黑" panose="020B0503020204020204" charset="-122"/>
                <a:ea typeface="微软雅黑" panose="020B0503020204020204" charset="-122"/>
                <a:cs typeface="+mj-cs"/>
              </a:defRPr>
            </a:lvl1pPr>
          </a:lstStyle>
          <a:p>
            <a:pPr algn="ctr">
              <a:lnSpc>
                <a:spcPct val="100000"/>
              </a:lnSpc>
              <a:buClrTx/>
              <a:buSzTx/>
              <a:buFontTx/>
            </a:pPr>
            <a:r>
              <a:rPr kumimoji="1" lang="zh-CN" altLang="en-US" dirty="0">
                <a:solidFill>
                  <a:schemeClr val="tx2">
                    <a:lumMod val="90000"/>
                    <a:lumOff val="10000"/>
                  </a:schemeClr>
                </a:solidFill>
                <a:cs typeface="+mn-cs"/>
              </a:rPr>
              <a:t>提  纲</a:t>
            </a:r>
          </a:p>
        </p:txBody>
      </p:sp>
      <p:cxnSp>
        <p:nvCxnSpPr>
          <p:cNvPr id="5" name="直接连接符 4"/>
          <p:cNvCxnSpPr/>
          <p:nvPr/>
        </p:nvCxnSpPr>
        <p:spPr>
          <a:xfrm flipV="1">
            <a:off x="3215640" y="1134053"/>
            <a:ext cx="5760720" cy="18288"/>
          </a:xfrm>
          <a:prstGeom prst="line">
            <a:avLst/>
          </a:prstGeom>
          <a:ln w="381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grpSp>
        <p:nvGrpSpPr>
          <p:cNvPr id="15" name="组合 14"/>
          <p:cNvGrpSpPr/>
          <p:nvPr>
            <p:custDataLst>
              <p:tags r:id="rId1"/>
            </p:custDataLst>
          </p:nvPr>
        </p:nvGrpSpPr>
        <p:grpSpPr>
          <a:xfrm>
            <a:off x="3300984" y="1485029"/>
            <a:ext cx="6473952" cy="521970"/>
            <a:chOff x="3310128" y="1376952"/>
            <a:chExt cx="6473952" cy="521970"/>
          </a:xfrm>
        </p:grpSpPr>
        <p:sp>
          <p:nvSpPr>
            <p:cNvPr id="6" name="文本框 5"/>
            <p:cNvSpPr txBox="1"/>
            <p:nvPr>
              <p:custDataLst>
                <p:tags r:id="rId10"/>
              </p:custDataLst>
            </p:nvPr>
          </p:nvSpPr>
          <p:spPr>
            <a:xfrm>
              <a:off x="3310128" y="1407730"/>
              <a:ext cx="658368" cy="460375"/>
            </a:xfrm>
            <a:prstGeom prst="rect">
              <a:avLst/>
            </a:prstGeom>
            <a:solidFill>
              <a:srgbClr val="163E64"/>
            </a:solidFill>
            <a:ln>
              <a:solidFill>
                <a:srgbClr val="163E64"/>
              </a:solidFill>
            </a:ln>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altLang="zh-CN" sz="2400" b="1" dirty="0">
                  <a:latin typeface="微软雅黑" panose="020B0503020204020204" charset="-122"/>
                  <a:ea typeface="微软雅黑" panose="020B0503020204020204" charset="-122"/>
                </a:rPr>
                <a:t>1</a:t>
              </a:r>
              <a:endParaRPr lang="zh-CN" altLang="en-US" sz="2400" b="1" dirty="0">
                <a:latin typeface="微软雅黑" panose="020B0503020204020204" charset="-122"/>
                <a:ea typeface="微软雅黑" panose="020B0503020204020204" charset="-122"/>
              </a:endParaRPr>
            </a:p>
          </p:txBody>
        </p:sp>
        <p:sp>
          <p:nvSpPr>
            <p:cNvPr id="7" name="文本框 6"/>
            <p:cNvSpPr txBox="1"/>
            <p:nvPr>
              <p:custDataLst>
                <p:tags r:id="rId11"/>
              </p:custDataLst>
            </p:nvPr>
          </p:nvSpPr>
          <p:spPr>
            <a:xfrm>
              <a:off x="4169664" y="1376952"/>
              <a:ext cx="5614416" cy="521970"/>
            </a:xfrm>
            <a:prstGeom prst="rect">
              <a:avLst/>
            </a:prstGeom>
            <a:noFill/>
          </p:spPr>
          <p:txBody>
            <a:bodyPr wrap="square" rtlCol="0">
              <a:spAutoFit/>
            </a:bodyPr>
            <a:lstStyle/>
            <a:p>
              <a:pPr algn="l">
                <a:buClrTx/>
                <a:buSzTx/>
                <a:buFontTx/>
              </a:pPr>
              <a:r>
                <a:rPr kumimoji="1" lang="zh-CN" altLang="en-US" sz="2800" b="1" dirty="0">
                  <a:solidFill>
                    <a:schemeClr val="tx2">
                      <a:lumMod val="90000"/>
                      <a:lumOff val="10000"/>
                    </a:schemeClr>
                  </a:solidFill>
                  <a:latin typeface="微软雅黑" panose="020B0503020204020204" charset="-122"/>
                  <a:ea typeface="微软雅黑" panose="020B0503020204020204" charset="-122"/>
                </a:rPr>
                <a:t>大模型训练简介</a:t>
              </a:r>
            </a:p>
          </p:txBody>
        </p:sp>
      </p:grpSp>
      <p:sp>
        <p:nvSpPr>
          <p:cNvPr id="13" name="文本框 12"/>
          <p:cNvSpPr txBox="1"/>
          <p:nvPr>
            <p:custDataLst>
              <p:tags r:id="rId2"/>
            </p:custDataLst>
          </p:nvPr>
        </p:nvSpPr>
        <p:spPr>
          <a:xfrm>
            <a:off x="3300730" y="2329815"/>
            <a:ext cx="658495" cy="460375"/>
          </a:xfrm>
          <a:prstGeom prst="rect">
            <a:avLst/>
          </a:prstGeom>
          <a:solidFill>
            <a:srgbClr val="163E64"/>
          </a:solidFill>
          <a:ln>
            <a:solidFill>
              <a:srgbClr val="163E64"/>
            </a:solidFill>
          </a:ln>
        </p:spPr>
        <p:style>
          <a:lnRef idx="2">
            <a:schemeClr val="accent5">
              <a:shade val="50000"/>
            </a:schemeClr>
          </a:lnRef>
          <a:fillRef idx="1">
            <a:schemeClr val="accent5"/>
          </a:fillRef>
          <a:effectRef idx="0">
            <a:schemeClr val="accent5"/>
          </a:effectRef>
          <a:fontRef idx="minor">
            <a:schemeClr val="lt1"/>
          </a:fontRef>
        </p:style>
        <p:txBody>
          <a:bodyPr vertOverflow="overflow" horzOverflow="overflow" vert="horz" wrap="square" numCol="1" spcCol="0" rtlCol="0" fromWordArt="0" anchor="ctr" anchorCtr="0" forceAA="0" compatLnSpc="1">
            <a:spAutoFit/>
          </a:bodyPr>
          <a:lstStyle/>
          <a:p>
            <a:pPr lvl="0" algn="ctr">
              <a:buClrTx/>
              <a:buSzTx/>
              <a:buFontTx/>
            </a:pPr>
            <a:r>
              <a:rPr lang="en-US" altLang="zh-CN" sz="2400" b="1" dirty="0">
                <a:latin typeface="微软雅黑" panose="020B0503020204020204" charset="-122"/>
                <a:ea typeface="微软雅黑" panose="020B0503020204020204" charset="-122"/>
                <a:sym typeface="+mn-ea"/>
              </a:rPr>
              <a:t>2</a:t>
            </a:r>
          </a:p>
        </p:txBody>
      </p:sp>
      <p:sp>
        <p:nvSpPr>
          <p:cNvPr id="14" name="文本框 13"/>
          <p:cNvSpPr txBox="1"/>
          <p:nvPr>
            <p:custDataLst>
              <p:tags r:id="rId3"/>
            </p:custDataLst>
          </p:nvPr>
        </p:nvSpPr>
        <p:spPr>
          <a:xfrm>
            <a:off x="4160520" y="2299335"/>
            <a:ext cx="5608320" cy="521970"/>
          </a:xfrm>
          <a:prstGeom prst="rect">
            <a:avLst/>
          </a:prstGeom>
          <a:noFill/>
        </p:spPr>
        <p:txBody>
          <a:bodyPr wrap="square" rtlCol="0">
            <a:spAutoFit/>
          </a:bodyPr>
          <a:lstStyle/>
          <a:p>
            <a:pPr algn="l">
              <a:buClrTx/>
              <a:buSzTx/>
              <a:buFontTx/>
            </a:pPr>
            <a:r>
              <a:rPr kumimoji="1" lang="zh-CN" altLang="en-US" sz="2800" b="1" dirty="0">
                <a:solidFill>
                  <a:schemeClr val="tx2">
                    <a:lumMod val="90000"/>
                    <a:lumOff val="10000"/>
                  </a:schemeClr>
                </a:solidFill>
                <a:latin typeface="微软雅黑" panose="020B0503020204020204" charset="-122"/>
                <a:ea typeface="微软雅黑" panose="020B0503020204020204" charset="-122"/>
              </a:rPr>
              <a:t>机器内网络</a:t>
            </a:r>
          </a:p>
        </p:txBody>
      </p:sp>
      <p:sp>
        <p:nvSpPr>
          <p:cNvPr id="18" name="文本框 17"/>
          <p:cNvSpPr txBox="1"/>
          <p:nvPr>
            <p:custDataLst>
              <p:tags r:id="rId4"/>
            </p:custDataLst>
          </p:nvPr>
        </p:nvSpPr>
        <p:spPr>
          <a:xfrm>
            <a:off x="3300730" y="3144520"/>
            <a:ext cx="658495" cy="460375"/>
          </a:xfrm>
          <a:prstGeom prst="rect">
            <a:avLst/>
          </a:prstGeom>
          <a:solidFill>
            <a:srgbClr val="163E64"/>
          </a:solidFill>
          <a:ln>
            <a:solidFill>
              <a:srgbClr val="163E64"/>
            </a:solidFill>
          </a:ln>
        </p:spPr>
        <p:style>
          <a:lnRef idx="2">
            <a:schemeClr val="accent5">
              <a:shade val="50000"/>
            </a:schemeClr>
          </a:lnRef>
          <a:fillRef idx="1">
            <a:schemeClr val="accent5"/>
          </a:fillRef>
          <a:effectRef idx="0">
            <a:schemeClr val="accent5"/>
          </a:effectRef>
          <a:fontRef idx="minor">
            <a:schemeClr val="lt1"/>
          </a:fontRef>
        </p:style>
        <p:txBody>
          <a:bodyPr vertOverflow="overflow" horzOverflow="overflow" vert="horz" wrap="square" numCol="1" spcCol="0" rtlCol="0" fromWordArt="0" anchor="ctr" anchorCtr="0" forceAA="0" compatLnSpc="1">
            <a:spAutoFit/>
          </a:bodyPr>
          <a:lstStyle/>
          <a:p>
            <a:pPr lvl="0" algn="ctr">
              <a:buClrTx/>
              <a:buSzTx/>
              <a:buFontTx/>
            </a:pPr>
            <a:r>
              <a:rPr lang="en-US" altLang="zh-CN" sz="2400" b="1" dirty="0">
                <a:latin typeface="微软雅黑" panose="020B0503020204020204" charset="-122"/>
                <a:ea typeface="微软雅黑" panose="020B0503020204020204" charset="-122"/>
                <a:sym typeface="+mn-ea"/>
              </a:rPr>
              <a:t>3</a:t>
            </a:r>
          </a:p>
        </p:txBody>
      </p:sp>
      <p:sp>
        <p:nvSpPr>
          <p:cNvPr id="19" name="文本框 18"/>
          <p:cNvSpPr txBox="1"/>
          <p:nvPr>
            <p:custDataLst>
              <p:tags r:id="rId5"/>
            </p:custDataLst>
          </p:nvPr>
        </p:nvSpPr>
        <p:spPr>
          <a:xfrm>
            <a:off x="4160520" y="3113405"/>
            <a:ext cx="5614670" cy="521970"/>
          </a:xfrm>
          <a:prstGeom prst="rect">
            <a:avLst/>
          </a:prstGeom>
          <a:noFill/>
        </p:spPr>
        <p:txBody>
          <a:bodyPr wrap="square" rtlCol="0">
            <a:spAutoFit/>
          </a:bodyPr>
          <a:lstStyle/>
          <a:p>
            <a:pPr algn="l">
              <a:buClrTx/>
              <a:buSzTx/>
              <a:buFontTx/>
            </a:pPr>
            <a:r>
              <a:rPr kumimoji="1" lang="zh-CN" altLang="en-US" sz="2800" b="1" dirty="0">
                <a:solidFill>
                  <a:schemeClr val="tx2">
                    <a:lumMod val="90000"/>
                    <a:lumOff val="10000"/>
                  </a:schemeClr>
                </a:solidFill>
                <a:latin typeface="微软雅黑" panose="020B0503020204020204" charset="-122"/>
                <a:ea typeface="微软雅黑" panose="020B0503020204020204" charset="-122"/>
              </a:rPr>
              <a:t>机器间网络</a:t>
            </a:r>
          </a:p>
        </p:txBody>
      </p:sp>
      <p:sp>
        <p:nvSpPr>
          <p:cNvPr id="21" name="文本框 20"/>
          <p:cNvSpPr txBox="1"/>
          <p:nvPr>
            <p:custDataLst>
              <p:tags r:id="rId6"/>
            </p:custDataLst>
          </p:nvPr>
        </p:nvSpPr>
        <p:spPr>
          <a:xfrm>
            <a:off x="3300730" y="3958590"/>
            <a:ext cx="658495" cy="460375"/>
          </a:xfrm>
          <a:prstGeom prst="rect">
            <a:avLst/>
          </a:prstGeom>
          <a:solidFill>
            <a:srgbClr val="163E64"/>
          </a:solidFill>
          <a:ln>
            <a:solidFill>
              <a:srgbClr val="163E64"/>
            </a:solidFill>
          </a:ln>
        </p:spPr>
        <p:style>
          <a:lnRef idx="2">
            <a:schemeClr val="accent5">
              <a:shade val="50000"/>
            </a:schemeClr>
          </a:lnRef>
          <a:fillRef idx="1">
            <a:schemeClr val="accent5"/>
          </a:fillRef>
          <a:effectRef idx="0">
            <a:schemeClr val="accent5"/>
          </a:effectRef>
          <a:fontRef idx="minor">
            <a:schemeClr val="lt1"/>
          </a:fontRef>
        </p:style>
        <p:txBody>
          <a:bodyPr vertOverflow="overflow" horzOverflow="overflow" vert="horz" wrap="square" numCol="1" spcCol="0" rtlCol="0" fromWordArt="0" anchor="ctr" anchorCtr="0" forceAA="0" compatLnSpc="1">
            <a:spAutoFit/>
          </a:bodyPr>
          <a:lstStyle/>
          <a:p>
            <a:pPr lvl="0" algn="ctr">
              <a:buClrTx/>
              <a:buSzTx/>
              <a:buFontTx/>
            </a:pPr>
            <a:r>
              <a:rPr lang="en-US" altLang="zh-CN" sz="2400" b="1" dirty="0">
                <a:latin typeface="微软雅黑" panose="020B0503020204020204" charset="-122"/>
                <a:ea typeface="微软雅黑" panose="020B0503020204020204" charset="-122"/>
                <a:sym typeface="+mn-ea"/>
              </a:rPr>
              <a:t>4</a:t>
            </a:r>
          </a:p>
        </p:txBody>
      </p:sp>
      <p:sp>
        <p:nvSpPr>
          <p:cNvPr id="22" name="文本框 21"/>
          <p:cNvSpPr txBox="1"/>
          <p:nvPr>
            <p:custDataLst>
              <p:tags r:id="rId7"/>
            </p:custDataLst>
          </p:nvPr>
        </p:nvSpPr>
        <p:spPr>
          <a:xfrm>
            <a:off x="4160520" y="3928110"/>
            <a:ext cx="5614670" cy="521970"/>
          </a:xfrm>
          <a:prstGeom prst="rect">
            <a:avLst/>
          </a:prstGeom>
          <a:noFill/>
        </p:spPr>
        <p:txBody>
          <a:bodyPr wrap="square" rtlCol="0">
            <a:spAutoFit/>
          </a:bodyPr>
          <a:lstStyle/>
          <a:p>
            <a:pPr algn="l">
              <a:buClrTx/>
              <a:buSzTx/>
              <a:buFontTx/>
            </a:pPr>
            <a:r>
              <a:rPr kumimoji="1" lang="zh-CN" altLang="en-US" sz="2800" b="1" dirty="0">
                <a:solidFill>
                  <a:schemeClr val="accent2"/>
                </a:solidFill>
                <a:latin typeface="微软雅黑" panose="020B0503020204020204" charset="-122"/>
                <a:ea typeface="微软雅黑" panose="020B0503020204020204" charset="-122"/>
              </a:rPr>
              <a:t>技术演进举例</a:t>
            </a:r>
          </a:p>
        </p:txBody>
      </p:sp>
      <p:sp>
        <p:nvSpPr>
          <p:cNvPr id="24" name="文本框 23"/>
          <p:cNvSpPr txBox="1"/>
          <p:nvPr>
            <p:custDataLst>
              <p:tags r:id="rId8"/>
            </p:custDataLst>
          </p:nvPr>
        </p:nvSpPr>
        <p:spPr>
          <a:xfrm>
            <a:off x="3300730" y="4772660"/>
            <a:ext cx="658495" cy="460375"/>
          </a:xfrm>
          <a:prstGeom prst="rect">
            <a:avLst/>
          </a:prstGeom>
          <a:solidFill>
            <a:srgbClr val="163E64"/>
          </a:solidFill>
          <a:ln>
            <a:solidFill>
              <a:srgbClr val="163E64"/>
            </a:solidFill>
          </a:ln>
        </p:spPr>
        <p:style>
          <a:lnRef idx="2">
            <a:schemeClr val="accent5">
              <a:shade val="50000"/>
            </a:schemeClr>
          </a:lnRef>
          <a:fillRef idx="1">
            <a:schemeClr val="accent5"/>
          </a:fillRef>
          <a:effectRef idx="0">
            <a:schemeClr val="accent5"/>
          </a:effectRef>
          <a:fontRef idx="minor">
            <a:schemeClr val="lt1"/>
          </a:fontRef>
        </p:style>
        <p:txBody>
          <a:bodyPr vertOverflow="overflow" horzOverflow="overflow" vert="horz" wrap="square" numCol="1" spcCol="0" rtlCol="0" fromWordArt="0" anchor="ctr" anchorCtr="0" forceAA="0" compatLnSpc="1">
            <a:spAutoFit/>
          </a:bodyPr>
          <a:lstStyle/>
          <a:p>
            <a:pPr lvl="0" algn="ctr">
              <a:buClrTx/>
              <a:buSzTx/>
              <a:buFontTx/>
            </a:pPr>
            <a:r>
              <a:rPr lang="en-US" altLang="zh-CN" sz="2400" b="1" dirty="0">
                <a:latin typeface="微软雅黑" panose="020B0503020204020204" charset="-122"/>
                <a:ea typeface="微软雅黑" panose="020B0503020204020204" charset="-122"/>
                <a:sym typeface="+mn-ea"/>
              </a:rPr>
              <a:t>5</a:t>
            </a:r>
          </a:p>
        </p:txBody>
      </p:sp>
      <p:sp>
        <p:nvSpPr>
          <p:cNvPr id="25" name="文本框 24"/>
          <p:cNvSpPr txBox="1"/>
          <p:nvPr>
            <p:custDataLst>
              <p:tags r:id="rId9"/>
            </p:custDataLst>
          </p:nvPr>
        </p:nvSpPr>
        <p:spPr>
          <a:xfrm>
            <a:off x="4160520" y="4742180"/>
            <a:ext cx="5614670" cy="521970"/>
          </a:xfrm>
          <a:prstGeom prst="rect">
            <a:avLst/>
          </a:prstGeom>
          <a:noFill/>
        </p:spPr>
        <p:txBody>
          <a:bodyPr wrap="square" rtlCol="0">
            <a:spAutoFit/>
          </a:bodyPr>
          <a:lstStyle/>
          <a:p>
            <a:pPr algn="l">
              <a:buClrTx/>
              <a:buSzTx/>
              <a:buFontTx/>
            </a:pPr>
            <a:r>
              <a:rPr kumimoji="1" lang="zh-CN" altLang="en-US" sz="2800" b="1" dirty="0">
                <a:solidFill>
                  <a:schemeClr val="tx2">
                    <a:lumMod val="90000"/>
                    <a:lumOff val="10000"/>
                  </a:schemeClr>
                </a:solidFill>
                <a:latin typeface="微软雅黑" panose="020B0503020204020204" charset="-122"/>
                <a:ea typeface="微软雅黑" panose="020B0503020204020204" charset="-122"/>
              </a:rPr>
              <a:t>总结</a:t>
            </a:r>
          </a:p>
        </p:txBody>
      </p:sp>
    </p:spTree>
    <p:extLst>
      <p:ext uri="{BB962C8B-B14F-4D97-AF65-F5344CB8AC3E}">
        <p14:creationId xmlns:p14="http://schemas.microsoft.com/office/powerpoint/2010/main" val="24552611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 </a:t>
            </a:r>
            <a:r>
              <a:rPr lang="zh-CN" altLang="en-US" dirty="0"/>
              <a:t>负载均衡优化</a:t>
            </a:r>
          </a:p>
        </p:txBody>
      </p:sp>
      <p:sp>
        <p:nvSpPr>
          <p:cNvPr id="4" name="iSliḋê">
            <a:extLst>
              <a:ext uri="{FF2B5EF4-FFF2-40B4-BE49-F238E27FC236}">
                <a16:creationId xmlns:a16="http://schemas.microsoft.com/office/drawing/2014/main" id="{27D50ACE-C9C0-9845-8FE1-9351BF77AE07}"/>
              </a:ext>
            </a:extLst>
          </p:cNvPr>
          <p:cNvSpPr/>
          <p:nvPr/>
        </p:nvSpPr>
        <p:spPr bwMode="auto">
          <a:xfrm rot="16200000">
            <a:off x="3912164" y="3637048"/>
            <a:ext cx="4433058" cy="1307686"/>
          </a:xfrm>
          <a:custGeom>
            <a:avLst/>
            <a:gdLst>
              <a:gd name="T0" fmla="*/ 2147483646 w 21600"/>
              <a:gd name="T1" fmla="*/ 34299966 h 21600"/>
              <a:gd name="T2" fmla="*/ 1336266856 w 21600"/>
              <a:gd name="T3" fmla="*/ 68599932 h 21600"/>
              <a:gd name="T4" fmla="*/ 463114593 w 21600"/>
              <a:gd name="T5" fmla="*/ 34299966 h 21600"/>
              <a:gd name="T6" fmla="*/ 1336266856 w 21600"/>
              <a:gd name="T7" fmla="*/ 0 h 21600"/>
              <a:gd name="T8" fmla="*/ 0 60000 65536"/>
              <a:gd name="T9" fmla="*/ 0 60000 65536"/>
              <a:gd name="T10" fmla="*/ 0 60000 65536"/>
              <a:gd name="T11" fmla="*/ 0 60000 65536"/>
              <a:gd name="T12" fmla="*/ 5543 w 21600"/>
              <a:gd name="T13" fmla="*/ 5543 h 21600"/>
              <a:gd name="T14" fmla="*/ 16057 w 21600"/>
              <a:gd name="T15" fmla="*/ 16057 h 21600"/>
            </a:gdLst>
            <a:ahLst/>
            <a:cxnLst>
              <a:cxn ang="T8">
                <a:pos x="T0" y="T1"/>
              </a:cxn>
              <a:cxn ang="T9">
                <a:pos x="T2" y="T3"/>
              </a:cxn>
              <a:cxn ang="T10">
                <a:pos x="T4" y="T5"/>
              </a:cxn>
              <a:cxn ang="T11">
                <a:pos x="T6" y="T7"/>
              </a:cxn>
            </a:cxnLst>
            <a:rect l="T12" t="T13" r="T14" b="T15"/>
            <a:pathLst>
              <a:path w="21600" h="21600">
                <a:moveTo>
                  <a:pt x="0" y="0"/>
                </a:moveTo>
                <a:lnTo>
                  <a:pt x="7486" y="21600"/>
                </a:lnTo>
                <a:lnTo>
                  <a:pt x="14114" y="21600"/>
                </a:lnTo>
                <a:lnTo>
                  <a:pt x="21600" y="0"/>
                </a:lnTo>
                <a:lnTo>
                  <a:pt x="0" y="0"/>
                </a:lnTo>
                <a:close/>
              </a:path>
            </a:pathLst>
          </a:custGeom>
          <a:solidFill>
            <a:schemeClr val="tx2">
              <a:alpha val="15000"/>
            </a:schemeClr>
          </a:solidFill>
          <a:ln>
            <a:noFill/>
          </a:ln>
          <a:effectLst/>
        </p:spPr>
        <p:txBody>
          <a:bodyPr wrap="none" lIns="0" tIns="0" rIns="0" bIns="0" anchor="ctr"/>
          <a:lstStyle/>
          <a:p>
            <a:endParaRPr lang="zh-CN" altLang="en-US"/>
          </a:p>
        </p:txBody>
      </p:sp>
      <p:sp>
        <p:nvSpPr>
          <p:cNvPr id="9" name="íšlîḓe">
            <a:extLst>
              <a:ext uri="{FF2B5EF4-FFF2-40B4-BE49-F238E27FC236}">
                <a16:creationId xmlns:a16="http://schemas.microsoft.com/office/drawing/2014/main" id="{54CAFF9A-1B07-33A4-6490-0CA6325DB830}"/>
              </a:ext>
            </a:extLst>
          </p:cNvPr>
          <p:cNvSpPr/>
          <p:nvPr/>
        </p:nvSpPr>
        <p:spPr bwMode="auto">
          <a:xfrm>
            <a:off x="5474851" y="3434354"/>
            <a:ext cx="915381" cy="0"/>
          </a:xfrm>
          <a:prstGeom prst="line">
            <a:avLst/>
          </a:prstGeom>
          <a:noFill/>
          <a:ln w="2222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sp>
        <p:nvSpPr>
          <p:cNvPr id="10" name="îṣľïďe">
            <a:extLst>
              <a:ext uri="{FF2B5EF4-FFF2-40B4-BE49-F238E27FC236}">
                <a16:creationId xmlns:a16="http://schemas.microsoft.com/office/drawing/2014/main" id="{46BF136F-DDCA-FCA2-DC9B-E4D6CDAE7201}"/>
              </a:ext>
            </a:extLst>
          </p:cNvPr>
          <p:cNvSpPr/>
          <p:nvPr/>
        </p:nvSpPr>
        <p:spPr bwMode="auto">
          <a:xfrm>
            <a:off x="5474851" y="4258197"/>
            <a:ext cx="915381" cy="0"/>
          </a:xfrm>
          <a:prstGeom prst="line">
            <a:avLst/>
          </a:prstGeom>
          <a:noFill/>
          <a:ln w="2222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sp>
        <p:nvSpPr>
          <p:cNvPr id="11" name="îş1ídè">
            <a:extLst>
              <a:ext uri="{FF2B5EF4-FFF2-40B4-BE49-F238E27FC236}">
                <a16:creationId xmlns:a16="http://schemas.microsoft.com/office/drawing/2014/main" id="{A78B2E10-9D55-07F7-7296-5E767F8ABC00}"/>
              </a:ext>
            </a:extLst>
          </p:cNvPr>
          <p:cNvSpPr/>
          <p:nvPr/>
        </p:nvSpPr>
        <p:spPr bwMode="auto">
          <a:xfrm>
            <a:off x="5474851" y="5121270"/>
            <a:ext cx="915381" cy="0"/>
          </a:xfrm>
          <a:prstGeom prst="line">
            <a:avLst/>
          </a:prstGeom>
          <a:noFill/>
          <a:ln w="2222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sp>
        <p:nvSpPr>
          <p:cNvPr id="12" name="Title">
            <a:extLst>
              <a:ext uri="{FF2B5EF4-FFF2-40B4-BE49-F238E27FC236}">
                <a16:creationId xmlns:a16="http://schemas.microsoft.com/office/drawing/2014/main" id="{FF31A5EF-6098-8176-85DD-B4D16BE3F962}"/>
              </a:ext>
            </a:extLst>
          </p:cNvPr>
          <p:cNvSpPr txBox="1"/>
          <p:nvPr/>
        </p:nvSpPr>
        <p:spPr>
          <a:xfrm>
            <a:off x="666750" y="1494093"/>
            <a:ext cx="10858500" cy="461665"/>
          </a:xfrm>
          <a:prstGeom prst="rect">
            <a:avLst/>
          </a:prstGeom>
          <a:noFill/>
        </p:spPr>
        <p:txBody>
          <a:bodyPr vert="horz" wrap="square" rtlCol="0" anchor="t" anchorCtr="1">
            <a:normAutofit/>
          </a:bodyPr>
          <a:lstStyle/>
          <a:p>
            <a:pPr algn="ctr"/>
            <a:r>
              <a:rPr lang="zh-CN" altLang="en-US" sz="2400" b="1" dirty="0"/>
              <a:t>传统基于流的负载均衡的问题</a:t>
            </a:r>
          </a:p>
        </p:txBody>
      </p:sp>
      <p:grpSp>
        <p:nvGrpSpPr>
          <p:cNvPr id="16" name="object 3">
            <a:extLst>
              <a:ext uri="{FF2B5EF4-FFF2-40B4-BE49-F238E27FC236}">
                <a16:creationId xmlns:a16="http://schemas.microsoft.com/office/drawing/2014/main" id="{88083868-22A5-3951-9B5A-1F40D1AD47E2}"/>
              </a:ext>
            </a:extLst>
          </p:cNvPr>
          <p:cNvGrpSpPr/>
          <p:nvPr/>
        </p:nvGrpSpPr>
        <p:grpSpPr>
          <a:xfrm>
            <a:off x="6969987" y="3735402"/>
            <a:ext cx="4489450" cy="1933575"/>
            <a:chOff x="959357" y="1954530"/>
            <a:chExt cx="4489450" cy="1933575"/>
          </a:xfrm>
        </p:grpSpPr>
        <p:sp>
          <p:nvSpPr>
            <p:cNvPr id="17" name="object 4">
              <a:extLst>
                <a:ext uri="{FF2B5EF4-FFF2-40B4-BE49-F238E27FC236}">
                  <a16:creationId xmlns:a16="http://schemas.microsoft.com/office/drawing/2014/main" id="{CFA3FFD3-DA4E-60E4-E0BA-6FC7F582C64B}"/>
                </a:ext>
              </a:extLst>
            </p:cNvPr>
            <p:cNvSpPr/>
            <p:nvPr/>
          </p:nvSpPr>
          <p:spPr>
            <a:xfrm>
              <a:off x="959345" y="3689705"/>
              <a:ext cx="483234" cy="180975"/>
            </a:xfrm>
            <a:custGeom>
              <a:avLst/>
              <a:gdLst/>
              <a:ahLst/>
              <a:cxnLst/>
              <a:rect l="l" t="t" r="r" b="b"/>
              <a:pathLst>
                <a:path w="483234" h="180975">
                  <a:moveTo>
                    <a:pt x="482739" y="23355"/>
                  </a:moveTo>
                  <a:lnTo>
                    <a:pt x="480834" y="14300"/>
                  </a:lnTo>
                  <a:lnTo>
                    <a:pt x="475691" y="6870"/>
                  </a:lnTo>
                  <a:lnTo>
                    <a:pt x="468134" y="1854"/>
                  </a:lnTo>
                  <a:lnTo>
                    <a:pt x="459041" y="0"/>
                  </a:lnTo>
                  <a:lnTo>
                    <a:pt x="23710" y="0"/>
                  </a:lnTo>
                  <a:lnTo>
                    <a:pt x="14452" y="1854"/>
                  </a:lnTo>
                  <a:lnTo>
                    <a:pt x="6921" y="6870"/>
                  </a:lnTo>
                  <a:lnTo>
                    <a:pt x="1854" y="14300"/>
                  </a:lnTo>
                  <a:lnTo>
                    <a:pt x="0" y="23355"/>
                  </a:lnTo>
                  <a:lnTo>
                    <a:pt x="0" y="145796"/>
                  </a:lnTo>
                  <a:lnTo>
                    <a:pt x="1905" y="154851"/>
                  </a:lnTo>
                  <a:lnTo>
                    <a:pt x="7061" y="162280"/>
                  </a:lnTo>
                  <a:lnTo>
                    <a:pt x="14605" y="167309"/>
                  </a:lnTo>
                  <a:lnTo>
                    <a:pt x="23710" y="169151"/>
                  </a:lnTo>
                  <a:lnTo>
                    <a:pt x="307936" y="169151"/>
                  </a:lnTo>
                  <a:lnTo>
                    <a:pt x="312127" y="175209"/>
                  </a:lnTo>
                  <a:lnTo>
                    <a:pt x="318528" y="179349"/>
                  </a:lnTo>
                  <a:lnTo>
                    <a:pt x="326402" y="180848"/>
                  </a:lnTo>
                  <a:lnTo>
                    <a:pt x="334060" y="179298"/>
                  </a:lnTo>
                  <a:lnTo>
                    <a:pt x="340360" y="175069"/>
                  </a:lnTo>
                  <a:lnTo>
                    <a:pt x="344627" y="168821"/>
                  </a:lnTo>
                  <a:lnTo>
                    <a:pt x="346189" y="161226"/>
                  </a:lnTo>
                  <a:lnTo>
                    <a:pt x="344627" y="153466"/>
                  </a:lnTo>
                  <a:lnTo>
                    <a:pt x="340360" y="147243"/>
                  </a:lnTo>
                  <a:lnTo>
                    <a:pt x="334060" y="143103"/>
                  </a:lnTo>
                  <a:lnTo>
                    <a:pt x="326402" y="141605"/>
                  </a:lnTo>
                  <a:lnTo>
                    <a:pt x="318528" y="143103"/>
                  </a:lnTo>
                  <a:lnTo>
                    <a:pt x="312127" y="147243"/>
                  </a:lnTo>
                  <a:lnTo>
                    <a:pt x="308165" y="152958"/>
                  </a:lnTo>
                  <a:lnTo>
                    <a:pt x="19189" y="152958"/>
                  </a:lnTo>
                  <a:lnTo>
                    <a:pt x="16179" y="149936"/>
                  </a:lnTo>
                  <a:lnTo>
                    <a:pt x="16179" y="19596"/>
                  </a:lnTo>
                  <a:lnTo>
                    <a:pt x="19570" y="16205"/>
                  </a:lnTo>
                  <a:lnTo>
                    <a:pt x="463550" y="16205"/>
                  </a:lnTo>
                  <a:lnTo>
                    <a:pt x="466940" y="19596"/>
                  </a:lnTo>
                  <a:lnTo>
                    <a:pt x="466940" y="149936"/>
                  </a:lnTo>
                  <a:lnTo>
                    <a:pt x="463181" y="152958"/>
                  </a:lnTo>
                  <a:lnTo>
                    <a:pt x="416509" y="152958"/>
                  </a:lnTo>
                  <a:lnTo>
                    <a:pt x="412673" y="147243"/>
                  </a:lnTo>
                  <a:lnTo>
                    <a:pt x="406400" y="143103"/>
                  </a:lnTo>
                  <a:lnTo>
                    <a:pt x="398576" y="141605"/>
                  </a:lnTo>
                  <a:lnTo>
                    <a:pt x="390702" y="143103"/>
                  </a:lnTo>
                  <a:lnTo>
                    <a:pt x="384302" y="147243"/>
                  </a:lnTo>
                  <a:lnTo>
                    <a:pt x="379996" y="153466"/>
                  </a:lnTo>
                  <a:lnTo>
                    <a:pt x="378421" y="161226"/>
                  </a:lnTo>
                  <a:lnTo>
                    <a:pt x="379996" y="168973"/>
                  </a:lnTo>
                  <a:lnTo>
                    <a:pt x="384302" y="175209"/>
                  </a:lnTo>
                  <a:lnTo>
                    <a:pt x="390702" y="179349"/>
                  </a:lnTo>
                  <a:lnTo>
                    <a:pt x="398576" y="180848"/>
                  </a:lnTo>
                  <a:lnTo>
                    <a:pt x="406400" y="179298"/>
                  </a:lnTo>
                  <a:lnTo>
                    <a:pt x="412673" y="175069"/>
                  </a:lnTo>
                  <a:lnTo>
                    <a:pt x="416623" y="169151"/>
                  </a:lnTo>
                  <a:lnTo>
                    <a:pt x="459041" y="169151"/>
                  </a:lnTo>
                  <a:lnTo>
                    <a:pt x="468134" y="167309"/>
                  </a:lnTo>
                  <a:lnTo>
                    <a:pt x="475691" y="162280"/>
                  </a:lnTo>
                  <a:lnTo>
                    <a:pt x="480834" y="154851"/>
                  </a:lnTo>
                  <a:lnTo>
                    <a:pt x="482739" y="145796"/>
                  </a:lnTo>
                  <a:lnTo>
                    <a:pt x="482739" y="23355"/>
                  </a:lnTo>
                  <a:close/>
                </a:path>
              </a:pathLst>
            </a:custGeom>
            <a:solidFill>
              <a:srgbClr val="252525"/>
            </a:solidFill>
          </p:spPr>
          <p:txBody>
            <a:bodyPr wrap="square" lIns="0" tIns="0" rIns="0" bIns="0" rtlCol="0"/>
            <a:lstStyle/>
            <a:p>
              <a:endParaRPr/>
            </a:p>
          </p:txBody>
        </p:sp>
        <p:pic>
          <p:nvPicPr>
            <p:cNvPr id="18" name="object 5">
              <a:extLst>
                <a:ext uri="{FF2B5EF4-FFF2-40B4-BE49-F238E27FC236}">
                  <a16:creationId xmlns:a16="http://schemas.microsoft.com/office/drawing/2014/main" id="{CEDBF411-D882-5D68-460E-E3F27C125E30}"/>
                </a:ext>
              </a:extLst>
            </p:cNvPr>
            <p:cNvPicPr/>
            <p:nvPr/>
          </p:nvPicPr>
          <p:blipFill>
            <a:blip r:embed="rId3" cstate="print"/>
            <a:stretch>
              <a:fillRect/>
            </a:stretch>
          </p:blipFill>
          <p:spPr>
            <a:xfrm>
              <a:off x="960658" y="3689699"/>
              <a:ext cx="130956" cy="165244"/>
            </a:xfrm>
            <a:prstGeom prst="rect">
              <a:avLst/>
            </a:prstGeom>
          </p:spPr>
        </p:pic>
        <p:pic>
          <p:nvPicPr>
            <p:cNvPr id="19" name="object 6">
              <a:extLst>
                <a:ext uri="{FF2B5EF4-FFF2-40B4-BE49-F238E27FC236}">
                  <a16:creationId xmlns:a16="http://schemas.microsoft.com/office/drawing/2014/main" id="{28F4883B-ECFB-DE7C-55C8-77EEADE6615C}"/>
                </a:ext>
              </a:extLst>
            </p:cNvPr>
            <p:cNvPicPr/>
            <p:nvPr/>
          </p:nvPicPr>
          <p:blipFill>
            <a:blip r:embed="rId4" cstate="print"/>
            <a:stretch>
              <a:fillRect/>
            </a:stretch>
          </p:blipFill>
          <p:spPr>
            <a:xfrm>
              <a:off x="1116703" y="3692947"/>
              <a:ext cx="318865" cy="162017"/>
            </a:xfrm>
            <a:prstGeom prst="rect">
              <a:avLst/>
            </a:prstGeom>
          </p:spPr>
        </p:pic>
        <p:sp>
          <p:nvSpPr>
            <p:cNvPr id="20" name="object 7">
              <a:extLst>
                <a:ext uri="{FF2B5EF4-FFF2-40B4-BE49-F238E27FC236}">
                  <a16:creationId xmlns:a16="http://schemas.microsoft.com/office/drawing/2014/main" id="{BA5BFD31-AB40-BEBD-BD63-9F565ABB3741}"/>
                </a:ext>
              </a:extLst>
            </p:cNvPr>
            <p:cNvSpPr/>
            <p:nvPr/>
          </p:nvSpPr>
          <p:spPr>
            <a:xfrm>
              <a:off x="993817" y="3628643"/>
              <a:ext cx="413384" cy="76835"/>
            </a:xfrm>
            <a:custGeom>
              <a:avLst/>
              <a:gdLst/>
              <a:ahLst/>
              <a:cxnLst/>
              <a:rect l="l" t="t" r="r" b="b"/>
              <a:pathLst>
                <a:path w="413384" h="76835">
                  <a:moveTo>
                    <a:pt x="404878" y="76262"/>
                  </a:moveTo>
                  <a:lnTo>
                    <a:pt x="310143" y="16314"/>
                  </a:lnTo>
                  <a:lnTo>
                    <a:pt x="103005" y="16314"/>
                  </a:lnTo>
                  <a:lnTo>
                    <a:pt x="8270" y="76262"/>
                  </a:lnTo>
                  <a:lnTo>
                    <a:pt x="0" y="62603"/>
                  </a:lnTo>
                  <a:lnTo>
                    <a:pt x="98494" y="0"/>
                  </a:lnTo>
                  <a:lnTo>
                    <a:pt x="314654" y="0"/>
                  </a:lnTo>
                  <a:lnTo>
                    <a:pt x="413149" y="62224"/>
                  </a:lnTo>
                  <a:lnTo>
                    <a:pt x="404878" y="76262"/>
                  </a:lnTo>
                  <a:close/>
                </a:path>
              </a:pathLst>
            </a:custGeom>
            <a:solidFill>
              <a:srgbClr val="252525"/>
            </a:solidFill>
          </p:spPr>
          <p:txBody>
            <a:bodyPr wrap="square" lIns="0" tIns="0" rIns="0" bIns="0" rtlCol="0"/>
            <a:lstStyle/>
            <a:p>
              <a:endParaRPr/>
            </a:p>
          </p:txBody>
        </p:sp>
        <p:pic>
          <p:nvPicPr>
            <p:cNvPr id="21" name="object 8">
              <a:extLst>
                <a:ext uri="{FF2B5EF4-FFF2-40B4-BE49-F238E27FC236}">
                  <a16:creationId xmlns:a16="http://schemas.microsoft.com/office/drawing/2014/main" id="{370ED9D6-3F35-7E88-F4AF-4828764345B8}"/>
                </a:ext>
              </a:extLst>
            </p:cNvPr>
            <p:cNvPicPr/>
            <p:nvPr/>
          </p:nvPicPr>
          <p:blipFill>
            <a:blip r:embed="rId5" cstate="print"/>
            <a:stretch>
              <a:fillRect/>
            </a:stretch>
          </p:blipFill>
          <p:spPr>
            <a:xfrm>
              <a:off x="1057533" y="3700092"/>
              <a:ext cx="176480" cy="147063"/>
            </a:xfrm>
            <a:prstGeom prst="rect">
              <a:avLst/>
            </a:prstGeom>
          </p:spPr>
        </p:pic>
        <p:sp>
          <p:nvSpPr>
            <p:cNvPr id="22" name="object 9">
              <a:extLst>
                <a:ext uri="{FF2B5EF4-FFF2-40B4-BE49-F238E27FC236}">
                  <a16:creationId xmlns:a16="http://schemas.microsoft.com/office/drawing/2014/main" id="{C62270D5-DC16-39F2-2975-2ABADA9355D5}"/>
                </a:ext>
              </a:extLst>
            </p:cNvPr>
            <p:cNvSpPr/>
            <p:nvPr/>
          </p:nvSpPr>
          <p:spPr>
            <a:xfrm>
              <a:off x="1200912" y="3224777"/>
              <a:ext cx="312420" cy="403860"/>
            </a:xfrm>
            <a:custGeom>
              <a:avLst/>
              <a:gdLst/>
              <a:ahLst/>
              <a:cxnLst/>
              <a:rect l="l" t="t" r="r" b="b"/>
              <a:pathLst>
                <a:path w="312419" h="403860">
                  <a:moveTo>
                    <a:pt x="0" y="403758"/>
                  </a:moveTo>
                  <a:lnTo>
                    <a:pt x="311886" y="0"/>
                  </a:lnTo>
                </a:path>
              </a:pathLst>
            </a:custGeom>
            <a:ln w="6095">
              <a:solidFill>
                <a:srgbClr val="1D1D1A"/>
              </a:solidFill>
            </a:ln>
          </p:spPr>
          <p:txBody>
            <a:bodyPr wrap="square" lIns="0" tIns="0" rIns="0" bIns="0" rtlCol="0"/>
            <a:lstStyle/>
            <a:p>
              <a:endParaRPr/>
            </a:p>
          </p:txBody>
        </p:sp>
        <p:pic>
          <p:nvPicPr>
            <p:cNvPr id="23" name="object 10">
              <a:extLst>
                <a:ext uri="{FF2B5EF4-FFF2-40B4-BE49-F238E27FC236}">
                  <a16:creationId xmlns:a16="http://schemas.microsoft.com/office/drawing/2014/main" id="{BE703C0E-CEE4-A2BF-06B3-75BFE08E3961}"/>
                </a:ext>
              </a:extLst>
            </p:cNvPr>
            <p:cNvPicPr/>
            <p:nvPr/>
          </p:nvPicPr>
          <p:blipFill>
            <a:blip r:embed="rId6" cstate="print"/>
            <a:stretch>
              <a:fillRect/>
            </a:stretch>
          </p:blipFill>
          <p:spPr>
            <a:xfrm>
              <a:off x="2570057" y="1994658"/>
              <a:ext cx="160099" cy="266482"/>
            </a:xfrm>
            <a:prstGeom prst="rect">
              <a:avLst/>
            </a:prstGeom>
          </p:spPr>
        </p:pic>
        <p:sp>
          <p:nvSpPr>
            <p:cNvPr id="24" name="object 11">
              <a:extLst>
                <a:ext uri="{FF2B5EF4-FFF2-40B4-BE49-F238E27FC236}">
                  <a16:creationId xmlns:a16="http://schemas.microsoft.com/office/drawing/2014/main" id="{D8236E99-4207-D417-4BA6-85E6390B8151}"/>
                </a:ext>
              </a:extLst>
            </p:cNvPr>
            <p:cNvSpPr/>
            <p:nvPr/>
          </p:nvSpPr>
          <p:spPr>
            <a:xfrm>
              <a:off x="2476500" y="1954542"/>
              <a:ext cx="346075" cy="354330"/>
            </a:xfrm>
            <a:custGeom>
              <a:avLst/>
              <a:gdLst/>
              <a:ahLst/>
              <a:cxnLst/>
              <a:rect l="l" t="t" r="r" b="b"/>
              <a:pathLst>
                <a:path w="346075" h="354330">
                  <a:moveTo>
                    <a:pt x="181470" y="117475"/>
                  </a:moveTo>
                  <a:lnTo>
                    <a:pt x="177990" y="114109"/>
                  </a:lnTo>
                  <a:lnTo>
                    <a:pt x="74091" y="114109"/>
                  </a:lnTo>
                  <a:lnTo>
                    <a:pt x="74091" y="92163"/>
                  </a:lnTo>
                  <a:lnTo>
                    <a:pt x="49415" y="114109"/>
                  </a:lnTo>
                  <a:lnTo>
                    <a:pt x="48691" y="114109"/>
                  </a:lnTo>
                  <a:lnTo>
                    <a:pt x="45199" y="117475"/>
                  </a:lnTo>
                  <a:lnTo>
                    <a:pt x="45199" y="117868"/>
                  </a:lnTo>
                  <a:lnTo>
                    <a:pt x="41440" y="121208"/>
                  </a:lnTo>
                  <a:lnTo>
                    <a:pt x="45199" y="124587"/>
                  </a:lnTo>
                  <a:lnTo>
                    <a:pt x="45199" y="125780"/>
                  </a:lnTo>
                  <a:lnTo>
                    <a:pt x="48691" y="129159"/>
                  </a:lnTo>
                  <a:lnTo>
                    <a:pt x="50304" y="129159"/>
                  </a:lnTo>
                  <a:lnTo>
                    <a:pt x="74091" y="150482"/>
                  </a:lnTo>
                  <a:lnTo>
                    <a:pt x="74091" y="129159"/>
                  </a:lnTo>
                  <a:lnTo>
                    <a:pt x="173812" y="129159"/>
                  </a:lnTo>
                  <a:lnTo>
                    <a:pt x="177990" y="129159"/>
                  </a:lnTo>
                  <a:lnTo>
                    <a:pt x="181470" y="125780"/>
                  </a:lnTo>
                  <a:lnTo>
                    <a:pt x="181470" y="117475"/>
                  </a:lnTo>
                  <a:close/>
                </a:path>
                <a:path w="346075" h="354330">
                  <a:moveTo>
                    <a:pt x="300748" y="222783"/>
                  </a:moveTo>
                  <a:lnTo>
                    <a:pt x="296379" y="218897"/>
                  </a:lnTo>
                  <a:lnTo>
                    <a:pt x="296379" y="218338"/>
                  </a:lnTo>
                  <a:lnTo>
                    <a:pt x="292925" y="215061"/>
                  </a:lnTo>
                  <a:lnTo>
                    <a:pt x="292087" y="215061"/>
                  </a:lnTo>
                  <a:lnTo>
                    <a:pt x="267474" y="193116"/>
                  </a:lnTo>
                  <a:lnTo>
                    <a:pt x="267474" y="215061"/>
                  </a:lnTo>
                  <a:lnTo>
                    <a:pt x="164592" y="215061"/>
                  </a:lnTo>
                  <a:lnTo>
                    <a:pt x="161366" y="218338"/>
                  </a:lnTo>
                  <a:lnTo>
                    <a:pt x="161366" y="226415"/>
                  </a:lnTo>
                  <a:lnTo>
                    <a:pt x="164592" y="229476"/>
                  </a:lnTo>
                  <a:lnTo>
                    <a:pt x="267474" y="229476"/>
                  </a:lnTo>
                  <a:lnTo>
                    <a:pt x="267474" y="252679"/>
                  </a:lnTo>
                  <a:lnTo>
                    <a:pt x="300748" y="222783"/>
                  </a:lnTo>
                  <a:close/>
                </a:path>
                <a:path w="346075" h="354330">
                  <a:moveTo>
                    <a:pt x="345960" y="27114"/>
                  </a:moveTo>
                  <a:lnTo>
                    <a:pt x="343852" y="16573"/>
                  </a:lnTo>
                  <a:lnTo>
                    <a:pt x="338099" y="7950"/>
                  </a:lnTo>
                  <a:lnTo>
                    <a:pt x="329539" y="2133"/>
                  </a:lnTo>
                  <a:lnTo>
                    <a:pt x="319011" y="0"/>
                  </a:lnTo>
                  <a:lnTo>
                    <a:pt x="26949" y="0"/>
                  </a:lnTo>
                  <a:lnTo>
                    <a:pt x="16421" y="2133"/>
                  </a:lnTo>
                  <a:lnTo>
                    <a:pt x="7861" y="7950"/>
                  </a:lnTo>
                  <a:lnTo>
                    <a:pt x="2095" y="16573"/>
                  </a:lnTo>
                  <a:lnTo>
                    <a:pt x="0" y="27114"/>
                  </a:lnTo>
                  <a:lnTo>
                    <a:pt x="0" y="318338"/>
                  </a:lnTo>
                  <a:lnTo>
                    <a:pt x="2095" y="328879"/>
                  </a:lnTo>
                  <a:lnTo>
                    <a:pt x="7861" y="337502"/>
                  </a:lnTo>
                  <a:lnTo>
                    <a:pt x="16421" y="343331"/>
                  </a:lnTo>
                  <a:lnTo>
                    <a:pt x="26949" y="345465"/>
                  </a:lnTo>
                  <a:lnTo>
                    <a:pt x="219138" y="345465"/>
                  </a:lnTo>
                  <a:lnTo>
                    <a:pt x="219138" y="347040"/>
                  </a:lnTo>
                  <a:lnTo>
                    <a:pt x="226136" y="354253"/>
                  </a:lnTo>
                  <a:lnTo>
                    <a:pt x="234950" y="354253"/>
                  </a:lnTo>
                  <a:lnTo>
                    <a:pt x="243535" y="354253"/>
                  </a:lnTo>
                  <a:lnTo>
                    <a:pt x="250532" y="347040"/>
                  </a:lnTo>
                  <a:lnTo>
                    <a:pt x="250532" y="329895"/>
                  </a:lnTo>
                  <a:lnTo>
                    <a:pt x="243535" y="322897"/>
                  </a:lnTo>
                  <a:lnTo>
                    <a:pt x="226136" y="322897"/>
                  </a:lnTo>
                  <a:lnTo>
                    <a:pt x="219138" y="329895"/>
                  </a:lnTo>
                  <a:lnTo>
                    <a:pt x="219138" y="330060"/>
                  </a:lnTo>
                  <a:lnTo>
                    <a:pt x="20497" y="330060"/>
                  </a:lnTo>
                  <a:lnTo>
                    <a:pt x="15201" y="324777"/>
                  </a:lnTo>
                  <a:lnTo>
                    <a:pt x="15201" y="20675"/>
                  </a:lnTo>
                  <a:lnTo>
                    <a:pt x="20497" y="15392"/>
                  </a:lnTo>
                  <a:lnTo>
                    <a:pt x="325462" y="15392"/>
                  </a:lnTo>
                  <a:lnTo>
                    <a:pt x="330758" y="20675"/>
                  </a:lnTo>
                  <a:lnTo>
                    <a:pt x="330758" y="324777"/>
                  </a:lnTo>
                  <a:lnTo>
                    <a:pt x="325462" y="330060"/>
                  </a:lnTo>
                  <a:lnTo>
                    <a:pt x="300139" y="330060"/>
                  </a:lnTo>
                  <a:lnTo>
                    <a:pt x="300139" y="329895"/>
                  </a:lnTo>
                  <a:lnTo>
                    <a:pt x="292862" y="322897"/>
                  </a:lnTo>
                  <a:lnTo>
                    <a:pt x="274764" y="322897"/>
                  </a:lnTo>
                  <a:lnTo>
                    <a:pt x="267487" y="329895"/>
                  </a:lnTo>
                  <a:lnTo>
                    <a:pt x="267487" y="347040"/>
                  </a:lnTo>
                  <a:lnTo>
                    <a:pt x="274764" y="354253"/>
                  </a:lnTo>
                  <a:lnTo>
                    <a:pt x="283933" y="354253"/>
                  </a:lnTo>
                  <a:lnTo>
                    <a:pt x="292862" y="354253"/>
                  </a:lnTo>
                  <a:lnTo>
                    <a:pt x="300139" y="347040"/>
                  </a:lnTo>
                  <a:lnTo>
                    <a:pt x="300139" y="345465"/>
                  </a:lnTo>
                  <a:lnTo>
                    <a:pt x="319011" y="345465"/>
                  </a:lnTo>
                  <a:lnTo>
                    <a:pt x="329539" y="343331"/>
                  </a:lnTo>
                  <a:lnTo>
                    <a:pt x="338099" y="337502"/>
                  </a:lnTo>
                  <a:lnTo>
                    <a:pt x="343852" y="328879"/>
                  </a:lnTo>
                  <a:lnTo>
                    <a:pt x="345960" y="318338"/>
                  </a:lnTo>
                  <a:lnTo>
                    <a:pt x="345960" y="27114"/>
                  </a:lnTo>
                  <a:close/>
                </a:path>
              </a:pathLst>
            </a:custGeom>
            <a:solidFill>
              <a:srgbClr val="35352F"/>
            </a:solidFill>
          </p:spPr>
          <p:txBody>
            <a:bodyPr wrap="square" lIns="0" tIns="0" rIns="0" bIns="0" rtlCol="0"/>
            <a:lstStyle/>
            <a:p>
              <a:endParaRPr/>
            </a:p>
          </p:txBody>
        </p:sp>
        <p:pic>
          <p:nvPicPr>
            <p:cNvPr id="25" name="object 12">
              <a:extLst>
                <a:ext uri="{FF2B5EF4-FFF2-40B4-BE49-F238E27FC236}">
                  <a16:creationId xmlns:a16="http://schemas.microsoft.com/office/drawing/2014/main" id="{A9C3DC73-DD38-D772-0101-9CD83F23E954}"/>
                </a:ext>
              </a:extLst>
            </p:cNvPr>
            <p:cNvPicPr/>
            <p:nvPr/>
          </p:nvPicPr>
          <p:blipFill>
            <a:blip r:embed="rId7" cstate="print"/>
            <a:stretch>
              <a:fillRect/>
            </a:stretch>
          </p:blipFill>
          <p:spPr>
            <a:xfrm>
              <a:off x="3706754" y="1994658"/>
              <a:ext cx="159754" cy="266482"/>
            </a:xfrm>
            <a:prstGeom prst="rect">
              <a:avLst/>
            </a:prstGeom>
          </p:spPr>
        </p:pic>
        <p:sp>
          <p:nvSpPr>
            <p:cNvPr id="26" name="object 13">
              <a:extLst>
                <a:ext uri="{FF2B5EF4-FFF2-40B4-BE49-F238E27FC236}">
                  <a16:creationId xmlns:a16="http://schemas.microsoft.com/office/drawing/2014/main" id="{3D8100C8-7CFE-1059-72B2-165DEB24AC5D}"/>
                </a:ext>
              </a:extLst>
            </p:cNvPr>
            <p:cNvSpPr/>
            <p:nvPr/>
          </p:nvSpPr>
          <p:spPr>
            <a:xfrm>
              <a:off x="3613391" y="1954542"/>
              <a:ext cx="345440" cy="354330"/>
            </a:xfrm>
            <a:custGeom>
              <a:avLst/>
              <a:gdLst/>
              <a:ahLst/>
              <a:cxnLst/>
              <a:rect l="l" t="t" r="r" b="b"/>
              <a:pathLst>
                <a:path w="345439" h="354330">
                  <a:moveTo>
                    <a:pt x="181076" y="117475"/>
                  </a:moveTo>
                  <a:lnTo>
                    <a:pt x="177609" y="114109"/>
                  </a:lnTo>
                  <a:lnTo>
                    <a:pt x="73926" y="114109"/>
                  </a:lnTo>
                  <a:lnTo>
                    <a:pt x="73926" y="92163"/>
                  </a:lnTo>
                  <a:lnTo>
                    <a:pt x="49301" y="114109"/>
                  </a:lnTo>
                  <a:lnTo>
                    <a:pt x="48590" y="114109"/>
                  </a:lnTo>
                  <a:lnTo>
                    <a:pt x="45110" y="117475"/>
                  </a:lnTo>
                  <a:lnTo>
                    <a:pt x="45110" y="117868"/>
                  </a:lnTo>
                  <a:lnTo>
                    <a:pt x="41351" y="121208"/>
                  </a:lnTo>
                  <a:lnTo>
                    <a:pt x="45110" y="124587"/>
                  </a:lnTo>
                  <a:lnTo>
                    <a:pt x="45110" y="125780"/>
                  </a:lnTo>
                  <a:lnTo>
                    <a:pt x="48590" y="129159"/>
                  </a:lnTo>
                  <a:lnTo>
                    <a:pt x="50190" y="129159"/>
                  </a:lnTo>
                  <a:lnTo>
                    <a:pt x="73926" y="150482"/>
                  </a:lnTo>
                  <a:lnTo>
                    <a:pt x="73926" y="129159"/>
                  </a:lnTo>
                  <a:lnTo>
                    <a:pt x="173431" y="129159"/>
                  </a:lnTo>
                  <a:lnTo>
                    <a:pt x="177609" y="129159"/>
                  </a:lnTo>
                  <a:lnTo>
                    <a:pt x="181076" y="125780"/>
                  </a:lnTo>
                  <a:lnTo>
                    <a:pt x="181076" y="117475"/>
                  </a:lnTo>
                  <a:close/>
                </a:path>
                <a:path w="345439" h="354330">
                  <a:moveTo>
                    <a:pt x="300101" y="222783"/>
                  </a:moveTo>
                  <a:lnTo>
                    <a:pt x="295732" y="218884"/>
                  </a:lnTo>
                  <a:lnTo>
                    <a:pt x="295732" y="218338"/>
                  </a:lnTo>
                  <a:lnTo>
                    <a:pt x="292277" y="215061"/>
                  </a:lnTo>
                  <a:lnTo>
                    <a:pt x="291452" y="215061"/>
                  </a:lnTo>
                  <a:lnTo>
                    <a:pt x="266903" y="193116"/>
                  </a:lnTo>
                  <a:lnTo>
                    <a:pt x="266903" y="215061"/>
                  </a:lnTo>
                  <a:lnTo>
                    <a:pt x="164236" y="215061"/>
                  </a:lnTo>
                  <a:lnTo>
                    <a:pt x="161023" y="218338"/>
                  </a:lnTo>
                  <a:lnTo>
                    <a:pt x="161023" y="226415"/>
                  </a:lnTo>
                  <a:lnTo>
                    <a:pt x="164236" y="229476"/>
                  </a:lnTo>
                  <a:lnTo>
                    <a:pt x="266903" y="229476"/>
                  </a:lnTo>
                  <a:lnTo>
                    <a:pt x="266903" y="252679"/>
                  </a:lnTo>
                  <a:lnTo>
                    <a:pt x="300101" y="222783"/>
                  </a:lnTo>
                  <a:close/>
                </a:path>
                <a:path w="345439" h="354330">
                  <a:moveTo>
                    <a:pt x="345224" y="27114"/>
                  </a:moveTo>
                  <a:lnTo>
                    <a:pt x="343115" y="16573"/>
                  </a:lnTo>
                  <a:lnTo>
                    <a:pt x="337375" y="7950"/>
                  </a:lnTo>
                  <a:lnTo>
                    <a:pt x="328828" y="2133"/>
                  </a:lnTo>
                  <a:lnTo>
                    <a:pt x="318325" y="0"/>
                  </a:lnTo>
                  <a:lnTo>
                    <a:pt x="26898" y="0"/>
                  </a:lnTo>
                  <a:lnTo>
                    <a:pt x="16395" y="2133"/>
                  </a:lnTo>
                  <a:lnTo>
                    <a:pt x="7848" y="7950"/>
                  </a:lnTo>
                  <a:lnTo>
                    <a:pt x="2108" y="16573"/>
                  </a:lnTo>
                  <a:lnTo>
                    <a:pt x="0" y="27114"/>
                  </a:lnTo>
                  <a:lnTo>
                    <a:pt x="0" y="318338"/>
                  </a:lnTo>
                  <a:lnTo>
                    <a:pt x="2108" y="328879"/>
                  </a:lnTo>
                  <a:lnTo>
                    <a:pt x="7848" y="337502"/>
                  </a:lnTo>
                  <a:lnTo>
                    <a:pt x="16395" y="343331"/>
                  </a:lnTo>
                  <a:lnTo>
                    <a:pt x="26898" y="345465"/>
                  </a:lnTo>
                  <a:lnTo>
                    <a:pt x="218655" y="345465"/>
                  </a:lnTo>
                  <a:lnTo>
                    <a:pt x="218655" y="347040"/>
                  </a:lnTo>
                  <a:lnTo>
                    <a:pt x="225640" y="354253"/>
                  </a:lnTo>
                  <a:lnTo>
                    <a:pt x="234442" y="354253"/>
                  </a:lnTo>
                  <a:lnTo>
                    <a:pt x="243001" y="354253"/>
                  </a:lnTo>
                  <a:lnTo>
                    <a:pt x="249986" y="347040"/>
                  </a:lnTo>
                  <a:lnTo>
                    <a:pt x="249986" y="329895"/>
                  </a:lnTo>
                  <a:lnTo>
                    <a:pt x="243001" y="322897"/>
                  </a:lnTo>
                  <a:lnTo>
                    <a:pt x="225640" y="322897"/>
                  </a:lnTo>
                  <a:lnTo>
                    <a:pt x="218655" y="329895"/>
                  </a:lnTo>
                  <a:lnTo>
                    <a:pt x="218655" y="330060"/>
                  </a:lnTo>
                  <a:lnTo>
                    <a:pt x="20459" y="330060"/>
                  </a:lnTo>
                  <a:lnTo>
                    <a:pt x="15176" y="324777"/>
                  </a:lnTo>
                  <a:lnTo>
                    <a:pt x="15176" y="20675"/>
                  </a:lnTo>
                  <a:lnTo>
                    <a:pt x="20459" y="15392"/>
                  </a:lnTo>
                  <a:lnTo>
                    <a:pt x="324764" y="15392"/>
                  </a:lnTo>
                  <a:lnTo>
                    <a:pt x="330047" y="20675"/>
                  </a:lnTo>
                  <a:lnTo>
                    <a:pt x="330047" y="324777"/>
                  </a:lnTo>
                  <a:lnTo>
                    <a:pt x="324764" y="330060"/>
                  </a:lnTo>
                  <a:lnTo>
                    <a:pt x="299478" y="330060"/>
                  </a:lnTo>
                  <a:lnTo>
                    <a:pt x="299478" y="329895"/>
                  </a:lnTo>
                  <a:lnTo>
                    <a:pt x="292214" y="322897"/>
                  </a:lnTo>
                  <a:lnTo>
                    <a:pt x="274167" y="322897"/>
                  </a:lnTo>
                  <a:lnTo>
                    <a:pt x="266903" y="329895"/>
                  </a:lnTo>
                  <a:lnTo>
                    <a:pt x="266903" y="347040"/>
                  </a:lnTo>
                  <a:lnTo>
                    <a:pt x="274167" y="354253"/>
                  </a:lnTo>
                  <a:lnTo>
                    <a:pt x="283311" y="354253"/>
                  </a:lnTo>
                  <a:lnTo>
                    <a:pt x="292214" y="354253"/>
                  </a:lnTo>
                  <a:lnTo>
                    <a:pt x="299478" y="347040"/>
                  </a:lnTo>
                  <a:lnTo>
                    <a:pt x="299478" y="345465"/>
                  </a:lnTo>
                  <a:lnTo>
                    <a:pt x="318325" y="345465"/>
                  </a:lnTo>
                  <a:lnTo>
                    <a:pt x="328828" y="343331"/>
                  </a:lnTo>
                  <a:lnTo>
                    <a:pt x="337375" y="337502"/>
                  </a:lnTo>
                  <a:lnTo>
                    <a:pt x="343115" y="328879"/>
                  </a:lnTo>
                  <a:lnTo>
                    <a:pt x="345224" y="318338"/>
                  </a:lnTo>
                  <a:lnTo>
                    <a:pt x="345224" y="27114"/>
                  </a:lnTo>
                  <a:close/>
                </a:path>
              </a:pathLst>
            </a:custGeom>
            <a:solidFill>
              <a:srgbClr val="35352F"/>
            </a:solidFill>
          </p:spPr>
          <p:txBody>
            <a:bodyPr wrap="square" lIns="0" tIns="0" rIns="0" bIns="0" rtlCol="0"/>
            <a:lstStyle/>
            <a:p>
              <a:endParaRPr/>
            </a:p>
          </p:txBody>
        </p:sp>
        <p:sp>
          <p:nvSpPr>
            <p:cNvPr id="27" name="object 14">
              <a:extLst>
                <a:ext uri="{FF2B5EF4-FFF2-40B4-BE49-F238E27FC236}">
                  <a16:creationId xmlns:a16="http://schemas.microsoft.com/office/drawing/2014/main" id="{C81E7914-2C53-FF13-EB5C-3447975C26AF}"/>
                </a:ext>
              </a:extLst>
            </p:cNvPr>
            <p:cNvSpPr/>
            <p:nvPr/>
          </p:nvSpPr>
          <p:spPr>
            <a:xfrm>
              <a:off x="1512570" y="2308862"/>
              <a:ext cx="2273935" cy="562610"/>
            </a:xfrm>
            <a:custGeom>
              <a:avLst/>
              <a:gdLst/>
              <a:ahLst/>
              <a:cxnLst/>
              <a:rect l="l" t="t" r="r" b="b"/>
              <a:pathLst>
                <a:path w="2273935" h="562610">
                  <a:moveTo>
                    <a:pt x="0" y="562089"/>
                  </a:moveTo>
                  <a:lnTo>
                    <a:pt x="2273376" y="0"/>
                  </a:lnTo>
                </a:path>
              </a:pathLst>
            </a:custGeom>
            <a:ln w="6095">
              <a:solidFill>
                <a:srgbClr val="1D1D1A"/>
              </a:solidFill>
            </a:ln>
          </p:spPr>
          <p:txBody>
            <a:bodyPr wrap="square" lIns="0" tIns="0" rIns="0" bIns="0" rtlCol="0"/>
            <a:lstStyle/>
            <a:p>
              <a:endParaRPr/>
            </a:p>
          </p:txBody>
        </p:sp>
        <p:pic>
          <p:nvPicPr>
            <p:cNvPr id="28" name="object 15">
              <a:extLst>
                <a:ext uri="{FF2B5EF4-FFF2-40B4-BE49-F238E27FC236}">
                  <a16:creationId xmlns:a16="http://schemas.microsoft.com/office/drawing/2014/main" id="{2C2FEF5F-C3FB-DB2E-4B38-B3D0ED8F3902}"/>
                </a:ext>
              </a:extLst>
            </p:cNvPr>
            <p:cNvPicPr/>
            <p:nvPr/>
          </p:nvPicPr>
          <p:blipFill>
            <a:blip r:embed="rId8" cstate="print"/>
            <a:stretch>
              <a:fillRect/>
            </a:stretch>
          </p:blipFill>
          <p:spPr>
            <a:xfrm>
              <a:off x="1339596" y="2305814"/>
              <a:ext cx="2937135" cy="1564736"/>
            </a:xfrm>
            <a:prstGeom prst="rect">
              <a:avLst/>
            </a:prstGeom>
          </p:spPr>
        </p:pic>
        <p:pic>
          <p:nvPicPr>
            <p:cNvPr id="29" name="object 16">
              <a:extLst>
                <a:ext uri="{FF2B5EF4-FFF2-40B4-BE49-F238E27FC236}">
                  <a16:creationId xmlns:a16="http://schemas.microsoft.com/office/drawing/2014/main" id="{0C62CAC5-363A-831D-CFC0-14D905402FAA}"/>
                </a:ext>
              </a:extLst>
            </p:cNvPr>
            <p:cNvPicPr/>
            <p:nvPr/>
          </p:nvPicPr>
          <p:blipFill>
            <a:blip r:embed="rId9" cstate="print"/>
            <a:stretch>
              <a:fillRect/>
            </a:stretch>
          </p:blipFill>
          <p:spPr>
            <a:xfrm>
              <a:off x="4409692" y="2888741"/>
              <a:ext cx="1038994" cy="999335"/>
            </a:xfrm>
            <a:prstGeom prst="rect">
              <a:avLst/>
            </a:prstGeom>
          </p:spPr>
        </p:pic>
        <p:sp>
          <p:nvSpPr>
            <p:cNvPr id="30" name="object 17">
              <a:extLst>
                <a:ext uri="{FF2B5EF4-FFF2-40B4-BE49-F238E27FC236}">
                  <a16:creationId xmlns:a16="http://schemas.microsoft.com/office/drawing/2014/main" id="{FA355FFC-A5CF-B022-45DF-B236A7B45564}"/>
                </a:ext>
              </a:extLst>
            </p:cNvPr>
            <p:cNvSpPr/>
            <p:nvPr/>
          </p:nvSpPr>
          <p:spPr>
            <a:xfrm>
              <a:off x="2649477" y="2308862"/>
              <a:ext cx="2314575" cy="580390"/>
            </a:xfrm>
            <a:custGeom>
              <a:avLst/>
              <a:gdLst/>
              <a:ahLst/>
              <a:cxnLst/>
              <a:rect l="l" t="t" r="r" b="b"/>
              <a:pathLst>
                <a:path w="2314575" h="580389">
                  <a:moveTo>
                    <a:pt x="2314067" y="579958"/>
                  </a:moveTo>
                  <a:lnTo>
                    <a:pt x="0" y="0"/>
                  </a:lnTo>
                </a:path>
              </a:pathLst>
            </a:custGeom>
            <a:ln w="6096">
              <a:solidFill>
                <a:srgbClr val="1D1D1A"/>
              </a:solidFill>
            </a:ln>
          </p:spPr>
          <p:txBody>
            <a:bodyPr wrap="square" lIns="0" tIns="0" rIns="0" bIns="0" rtlCol="0"/>
            <a:lstStyle/>
            <a:p>
              <a:endParaRPr/>
            </a:p>
          </p:txBody>
        </p:sp>
        <p:sp>
          <p:nvSpPr>
            <p:cNvPr id="31" name="object 18">
              <a:extLst>
                <a:ext uri="{FF2B5EF4-FFF2-40B4-BE49-F238E27FC236}">
                  <a16:creationId xmlns:a16="http://schemas.microsoft.com/office/drawing/2014/main" id="{9D8C91F9-499B-A224-1100-B540E27DA640}"/>
                </a:ext>
              </a:extLst>
            </p:cNvPr>
            <p:cNvSpPr/>
            <p:nvPr/>
          </p:nvSpPr>
          <p:spPr>
            <a:xfrm>
              <a:off x="2649474" y="2308863"/>
              <a:ext cx="1142365" cy="560705"/>
            </a:xfrm>
            <a:custGeom>
              <a:avLst/>
              <a:gdLst/>
              <a:ahLst/>
              <a:cxnLst/>
              <a:rect l="l" t="t" r="r" b="b"/>
              <a:pathLst>
                <a:path w="1142364" h="560705">
                  <a:moveTo>
                    <a:pt x="1142187" y="560577"/>
                  </a:moveTo>
                  <a:lnTo>
                    <a:pt x="0" y="0"/>
                  </a:lnTo>
                </a:path>
              </a:pathLst>
            </a:custGeom>
            <a:ln w="6096">
              <a:solidFill>
                <a:srgbClr val="1D1D1A"/>
              </a:solidFill>
            </a:ln>
          </p:spPr>
          <p:txBody>
            <a:bodyPr wrap="square" lIns="0" tIns="0" rIns="0" bIns="0" rtlCol="0"/>
            <a:lstStyle/>
            <a:p>
              <a:endParaRPr/>
            </a:p>
          </p:txBody>
        </p:sp>
        <p:sp>
          <p:nvSpPr>
            <p:cNvPr id="32" name="object 19">
              <a:extLst>
                <a:ext uri="{FF2B5EF4-FFF2-40B4-BE49-F238E27FC236}">
                  <a16:creationId xmlns:a16="http://schemas.microsoft.com/office/drawing/2014/main" id="{861D11FB-9049-23FD-ED80-3A4C3F215B44}"/>
                </a:ext>
              </a:extLst>
            </p:cNvPr>
            <p:cNvSpPr/>
            <p:nvPr/>
          </p:nvSpPr>
          <p:spPr>
            <a:xfrm>
              <a:off x="3786374" y="2308863"/>
              <a:ext cx="5715" cy="560705"/>
            </a:xfrm>
            <a:custGeom>
              <a:avLst/>
              <a:gdLst/>
              <a:ahLst/>
              <a:cxnLst/>
              <a:rect l="l" t="t" r="r" b="b"/>
              <a:pathLst>
                <a:path w="5714" h="560705">
                  <a:moveTo>
                    <a:pt x="5473" y="560577"/>
                  </a:moveTo>
                  <a:lnTo>
                    <a:pt x="0" y="0"/>
                  </a:lnTo>
                </a:path>
              </a:pathLst>
            </a:custGeom>
            <a:ln w="6096">
              <a:solidFill>
                <a:srgbClr val="1D1D1A"/>
              </a:solidFill>
            </a:ln>
          </p:spPr>
          <p:txBody>
            <a:bodyPr wrap="square" lIns="0" tIns="0" rIns="0" bIns="0" rtlCol="0"/>
            <a:lstStyle/>
            <a:p>
              <a:endParaRPr/>
            </a:p>
          </p:txBody>
        </p:sp>
        <p:sp>
          <p:nvSpPr>
            <p:cNvPr id="33" name="object 20">
              <a:extLst>
                <a:ext uri="{FF2B5EF4-FFF2-40B4-BE49-F238E27FC236}">
                  <a16:creationId xmlns:a16="http://schemas.microsoft.com/office/drawing/2014/main" id="{9E0ACB6A-DB2A-112A-31F1-BE9997A84937}"/>
                </a:ext>
              </a:extLst>
            </p:cNvPr>
            <p:cNvSpPr/>
            <p:nvPr/>
          </p:nvSpPr>
          <p:spPr>
            <a:xfrm>
              <a:off x="3786378" y="2308862"/>
              <a:ext cx="1177925" cy="580390"/>
            </a:xfrm>
            <a:custGeom>
              <a:avLst/>
              <a:gdLst/>
              <a:ahLst/>
              <a:cxnLst/>
              <a:rect l="l" t="t" r="r" b="b"/>
              <a:pathLst>
                <a:path w="1177925" h="580389">
                  <a:moveTo>
                    <a:pt x="1177353" y="579958"/>
                  </a:moveTo>
                  <a:lnTo>
                    <a:pt x="0" y="0"/>
                  </a:lnTo>
                </a:path>
              </a:pathLst>
            </a:custGeom>
            <a:ln w="6096">
              <a:solidFill>
                <a:srgbClr val="1D1D1A"/>
              </a:solidFill>
            </a:ln>
          </p:spPr>
          <p:txBody>
            <a:bodyPr wrap="square" lIns="0" tIns="0" rIns="0" bIns="0" rtlCol="0"/>
            <a:lstStyle/>
            <a:p>
              <a:endParaRPr/>
            </a:p>
          </p:txBody>
        </p:sp>
        <p:sp>
          <p:nvSpPr>
            <p:cNvPr id="34" name="object 21">
              <a:extLst>
                <a:ext uri="{FF2B5EF4-FFF2-40B4-BE49-F238E27FC236}">
                  <a16:creationId xmlns:a16="http://schemas.microsoft.com/office/drawing/2014/main" id="{3C660B86-317A-BCA7-4F8F-300FB1B8D669}"/>
                </a:ext>
              </a:extLst>
            </p:cNvPr>
            <p:cNvSpPr/>
            <p:nvPr/>
          </p:nvSpPr>
          <p:spPr>
            <a:xfrm>
              <a:off x="1523453" y="2335350"/>
              <a:ext cx="952500" cy="484505"/>
            </a:xfrm>
            <a:custGeom>
              <a:avLst/>
              <a:gdLst/>
              <a:ahLst/>
              <a:cxnLst/>
              <a:rect l="l" t="t" r="r" b="b"/>
              <a:pathLst>
                <a:path w="952500" h="484505">
                  <a:moveTo>
                    <a:pt x="0" y="483984"/>
                  </a:moveTo>
                  <a:lnTo>
                    <a:pt x="951953" y="0"/>
                  </a:lnTo>
                </a:path>
              </a:pathLst>
            </a:custGeom>
            <a:ln w="12700">
              <a:solidFill>
                <a:srgbClr val="E9002E"/>
              </a:solidFill>
            </a:ln>
          </p:spPr>
          <p:txBody>
            <a:bodyPr wrap="square" lIns="0" tIns="0" rIns="0" bIns="0" rtlCol="0"/>
            <a:lstStyle/>
            <a:p>
              <a:endParaRPr/>
            </a:p>
          </p:txBody>
        </p:sp>
        <p:sp>
          <p:nvSpPr>
            <p:cNvPr id="35" name="object 22">
              <a:extLst>
                <a:ext uri="{FF2B5EF4-FFF2-40B4-BE49-F238E27FC236}">
                  <a16:creationId xmlns:a16="http://schemas.microsoft.com/office/drawing/2014/main" id="{98DDC6DB-9256-14BE-56BE-7F53CF0E9BD5}"/>
                </a:ext>
              </a:extLst>
            </p:cNvPr>
            <p:cNvSpPr/>
            <p:nvPr/>
          </p:nvSpPr>
          <p:spPr>
            <a:xfrm>
              <a:off x="1466850" y="2306573"/>
              <a:ext cx="1065530" cy="541655"/>
            </a:xfrm>
            <a:custGeom>
              <a:avLst/>
              <a:gdLst/>
              <a:ahLst/>
              <a:cxnLst/>
              <a:rect l="l" t="t" r="r" b="b"/>
              <a:pathLst>
                <a:path w="1065530" h="541655">
                  <a:moveTo>
                    <a:pt x="85191" y="540981"/>
                  </a:moveTo>
                  <a:lnTo>
                    <a:pt x="50660" y="473049"/>
                  </a:lnTo>
                  <a:lnTo>
                    <a:pt x="0" y="541540"/>
                  </a:lnTo>
                  <a:lnTo>
                    <a:pt x="85191" y="540981"/>
                  </a:lnTo>
                  <a:close/>
                </a:path>
                <a:path w="1065530" h="541655">
                  <a:moveTo>
                    <a:pt x="1065161" y="0"/>
                  </a:moveTo>
                  <a:lnTo>
                    <a:pt x="979970" y="584"/>
                  </a:lnTo>
                  <a:lnTo>
                    <a:pt x="1014501" y="68503"/>
                  </a:lnTo>
                  <a:lnTo>
                    <a:pt x="1065161" y="0"/>
                  </a:lnTo>
                  <a:close/>
                </a:path>
              </a:pathLst>
            </a:custGeom>
            <a:solidFill>
              <a:srgbClr val="E9002E"/>
            </a:solidFill>
          </p:spPr>
          <p:txBody>
            <a:bodyPr wrap="square" lIns="0" tIns="0" rIns="0" bIns="0" rtlCol="0"/>
            <a:lstStyle/>
            <a:p>
              <a:endParaRPr/>
            </a:p>
          </p:txBody>
        </p:sp>
        <p:sp>
          <p:nvSpPr>
            <p:cNvPr id="36" name="object 23">
              <a:extLst>
                <a:ext uri="{FF2B5EF4-FFF2-40B4-BE49-F238E27FC236}">
                  <a16:creationId xmlns:a16="http://schemas.microsoft.com/office/drawing/2014/main" id="{763FABA9-DF8B-D672-2D7D-300CC77FBF84}"/>
                </a:ext>
              </a:extLst>
            </p:cNvPr>
            <p:cNvSpPr/>
            <p:nvPr/>
          </p:nvSpPr>
          <p:spPr>
            <a:xfrm>
              <a:off x="2844225" y="2345571"/>
              <a:ext cx="815975" cy="407034"/>
            </a:xfrm>
            <a:custGeom>
              <a:avLst/>
              <a:gdLst/>
              <a:ahLst/>
              <a:cxnLst/>
              <a:rect l="l" t="t" r="r" b="b"/>
              <a:pathLst>
                <a:path w="815975" h="407035">
                  <a:moveTo>
                    <a:pt x="0" y="0"/>
                  </a:moveTo>
                  <a:lnTo>
                    <a:pt x="815847" y="406704"/>
                  </a:lnTo>
                </a:path>
              </a:pathLst>
            </a:custGeom>
            <a:ln w="12699">
              <a:solidFill>
                <a:srgbClr val="E9002E"/>
              </a:solidFill>
            </a:ln>
          </p:spPr>
          <p:txBody>
            <a:bodyPr wrap="square" lIns="0" tIns="0" rIns="0" bIns="0" rtlCol="0"/>
            <a:lstStyle/>
            <a:p>
              <a:endParaRPr/>
            </a:p>
          </p:txBody>
        </p:sp>
        <p:sp>
          <p:nvSpPr>
            <p:cNvPr id="37" name="object 24">
              <a:extLst>
                <a:ext uri="{FF2B5EF4-FFF2-40B4-BE49-F238E27FC236}">
                  <a16:creationId xmlns:a16="http://schemas.microsoft.com/office/drawing/2014/main" id="{1159711F-D44D-EC47-424D-533916FDB540}"/>
                </a:ext>
              </a:extLst>
            </p:cNvPr>
            <p:cNvSpPr/>
            <p:nvPr/>
          </p:nvSpPr>
          <p:spPr>
            <a:xfrm>
              <a:off x="2787383" y="2317140"/>
              <a:ext cx="929640" cy="464184"/>
            </a:xfrm>
            <a:custGeom>
              <a:avLst/>
              <a:gdLst/>
              <a:ahLst/>
              <a:cxnLst/>
              <a:rect l="l" t="t" r="r" b="b"/>
              <a:pathLst>
                <a:path w="929639" h="464185">
                  <a:moveTo>
                    <a:pt x="85204" y="0"/>
                  </a:moveTo>
                  <a:lnTo>
                    <a:pt x="0" y="101"/>
                  </a:lnTo>
                  <a:lnTo>
                    <a:pt x="51206" y="68199"/>
                  </a:lnTo>
                  <a:lnTo>
                    <a:pt x="85204" y="0"/>
                  </a:lnTo>
                  <a:close/>
                </a:path>
                <a:path w="929639" h="464185">
                  <a:moveTo>
                    <a:pt x="929513" y="463473"/>
                  </a:moveTo>
                  <a:lnTo>
                    <a:pt x="878319" y="395376"/>
                  </a:lnTo>
                  <a:lnTo>
                    <a:pt x="844321" y="463575"/>
                  </a:lnTo>
                  <a:lnTo>
                    <a:pt x="929513" y="463473"/>
                  </a:lnTo>
                  <a:close/>
                </a:path>
              </a:pathLst>
            </a:custGeom>
            <a:solidFill>
              <a:srgbClr val="E9002E"/>
            </a:solidFill>
          </p:spPr>
          <p:txBody>
            <a:bodyPr wrap="square" lIns="0" tIns="0" rIns="0" bIns="0" rtlCol="0"/>
            <a:lstStyle/>
            <a:p>
              <a:endParaRPr/>
            </a:p>
          </p:txBody>
        </p:sp>
        <p:pic>
          <p:nvPicPr>
            <p:cNvPr id="38" name="object 25">
              <a:extLst>
                <a:ext uri="{FF2B5EF4-FFF2-40B4-BE49-F238E27FC236}">
                  <a16:creationId xmlns:a16="http://schemas.microsoft.com/office/drawing/2014/main" id="{42CCDFF7-4CFB-638C-CC0C-D7A9B0A4C0FB}"/>
                </a:ext>
              </a:extLst>
            </p:cNvPr>
            <p:cNvPicPr/>
            <p:nvPr/>
          </p:nvPicPr>
          <p:blipFill>
            <a:blip r:embed="rId10" cstate="print"/>
            <a:stretch>
              <a:fillRect/>
            </a:stretch>
          </p:blipFill>
          <p:spPr>
            <a:xfrm>
              <a:off x="3409946" y="3258309"/>
              <a:ext cx="266898" cy="335883"/>
            </a:xfrm>
            <a:prstGeom prst="rect">
              <a:avLst/>
            </a:prstGeom>
          </p:spPr>
        </p:pic>
        <p:pic>
          <p:nvPicPr>
            <p:cNvPr id="39" name="object 26">
              <a:extLst>
                <a:ext uri="{FF2B5EF4-FFF2-40B4-BE49-F238E27FC236}">
                  <a16:creationId xmlns:a16="http://schemas.microsoft.com/office/drawing/2014/main" id="{82B09CF6-4D1F-41D9-D66A-D70BC6FD490F}"/>
                </a:ext>
              </a:extLst>
            </p:cNvPr>
            <p:cNvPicPr/>
            <p:nvPr/>
          </p:nvPicPr>
          <p:blipFill>
            <a:blip r:embed="rId11" cstate="print"/>
            <a:stretch>
              <a:fillRect/>
            </a:stretch>
          </p:blipFill>
          <p:spPr>
            <a:xfrm>
              <a:off x="1117088" y="3251451"/>
              <a:ext cx="266898" cy="335883"/>
            </a:xfrm>
            <a:prstGeom prst="rect">
              <a:avLst/>
            </a:prstGeom>
          </p:spPr>
        </p:pic>
        <p:pic>
          <p:nvPicPr>
            <p:cNvPr id="40" name="object 27">
              <a:extLst>
                <a:ext uri="{FF2B5EF4-FFF2-40B4-BE49-F238E27FC236}">
                  <a16:creationId xmlns:a16="http://schemas.microsoft.com/office/drawing/2014/main" id="{7DF83F28-14A1-D74E-07BE-B281E087086D}"/>
                </a:ext>
              </a:extLst>
            </p:cNvPr>
            <p:cNvPicPr/>
            <p:nvPr/>
          </p:nvPicPr>
          <p:blipFill>
            <a:blip r:embed="rId12" cstate="print"/>
            <a:stretch>
              <a:fillRect/>
            </a:stretch>
          </p:blipFill>
          <p:spPr>
            <a:xfrm>
              <a:off x="2259326" y="3265929"/>
              <a:ext cx="266898" cy="335883"/>
            </a:xfrm>
            <a:prstGeom prst="rect">
              <a:avLst/>
            </a:prstGeom>
          </p:spPr>
        </p:pic>
        <p:sp>
          <p:nvSpPr>
            <p:cNvPr id="41" name="object 28">
              <a:extLst>
                <a:ext uri="{FF2B5EF4-FFF2-40B4-BE49-F238E27FC236}">
                  <a16:creationId xmlns:a16="http://schemas.microsoft.com/office/drawing/2014/main" id="{9286D080-D261-62AC-3501-B8A0800BC30F}"/>
                </a:ext>
              </a:extLst>
            </p:cNvPr>
            <p:cNvSpPr/>
            <p:nvPr/>
          </p:nvSpPr>
          <p:spPr>
            <a:xfrm>
              <a:off x="2592324" y="2446274"/>
              <a:ext cx="0" cy="320040"/>
            </a:xfrm>
            <a:custGeom>
              <a:avLst/>
              <a:gdLst/>
              <a:ahLst/>
              <a:cxnLst/>
              <a:rect l="l" t="t" r="r" b="b"/>
              <a:pathLst>
                <a:path h="320039">
                  <a:moveTo>
                    <a:pt x="0" y="0"/>
                  </a:moveTo>
                  <a:lnTo>
                    <a:pt x="0" y="319709"/>
                  </a:lnTo>
                </a:path>
              </a:pathLst>
            </a:custGeom>
            <a:ln w="12700">
              <a:solidFill>
                <a:srgbClr val="92D050"/>
              </a:solidFill>
            </a:ln>
          </p:spPr>
          <p:txBody>
            <a:bodyPr wrap="square" lIns="0" tIns="0" rIns="0" bIns="0" rtlCol="0"/>
            <a:lstStyle/>
            <a:p>
              <a:endParaRPr/>
            </a:p>
          </p:txBody>
        </p:sp>
        <p:sp>
          <p:nvSpPr>
            <p:cNvPr id="42" name="object 29">
              <a:extLst>
                <a:ext uri="{FF2B5EF4-FFF2-40B4-BE49-F238E27FC236}">
                  <a16:creationId xmlns:a16="http://schemas.microsoft.com/office/drawing/2014/main" id="{EEBD8425-2BE3-BCFC-51F2-2BFB692C81E3}"/>
                </a:ext>
              </a:extLst>
            </p:cNvPr>
            <p:cNvSpPr/>
            <p:nvPr/>
          </p:nvSpPr>
          <p:spPr>
            <a:xfrm>
              <a:off x="2554224" y="2382786"/>
              <a:ext cx="76200" cy="447040"/>
            </a:xfrm>
            <a:custGeom>
              <a:avLst/>
              <a:gdLst/>
              <a:ahLst/>
              <a:cxnLst/>
              <a:rect l="l" t="t" r="r" b="b"/>
              <a:pathLst>
                <a:path w="76200" h="447039">
                  <a:moveTo>
                    <a:pt x="76200" y="370509"/>
                  </a:moveTo>
                  <a:lnTo>
                    <a:pt x="0" y="370509"/>
                  </a:lnTo>
                  <a:lnTo>
                    <a:pt x="38100" y="446709"/>
                  </a:lnTo>
                  <a:lnTo>
                    <a:pt x="76200" y="370509"/>
                  </a:lnTo>
                  <a:close/>
                </a:path>
                <a:path w="76200" h="447039">
                  <a:moveTo>
                    <a:pt x="76200" y="76200"/>
                  </a:moveTo>
                  <a:lnTo>
                    <a:pt x="38100" y="0"/>
                  </a:lnTo>
                  <a:lnTo>
                    <a:pt x="0" y="76200"/>
                  </a:lnTo>
                  <a:lnTo>
                    <a:pt x="76200" y="76200"/>
                  </a:lnTo>
                  <a:close/>
                </a:path>
              </a:pathLst>
            </a:custGeom>
            <a:solidFill>
              <a:srgbClr val="92D050"/>
            </a:solidFill>
          </p:spPr>
          <p:txBody>
            <a:bodyPr wrap="square" lIns="0" tIns="0" rIns="0" bIns="0" rtlCol="0"/>
            <a:lstStyle/>
            <a:p>
              <a:endParaRPr/>
            </a:p>
          </p:txBody>
        </p:sp>
        <p:sp>
          <p:nvSpPr>
            <p:cNvPr id="43" name="object 30">
              <a:extLst>
                <a:ext uri="{FF2B5EF4-FFF2-40B4-BE49-F238E27FC236}">
                  <a16:creationId xmlns:a16="http://schemas.microsoft.com/office/drawing/2014/main" id="{5506D898-75D5-7CBF-F771-A687370B09AA}"/>
                </a:ext>
              </a:extLst>
            </p:cNvPr>
            <p:cNvSpPr/>
            <p:nvPr/>
          </p:nvSpPr>
          <p:spPr>
            <a:xfrm>
              <a:off x="2788493" y="2419709"/>
              <a:ext cx="785495" cy="395605"/>
            </a:xfrm>
            <a:custGeom>
              <a:avLst/>
              <a:gdLst/>
              <a:ahLst/>
              <a:cxnLst/>
              <a:rect l="l" t="t" r="r" b="b"/>
              <a:pathLst>
                <a:path w="785495" h="395605">
                  <a:moveTo>
                    <a:pt x="785113" y="395274"/>
                  </a:moveTo>
                  <a:lnTo>
                    <a:pt x="0" y="0"/>
                  </a:lnTo>
                </a:path>
              </a:pathLst>
            </a:custGeom>
            <a:ln w="12700">
              <a:solidFill>
                <a:srgbClr val="92D050"/>
              </a:solidFill>
            </a:ln>
          </p:spPr>
          <p:txBody>
            <a:bodyPr wrap="square" lIns="0" tIns="0" rIns="0" bIns="0" rtlCol="0"/>
            <a:lstStyle/>
            <a:p>
              <a:endParaRPr/>
            </a:p>
          </p:txBody>
        </p:sp>
        <p:sp>
          <p:nvSpPr>
            <p:cNvPr id="44" name="object 31">
              <a:extLst>
                <a:ext uri="{FF2B5EF4-FFF2-40B4-BE49-F238E27FC236}">
                  <a16:creationId xmlns:a16="http://schemas.microsoft.com/office/drawing/2014/main" id="{C726F4CA-EE13-2737-9C9D-8BADAC8AA5DA}"/>
                </a:ext>
              </a:extLst>
            </p:cNvPr>
            <p:cNvSpPr/>
            <p:nvPr/>
          </p:nvSpPr>
          <p:spPr>
            <a:xfrm>
              <a:off x="2731757" y="2391155"/>
              <a:ext cx="899160" cy="452755"/>
            </a:xfrm>
            <a:custGeom>
              <a:avLst/>
              <a:gdLst/>
              <a:ahLst/>
              <a:cxnLst/>
              <a:rect l="l" t="t" r="r" b="b"/>
              <a:pathLst>
                <a:path w="899160" h="452755">
                  <a:moveTo>
                    <a:pt x="85191" y="241"/>
                  </a:moveTo>
                  <a:lnTo>
                    <a:pt x="0" y="0"/>
                  </a:lnTo>
                  <a:lnTo>
                    <a:pt x="50927" y="68300"/>
                  </a:lnTo>
                  <a:lnTo>
                    <a:pt x="85191" y="241"/>
                  </a:lnTo>
                  <a:close/>
                </a:path>
                <a:path w="899160" h="452755">
                  <a:moveTo>
                    <a:pt x="898563" y="452386"/>
                  </a:moveTo>
                  <a:lnTo>
                    <a:pt x="847636" y="384098"/>
                  </a:lnTo>
                  <a:lnTo>
                    <a:pt x="813371" y="452158"/>
                  </a:lnTo>
                  <a:lnTo>
                    <a:pt x="898563" y="452386"/>
                  </a:lnTo>
                  <a:close/>
                </a:path>
              </a:pathLst>
            </a:custGeom>
            <a:solidFill>
              <a:srgbClr val="92D050"/>
            </a:solidFill>
          </p:spPr>
          <p:txBody>
            <a:bodyPr wrap="square" lIns="0" tIns="0" rIns="0" bIns="0" rtlCol="0"/>
            <a:lstStyle/>
            <a:p>
              <a:endParaRPr/>
            </a:p>
          </p:txBody>
        </p:sp>
        <p:pic>
          <p:nvPicPr>
            <p:cNvPr id="45" name="object 32">
              <a:extLst>
                <a:ext uri="{FF2B5EF4-FFF2-40B4-BE49-F238E27FC236}">
                  <a16:creationId xmlns:a16="http://schemas.microsoft.com/office/drawing/2014/main" id="{CE09ED4A-0C7B-AB62-04DA-819D51AFE1A8}"/>
                </a:ext>
              </a:extLst>
            </p:cNvPr>
            <p:cNvPicPr/>
            <p:nvPr/>
          </p:nvPicPr>
          <p:blipFill>
            <a:blip r:embed="rId13" cstate="print"/>
            <a:stretch>
              <a:fillRect/>
            </a:stretch>
          </p:blipFill>
          <p:spPr>
            <a:xfrm>
              <a:off x="3901436" y="3256794"/>
              <a:ext cx="208164" cy="330257"/>
            </a:xfrm>
            <a:prstGeom prst="rect">
              <a:avLst/>
            </a:prstGeom>
          </p:spPr>
        </p:pic>
        <p:pic>
          <p:nvPicPr>
            <p:cNvPr id="46" name="object 33">
              <a:extLst>
                <a:ext uri="{FF2B5EF4-FFF2-40B4-BE49-F238E27FC236}">
                  <a16:creationId xmlns:a16="http://schemas.microsoft.com/office/drawing/2014/main" id="{0F4DC257-0274-BCE6-6F06-6D3588E4EA74}"/>
                </a:ext>
              </a:extLst>
            </p:cNvPr>
            <p:cNvPicPr/>
            <p:nvPr/>
          </p:nvPicPr>
          <p:blipFill>
            <a:blip r:embed="rId14" cstate="print"/>
            <a:stretch>
              <a:fillRect/>
            </a:stretch>
          </p:blipFill>
          <p:spPr>
            <a:xfrm>
              <a:off x="1623818" y="3251460"/>
              <a:ext cx="208164" cy="330257"/>
            </a:xfrm>
            <a:prstGeom prst="rect">
              <a:avLst/>
            </a:prstGeom>
          </p:spPr>
        </p:pic>
        <p:sp>
          <p:nvSpPr>
            <p:cNvPr id="47" name="object 34">
              <a:extLst>
                <a:ext uri="{FF2B5EF4-FFF2-40B4-BE49-F238E27FC236}">
                  <a16:creationId xmlns:a16="http://schemas.microsoft.com/office/drawing/2014/main" id="{67CCAFE9-78E4-F856-4C8E-DBF06BC243BA}"/>
                </a:ext>
              </a:extLst>
            </p:cNvPr>
            <p:cNvSpPr/>
            <p:nvPr/>
          </p:nvSpPr>
          <p:spPr>
            <a:xfrm>
              <a:off x="1817944" y="2324529"/>
              <a:ext cx="1729105" cy="440690"/>
            </a:xfrm>
            <a:custGeom>
              <a:avLst/>
              <a:gdLst/>
              <a:ahLst/>
              <a:cxnLst/>
              <a:rect l="l" t="t" r="r" b="b"/>
              <a:pathLst>
                <a:path w="1729104" h="440689">
                  <a:moveTo>
                    <a:pt x="0" y="440385"/>
                  </a:moveTo>
                  <a:lnTo>
                    <a:pt x="1728685" y="0"/>
                  </a:lnTo>
                </a:path>
              </a:pathLst>
            </a:custGeom>
            <a:ln w="12700">
              <a:solidFill>
                <a:srgbClr val="00AFEF"/>
              </a:solidFill>
            </a:ln>
          </p:spPr>
          <p:txBody>
            <a:bodyPr wrap="square" lIns="0" tIns="0" rIns="0" bIns="0" rtlCol="0"/>
            <a:lstStyle/>
            <a:p>
              <a:endParaRPr/>
            </a:p>
          </p:txBody>
        </p:sp>
        <p:sp>
          <p:nvSpPr>
            <p:cNvPr id="48" name="object 35">
              <a:extLst>
                <a:ext uri="{FF2B5EF4-FFF2-40B4-BE49-F238E27FC236}">
                  <a16:creationId xmlns:a16="http://schemas.microsoft.com/office/drawing/2014/main" id="{7AC33F4D-FDF0-0E3E-3FC2-47F591096D48}"/>
                </a:ext>
              </a:extLst>
            </p:cNvPr>
            <p:cNvSpPr/>
            <p:nvPr/>
          </p:nvSpPr>
          <p:spPr>
            <a:xfrm>
              <a:off x="1756397" y="2290762"/>
              <a:ext cx="1852295" cy="508000"/>
            </a:xfrm>
            <a:custGeom>
              <a:avLst/>
              <a:gdLst/>
              <a:ahLst/>
              <a:cxnLst/>
              <a:rect l="l" t="t" r="r" b="b"/>
              <a:pathLst>
                <a:path w="1852295" h="508000">
                  <a:moveTo>
                    <a:pt x="83248" y="507949"/>
                  </a:moveTo>
                  <a:lnTo>
                    <a:pt x="64439" y="434111"/>
                  </a:lnTo>
                  <a:lnTo>
                    <a:pt x="0" y="489839"/>
                  </a:lnTo>
                  <a:lnTo>
                    <a:pt x="83248" y="507949"/>
                  </a:lnTo>
                  <a:close/>
                </a:path>
                <a:path w="1852295" h="508000">
                  <a:moveTo>
                    <a:pt x="1851761" y="18097"/>
                  </a:moveTo>
                  <a:lnTo>
                    <a:pt x="1768513" y="0"/>
                  </a:lnTo>
                  <a:lnTo>
                    <a:pt x="1787321" y="73837"/>
                  </a:lnTo>
                  <a:lnTo>
                    <a:pt x="1851761" y="18097"/>
                  </a:lnTo>
                  <a:close/>
                </a:path>
              </a:pathLst>
            </a:custGeom>
            <a:solidFill>
              <a:srgbClr val="00AFEF"/>
            </a:solidFill>
          </p:spPr>
          <p:txBody>
            <a:bodyPr wrap="square" lIns="0" tIns="0" rIns="0" bIns="0" rtlCol="0"/>
            <a:lstStyle/>
            <a:p>
              <a:endParaRPr/>
            </a:p>
          </p:txBody>
        </p:sp>
        <p:sp>
          <p:nvSpPr>
            <p:cNvPr id="49" name="object 36">
              <a:extLst>
                <a:ext uri="{FF2B5EF4-FFF2-40B4-BE49-F238E27FC236}">
                  <a16:creationId xmlns:a16="http://schemas.microsoft.com/office/drawing/2014/main" id="{C66A9519-505A-5D8E-D1BF-48F9AC954BC7}"/>
                </a:ext>
              </a:extLst>
            </p:cNvPr>
            <p:cNvSpPr/>
            <p:nvPr/>
          </p:nvSpPr>
          <p:spPr>
            <a:xfrm>
              <a:off x="3985700" y="2354718"/>
              <a:ext cx="915669" cy="456565"/>
            </a:xfrm>
            <a:custGeom>
              <a:avLst/>
              <a:gdLst/>
              <a:ahLst/>
              <a:cxnLst/>
              <a:rect l="l" t="t" r="r" b="b"/>
              <a:pathLst>
                <a:path w="915670" h="456564">
                  <a:moveTo>
                    <a:pt x="0" y="0"/>
                  </a:moveTo>
                  <a:lnTo>
                    <a:pt x="915517" y="456450"/>
                  </a:lnTo>
                </a:path>
              </a:pathLst>
            </a:custGeom>
            <a:ln w="12700">
              <a:solidFill>
                <a:srgbClr val="00AFEF"/>
              </a:solidFill>
            </a:ln>
          </p:spPr>
          <p:txBody>
            <a:bodyPr wrap="square" lIns="0" tIns="0" rIns="0" bIns="0" rtlCol="0"/>
            <a:lstStyle/>
            <a:p>
              <a:endParaRPr/>
            </a:p>
          </p:txBody>
        </p:sp>
        <p:sp>
          <p:nvSpPr>
            <p:cNvPr id="50" name="object 37">
              <a:extLst>
                <a:ext uri="{FF2B5EF4-FFF2-40B4-BE49-F238E27FC236}">
                  <a16:creationId xmlns:a16="http://schemas.microsoft.com/office/drawing/2014/main" id="{B798BEF6-7923-BE27-B8A0-103C666760C4}"/>
                </a:ext>
              </a:extLst>
            </p:cNvPr>
            <p:cNvSpPr/>
            <p:nvPr/>
          </p:nvSpPr>
          <p:spPr>
            <a:xfrm>
              <a:off x="3928872" y="2326284"/>
              <a:ext cx="1029335" cy="513715"/>
            </a:xfrm>
            <a:custGeom>
              <a:avLst/>
              <a:gdLst/>
              <a:ahLst/>
              <a:cxnLst/>
              <a:rect l="l" t="t" r="r" b="b"/>
              <a:pathLst>
                <a:path w="1029335" h="513714">
                  <a:moveTo>
                    <a:pt x="85191" y="0"/>
                  </a:moveTo>
                  <a:lnTo>
                    <a:pt x="0" y="101"/>
                  </a:lnTo>
                  <a:lnTo>
                    <a:pt x="51193" y="68199"/>
                  </a:lnTo>
                  <a:lnTo>
                    <a:pt x="85191" y="0"/>
                  </a:lnTo>
                  <a:close/>
                </a:path>
                <a:path w="1029335" h="513714">
                  <a:moveTo>
                    <a:pt x="1029169" y="513219"/>
                  </a:moveTo>
                  <a:lnTo>
                    <a:pt x="977976" y="445122"/>
                  </a:lnTo>
                  <a:lnTo>
                    <a:pt x="943978" y="513321"/>
                  </a:lnTo>
                  <a:lnTo>
                    <a:pt x="1029169" y="513219"/>
                  </a:lnTo>
                  <a:close/>
                </a:path>
              </a:pathLst>
            </a:custGeom>
            <a:solidFill>
              <a:srgbClr val="00AFEF"/>
            </a:solidFill>
          </p:spPr>
          <p:txBody>
            <a:bodyPr wrap="square" lIns="0" tIns="0" rIns="0" bIns="0" rtlCol="0"/>
            <a:lstStyle/>
            <a:p>
              <a:endParaRPr/>
            </a:p>
          </p:txBody>
        </p:sp>
        <p:sp>
          <p:nvSpPr>
            <p:cNvPr id="51" name="object 38">
              <a:extLst>
                <a:ext uri="{FF2B5EF4-FFF2-40B4-BE49-F238E27FC236}">
                  <a16:creationId xmlns:a16="http://schemas.microsoft.com/office/drawing/2014/main" id="{78E589A6-4A72-A08E-0DA2-FA8B76D89352}"/>
                </a:ext>
              </a:extLst>
            </p:cNvPr>
            <p:cNvSpPr/>
            <p:nvPr/>
          </p:nvSpPr>
          <p:spPr>
            <a:xfrm>
              <a:off x="4614401" y="3300676"/>
              <a:ext cx="226060" cy="277495"/>
            </a:xfrm>
            <a:custGeom>
              <a:avLst/>
              <a:gdLst/>
              <a:ahLst/>
              <a:cxnLst/>
              <a:rect l="l" t="t" r="r" b="b"/>
              <a:pathLst>
                <a:path w="226060" h="277495">
                  <a:moveTo>
                    <a:pt x="226060" y="0"/>
                  </a:moveTo>
                  <a:lnTo>
                    <a:pt x="0" y="277368"/>
                  </a:lnTo>
                </a:path>
              </a:pathLst>
            </a:custGeom>
            <a:ln w="12700">
              <a:solidFill>
                <a:srgbClr val="00AFEF"/>
              </a:solidFill>
            </a:ln>
          </p:spPr>
          <p:txBody>
            <a:bodyPr wrap="square" lIns="0" tIns="0" rIns="0" bIns="0" rtlCol="0"/>
            <a:lstStyle/>
            <a:p>
              <a:endParaRPr/>
            </a:p>
          </p:txBody>
        </p:sp>
        <p:sp>
          <p:nvSpPr>
            <p:cNvPr id="52" name="object 39">
              <a:extLst>
                <a:ext uri="{FF2B5EF4-FFF2-40B4-BE49-F238E27FC236}">
                  <a16:creationId xmlns:a16="http://schemas.microsoft.com/office/drawing/2014/main" id="{E4D81B25-9DC8-47BB-905C-158BCFAAC66E}"/>
                </a:ext>
              </a:extLst>
            </p:cNvPr>
            <p:cNvSpPr/>
            <p:nvPr/>
          </p:nvSpPr>
          <p:spPr>
            <a:xfrm>
              <a:off x="4574273" y="3251466"/>
              <a:ext cx="306705" cy="375920"/>
            </a:xfrm>
            <a:custGeom>
              <a:avLst/>
              <a:gdLst/>
              <a:ahLst/>
              <a:cxnLst/>
              <a:rect l="l" t="t" r="r" b="b"/>
              <a:pathLst>
                <a:path w="306704" h="375920">
                  <a:moveTo>
                    <a:pt x="77673" y="340791"/>
                  </a:moveTo>
                  <a:lnTo>
                    <a:pt x="18605" y="292658"/>
                  </a:lnTo>
                  <a:lnTo>
                    <a:pt x="0" y="375793"/>
                  </a:lnTo>
                  <a:lnTo>
                    <a:pt x="77673" y="340791"/>
                  </a:lnTo>
                  <a:close/>
                </a:path>
                <a:path w="306704" h="375920">
                  <a:moveTo>
                    <a:pt x="306298" y="0"/>
                  </a:moveTo>
                  <a:lnTo>
                    <a:pt x="228625" y="34988"/>
                  </a:lnTo>
                  <a:lnTo>
                    <a:pt x="287693" y="83134"/>
                  </a:lnTo>
                  <a:lnTo>
                    <a:pt x="306298" y="0"/>
                  </a:lnTo>
                  <a:close/>
                </a:path>
              </a:pathLst>
            </a:custGeom>
            <a:solidFill>
              <a:srgbClr val="00AFEF"/>
            </a:solidFill>
          </p:spPr>
          <p:txBody>
            <a:bodyPr wrap="square" lIns="0" tIns="0" rIns="0" bIns="0" rtlCol="0"/>
            <a:lstStyle/>
            <a:p>
              <a:endParaRPr/>
            </a:p>
          </p:txBody>
        </p:sp>
        <p:pic>
          <p:nvPicPr>
            <p:cNvPr id="53" name="object 40">
              <a:extLst>
                <a:ext uri="{FF2B5EF4-FFF2-40B4-BE49-F238E27FC236}">
                  <a16:creationId xmlns:a16="http://schemas.microsoft.com/office/drawing/2014/main" id="{467F5DC2-BD82-C4BF-FE89-F44C7BEDD201}"/>
                </a:ext>
              </a:extLst>
            </p:cNvPr>
            <p:cNvPicPr/>
            <p:nvPr/>
          </p:nvPicPr>
          <p:blipFill>
            <a:blip r:embed="rId15" cstate="print"/>
            <a:stretch>
              <a:fillRect/>
            </a:stretch>
          </p:blipFill>
          <p:spPr>
            <a:xfrm>
              <a:off x="2763008" y="3259080"/>
              <a:ext cx="208164" cy="330257"/>
            </a:xfrm>
            <a:prstGeom prst="rect">
              <a:avLst/>
            </a:prstGeom>
          </p:spPr>
        </p:pic>
        <p:sp>
          <p:nvSpPr>
            <p:cNvPr id="54" name="object 41">
              <a:extLst>
                <a:ext uri="{FF2B5EF4-FFF2-40B4-BE49-F238E27FC236}">
                  <a16:creationId xmlns:a16="http://schemas.microsoft.com/office/drawing/2014/main" id="{C243778C-1AE7-7690-AC32-3FEC7B98652F}"/>
                </a:ext>
              </a:extLst>
            </p:cNvPr>
            <p:cNvSpPr/>
            <p:nvPr/>
          </p:nvSpPr>
          <p:spPr>
            <a:xfrm>
              <a:off x="3907972" y="2420256"/>
              <a:ext cx="831215" cy="414655"/>
            </a:xfrm>
            <a:custGeom>
              <a:avLst/>
              <a:gdLst/>
              <a:ahLst/>
              <a:cxnLst/>
              <a:rect l="l" t="t" r="r" b="b"/>
              <a:pathLst>
                <a:path w="831214" h="414655">
                  <a:moveTo>
                    <a:pt x="0" y="0"/>
                  </a:moveTo>
                  <a:lnTo>
                    <a:pt x="830935" y="414388"/>
                  </a:lnTo>
                </a:path>
              </a:pathLst>
            </a:custGeom>
            <a:ln w="12700">
              <a:solidFill>
                <a:srgbClr val="EC6C00"/>
              </a:solidFill>
            </a:ln>
          </p:spPr>
          <p:txBody>
            <a:bodyPr wrap="square" lIns="0" tIns="0" rIns="0" bIns="0" rtlCol="0"/>
            <a:lstStyle/>
            <a:p>
              <a:endParaRPr/>
            </a:p>
          </p:txBody>
        </p:sp>
        <p:sp>
          <p:nvSpPr>
            <p:cNvPr id="55" name="object 42">
              <a:extLst>
                <a:ext uri="{FF2B5EF4-FFF2-40B4-BE49-F238E27FC236}">
                  <a16:creationId xmlns:a16="http://schemas.microsoft.com/office/drawing/2014/main" id="{B176960E-4699-E916-17AB-A4EE952C9602}"/>
                </a:ext>
              </a:extLst>
            </p:cNvPr>
            <p:cNvSpPr/>
            <p:nvPr/>
          </p:nvSpPr>
          <p:spPr>
            <a:xfrm>
              <a:off x="3851135" y="2391841"/>
              <a:ext cx="944880" cy="471805"/>
            </a:xfrm>
            <a:custGeom>
              <a:avLst/>
              <a:gdLst/>
              <a:ahLst/>
              <a:cxnLst/>
              <a:rect l="l" t="t" r="r" b="b"/>
              <a:pathLst>
                <a:path w="944879" h="471805">
                  <a:moveTo>
                    <a:pt x="85191" y="0"/>
                  </a:moveTo>
                  <a:lnTo>
                    <a:pt x="0" y="88"/>
                  </a:lnTo>
                  <a:lnTo>
                    <a:pt x="51193" y="68186"/>
                  </a:lnTo>
                  <a:lnTo>
                    <a:pt x="85191" y="0"/>
                  </a:lnTo>
                  <a:close/>
                </a:path>
                <a:path w="944879" h="471805">
                  <a:moveTo>
                    <a:pt x="944587" y="471157"/>
                  </a:moveTo>
                  <a:lnTo>
                    <a:pt x="893406" y="403047"/>
                  </a:lnTo>
                  <a:lnTo>
                    <a:pt x="859396" y="471233"/>
                  </a:lnTo>
                  <a:lnTo>
                    <a:pt x="944587" y="471157"/>
                  </a:lnTo>
                  <a:close/>
                </a:path>
              </a:pathLst>
            </a:custGeom>
            <a:solidFill>
              <a:srgbClr val="EC6C00"/>
            </a:solidFill>
          </p:spPr>
          <p:txBody>
            <a:bodyPr wrap="square" lIns="0" tIns="0" rIns="0" bIns="0" rtlCol="0"/>
            <a:lstStyle/>
            <a:p>
              <a:endParaRPr/>
            </a:p>
          </p:txBody>
        </p:sp>
        <p:pic>
          <p:nvPicPr>
            <p:cNvPr id="56" name="object 43">
              <a:extLst>
                <a:ext uri="{FF2B5EF4-FFF2-40B4-BE49-F238E27FC236}">
                  <a16:creationId xmlns:a16="http://schemas.microsoft.com/office/drawing/2014/main" id="{39F400FE-383F-CA48-936A-1B7B844F117B}"/>
                </a:ext>
              </a:extLst>
            </p:cNvPr>
            <p:cNvPicPr/>
            <p:nvPr/>
          </p:nvPicPr>
          <p:blipFill>
            <a:blip r:embed="rId15" cstate="print"/>
            <a:stretch>
              <a:fillRect/>
            </a:stretch>
          </p:blipFill>
          <p:spPr>
            <a:xfrm>
              <a:off x="5068820" y="3259080"/>
              <a:ext cx="208164" cy="330257"/>
            </a:xfrm>
            <a:prstGeom prst="rect">
              <a:avLst/>
            </a:prstGeom>
          </p:spPr>
        </p:pic>
        <p:sp>
          <p:nvSpPr>
            <p:cNvPr id="57" name="object 44">
              <a:extLst>
                <a:ext uri="{FF2B5EF4-FFF2-40B4-BE49-F238E27FC236}">
                  <a16:creationId xmlns:a16="http://schemas.microsoft.com/office/drawing/2014/main" id="{B8F2920E-45A2-F1B5-252F-34440AFD45EA}"/>
                </a:ext>
              </a:extLst>
            </p:cNvPr>
            <p:cNvSpPr/>
            <p:nvPr/>
          </p:nvSpPr>
          <p:spPr>
            <a:xfrm>
              <a:off x="3358134" y="2615947"/>
              <a:ext cx="196850" cy="207010"/>
            </a:xfrm>
            <a:custGeom>
              <a:avLst/>
              <a:gdLst/>
              <a:ahLst/>
              <a:cxnLst/>
              <a:rect l="l" t="t" r="r" b="b"/>
              <a:pathLst>
                <a:path w="196850" h="207010">
                  <a:moveTo>
                    <a:pt x="132168" y="0"/>
                  </a:moveTo>
                  <a:lnTo>
                    <a:pt x="98298" y="55448"/>
                  </a:lnTo>
                  <a:lnTo>
                    <a:pt x="76022" y="21945"/>
                  </a:lnTo>
                  <a:lnTo>
                    <a:pt x="66548" y="60413"/>
                  </a:lnTo>
                  <a:lnTo>
                    <a:pt x="3365" y="21945"/>
                  </a:lnTo>
                  <a:lnTo>
                    <a:pt x="42113" y="72821"/>
                  </a:lnTo>
                  <a:lnTo>
                    <a:pt x="0" y="82359"/>
                  </a:lnTo>
                  <a:lnTo>
                    <a:pt x="33870" y="112572"/>
                  </a:lnTo>
                  <a:lnTo>
                    <a:pt x="1231" y="139458"/>
                  </a:lnTo>
                  <a:lnTo>
                    <a:pt x="51574" y="133235"/>
                  </a:lnTo>
                  <a:lnTo>
                    <a:pt x="43345" y="168427"/>
                  </a:lnTo>
                  <a:lnTo>
                    <a:pt x="70218" y="149402"/>
                  </a:lnTo>
                  <a:lnTo>
                    <a:pt x="77228" y="206501"/>
                  </a:lnTo>
                  <a:lnTo>
                    <a:pt x="95859" y="142786"/>
                  </a:lnTo>
                  <a:lnTo>
                    <a:pt x="120573" y="188683"/>
                  </a:lnTo>
                  <a:lnTo>
                    <a:pt x="127609" y="138214"/>
                  </a:lnTo>
                  <a:lnTo>
                    <a:pt x="165150" y="172986"/>
                  </a:lnTo>
                  <a:lnTo>
                    <a:pt x="153250" y="123723"/>
                  </a:lnTo>
                  <a:lnTo>
                    <a:pt x="196596" y="127050"/>
                  </a:lnTo>
                  <a:lnTo>
                    <a:pt x="160248" y="100139"/>
                  </a:lnTo>
                  <a:lnTo>
                    <a:pt x="192024" y="77787"/>
                  </a:lnTo>
                  <a:lnTo>
                    <a:pt x="152019" y="69926"/>
                  </a:lnTo>
                  <a:lnTo>
                    <a:pt x="167284" y="42608"/>
                  </a:lnTo>
                  <a:lnTo>
                    <a:pt x="128828" y="50901"/>
                  </a:lnTo>
                  <a:lnTo>
                    <a:pt x="132168" y="0"/>
                  </a:lnTo>
                  <a:close/>
                </a:path>
              </a:pathLst>
            </a:custGeom>
            <a:solidFill>
              <a:srgbClr val="FFFF00"/>
            </a:solidFill>
          </p:spPr>
          <p:txBody>
            <a:bodyPr wrap="square" lIns="0" tIns="0" rIns="0" bIns="0" rtlCol="0"/>
            <a:lstStyle/>
            <a:p>
              <a:endParaRPr/>
            </a:p>
          </p:txBody>
        </p:sp>
        <p:sp>
          <p:nvSpPr>
            <p:cNvPr id="58" name="object 45">
              <a:extLst>
                <a:ext uri="{FF2B5EF4-FFF2-40B4-BE49-F238E27FC236}">
                  <a16:creationId xmlns:a16="http://schemas.microsoft.com/office/drawing/2014/main" id="{BE44708E-0063-3105-0A92-D14A987E24C8}"/>
                </a:ext>
              </a:extLst>
            </p:cNvPr>
            <p:cNvSpPr/>
            <p:nvPr/>
          </p:nvSpPr>
          <p:spPr>
            <a:xfrm>
              <a:off x="3358134" y="2615947"/>
              <a:ext cx="196850" cy="207010"/>
            </a:xfrm>
            <a:custGeom>
              <a:avLst/>
              <a:gdLst/>
              <a:ahLst/>
              <a:cxnLst/>
              <a:rect l="l" t="t" r="r" b="b"/>
              <a:pathLst>
                <a:path w="196850" h="207010">
                  <a:moveTo>
                    <a:pt x="98298" y="55448"/>
                  </a:moveTo>
                  <a:lnTo>
                    <a:pt x="132168" y="0"/>
                  </a:lnTo>
                  <a:lnTo>
                    <a:pt x="128828" y="50901"/>
                  </a:lnTo>
                  <a:lnTo>
                    <a:pt x="167284" y="42608"/>
                  </a:lnTo>
                  <a:lnTo>
                    <a:pt x="152019" y="69926"/>
                  </a:lnTo>
                  <a:lnTo>
                    <a:pt x="192024" y="77787"/>
                  </a:lnTo>
                  <a:lnTo>
                    <a:pt x="160248" y="100139"/>
                  </a:lnTo>
                  <a:lnTo>
                    <a:pt x="196596" y="127050"/>
                  </a:lnTo>
                  <a:lnTo>
                    <a:pt x="153250" y="123723"/>
                  </a:lnTo>
                  <a:lnTo>
                    <a:pt x="165150" y="172986"/>
                  </a:lnTo>
                  <a:lnTo>
                    <a:pt x="127609" y="138214"/>
                  </a:lnTo>
                  <a:lnTo>
                    <a:pt x="120573" y="188683"/>
                  </a:lnTo>
                  <a:lnTo>
                    <a:pt x="95859" y="142786"/>
                  </a:lnTo>
                  <a:lnTo>
                    <a:pt x="77228" y="206501"/>
                  </a:lnTo>
                  <a:lnTo>
                    <a:pt x="70218" y="149402"/>
                  </a:lnTo>
                  <a:lnTo>
                    <a:pt x="43345" y="168427"/>
                  </a:lnTo>
                  <a:lnTo>
                    <a:pt x="51574" y="133235"/>
                  </a:lnTo>
                  <a:lnTo>
                    <a:pt x="1231" y="139458"/>
                  </a:lnTo>
                  <a:lnTo>
                    <a:pt x="33870" y="112572"/>
                  </a:lnTo>
                  <a:lnTo>
                    <a:pt x="0" y="82359"/>
                  </a:lnTo>
                  <a:lnTo>
                    <a:pt x="42113" y="72821"/>
                  </a:lnTo>
                  <a:lnTo>
                    <a:pt x="3365" y="21945"/>
                  </a:lnTo>
                  <a:lnTo>
                    <a:pt x="66548" y="60413"/>
                  </a:lnTo>
                  <a:lnTo>
                    <a:pt x="76022" y="21945"/>
                  </a:lnTo>
                  <a:lnTo>
                    <a:pt x="98298" y="55448"/>
                  </a:lnTo>
                  <a:close/>
                </a:path>
              </a:pathLst>
            </a:custGeom>
            <a:ln w="3175">
              <a:solidFill>
                <a:srgbClr val="C00000"/>
              </a:solidFill>
            </a:ln>
          </p:spPr>
          <p:txBody>
            <a:bodyPr wrap="square" lIns="0" tIns="0" rIns="0" bIns="0" rtlCol="0"/>
            <a:lstStyle/>
            <a:p>
              <a:endParaRPr/>
            </a:p>
          </p:txBody>
        </p:sp>
      </p:grpSp>
      <p:sp>
        <p:nvSpPr>
          <p:cNvPr id="59" name="object 46">
            <a:extLst>
              <a:ext uri="{FF2B5EF4-FFF2-40B4-BE49-F238E27FC236}">
                <a16:creationId xmlns:a16="http://schemas.microsoft.com/office/drawing/2014/main" id="{22C5DD14-97B2-859F-D4D6-97EDED5EF0F1}"/>
              </a:ext>
            </a:extLst>
          </p:cNvPr>
          <p:cNvSpPr txBox="1"/>
          <p:nvPr/>
        </p:nvSpPr>
        <p:spPr>
          <a:xfrm>
            <a:off x="9402068" y="4448259"/>
            <a:ext cx="127635" cy="86995"/>
          </a:xfrm>
          <a:prstGeom prst="rect">
            <a:avLst/>
          </a:prstGeom>
        </p:spPr>
        <p:txBody>
          <a:bodyPr vert="horz" wrap="square" lIns="0" tIns="12700" rIns="0" bIns="0" rtlCol="0">
            <a:spAutoFit/>
          </a:bodyPr>
          <a:lstStyle/>
          <a:p>
            <a:pPr marL="12700">
              <a:lnSpc>
                <a:spcPct val="100000"/>
              </a:lnSpc>
              <a:spcBef>
                <a:spcPts val="100"/>
              </a:spcBef>
            </a:pPr>
            <a:r>
              <a:rPr sz="400" b="1" spc="-25" dirty="0">
                <a:solidFill>
                  <a:srgbClr val="666666"/>
                </a:solidFill>
                <a:latin typeface="微软雅黑"/>
                <a:cs typeface="微软雅黑"/>
              </a:rPr>
              <a:t>拥塞</a:t>
            </a:r>
            <a:endParaRPr sz="400">
              <a:latin typeface="微软雅黑"/>
              <a:cs typeface="微软雅黑"/>
            </a:endParaRPr>
          </a:p>
        </p:txBody>
      </p:sp>
      <p:pic>
        <p:nvPicPr>
          <p:cNvPr id="60" name="object 47">
            <a:extLst>
              <a:ext uri="{FF2B5EF4-FFF2-40B4-BE49-F238E27FC236}">
                <a16:creationId xmlns:a16="http://schemas.microsoft.com/office/drawing/2014/main" id="{3B683884-95F5-94DE-1EC9-E90A0DB4A1DA}"/>
              </a:ext>
            </a:extLst>
          </p:cNvPr>
          <p:cNvPicPr/>
          <p:nvPr/>
        </p:nvPicPr>
        <p:blipFill>
          <a:blip r:embed="rId16" cstate="print"/>
          <a:stretch>
            <a:fillRect/>
          </a:stretch>
        </p:blipFill>
        <p:spPr>
          <a:xfrm>
            <a:off x="10251920" y="4246704"/>
            <a:ext cx="199644" cy="208788"/>
          </a:xfrm>
          <a:prstGeom prst="rect">
            <a:avLst/>
          </a:prstGeom>
        </p:spPr>
      </p:pic>
      <p:sp>
        <p:nvSpPr>
          <p:cNvPr id="61" name="object 48">
            <a:extLst>
              <a:ext uri="{FF2B5EF4-FFF2-40B4-BE49-F238E27FC236}">
                <a16:creationId xmlns:a16="http://schemas.microsoft.com/office/drawing/2014/main" id="{FCB5CB3B-9ADA-CB07-C393-41FE5944D8DA}"/>
              </a:ext>
            </a:extLst>
          </p:cNvPr>
          <p:cNvSpPr txBox="1"/>
          <p:nvPr/>
        </p:nvSpPr>
        <p:spPr>
          <a:xfrm>
            <a:off x="10286953" y="4299231"/>
            <a:ext cx="127635" cy="86995"/>
          </a:xfrm>
          <a:prstGeom prst="rect">
            <a:avLst/>
          </a:prstGeom>
        </p:spPr>
        <p:txBody>
          <a:bodyPr vert="horz" wrap="square" lIns="0" tIns="12700" rIns="0" bIns="0" rtlCol="0">
            <a:spAutoFit/>
          </a:bodyPr>
          <a:lstStyle/>
          <a:p>
            <a:pPr marL="12700">
              <a:lnSpc>
                <a:spcPct val="100000"/>
              </a:lnSpc>
              <a:spcBef>
                <a:spcPts val="100"/>
              </a:spcBef>
            </a:pPr>
            <a:r>
              <a:rPr sz="400" b="1" spc="-25" dirty="0">
                <a:solidFill>
                  <a:srgbClr val="666666"/>
                </a:solidFill>
                <a:latin typeface="微软雅黑"/>
                <a:cs typeface="微软雅黑"/>
              </a:rPr>
              <a:t>拥塞</a:t>
            </a:r>
            <a:endParaRPr sz="400">
              <a:latin typeface="微软雅黑"/>
              <a:cs typeface="微软雅黑"/>
            </a:endParaRPr>
          </a:p>
        </p:txBody>
      </p:sp>
      <p:sp>
        <p:nvSpPr>
          <p:cNvPr id="62" name="object 49">
            <a:extLst>
              <a:ext uri="{FF2B5EF4-FFF2-40B4-BE49-F238E27FC236}">
                <a16:creationId xmlns:a16="http://schemas.microsoft.com/office/drawing/2014/main" id="{E0DE5741-2D7C-DDF1-3B44-9C6D2EA463E2}"/>
              </a:ext>
            </a:extLst>
          </p:cNvPr>
          <p:cNvSpPr/>
          <p:nvPr/>
        </p:nvSpPr>
        <p:spPr>
          <a:xfrm>
            <a:off x="9515830" y="4249751"/>
            <a:ext cx="146685" cy="133350"/>
          </a:xfrm>
          <a:custGeom>
            <a:avLst/>
            <a:gdLst/>
            <a:ahLst/>
            <a:cxnLst/>
            <a:rect l="l" t="t" r="r" b="b"/>
            <a:pathLst>
              <a:path w="146685" h="133350">
                <a:moveTo>
                  <a:pt x="0" y="66675"/>
                </a:moveTo>
                <a:lnTo>
                  <a:pt x="5748" y="40719"/>
                </a:lnTo>
                <a:lnTo>
                  <a:pt x="21426" y="19526"/>
                </a:lnTo>
                <a:lnTo>
                  <a:pt x="44678" y="5238"/>
                </a:lnTo>
                <a:lnTo>
                  <a:pt x="73152" y="0"/>
                </a:lnTo>
                <a:lnTo>
                  <a:pt x="101625" y="5238"/>
                </a:lnTo>
                <a:lnTo>
                  <a:pt x="124877" y="19526"/>
                </a:lnTo>
                <a:lnTo>
                  <a:pt x="140555" y="40719"/>
                </a:lnTo>
                <a:lnTo>
                  <a:pt x="146304" y="66675"/>
                </a:lnTo>
                <a:lnTo>
                  <a:pt x="140555" y="92630"/>
                </a:lnTo>
                <a:lnTo>
                  <a:pt x="124877" y="113823"/>
                </a:lnTo>
                <a:lnTo>
                  <a:pt x="101625" y="128111"/>
                </a:lnTo>
                <a:lnTo>
                  <a:pt x="73152" y="133350"/>
                </a:lnTo>
                <a:lnTo>
                  <a:pt x="44678" y="128111"/>
                </a:lnTo>
                <a:lnTo>
                  <a:pt x="21426" y="113823"/>
                </a:lnTo>
                <a:lnTo>
                  <a:pt x="5748" y="92630"/>
                </a:lnTo>
                <a:lnTo>
                  <a:pt x="0" y="66675"/>
                </a:lnTo>
                <a:close/>
              </a:path>
            </a:pathLst>
          </a:custGeom>
          <a:ln w="3175">
            <a:solidFill>
              <a:srgbClr val="C00000"/>
            </a:solidFill>
          </a:ln>
        </p:spPr>
        <p:txBody>
          <a:bodyPr wrap="square" lIns="0" tIns="0" rIns="0" bIns="0" rtlCol="0"/>
          <a:lstStyle/>
          <a:p>
            <a:endParaRPr/>
          </a:p>
        </p:txBody>
      </p:sp>
      <p:sp>
        <p:nvSpPr>
          <p:cNvPr id="63" name="object 50">
            <a:extLst>
              <a:ext uri="{FF2B5EF4-FFF2-40B4-BE49-F238E27FC236}">
                <a16:creationId xmlns:a16="http://schemas.microsoft.com/office/drawing/2014/main" id="{F64BE542-16C8-0B76-7F7F-9FDD1F8D27FA}"/>
              </a:ext>
            </a:extLst>
          </p:cNvPr>
          <p:cNvSpPr txBox="1"/>
          <p:nvPr/>
        </p:nvSpPr>
        <p:spPr>
          <a:xfrm>
            <a:off x="9524712" y="4270793"/>
            <a:ext cx="127635" cy="86995"/>
          </a:xfrm>
          <a:prstGeom prst="rect">
            <a:avLst/>
          </a:prstGeom>
        </p:spPr>
        <p:txBody>
          <a:bodyPr vert="horz" wrap="square" lIns="0" tIns="12700" rIns="0" bIns="0" rtlCol="0">
            <a:spAutoFit/>
          </a:bodyPr>
          <a:lstStyle/>
          <a:p>
            <a:pPr marL="12700">
              <a:lnSpc>
                <a:spcPct val="100000"/>
              </a:lnSpc>
              <a:spcBef>
                <a:spcPts val="100"/>
              </a:spcBef>
            </a:pPr>
            <a:r>
              <a:rPr sz="400" b="1" spc="-25" dirty="0">
                <a:solidFill>
                  <a:srgbClr val="666666"/>
                </a:solidFill>
                <a:latin typeface="微软雅黑"/>
                <a:cs typeface="微软雅黑"/>
              </a:rPr>
              <a:t>空闲</a:t>
            </a:r>
            <a:endParaRPr sz="400">
              <a:latin typeface="微软雅黑"/>
              <a:cs typeface="微软雅黑"/>
            </a:endParaRPr>
          </a:p>
        </p:txBody>
      </p:sp>
      <p:sp>
        <p:nvSpPr>
          <p:cNvPr id="64" name="object 51">
            <a:extLst>
              <a:ext uri="{FF2B5EF4-FFF2-40B4-BE49-F238E27FC236}">
                <a16:creationId xmlns:a16="http://schemas.microsoft.com/office/drawing/2014/main" id="{D95A6458-368A-D1EF-357B-062083EC1BAC}"/>
              </a:ext>
            </a:extLst>
          </p:cNvPr>
          <p:cNvSpPr/>
          <p:nvPr/>
        </p:nvSpPr>
        <p:spPr>
          <a:xfrm>
            <a:off x="9716997" y="4195649"/>
            <a:ext cx="146685" cy="133350"/>
          </a:xfrm>
          <a:custGeom>
            <a:avLst/>
            <a:gdLst/>
            <a:ahLst/>
            <a:cxnLst/>
            <a:rect l="l" t="t" r="r" b="b"/>
            <a:pathLst>
              <a:path w="146685" h="133350">
                <a:moveTo>
                  <a:pt x="0" y="66675"/>
                </a:moveTo>
                <a:lnTo>
                  <a:pt x="5748" y="40719"/>
                </a:lnTo>
                <a:lnTo>
                  <a:pt x="21426" y="19526"/>
                </a:lnTo>
                <a:lnTo>
                  <a:pt x="44678" y="5238"/>
                </a:lnTo>
                <a:lnTo>
                  <a:pt x="73152" y="0"/>
                </a:lnTo>
                <a:lnTo>
                  <a:pt x="101625" y="5238"/>
                </a:lnTo>
                <a:lnTo>
                  <a:pt x="124877" y="19526"/>
                </a:lnTo>
                <a:lnTo>
                  <a:pt x="140555" y="40719"/>
                </a:lnTo>
                <a:lnTo>
                  <a:pt x="146304" y="66675"/>
                </a:lnTo>
                <a:lnTo>
                  <a:pt x="140555" y="92630"/>
                </a:lnTo>
                <a:lnTo>
                  <a:pt x="124877" y="113823"/>
                </a:lnTo>
                <a:lnTo>
                  <a:pt x="101625" y="128111"/>
                </a:lnTo>
                <a:lnTo>
                  <a:pt x="73152" y="133350"/>
                </a:lnTo>
                <a:lnTo>
                  <a:pt x="44678" y="128111"/>
                </a:lnTo>
                <a:lnTo>
                  <a:pt x="21426" y="113823"/>
                </a:lnTo>
                <a:lnTo>
                  <a:pt x="5748" y="92630"/>
                </a:lnTo>
                <a:lnTo>
                  <a:pt x="0" y="66675"/>
                </a:lnTo>
                <a:close/>
              </a:path>
            </a:pathLst>
          </a:custGeom>
          <a:ln w="3175">
            <a:solidFill>
              <a:srgbClr val="C00000"/>
            </a:solidFill>
          </a:ln>
        </p:spPr>
        <p:txBody>
          <a:bodyPr wrap="square" lIns="0" tIns="0" rIns="0" bIns="0" rtlCol="0"/>
          <a:lstStyle/>
          <a:p>
            <a:endParaRPr/>
          </a:p>
        </p:txBody>
      </p:sp>
      <p:sp>
        <p:nvSpPr>
          <p:cNvPr id="65" name="object 52">
            <a:extLst>
              <a:ext uri="{FF2B5EF4-FFF2-40B4-BE49-F238E27FC236}">
                <a16:creationId xmlns:a16="http://schemas.microsoft.com/office/drawing/2014/main" id="{97D9BF12-4132-DCDE-A20C-707516311242}"/>
              </a:ext>
            </a:extLst>
          </p:cNvPr>
          <p:cNvSpPr txBox="1"/>
          <p:nvPr/>
        </p:nvSpPr>
        <p:spPr>
          <a:xfrm>
            <a:off x="9725682" y="4216927"/>
            <a:ext cx="127635" cy="86995"/>
          </a:xfrm>
          <a:prstGeom prst="rect">
            <a:avLst/>
          </a:prstGeom>
        </p:spPr>
        <p:txBody>
          <a:bodyPr vert="horz" wrap="square" lIns="0" tIns="12700" rIns="0" bIns="0" rtlCol="0">
            <a:spAutoFit/>
          </a:bodyPr>
          <a:lstStyle/>
          <a:p>
            <a:pPr marL="12700">
              <a:lnSpc>
                <a:spcPct val="100000"/>
              </a:lnSpc>
              <a:spcBef>
                <a:spcPts val="100"/>
              </a:spcBef>
            </a:pPr>
            <a:r>
              <a:rPr sz="400" b="1" spc="-25" dirty="0">
                <a:solidFill>
                  <a:srgbClr val="666666"/>
                </a:solidFill>
                <a:latin typeface="微软雅黑"/>
                <a:cs typeface="微软雅黑"/>
              </a:rPr>
              <a:t>空闲</a:t>
            </a:r>
            <a:endParaRPr sz="400">
              <a:latin typeface="微软雅黑"/>
              <a:cs typeface="微软雅黑"/>
            </a:endParaRPr>
          </a:p>
        </p:txBody>
      </p:sp>
      <p:sp>
        <p:nvSpPr>
          <p:cNvPr id="66" name="object 53">
            <a:extLst>
              <a:ext uri="{FF2B5EF4-FFF2-40B4-BE49-F238E27FC236}">
                <a16:creationId xmlns:a16="http://schemas.microsoft.com/office/drawing/2014/main" id="{5D83856B-A8F3-B712-311F-6C8E7ABD3717}"/>
              </a:ext>
            </a:extLst>
          </p:cNvPr>
          <p:cNvSpPr txBox="1"/>
          <p:nvPr/>
        </p:nvSpPr>
        <p:spPr>
          <a:xfrm>
            <a:off x="6905398" y="2822373"/>
            <a:ext cx="4104640" cy="911225"/>
          </a:xfrm>
          <a:prstGeom prst="rect">
            <a:avLst/>
          </a:prstGeom>
        </p:spPr>
        <p:txBody>
          <a:bodyPr vert="horz" wrap="square" lIns="0" tIns="12700" rIns="0" bIns="0" rtlCol="0">
            <a:spAutoFit/>
          </a:bodyPr>
          <a:lstStyle/>
          <a:p>
            <a:pPr marL="12700">
              <a:lnSpc>
                <a:spcPct val="100000"/>
              </a:lnSpc>
              <a:spcBef>
                <a:spcPts val="100"/>
              </a:spcBef>
            </a:pPr>
            <a:r>
              <a:rPr sz="1600" b="1" spc="-10" dirty="0">
                <a:solidFill>
                  <a:srgbClr val="666666"/>
                </a:solidFill>
                <a:latin typeface="微软雅黑"/>
                <a:cs typeface="微软雅黑"/>
              </a:rPr>
              <a:t>多路径负载不均，网络有效吞吐低至</a:t>
            </a:r>
            <a:r>
              <a:rPr sz="1600" b="1" spc="-25" dirty="0">
                <a:solidFill>
                  <a:srgbClr val="666666"/>
                </a:solidFill>
                <a:latin typeface="Arial"/>
                <a:cs typeface="Arial"/>
              </a:rPr>
              <a:t>20%</a:t>
            </a:r>
            <a:endParaRPr sz="1600">
              <a:latin typeface="Arial"/>
              <a:cs typeface="Arial"/>
            </a:endParaRPr>
          </a:p>
          <a:p>
            <a:pPr marL="184150" indent="-172085">
              <a:lnSpc>
                <a:spcPct val="100000"/>
              </a:lnSpc>
              <a:spcBef>
                <a:spcPts val="10"/>
              </a:spcBef>
              <a:buFont typeface="Arial"/>
              <a:buChar char="•"/>
              <a:tabLst>
                <a:tab pos="184785" algn="l"/>
              </a:tabLst>
            </a:pPr>
            <a:r>
              <a:rPr sz="1400" spc="-20" dirty="0">
                <a:solidFill>
                  <a:srgbClr val="666666"/>
                </a:solidFill>
                <a:latin typeface="微软雅黑"/>
                <a:cs typeface="微软雅黑"/>
              </a:rPr>
              <a:t>流级负载均衡，</a:t>
            </a:r>
            <a:r>
              <a:rPr sz="1400" spc="-10" dirty="0">
                <a:solidFill>
                  <a:srgbClr val="666666"/>
                </a:solidFill>
                <a:latin typeface="Arial"/>
                <a:cs typeface="Arial"/>
              </a:rPr>
              <a:t>hash</a:t>
            </a:r>
            <a:r>
              <a:rPr sz="1400" spc="-25" dirty="0">
                <a:solidFill>
                  <a:srgbClr val="666666"/>
                </a:solidFill>
                <a:latin typeface="微软雅黑"/>
                <a:cs typeface="微软雅黑"/>
              </a:rPr>
              <a:t>不均带宽利用率低</a:t>
            </a:r>
            <a:endParaRPr sz="1400">
              <a:latin typeface="微软雅黑"/>
              <a:cs typeface="微软雅黑"/>
            </a:endParaRPr>
          </a:p>
          <a:p>
            <a:pPr marL="184150" indent="-172085">
              <a:lnSpc>
                <a:spcPct val="100000"/>
              </a:lnSpc>
              <a:buFont typeface="Arial"/>
              <a:buChar char="•"/>
              <a:tabLst>
                <a:tab pos="184785" algn="l"/>
              </a:tabLst>
            </a:pPr>
            <a:r>
              <a:rPr sz="1400" spc="-25" dirty="0">
                <a:solidFill>
                  <a:srgbClr val="666666"/>
                </a:solidFill>
                <a:latin typeface="微软雅黑"/>
                <a:cs typeface="微软雅黑"/>
              </a:rPr>
              <a:t>包级负载分担，报文乱序，重排序代价大，性能低</a:t>
            </a:r>
            <a:endParaRPr sz="1400">
              <a:latin typeface="微软雅黑"/>
              <a:cs typeface="微软雅黑"/>
            </a:endParaRPr>
          </a:p>
          <a:p>
            <a:pPr marL="184150" indent="-172085">
              <a:lnSpc>
                <a:spcPct val="100000"/>
              </a:lnSpc>
              <a:buFont typeface="Arial"/>
              <a:buChar char="•"/>
              <a:tabLst>
                <a:tab pos="184785" algn="l"/>
              </a:tabLst>
            </a:pPr>
            <a:r>
              <a:rPr sz="1400" spc="-20" dirty="0">
                <a:solidFill>
                  <a:srgbClr val="666666"/>
                </a:solidFill>
                <a:latin typeface="微软雅黑"/>
                <a:cs typeface="微软雅黑"/>
              </a:rPr>
              <a:t>局部均衡 </a:t>
            </a:r>
            <a:r>
              <a:rPr sz="1400" dirty="0">
                <a:solidFill>
                  <a:srgbClr val="666666"/>
                </a:solidFill>
                <a:latin typeface="Arial"/>
                <a:cs typeface="Arial"/>
              </a:rPr>
              <a:t>≠ </a:t>
            </a:r>
            <a:r>
              <a:rPr sz="1400" spc="-30" dirty="0">
                <a:solidFill>
                  <a:srgbClr val="666666"/>
                </a:solidFill>
                <a:latin typeface="微软雅黑"/>
                <a:cs typeface="微软雅黑"/>
              </a:rPr>
              <a:t>全局均衡</a:t>
            </a:r>
            <a:endParaRPr sz="1400">
              <a:latin typeface="微软雅黑"/>
              <a:cs typeface="微软雅黑"/>
            </a:endParaRPr>
          </a:p>
        </p:txBody>
      </p:sp>
      <p:grpSp>
        <p:nvGrpSpPr>
          <p:cNvPr id="67" name="object 98">
            <a:extLst>
              <a:ext uri="{FF2B5EF4-FFF2-40B4-BE49-F238E27FC236}">
                <a16:creationId xmlns:a16="http://schemas.microsoft.com/office/drawing/2014/main" id="{9AFD6D0A-3C04-90FB-9EA3-759B6DD1E85A}"/>
              </a:ext>
            </a:extLst>
          </p:cNvPr>
          <p:cNvGrpSpPr/>
          <p:nvPr/>
        </p:nvGrpSpPr>
        <p:grpSpPr>
          <a:xfrm>
            <a:off x="6782536" y="2793569"/>
            <a:ext cx="4941570" cy="2929255"/>
            <a:chOff x="771906" y="1012697"/>
            <a:chExt cx="4941570" cy="2929255"/>
          </a:xfrm>
        </p:grpSpPr>
        <p:sp>
          <p:nvSpPr>
            <p:cNvPr id="68" name="object 99">
              <a:extLst>
                <a:ext uri="{FF2B5EF4-FFF2-40B4-BE49-F238E27FC236}">
                  <a16:creationId xmlns:a16="http://schemas.microsoft.com/office/drawing/2014/main" id="{316DB597-AB7D-D588-E85D-E4B2543BAF6A}"/>
                </a:ext>
              </a:extLst>
            </p:cNvPr>
            <p:cNvSpPr/>
            <p:nvPr/>
          </p:nvSpPr>
          <p:spPr>
            <a:xfrm>
              <a:off x="2739519" y="2394172"/>
              <a:ext cx="805180" cy="385445"/>
            </a:xfrm>
            <a:custGeom>
              <a:avLst/>
              <a:gdLst/>
              <a:ahLst/>
              <a:cxnLst/>
              <a:rect l="l" t="t" r="r" b="b"/>
              <a:pathLst>
                <a:path w="805179" h="385444">
                  <a:moveTo>
                    <a:pt x="804557" y="0"/>
                  </a:moveTo>
                  <a:lnTo>
                    <a:pt x="0" y="384835"/>
                  </a:lnTo>
                </a:path>
              </a:pathLst>
            </a:custGeom>
            <a:ln w="12700">
              <a:solidFill>
                <a:srgbClr val="EC6C00"/>
              </a:solidFill>
            </a:ln>
          </p:spPr>
          <p:txBody>
            <a:bodyPr wrap="square" lIns="0" tIns="0" rIns="0" bIns="0" rtlCol="0"/>
            <a:lstStyle/>
            <a:p>
              <a:endParaRPr/>
            </a:p>
          </p:txBody>
        </p:sp>
        <p:sp>
          <p:nvSpPr>
            <p:cNvPr id="69" name="object 100">
              <a:extLst>
                <a:ext uri="{FF2B5EF4-FFF2-40B4-BE49-F238E27FC236}">
                  <a16:creationId xmlns:a16="http://schemas.microsoft.com/office/drawing/2014/main" id="{64CC121C-750D-C28B-AA54-7C5E9DE23D1E}"/>
                </a:ext>
              </a:extLst>
            </p:cNvPr>
            <p:cNvSpPr/>
            <p:nvPr/>
          </p:nvSpPr>
          <p:spPr>
            <a:xfrm>
              <a:off x="2682227" y="2365285"/>
              <a:ext cx="919480" cy="443230"/>
            </a:xfrm>
            <a:custGeom>
              <a:avLst/>
              <a:gdLst/>
              <a:ahLst/>
              <a:cxnLst/>
              <a:rect l="l" t="t" r="r" b="b"/>
              <a:pathLst>
                <a:path w="919479" h="443230">
                  <a:moveTo>
                    <a:pt x="85178" y="442620"/>
                  </a:moveTo>
                  <a:lnTo>
                    <a:pt x="52298" y="373875"/>
                  </a:lnTo>
                  <a:lnTo>
                    <a:pt x="0" y="441134"/>
                  </a:lnTo>
                  <a:lnTo>
                    <a:pt x="85178" y="442620"/>
                  </a:lnTo>
                  <a:close/>
                </a:path>
                <a:path w="919479" h="443230">
                  <a:moveTo>
                    <a:pt x="919124" y="1498"/>
                  </a:moveTo>
                  <a:lnTo>
                    <a:pt x="833945" y="0"/>
                  </a:lnTo>
                  <a:lnTo>
                    <a:pt x="866825" y="68745"/>
                  </a:lnTo>
                  <a:lnTo>
                    <a:pt x="919124" y="1498"/>
                  </a:lnTo>
                  <a:close/>
                </a:path>
              </a:pathLst>
            </a:custGeom>
            <a:solidFill>
              <a:srgbClr val="EC6C00"/>
            </a:solidFill>
          </p:spPr>
          <p:txBody>
            <a:bodyPr wrap="square" lIns="0" tIns="0" rIns="0" bIns="0" rtlCol="0"/>
            <a:lstStyle/>
            <a:p>
              <a:endParaRPr/>
            </a:p>
          </p:txBody>
        </p:sp>
        <p:pic>
          <p:nvPicPr>
            <p:cNvPr id="70" name="object 101">
              <a:extLst>
                <a:ext uri="{FF2B5EF4-FFF2-40B4-BE49-F238E27FC236}">
                  <a16:creationId xmlns:a16="http://schemas.microsoft.com/office/drawing/2014/main" id="{A09419DA-01D5-AD37-A118-FA7FAD08A52B}"/>
                </a:ext>
              </a:extLst>
            </p:cNvPr>
            <p:cNvPicPr/>
            <p:nvPr/>
          </p:nvPicPr>
          <p:blipFill>
            <a:blip r:embed="rId17" cstate="print"/>
            <a:stretch>
              <a:fillRect/>
            </a:stretch>
          </p:blipFill>
          <p:spPr>
            <a:xfrm>
              <a:off x="771906" y="1012697"/>
              <a:ext cx="4941569" cy="2929128"/>
            </a:xfrm>
            <a:prstGeom prst="rect">
              <a:avLst/>
            </a:prstGeom>
          </p:spPr>
        </p:pic>
      </p:grpSp>
      <p:grpSp>
        <p:nvGrpSpPr>
          <p:cNvPr id="74" name="object 50">
            <a:extLst>
              <a:ext uri="{FF2B5EF4-FFF2-40B4-BE49-F238E27FC236}">
                <a16:creationId xmlns:a16="http://schemas.microsoft.com/office/drawing/2014/main" id="{FDBAB06E-5A01-A540-F0D2-A7C1E506F136}"/>
              </a:ext>
            </a:extLst>
          </p:cNvPr>
          <p:cNvGrpSpPr/>
          <p:nvPr/>
        </p:nvGrpSpPr>
        <p:grpSpPr>
          <a:xfrm>
            <a:off x="508017" y="2552323"/>
            <a:ext cx="4270278" cy="3166533"/>
            <a:chOff x="11280457" y="3722655"/>
            <a:chExt cx="7045959" cy="5224780"/>
          </a:xfrm>
        </p:grpSpPr>
        <p:sp>
          <p:nvSpPr>
            <p:cNvPr id="75" name="object 51">
              <a:extLst>
                <a:ext uri="{FF2B5EF4-FFF2-40B4-BE49-F238E27FC236}">
                  <a16:creationId xmlns:a16="http://schemas.microsoft.com/office/drawing/2014/main" id="{369CCDC0-4293-1336-164C-DC13BE79289A}"/>
                </a:ext>
              </a:extLst>
            </p:cNvPr>
            <p:cNvSpPr/>
            <p:nvPr/>
          </p:nvSpPr>
          <p:spPr>
            <a:xfrm>
              <a:off x="11285220" y="3727417"/>
              <a:ext cx="7036434" cy="5215255"/>
            </a:xfrm>
            <a:custGeom>
              <a:avLst/>
              <a:gdLst/>
              <a:ahLst/>
              <a:cxnLst/>
              <a:rect l="l" t="t" r="r" b="b"/>
              <a:pathLst>
                <a:path w="7036434" h="5215255">
                  <a:moveTo>
                    <a:pt x="7036295" y="0"/>
                  </a:moveTo>
                  <a:lnTo>
                    <a:pt x="0" y="0"/>
                  </a:lnTo>
                  <a:lnTo>
                    <a:pt x="0" y="28765"/>
                  </a:lnTo>
                  <a:lnTo>
                    <a:pt x="0" y="5215128"/>
                  </a:lnTo>
                  <a:lnTo>
                    <a:pt x="7036295" y="5215128"/>
                  </a:lnTo>
                  <a:lnTo>
                    <a:pt x="7036295" y="28765"/>
                  </a:lnTo>
                  <a:lnTo>
                    <a:pt x="7036295" y="0"/>
                  </a:lnTo>
                  <a:close/>
                </a:path>
              </a:pathLst>
            </a:custGeom>
            <a:solidFill>
              <a:srgbClr val="F1F1F1"/>
            </a:solidFill>
          </p:spPr>
          <p:txBody>
            <a:bodyPr wrap="square" lIns="0" tIns="0" rIns="0" bIns="0" rtlCol="0"/>
            <a:lstStyle/>
            <a:p>
              <a:endParaRPr sz="1091"/>
            </a:p>
          </p:txBody>
        </p:sp>
        <p:sp>
          <p:nvSpPr>
            <p:cNvPr id="76" name="object 52">
              <a:extLst>
                <a:ext uri="{FF2B5EF4-FFF2-40B4-BE49-F238E27FC236}">
                  <a16:creationId xmlns:a16="http://schemas.microsoft.com/office/drawing/2014/main" id="{C8A61913-E4E0-5F94-C613-637D39CB6709}"/>
                </a:ext>
              </a:extLst>
            </p:cNvPr>
            <p:cNvSpPr/>
            <p:nvPr/>
          </p:nvSpPr>
          <p:spPr>
            <a:xfrm>
              <a:off x="11285219" y="3727417"/>
              <a:ext cx="7036434" cy="5215255"/>
            </a:xfrm>
            <a:custGeom>
              <a:avLst/>
              <a:gdLst/>
              <a:ahLst/>
              <a:cxnLst/>
              <a:rect l="l" t="t" r="r" b="b"/>
              <a:pathLst>
                <a:path w="7036434" h="5215255">
                  <a:moveTo>
                    <a:pt x="-285" y="5215187"/>
                  </a:moveTo>
                  <a:lnTo>
                    <a:pt x="7035844" y="5215187"/>
                  </a:lnTo>
                  <a:lnTo>
                    <a:pt x="7035844" y="191"/>
                  </a:lnTo>
                  <a:lnTo>
                    <a:pt x="-285" y="191"/>
                  </a:lnTo>
                  <a:lnTo>
                    <a:pt x="-285" y="5215187"/>
                  </a:lnTo>
                  <a:close/>
                </a:path>
              </a:pathLst>
            </a:custGeom>
            <a:ln w="9143">
              <a:solidFill>
                <a:srgbClr val="54735B"/>
              </a:solidFill>
            </a:ln>
          </p:spPr>
          <p:txBody>
            <a:bodyPr wrap="square" lIns="0" tIns="0" rIns="0" bIns="0" rtlCol="0"/>
            <a:lstStyle/>
            <a:p>
              <a:endParaRPr sz="1091"/>
            </a:p>
          </p:txBody>
        </p:sp>
      </p:grpSp>
      <p:sp>
        <p:nvSpPr>
          <p:cNvPr id="77" name="object 53">
            <a:extLst>
              <a:ext uri="{FF2B5EF4-FFF2-40B4-BE49-F238E27FC236}">
                <a16:creationId xmlns:a16="http://schemas.microsoft.com/office/drawing/2014/main" id="{98B2E6F6-3AC2-B49D-C9C6-26DE71A07DA9}"/>
              </a:ext>
            </a:extLst>
          </p:cNvPr>
          <p:cNvSpPr txBox="1"/>
          <p:nvPr/>
        </p:nvSpPr>
        <p:spPr>
          <a:xfrm>
            <a:off x="1001169" y="2678989"/>
            <a:ext cx="2377593" cy="1203644"/>
          </a:xfrm>
          <a:prstGeom prst="rect">
            <a:avLst/>
          </a:prstGeom>
        </p:spPr>
        <p:txBody>
          <a:bodyPr vert="horz" wrap="square" lIns="0" tIns="163176" rIns="0" bIns="0" rtlCol="0">
            <a:spAutoFit/>
          </a:bodyPr>
          <a:lstStyle/>
          <a:p>
            <a:pPr>
              <a:spcBef>
                <a:spcPts val="1285"/>
              </a:spcBef>
            </a:pPr>
            <a:r>
              <a:rPr sz="1849" b="1" spc="-3" dirty="0">
                <a:solidFill>
                  <a:srgbClr val="585858"/>
                </a:solidFill>
                <a:latin typeface="微软雅黑"/>
                <a:cs typeface="微软雅黑"/>
              </a:rPr>
              <a:t>大模型训练流量特征：</a:t>
            </a:r>
            <a:endParaRPr sz="1849" dirty="0">
              <a:latin typeface="微软雅黑"/>
              <a:cs typeface="微软雅黑"/>
            </a:endParaRPr>
          </a:p>
          <a:p>
            <a:pPr marL="229000" indent="-229385">
              <a:spcBef>
                <a:spcPts val="1061"/>
              </a:spcBef>
              <a:buFont typeface="Arial"/>
              <a:buChar char="•"/>
              <a:tabLst>
                <a:tab pos="229000" algn="l"/>
                <a:tab pos="229385" algn="l"/>
              </a:tabLst>
            </a:pPr>
            <a:r>
              <a:rPr sz="1576" spc="-9" dirty="0">
                <a:solidFill>
                  <a:srgbClr val="585858"/>
                </a:solidFill>
                <a:latin typeface="微软雅黑"/>
                <a:cs typeface="微软雅黑"/>
              </a:rPr>
              <a:t>流数量少</a:t>
            </a:r>
            <a:endParaRPr sz="1576" dirty="0">
              <a:latin typeface="微软雅黑"/>
              <a:cs typeface="微软雅黑"/>
            </a:endParaRPr>
          </a:p>
          <a:p>
            <a:pPr marL="229000" indent="-229385">
              <a:spcBef>
                <a:spcPts val="978"/>
              </a:spcBef>
              <a:buFont typeface="Arial"/>
              <a:buChar char="•"/>
              <a:tabLst>
                <a:tab pos="229000" algn="l"/>
                <a:tab pos="229385" algn="l"/>
              </a:tabLst>
            </a:pPr>
            <a:r>
              <a:rPr sz="1576" spc="-9" dirty="0">
                <a:solidFill>
                  <a:srgbClr val="585858"/>
                </a:solidFill>
                <a:latin typeface="微软雅黑"/>
                <a:cs typeface="微软雅黑"/>
              </a:rPr>
              <a:t>大象流多</a:t>
            </a:r>
            <a:endParaRPr sz="1576" dirty="0">
              <a:latin typeface="微软雅黑"/>
              <a:cs typeface="微软雅黑"/>
            </a:endParaRPr>
          </a:p>
        </p:txBody>
      </p:sp>
      <p:sp>
        <p:nvSpPr>
          <p:cNvPr id="78" name="object 54">
            <a:extLst>
              <a:ext uri="{FF2B5EF4-FFF2-40B4-BE49-F238E27FC236}">
                <a16:creationId xmlns:a16="http://schemas.microsoft.com/office/drawing/2014/main" id="{06C2065A-3ACE-3EF9-1336-5E86E00CBCFF}"/>
              </a:ext>
            </a:extLst>
          </p:cNvPr>
          <p:cNvSpPr txBox="1"/>
          <p:nvPr/>
        </p:nvSpPr>
        <p:spPr>
          <a:xfrm>
            <a:off x="1001169" y="4222908"/>
            <a:ext cx="3476336" cy="1068435"/>
          </a:xfrm>
          <a:prstGeom prst="rect">
            <a:avLst/>
          </a:prstGeom>
        </p:spPr>
        <p:txBody>
          <a:bodyPr vert="horz" wrap="square" lIns="0" tIns="6542" rIns="0" bIns="0" rtlCol="0">
            <a:spAutoFit/>
          </a:bodyPr>
          <a:lstStyle/>
          <a:p>
            <a:pPr marR="3079" algn="just">
              <a:lnSpc>
                <a:spcPct val="152100"/>
              </a:lnSpc>
              <a:spcBef>
                <a:spcPts val="52"/>
              </a:spcBef>
            </a:pPr>
            <a:r>
              <a:rPr sz="1576" b="1" spc="-3" dirty="0">
                <a:solidFill>
                  <a:srgbClr val="585858"/>
                </a:solidFill>
                <a:latin typeface="微软雅黑"/>
                <a:cs typeface="微软雅黑"/>
              </a:rPr>
              <a:t>传统五元组哈希，易导致哈希不均，出</a:t>
            </a:r>
            <a:r>
              <a:rPr sz="1576" b="1" dirty="0">
                <a:solidFill>
                  <a:srgbClr val="585858"/>
                </a:solidFill>
                <a:latin typeface="微软雅黑"/>
                <a:cs typeface="微软雅黑"/>
              </a:rPr>
              <a:t>现链路拥塞，不能充分利用ECMP</a:t>
            </a:r>
            <a:r>
              <a:rPr sz="1576" b="1" spc="-15" dirty="0">
                <a:solidFill>
                  <a:srgbClr val="585858"/>
                </a:solidFill>
                <a:latin typeface="微软雅黑"/>
                <a:cs typeface="微软雅黑"/>
              </a:rPr>
              <a:t>链路</a:t>
            </a:r>
            <a:r>
              <a:rPr sz="1576" b="1" spc="-12" dirty="0">
                <a:solidFill>
                  <a:srgbClr val="585858"/>
                </a:solidFill>
                <a:latin typeface="微软雅黑"/>
                <a:cs typeface="微软雅黑"/>
              </a:rPr>
              <a:t>利用率</a:t>
            </a:r>
            <a:endParaRPr sz="1576" dirty="0">
              <a:latin typeface="微软雅黑"/>
              <a:cs typeface="微软雅黑"/>
            </a:endParaRPr>
          </a:p>
        </p:txBody>
      </p:sp>
    </p:spTree>
    <p:extLst>
      <p:ext uri="{BB962C8B-B14F-4D97-AF65-F5344CB8AC3E}">
        <p14:creationId xmlns:p14="http://schemas.microsoft.com/office/powerpoint/2010/main" val="1531723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nvSpPr>
        <p:spPr>
          <a:xfrm>
            <a:off x="0" y="387985"/>
            <a:ext cx="12192000" cy="518795"/>
          </a:xfrm>
          <a:prstGeom prst="rect">
            <a:avLst/>
          </a:prstGeom>
        </p:spPr>
        <p:txBody>
          <a:bodyPr/>
          <a:lstStyle>
            <a:lvl1pPr algn="l" defTabSz="914400" rtl="0" eaLnBrk="1" latinLnBrk="0" hangingPunct="1">
              <a:lnSpc>
                <a:spcPct val="90000"/>
              </a:lnSpc>
              <a:spcBef>
                <a:spcPct val="0"/>
              </a:spcBef>
              <a:buNone/>
              <a:defRPr sz="3600" b="1" kern="1200">
                <a:solidFill>
                  <a:schemeClr val="accent1">
                    <a:lumMod val="50000"/>
                  </a:schemeClr>
                </a:solidFill>
                <a:latin typeface="微软雅黑" panose="020B0503020204020204" charset="-122"/>
                <a:ea typeface="微软雅黑" panose="020B0503020204020204" charset="-122"/>
                <a:cs typeface="+mj-cs"/>
              </a:defRPr>
            </a:lvl1pPr>
          </a:lstStyle>
          <a:p>
            <a:pPr algn="ctr">
              <a:lnSpc>
                <a:spcPct val="100000"/>
              </a:lnSpc>
              <a:buClrTx/>
              <a:buSzTx/>
              <a:buFontTx/>
            </a:pPr>
            <a:r>
              <a:rPr kumimoji="1" lang="zh-CN" altLang="en-US" dirty="0">
                <a:solidFill>
                  <a:schemeClr val="tx2">
                    <a:lumMod val="90000"/>
                    <a:lumOff val="10000"/>
                  </a:schemeClr>
                </a:solidFill>
                <a:cs typeface="+mn-cs"/>
              </a:rPr>
              <a:t>提  纲</a:t>
            </a:r>
          </a:p>
        </p:txBody>
      </p:sp>
      <p:cxnSp>
        <p:nvCxnSpPr>
          <p:cNvPr id="5" name="直接连接符 4"/>
          <p:cNvCxnSpPr/>
          <p:nvPr/>
        </p:nvCxnSpPr>
        <p:spPr>
          <a:xfrm flipV="1">
            <a:off x="3215640" y="1134053"/>
            <a:ext cx="5760720" cy="18288"/>
          </a:xfrm>
          <a:prstGeom prst="line">
            <a:avLst/>
          </a:prstGeom>
          <a:ln w="381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grpSp>
        <p:nvGrpSpPr>
          <p:cNvPr id="15" name="组合 14"/>
          <p:cNvGrpSpPr/>
          <p:nvPr>
            <p:custDataLst>
              <p:tags r:id="rId1"/>
            </p:custDataLst>
          </p:nvPr>
        </p:nvGrpSpPr>
        <p:grpSpPr>
          <a:xfrm>
            <a:off x="3300984" y="1485029"/>
            <a:ext cx="6473952" cy="521970"/>
            <a:chOff x="3310128" y="1376952"/>
            <a:chExt cx="6473952" cy="521970"/>
          </a:xfrm>
        </p:grpSpPr>
        <p:sp>
          <p:nvSpPr>
            <p:cNvPr id="6" name="文本框 5"/>
            <p:cNvSpPr txBox="1"/>
            <p:nvPr>
              <p:custDataLst>
                <p:tags r:id="rId10"/>
              </p:custDataLst>
            </p:nvPr>
          </p:nvSpPr>
          <p:spPr>
            <a:xfrm>
              <a:off x="3310128" y="1407730"/>
              <a:ext cx="658368" cy="460375"/>
            </a:xfrm>
            <a:prstGeom prst="rect">
              <a:avLst/>
            </a:prstGeom>
            <a:solidFill>
              <a:srgbClr val="163E64"/>
            </a:solidFill>
            <a:ln>
              <a:solidFill>
                <a:srgbClr val="163E64"/>
              </a:solidFill>
            </a:ln>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altLang="zh-CN" sz="2400" b="1" dirty="0">
                  <a:latin typeface="微软雅黑" panose="020B0503020204020204" charset="-122"/>
                  <a:ea typeface="微软雅黑" panose="020B0503020204020204" charset="-122"/>
                </a:rPr>
                <a:t>1</a:t>
              </a:r>
              <a:endParaRPr lang="zh-CN" altLang="en-US" sz="2400" b="1" dirty="0">
                <a:latin typeface="微软雅黑" panose="020B0503020204020204" charset="-122"/>
                <a:ea typeface="微软雅黑" panose="020B0503020204020204" charset="-122"/>
              </a:endParaRPr>
            </a:p>
          </p:txBody>
        </p:sp>
        <p:sp>
          <p:nvSpPr>
            <p:cNvPr id="7" name="文本框 6"/>
            <p:cNvSpPr txBox="1"/>
            <p:nvPr>
              <p:custDataLst>
                <p:tags r:id="rId11"/>
              </p:custDataLst>
            </p:nvPr>
          </p:nvSpPr>
          <p:spPr>
            <a:xfrm>
              <a:off x="4169664" y="1376952"/>
              <a:ext cx="5614416" cy="521970"/>
            </a:xfrm>
            <a:prstGeom prst="rect">
              <a:avLst/>
            </a:prstGeom>
            <a:noFill/>
          </p:spPr>
          <p:txBody>
            <a:bodyPr wrap="square" rtlCol="0">
              <a:spAutoFit/>
            </a:bodyPr>
            <a:lstStyle/>
            <a:p>
              <a:pPr algn="l">
                <a:buClrTx/>
                <a:buSzTx/>
                <a:buFontTx/>
              </a:pPr>
              <a:r>
                <a:rPr kumimoji="1" lang="zh-CN" altLang="en-US" sz="2800" b="1" dirty="0">
                  <a:solidFill>
                    <a:schemeClr val="tx2">
                      <a:lumMod val="90000"/>
                      <a:lumOff val="10000"/>
                    </a:schemeClr>
                  </a:solidFill>
                  <a:latin typeface="微软雅黑" panose="020B0503020204020204" charset="-122"/>
                  <a:ea typeface="微软雅黑" panose="020B0503020204020204" charset="-122"/>
                </a:rPr>
                <a:t>大模型训练简介</a:t>
              </a:r>
            </a:p>
          </p:txBody>
        </p:sp>
      </p:grpSp>
      <p:sp>
        <p:nvSpPr>
          <p:cNvPr id="13" name="文本框 12"/>
          <p:cNvSpPr txBox="1"/>
          <p:nvPr>
            <p:custDataLst>
              <p:tags r:id="rId2"/>
            </p:custDataLst>
          </p:nvPr>
        </p:nvSpPr>
        <p:spPr>
          <a:xfrm>
            <a:off x="3300730" y="2329815"/>
            <a:ext cx="658495" cy="460375"/>
          </a:xfrm>
          <a:prstGeom prst="rect">
            <a:avLst/>
          </a:prstGeom>
          <a:solidFill>
            <a:srgbClr val="163E64"/>
          </a:solidFill>
          <a:ln>
            <a:solidFill>
              <a:srgbClr val="163E64"/>
            </a:solidFill>
          </a:ln>
        </p:spPr>
        <p:style>
          <a:lnRef idx="2">
            <a:schemeClr val="accent5">
              <a:shade val="50000"/>
            </a:schemeClr>
          </a:lnRef>
          <a:fillRef idx="1">
            <a:schemeClr val="accent5"/>
          </a:fillRef>
          <a:effectRef idx="0">
            <a:schemeClr val="accent5"/>
          </a:effectRef>
          <a:fontRef idx="minor">
            <a:schemeClr val="lt1"/>
          </a:fontRef>
        </p:style>
        <p:txBody>
          <a:bodyPr vertOverflow="overflow" horzOverflow="overflow" vert="horz" wrap="square" numCol="1" spcCol="0" rtlCol="0" fromWordArt="0" anchor="ctr" anchorCtr="0" forceAA="0" compatLnSpc="1">
            <a:spAutoFit/>
          </a:bodyPr>
          <a:lstStyle/>
          <a:p>
            <a:pPr lvl="0" algn="ctr">
              <a:buClrTx/>
              <a:buSzTx/>
              <a:buFontTx/>
            </a:pPr>
            <a:r>
              <a:rPr lang="en-US" altLang="zh-CN" sz="2400" b="1" dirty="0">
                <a:latin typeface="微软雅黑" panose="020B0503020204020204" charset="-122"/>
                <a:ea typeface="微软雅黑" panose="020B0503020204020204" charset="-122"/>
                <a:sym typeface="+mn-ea"/>
              </a:rPr>
              <a:t>2</a:t>
            </a:r>
          </a:p>
        </p:txBody>
      </p:sp>
      <p:sp>
        <p:nvSpPr>
          <p:cNvPr id="14" name="文本框 13"/>
          <p:cNvSpPr txBox="1"/>
          <p:nvPr>
            <p:custDataLst>
              <p:tags r:id="rId3"/>
            </p:custDataLst>
          </p:nvPr>
        </p:nvSpPr>
        <p:spPr>
          <a:xfrm>
            <a:off x="4160520" y="2299335"/>
            <a:ext cx="5608320" cy="521970"/>
          </a:xfrm>
          <a:prstGeom prst="rect">
            <a:avLst/>
          </a:prstGeom>
          <a:noFill/>
        </p:spPr>
        <p:txBody>
          <a:bodyPr wrap="square" rtlCol="0">
            <a:spAutoFit/>
          </a:bodyPr>
          <a:lstStyle/>
          <a:p>
            <a:pPr algn="l">
              <a:buClrTx/>
              <a:buSzTx/>
              <a:buFontTx/>
            </a:pPr>
            <a:r>
              <a:rPr kumimoji="1" lang="zh-CN" altLang="en-US" sz="2800" b="1" dirty="0">
                <a:solidFill>
                  <a:schemeClr val="tx2">
                    <a:lumMod val="90000"/>
                    <a:lumOff val="10000"/>
                  </a:schemeClr>
                </a:solidFill>
                <a:latin typeface="微软雅黑" panose="020B0503020204020204" charset="-122"/>
                <a:ea typeface="微软雅黑" panose="020B0503020204020204" charset="-122"/>
              </a:rPr>
              <a:t>机器内网络</a:t>
            </a:r>
          </a:p>
        </p:txBody>
      </p:sp>
      <p:sp>
        <p:nvSpPr>
          <p:cNvPr id="18" name="文本框 17"/>
          <p:cNvSpPr txBox="1"/>
          <p:nvPr>
            <p:custDataLst>
              <p:tags r:id="rId4"/>
            </p:custDataLst>
          </p:nvPr>
        </p:nvSpPr>
        <p:spPr>
          <a:xfrm>
            <a:off x="3300730" y="3144520"/>
            <a:ext cx="658495" cy="460375"/>
          </a:xfrm>
          <a:prstGeom prst="rect">
            <a:avLst/>
          </a:prstGeom>
          <a:solidFill>
            <a:srgbClr val="163E64"/>
          </a:solidFill>
          <a:ln>
            <a:solidFill>
              <a:srgbClr val="163E64"/>
            </a:solidFill>
          </a:ln>
        </p:spPr>
        <p:style>
          <a:lnRef idx="2">
            <a:schemeClr val="accent5">
              <a:shade val="50000"/>
            </a:schemeClr>
          </a:lnRef>
          <a:fillRef idx="1">
            <a:schemeClr val="accent5"/>
          </a:fillRef>
          <a:effectRef idx="0">
            <a:schemeClr val="accent5"/>
          </a:effectRef>
          <a:fontRef idx="minor">
            <a:schemeClr val="lt1"/>
          </a:fontRef>
        </p:style>
        <p:txBody>
          <a:bodyPr vertOverflow="overflow" horzOverflow="overflow" vert="horz" wrap="square" numCol="1" spcCol="0" rtlCol="0" fromWordArt="0" anchor="ctr" anchorCtr="0" forceAA="0" compatLnSpc="1">
            <a:spAutoFit/>
          </a:bodyPr>
          <a:lstStyle/>
          <a:p>
            <a:pPr lvl="0" algn="ctr">
              <a:buClrTx/>
              <a:buSzTx/>
              <a:buFontTx/>
            </a:pPr>
            <a:r>
              <a:rPr lang="en-US" altLang="zh-CN" sz="2400" b="1" dirty="0">
                <a:latin typeface="微软雅黑" panose="020B0503020204020204" charset="-122"/>
                <a:ea typeface="微软雅黑" panose="020B0503020204020204" charset="-122"/>
                <a:sym typeface="+mn-ea"/>
              </a:rPr>
              <a:t>3</a:t>
            </a:r>
          </a:p>
        </p:txBody>
      </p:sp>
      <p:sp>
        <p:nvSpPr>
          <p:cNvPr id="19" name="文本框 18"/>
          <p:cNvSpPr txBox="1"/>
          <p:nvPr>
            <p:custDataLst>
              <p:tags r:id="rId5"/>
            </p:custDataLst>
          </p:nvPr>
        </p:nvSpPr>
        <p:spPr>
          <a:xfrm>
            <a:off x="4160520" y="3113405"/>
            <a:ext cx="5614670" cy="521970"/>
          </a:xfrm>
          <a:prstGeom prst="rect">
            <a:avLst/>
          </a:prstGeom>
          <a:noFill/>
        </p:spPr>
        <p:txBody>
          <a:bodyPr wrap="square" rtlCol="0">
            <a:spAutoFit/>
          </a:bodyPr>
          <a:lstStyle/>
          <a:p>
            <a:pPr algn="l">
              <a:buClrTx/>
              <a:buSzTx/>
              <a:buFontTx/>
            </a:pPr>
            <a:r>
              <a:rPr kumimoji="1" lang="zh-CN" altLang="en-US" sz="2800" b="1" dirty="0">
                <a:solidFill>
                  <a:schemeClr val="tx2">
                    <a:lumMod val="90000"/>
                    <a:lumOff val="10000"/>
                  </a:schemeClr>
                </a:solidFill>
                <a:latin typeface="微软雅黑" panose="020B0503020204020204" charset="-122"/>
                <a:ea typeface="微软雅黑" panose="020B0503020204020204" charset="-122"/>
              </a:rPr>
              <a:t>机器间网络</a:t>
            </a:r>
          </a:p>
        </p:txBody>
      </p:sp>
      <p:sp>
        <p:nvSpPr>
          <p:cNvPr id="21" name="文本框 20"/>
          <p:cNvSpPr txBox="1"/>
          <p:nvPr>
            <p:custDataLst>
              <p:tags r:id="rId6"/>
            </p:custDataLst>
          </p:nvPr>
        </p:nvSpPr>
        <p:spPr>
          <a:xfrm>
            <a:off x="3300730" y="3958590"/>
            <a:ext cx="658495" cy="460375"/>
          </a:xfrm>
          <a:prstGeom prst="rect">
            <a:avLst/>
          </a:prstGeom>
          <a:solidFill>
            <a:srgbClr val="163E64"/>
          </a:solidFill>
          <a:ln>
            <a:solidFill>
              <a:srgbClr val="163E64"/>
            </a:solidFill>
          </a:ln>
        </p:spPr>
        <p:style>
          <a:lnRef idx="2">
            <a:schemeClr val="accent5">
              <a:shade val="50000"/>
            </a:schemeClr>
          </a:lnRef>
          <a:fillRef idx="1">
            <a:schemeClr val="accent5"/>
          </a:fillRef>
          <a:effectRef idx="0">
            <a:schemeClr val="accent5"/>
          </a:effectRef>
          <a:fontRef idx="minor">
            <a:schemeClr val="lt1"/>
          </a:fontRef>
        </p:style>
        <p:txBody>
          <a:bodyPr vertOverflow="overflow" horzOverflow="overflow" vert="horz" wrap="square" numCol="1" spcCol="0" rtlCol="0" fromWordArt="0" anchor="ctr" anchorCtr="0" forceAA="0" compatLnSpc="1">
            <a:spAutoFit/>
          </a:bodyPr>
          <a:lstStyle/>
          <a:p>
            <a:pPr lvl="0" algn="ctr">
              <a:buClrTx/>
              <a:buSzTx/>
              <a:buFontTx/>
            </a:pPr>
            <a:r>
              <a:rPr lang="en-US" altLang="zh-CN" sz="2400" b="1" dirty="0">
                <a:latin typeface="微软雅黑" panose="020B0503020204020204" charset="-122"/>
                <a:ea typeface="微软雅黑" panose="020B0503020204020204" charset="-122"/>
                <a:sym typeface="+mn-ea"/>
              </a:rPr>
              <a:t>4</a:t>
            </a:r>
          </a:p>
        </p:txBody>
      </p:sp>
      <p:sp>
        <p:nvSpPr>
          <p:cNvPr id="22" name="文本框 21"/>
          <p:cNvSpPr txBox="1"/>
          <p:nvPr>
            <p:custDataLst>
              <p:tags r:id="rId7"/>
            </p:custDataLst>
          </p:nvPr>
        </p:nvSpPr>
        <p:spPr>
          <a:xfrm>
            <a:off x="4160520" y="3928110"/>
            <a:ext cx="5614670" cy="521970"/>
          </a:xfrm>
          <a:prstGeom prst="rect">
            <a:avLst/>
          </a:prstGeom>
          <a:noFill/>
        </p:spPr>
        <p:txBody>
          <a:bodyPr wrap="square" rtlCol="0">
            <a:spAutoFit/>
          </a:bodyPr>
          <a:lstStyle/>
          <a:p>
            <a:pPr algn="l">
              <a:buClrTx/>
              <a:buSzTx/>
              <a:buFontTx/>
            </a:pPr>
            <a:r>
              <a:rPr kumimoji="1" lang="zh-CN" altLang="en-US" sz="2800" b="1" dirty="0">
                <a:solidFill>
                  <a:schemeClr val="tx2">
                    <a:lumMod val="90000"/>
                    <a:lumOff val="10000"/>
                  </a:schemeClr>
                </a:solidFill>
                <a:latin typeface="微软雅黑" panose="020B0503020204020204" charset="-122"/>
                <a:ea typeface="微软雅黑" panose="020B0503020204020204" charset="-122"/>
              </a:rPr>
              <a:t>技术演进举例</a:t>
            </a:r>
          </a:p>
        </p:txBody>
      </p:sp>
      <p:sp>
        <p:nvSpPr>
          <p:cNvPr id="24" name="文本框 23"/>
          <p:cNvSpPr txBox="1"/>
          <p:nvPr>
            <p:custDataLst>
              <p:tags r:id="rId8"/>
            </p:custDataLst>
          </p:nvPr>
        </p:nvSpPr>
        <p:spPr>
          <a:xfrm>
            <a:off x="3300730" y="4772660"/>
            <a:ext cx="658495" cy="460375"/>
          </a:xfrm>
          <a:prstGeom prst="rect">
            <a:avLst/>
          </a:prstGeom>
          <a:solidFill>
            <a:srgbClr val="163E64"/>
          </a:solidFill>
          <a:ln>
            <a:solidFill>
              <a:srgbClr val="163E64"/>
            </a:solidFill>
          </a:ln>
        </p:spPr>
        <p:style>
          <a:lnRef idx="2">
            <a:schemeClr val="accent5">
              <a:shade val="50000"/>
            </a:schemeClr>
          </a:lnRef>
          <a:fillRef idx="1">
            <a:schemeClr val="accent5"/>
          </a:fillRef>
          <a:effectRef idx="0">
            <a:schemeClr val="accent5"/>
          </a:effectRef>
          <a:fontRef idx="minor">
            <a:schemeClr val="lt1"/>
          </a:fontRef>
        </p:style>
        <p:txBody>
          <a:bodyPr vertOverflow="overflow" horzOverflow="overflow" vert="horz" wrap="square" numCol="1" spcCol="0" rtlCol="0" fromWordArt="0" anchor="ctr" anchorCtr="0" forceAA="0" compatLnSpc="1">
            <a:spAutoFit/>
          </a:bodyPr>
          <a:lstStyle/>
          <a:p>
            <a:pPr lvl="0" algn="ctr">
              <a:buClrTx/>
              <a:buSzTx/>
              <a:buFontTx/>
            </a:pPr>
            <a:r>
              <a:rPr lang="en-US" altLang="zh-CN" sz="2400" b="1" dirty="0">
                <a:latin typeface="微软雅黑" panose="020B0503020204020204" charset="-122"/>
                <a:ea typeface="微软雅黑" panose="020B0503020204020204" charset="-122"/>
                <a:sym typeface="+mn-ea"/>
              </a:rPr>
              <a:t>5</a:t>
            </a:r>
          </a:p>
        </p:txBody>
      </p:sp>
      <p:sp>
        <p:nvSpPr>
          <p:cNvPr id="25" name="文本框 24"/>
          <p:cNvSpPr txBox="1"/>
          <p:nvPr>
            <p:custDataLst>
              <p:tags r:id="rId9"/>
            </p:custDataLst>
          </p:nvPr>
        </p:nvSpPr>
        <p:spPr>
          <a:xfrm>
            <a:off x="4160520" y="4742180"/>
            <a:ext cx="5614670" cy="521970"/>
          </a:xfrm>
          <a:prstGeom prst="rect">
            <a:avLst/>
          </a:prstGeom>
          <a:noFill/>
        </p:spPr>
        <p:txBody>
          <a:bodyPr wrap="square" rtlCol="0">
            <a:spAutoFit/>
          </a:bodyPr>
          <a:lstStyle/>
          <a:p>
            <a:pPr algn="l">
              <a:buClrTx/>
              <a:buSzTx/>
              <a:buFontTx/>
            </a:pPr>
            <a:r>
              <a:rPr kumimoji="1" lang="zh-CN" altLang="en-US" sz="2800" b="1" dirty="0">
                <a:solidFill>
                  <a:schemeClr val="tx2">
                    <a:lumMod val="90000"/>
                    <a:lumOff val="10000"/>
                  </a:schemeClr>
                </a:solidFill>
                <a:latin typeface="微软雅黑" panose="020B0503020204020204" charset="-122"/>
                <a:ea typeface="微软雅黑" panose="020B0503020204020204" charset="-122"/>
              </a:rPr>
              <a:t>总结</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a:t>
            </a:r>
            <a:r>
              <a:rPr lang="zh-CN" altLang="en-US" dirty="0"/>
              <a:t>负载均衡优化</a:t>
            </a:r>
          </a:p>
        </p:txBody>
      </p:sp>
      <p:sp>
        <p:nvSpPr>
          <p:cNvPr id="3" name="object 10">
            <a:extLst>
              <a:ext uri="{FF2B5EF4-FFF2-40B4-BE49-F238E27FC236}">
                <a16:creationId xmlns:a16="http://schemas.microsoft.com/office/drawing/2014/main" id="{35A2466A-EF67-F0D7-60C0-1F645D56337A}"/>
              </a:ext>
            </a:extLst>
          </p:cNvPr>
          <p:cNvSpPr txBox="1"/>
          <p:nvPr/>
        </p:nvSpPr>
        <p:spPr>
          <a:xfrm>
            <a:off x="549717" y="3939135"/>
            <a:ext cx="843973" cy="226981"/>
          </a:xfrm>
          <a:prstGeom prst="rect">
            <a:avLst/>
          </a:prstGeom>
          <a:solidFill>
            <a:srgbClr val="5587B6"/>
          </a:solidFill>
        </p:spPr>
        <p:txBody>
          <a:bodyPr vert="horz" wrap="square" lIns="0" tIns="12315" rIns="0" bIns="0" rtlCol="0">
            <a:spAutoFit/>
          </a:bodyPr>
          <a:lstStyle/>
          <a:p>
            <a:pPr marL="182045">
              <a:spcBef>
                <a:spcPts val="97"/>
              </a:spcBef>
            </a:pPr>
            <a:r>
              <a:rPr sz="1394" b="1" spc="-6" dirty="0">
                <a:solidFill>
                  <a:srgbClr val="FFFFFF"/>
                </a:solidFill>
                <a:latin typeface="微软雅黑"/>
                <a:cs typeface="微软雅黑"/>
              </a:rPr>
              <a:t>Leaf1</a:t>
            </a:r>
            <a:endParaRPr sz="1394">
              <a:latin typeface="微软雅黑"/>
              <a:cs typeface="微软雅黑"/>
            </a:endParaRPr>
          </a:p>
        </p:txBody>
      </p:sp>
      <p:sp>
        <p:nvSpPr>
          <p:cNvPr id="5" name="object 11">
            <a:extLst>
              <a:ext uri="{FF2B5EF4-FFF2-40B4-BE49-F238E27FC236}">
                <a16:creationId xmlns:a16="http://schemas.microsoft.com/office/drawing/2014/main" id="{541C2BAA-74DA-FE60-7F56-CEFE90953B3A}"/>
              </a:ext>
            </a:extLst>
          </p:cNvPr>
          <p:cNvSpPr txBox="1"/>
          <p:nvPr/>
        </p:nvSpPr>
        <p:spPr>
          <a:xfrm>
            <a:off x="549717" y="2422524"/>
            <a:ext cx="843973" cy="226981"/>
          </a:xfrm>
          <a:prstGeom prst="rect">
            <a:avLst/>
          </a:prstGeom>
          <a:solidFill>
            <a:srgbClr val="5587B6"/>
          </a:solidFill>
        </p:spPr>
        <p:txBody>
          <a:bodyPr vert="horz" wrap="square" lIns="0" tIns="12315" rIns="0" bIns="0" rtlCol="0">
            <a:spAutoFit/>
          </a:bodyPr>
          <a:lstStyle/>
          <a:p>
            <a:pPr marL="116232">
              <a:spcBef>
                <a:spcPts val="97"/>
              </a:spcBef>
            </a:pPr>
            <a:r>
              <a:rPr sz="1394" b="1" spc="-6" dirty="0">
                <a:solidFill>
                  <a:srgbClr val="FFFFFF"/>
                </a:solidFill>
                <a:latin typeface="微软雅黑"/>
                <a:cs typeface="微软雅黑"/>
              </a:rPr>
              <a:t>Spine1</a:t>
            </a:r>
            <a:endParaRPr sz="1394">
              <a:latin typeface="微软雅黑"/>
              <a:cs typeface="微软雅黑"/>
            </a:endParaRPr>
          </a:p>
        </p:txBody>
      </p:sp>
      <p:sp>
        <p:nvSpPr>
          <p:cNvPr id="6" name="object 12">
            <a:extLst>
              <a:ext uri="{FF2B5EF4-FFF2-40B4-BE49-F238E27FC236}">
                <a16:creationId xmlns:a16="http://schemas.microsoft.com/office/drawing/2014/main" id="{4198B5AB-7F2D-7C8E-8668-1DB0769C460A}"/>
              </a:ext>
            </a:extLst>
          </p:cNvPr>
          <p:cNvSpPr/>
          <p:nvPr/>
        </p:nvSpPr>
        <p:spPr>
          <a:xfrm>
            <a:off x="969024" y="2672012"/>
            <a:ext cx="3696085" cy="1267306"/>
          </a:xfrm>
          <a:custGeom>
            <a:avLst/>
            <a:gdLst/>
            <a:ahLst/>
            <a:cxnLst/>
            <a:rect l="l" t="t" r="r" b="b"/>
            <a:pathLst>
              <a:path w="6098540" h="2091054">
                <a:moveTo>
                  <a:pt x="8508" y="2090621"/>
                </a:moveTo>
                <a:lnTo>
                  <a:pt x="0" y="0"/>
                </a:lnTo>
              </a:path>
              <a:path w="6098540" h="2091054">
                <a:moveTo>
                  <a:pt x="9143" y="2090621"/>
                </a:moveTo>
                <a:lnTo>
                  <a:pt x="6098258" y="0"/>
                </a:lnTo>
              </a:path>
              <a:path w="6098540" h="2091054">
                <a:moveTo>
                  <a:pt x="9143" y="2090621"/>
                </a:moveTo>
                <a:lnTo>
                  <a:pt x="2076651" y="0"/>
                </a:lnTo>
              </a:path>
              <a:path w="6098540" h="2091054">
                <a:moveTo>
                  <a:pt x="9143" y="2090621"/>
                </a:moveTo>
                <a:lnTo>
                  <a:pt x="4102758" y="0"/>
                </a:lnTo>
              </a:path>
              <a:path w="6098540" h="2091054">
                <a:moveTo>
                  <a:pt x="4110505" y="2090621"/>
                </a:moveTo>
                <a:lnTo>
                  <a:pt x="0" y="0"/>
                </a:lnTo>
              </a:path>
              <a:path w="6098540" h="2091054">
                <a:moveTo>
                  <a:pt x="2084525" y="2090621"/>
                </a:moveTo>
                <a:lnTo>
                  <a:pt x="0" y="0"/>
                </a:lnTo>
              </a:path>
            </a:pathLst>
          </a:custGeom>
          <a:ln w="6095">
            <a:solidFill>
              <a:srgbClr val="117ED1"/>
            </a:solidFill>
          </a:ln>
        </p:spPr>
        <p:txBody>
          <a:bodyPr wrap="square" lIns="0" tIns="0" rIns="0" bIns="0" rtlCol="0"/>
          <a:lstStyle/>
          <a:p>
            <a:endParaRPr sz="1091"/>
          </a:p>
        </p:txBody>
      </p:sp>
      <p:sp>
        <p:nvSpPr>
          <p:cNvPr id="7" name="object 13">
            <a:extLst>
              <a:ext uri="{FF2B5EF4-FFF2-40B4-BE49-F238E27FC236}">
                <a16:creationId xmlns:a16="http://schemas.microsoft.com/office/drawing/2014/main" id="{5CF19EBC-7981-07BE-7823-35D73C110AB2}"/>
              </a:ext>
            </a:extLst>
          </p:cNvPr>
          <p:cNvSpPr txBox="1"/>
          <p:nvPr/>
        </p:nvSpPr>
        <p:spPr>
          <a:xfrm>
            <a:off x="1807710" y="3939135"/>
            <a:ext cx="843973" cy="226981"/>
          </a:xfrm>
          <a:prstGeom prst="rect">
            <a:avLst/>
          </a:prstGeom>
          <a:solidFill>
            <a:srgbClr val="5587B6"/>
          </a:solidFill>
        </p:spPr>
        <p:txBody>
          <a:bodyPr vert="horz" wrap="square" lIns="0" tIns="12315" rIns="0" bIns="0" rtlCol="0">
            <a:spAutoFit/>
          </a:bodyPr>
          <a:lstStyle/>
          <a:p>
            <a:pPr marL="182045">
              <a:spcBef>
                <a:spcPts val="97"/>
              </a:spcBef>
            </a:pPr>
            <a:r>
              <a:rPr sz="1394" b="1" spc="-6" dirty="0">
                <a:solidFill>
                  <a:srgbClr val="FFFFFF"/>
                </a:solidFill>
                <a:latin typeface="微软雅黑"/>
                <a:cs typeface="微软雅黑"/>
              </a:rPr>
              <a:t>Leaf2</a:t>
            </a:r>
            <a:endParaRPr sz="1394">
              <a:latin typeface="微软雅黑"/>
              <a:cs typeface="微软雅黑"/>
            </a:endParaRPr>
          </a:p>
        </p:txBody>
      </p:sp>
      <p:sp>
        <p:nvSpPr>
          <p:cNvPr id="8" name="object 14">
            <a:extLst>
              <a:ext uri="{FF2B5EF4-FFF2-40B4-BE49-F238E27FC236}">
                <a16:creationId xmlns:a16="http://schemas.microsoft.com/office/drawing/2014/main" id="{260F332E-EC6D-CCCB-9AC5-CAF49C72996D}"/>
              </a:ext>
            </a:extLst>
          </p:cNvPr>
          <p:cNvSpPr txBox="1"/>
          <p:nvPr/>
        </p:nvSpPr>
        <p:spPr>
          <a:xfrm>
            <a:off x="1807710" y="2422524"/>
            <a:ext cx="843973" cy="226981"/>
          </a:xfrm>
          <a:prstGeom prst="rect">
            <a:avLst/>
          </a:prstGeom>
          <a:solidFill>
            <a:srgbClr val="5587B6"/>
          </a:solidFill>
        </p:spPr>
        <p:txBody>
          <a:bodyPr vert="horz" wrap="square" lIns="0" tIns="12315" rIns="0" bIns="0" rtlCol="0">
            <a:spAutoFit/>
          </a:bodyPr>
          <a:lstStyle/>
          <a:p>
            <a:pPr marL="116617">
              <a:spcBef>
                <a:spcPts val="97"/>
              </a:spcBef>
            </a:pPr>
            <a:r>
              <a:rPr sz="1394" b="1" spc="-6" dirty="0">
                <a:solidFill>
                  <a:srgbClr val="FFFFFF"/>
                </a:solidFill>
                <a:latin typeface="微软雅黑"/>
                <a:cs typeface="微软雅黑"/>
              </a:rPr>
              <a:t>Spine2</a:t>
            </a:r>
            <a:endParaRPr sz="1394">
              <a:latin typeface="微软雅黑"/>
              <a:cs typeface="微软雅黑"/>
            </a:endParaRPr>
          </a:p>
        </p:txBody>
      </p:sp>
      <p:sp>
        <p:nvSpPr>
          <p:cNvPr id="13" name="object 15">
            <a:extLst>
              <a:ext uri="{FF2B5EF4-FFF2-40B4-BE49-F238E27FC236}">
                <a16:creationId xmlns:a16="http://schemas.microsoft.com/office/drawing/2014/main" id="{37DAC048-79F1-AD6D-D1A1-F238F7052C4D}"/>
              </a:ext>
            </a:extLst>
          </p:cNvPr>
          <p:cNvSpPr/>
          <p:nvPr/>
        </p:nvSpPr>
        <p:spPr>
          <a:xfrm>
            <a:off x="2227041" y="2671906"/>
            <a:ext cx="5388" cy="1267306"/>
          </a:xfrm>
          <a:custGeom>
            <a:avLst/>
            <a:gdLst/>
            <a:ahLst/>
            <a:cxnLst/>
            <a:rect l="l" t="t" r="r" b="b"/>
            <a:pathLst>
              <a:path w="8889" h="2091054">
                <a:moveTo>
                  <a:pt x="8416" y="2090795"/>
                </a:moveTo>
                <a:lnTo>
                  <a:pt x="-92" y="174"/>
                </a:lnTo>
              </a:path>
            </a:pathLst>
          </a:custGeom>
          <a:ln w="6095">
            <a:solidFill>
              <a:srgbClr val="117ED1"/>
            </a:solidFill>
          </a:ln>
        </p:spPr>
        <p:txBody>
          <a:bodyPr wrap="square" lIns="0" tIns="0" rIns="0" bIns="0" rtlCol="0"/>
          <a:lstStyle/>
          <a:p>
            <a:endParaRPr sz="1091"/>
          </a:p>
        </p:txBody>
      </p:sp>
      <p:sp>
        <p:nvSpPr>
          <p:cNvPr id="14" name="object 16">
            <a:extLst>
              <a:ext uri="{FF2B5EF4-FFF2-40B4-BE49-F238E27FC236}">
                <a16:creationId xmlns:a16="http://schemas.microsoft.com/office/drawing/2014/main" id="{F40B77B6-441D-02E4-B377-3230B9C3C4C1}"/>
              </a:ext>
            </a:extLst>
          </p:cNvPr>
          <p:cNvSpPr txBox="1"/>
          <p:nvPr/>
        </p:nvSpPr>
        <p:spPr>
          <a:xfrm>
            <a:off x="3036146" y="3939135"/>
            <a:ext cx="843973" cy="226981"/>
          </a:xfrm>
          <a:prstGeom prst="rect">
            <a:avLst/>
          </a:prstGeom>
          <a:solidFill>
            <a:srgbClr val="5587B6"/>
          </a:solidFill>
        </p:spPr>
        <p:txBody>
          <a:bodyPr vert="horz" wrap="square" lIns="0" tIns="12315" rIns="0" bIns="0" rtlCol="0">
            <a:spAutoFit/>
          </a:bodyPr>
          <a:lstStyle/>
          <a:p>
            <a:pPr marL="181660">
              <a:spcBef>
                <a:spcPts val="97"/>
              </a:spcBef>
            </a:pPr>
            <a:r>
              <a:rPr sz="1394" b="1" spc="-6" dirty="0">
                <a:solidFill>
                  <a:srgbClr val="FFFFFF"/>
                </a:solidFill>
                <a:latin typeface="微软雅黑"/>
                <a:cs typeface="微软雅黑"/>
              </a:rPr>
              <a:t>Leaf3</a:t>
            </a:r>
            <a:endParaRPr sz="1394">
              <a:latin typeface="微软雅黑"/>
              <a:cs typeface="微软雅黑"/>
            </a:endParaRPr>
          </a:p>
        </p:txBody>
      </p:sp>
      <p:sp>
        <p:nvSpPr>
          <p:cNvPr id="15" name="object 17">
            <a:extLst>
              <a:ext uri="{FF2B5EF4-FFF2-40B4-BE49-F238E27FC236}">
                <a16:creationId xmlns:a16="http://schemas.microsoft.com/office/drawing/2014/main" id="{796C2051-280B-992B-77C3-E1DD2D680184}"/>
              </a:ext>
            </a:extLst>
          </p:cNvPr>
          <p:cNvSpPr txBox="1"/>
          <p:nvPr/>
        </p:nvSpPr>
        <p:spPr>
          <a:xfrm>
            <a:off x="3036146" y="2422524"/>
            <a:ext cx="843973" cy="226981"/>
          </a:xfrm>
          <a:prstGeom prst="rect">
            <a:avLst/>
          </a:prstGeom>
          <a:solidFill>
            <a:srgbClr val="5587B6"/>
          </a:solidFill>
        </p:spPr>
        <p:txBody>
          <a:bodyPr vert="horz" wrap="square" lIns="0" tIns="12315" rIns="0" bIns="0" rtlCol="0">
            <a:spAutoFit/>
          </a:bodyPr>
          <a:lstStyle/>
          <a:p>
            <a:pPr marL="116232">
              <a:spcBef>
                <a:spcPts val="97"/>
              </a:spcBef>
            </a:pPr>
            <a:r>
              <a:rPr sz="1394" b="1" spc="-6" dirty="0">
                <a:solidFill>
                  <a:srgbClr val="FFFFFF"/>
                </a:solidFill>
                <a:latin typeface="微软雅黑"/>
                <a:cs typeface="微软雅黑"/>
              </a:rPr>
              <a:t>Spine3</a:t>
            </a:r>
            <a:endParaRPr sz="1394">
              <a:latin typeface="微软雅黑"/>
              <a:cs typeface="微软雅黑"/>
            </a:endParaRPr>
          </a:p>
        </p:txBody>
      </p:sp>
      <p:sp>
        <p:nvSpPr>
          <p:cNvPr id="71" name="object 18">
            <a:extLst>
              <a:ext uri="{FF2B5EF4-FFF2-40B4-BE49-F238E27FC236}">
                <a16:creationId xmlns:a16="http://schemas.microsoft.com/office/drawing/2014/main" id="{04A5B219-F2ED-FF6B-0CD0-1D3977F341AB}"/>
              </a:ext>
            </a:extLst>
          </p:cNvPr>
          <p:cNvSpPr/>
          <p:nvPr/>
        </p:nvSpPr>
        <p:spPr>
          <a:xfrm>
            <a:off x="3455478" y="2671906"/>
            <a:ext cx="5388" cy="1267306"/>
          </a:xfrm>
          <a:custGeom>
            <a:avLst/>
            <a:gdLst/>
            <a:ahLst/>
            <a:cxnLst/>
            <a:rect l="l" t="t" r="r" b="b"/>
            <a:pathLst>
              <a:path w="8889" h="2091054">
                <a:moveTo>
                  <a:pt x="8364" y="2090795"/>
                </a:moveTo>
                <a:lnTo>
                  <a:pt x="-143" y="174"/>
                </a:lnTo>
              </a:path>
            </a:pathLst>
          </a:custGeom>
          <a:ln w="6095">
            <a:solidFill>
              <a:srgbClr val="117ED1"/>
            </a:solidFill>
          </a:ln>
        </p:spPr>
        <p:txBody>
          <a:bodyPr wrap="square" lIns="0" tIns="0" rIns="0" bIns="0" rtlCol="0"/>
          <a:lstStyle/>
          <a:p>
            <a:endParaRPr sz="1091"/>
          </a:p>
        </p:txBody>
      </p:sp>
      <p:sp>
        <p:nvSpPr>
          <p:cNvPr id="72" name="object 19">
            <a:extLst>
              <a:ext uri="{FF2B5EF4-FFF2-40B4-BE49-F238E27FC236}">
                <a16:creationId xmlns:a16="http://schemas.microsoft.com/office/drawing/2014/main" id="{E903B40B-BFA1-F861-C19F-B48D1DE8D2D9}"/>
              </a:ext>
            </a:extLst>
          </p:cNvPr>
          <p:cNvSpPr txBox="1"/>
          <p:nvPr/>
        </p:nvSpPr>
        <p:spPr>
          <a:xfrm>
            <a:off x="4245186" y="3939135"/>
            <a:ext cx="843973" cy="226981"/>
          </a:xfrm>
          <a:prstGeom prst="rect">
            <a:avLst/>
          </a:prstGeom>
          <a:solidFill>
            <a:srgbClr val="5587B6"/>
          </a:solidFill>
        </p:spPr>
        <p:txBody>
          <a:bodyPr vert="horz" wrap="square" lIns="0" tIns="12315" rIns="0" bIns="0" rtlCol="0">
            <a:spAutoFit/>
          </a:bodyPr>
          <a:lstStyle/>
          <a:p>
            <a:pPr marL="182045">
              <a:spcBef>
                <a:spcPts val="97"/>
              </a:spcBef>
            </a:pPr>
            <a:r>
              <a:rPr sz="1394" b="1" spc="-6" dirty="0">
                <a:solidFill>
                  <a:srgbClr val="FFFFFF"/>
                </a:solidFill>
                <a:latin typeface="微软雅黑"/>
                <a:cs typeface="微软雅黑"/>
              </a:rPr>
              <a:t>Leaf4</a:t>
            </a:r>
            <a:endParaRPr sz="1394">
              <a:latin typeface="微软雅黑"/>
              <a:cs typeface="微软雅黑"/>
            </a:endParaRPr>
          </a:p>
        </p:txBody>
      </p:sp>
      <p:sp>
        <p:nvSpPr>
          <p:cNvPr id="73" name="object 20">
            <a:extLst>
              <a:ext uri="{FF2B5EF4-FFF2-40B4-BE49-F238E27FC236}">
                <a16:creationId xmlns:a16="http://schemas.microsoft.com/office/drawing/2014/main" id="{F0F23D2C-F755-977A-2CDD-37460A32F187}"/>
              </a:ext>
            </a:extLst>
          </p:cNvPr>
          <p:cNvSpPr txBox="1"/>
          <p:nvPr/>
        </p:nvSpPr>
        <p:spPr>
          <a:xfrm>
            <a:off x="4245186" y="2422524"/>
            <a:ext cx="843973" cy="226981"/>
          </a:xfrm>
          <a:prstGeom prst="rect">
            <a:avLst/>
          </a:prstGeom>
          <a:solidFill>
            <a:srgbClr val="5587B6"/>
          </a:solidFill>
        </p:spPr>
        <p:txBody>
          <a:bodyPr vert="horz" wrap="square" lIns="0" tIns="12315" rIns="0" bIns="0" rtlCol="0">
            <a:spAutoFit/>
          </a:bodyPr>
          <a:lstStyle/>
          <a:p>
            <a:pPr marL="116617">
              <a:spcBef>
                <a:spcPts val="97"/>
              </a:spcBef>
            </a:pPr>
            <a:r>
              <a:rPr sz="1394" b="1" spc="-6" dirty="0">
                <a:solidFill>
                  <a:srgbClr val="FFFFFF"/>
                </a:solidFill>
                <a:latin typeface="微软雅黑"/>
                <a:cs typeface="微软雅黑"/>
              </a:rPr>
              <a:t>Spine4</a:t>
            </a:r>
            <a:endParaRPr sz="1394">
              <a:latin typeface="微软雅黑"/>
              <a:cs typeface="微软雅黑"/>
            </a:endParaRPr>
          </a:p>
        </p:txBody>
      </p:sp>
      <p:sp>
        <p:nvSpPr>
          <p:cNvPr id="79" name="object 21">
            <a:extLst>
              <a:ext uri="{FF2B5EF4-FFF2-40B4-BE49-F238E27FC236}">
                <a16:creationId xmlns:a16="http://schemas.microsoft.com/office/drawing/2014/main" id="{459BE48D-E427-0D66-CA40-7647C93517A3}"/>
              </a:ext>
            </a:extLst>
          </p:cNvPr>
          <p:cNvSpPr/>
          <p:nvPr/>
        </p:nvSpPr>
        <p:spPr>
          <a:xfrm>
            <a:off x="1751324" y="4188584"/>
            <a:ext cx="888230" cy="325582"/>
          </a:xfrm>
          <a:custGeom>
            <a:avLst/>
            <a:gdLst/>
            <a:ahLst/>
            <a:cxnLst/>
            <a:rect l="l" t="t" r="r" b="b"/>
            <a:pathLst>
              <a:path w="1465579" h="537209">
                <a:moveTo>
                  <a:pt x="0" y="536815"/>
                </a:moveTo>
                <a:lnTo>
                  <a:pt x="785094" y="0"/>
                </a:lnTo>
              </a:path>
              <a:path w="1465579" h="537209">
                <a:moveTo>
                  <a:pt x="784586" y="0"/>
                </a:moveTo>
                <a:lnTo>
                  <a:pt x="455664" y="536815"/>
                </a:lnTo>
              </a:path>
              <a:path w="1465579" h="537209">
                <a:moveTo>
                  <a:pt x="937617" y="536815"/>
                </a:moveTo>
                <a:lnTo>
                  <a:pt x="784840" y="0"/>
                </a:lnTo>
              </a:path>
              <a:path w="1465579" h="537209">
                <a:moveTo>
                  <a:pt x="1465415" y="536815"/>
                </a:moveTo>
                <a:lnTo>
                  <a:pt x="784840" y="0"/>
                </a:lnTo>
              </a:path>
            </a:pathLst>
          </a:custGeom>
          <a:ln w="6095">
            <a:solidFill>
              <a:srgbClr val="117ED1"/>
            </a:solidFill>
          </a:ln>
        </p:spPr>
        <p:txBody>
          <a:bodyPr wrap="square" lIns="0" tIns="0" rIns="0" bIns="0" rtlCol="0"/>
          <a:lstStyle/>
          <a:p>
            <a:endParaRPr sz="1091"/>
          </a:p>
        </p:txBody>
      </p:sp>
      <p:sp>
        <p:nvSpPr>
          <p:cNvPr id="80" name="object 22">
            <a:extLst>
              <a:ext uri="{FF2B5EF4-FFF2-40B4-BE49-F238E27FC236}">
                <a16:creationId xmlns:a16="http://schemas.microsoft.com/office/drawing/2014/main" id="{D4EE0CCD-A94A-9FCC-D904-2AAC0CC6F036}"/>
              </a:ext>
            </a:extLst>
          </p:cNvPr>
          <p:cNvSpPr/>
          <p:nvPr/>
        </p:nvSpPr>
        <p:spPr>
          <a:xfrm>
            <a:off x="2972341" y="4188584"/>
            <a:ext cx="888230" cy="325582"/>
          </a:xfrm>
          <a:custGeom>
            <a:avLst/>
            <a:gdLst/>
            <a:ahLst/>
            <a:cxnLst/>
            <a:rect l="l" t="t" r="r" b="b"/>
            <a:pathLst>
              <a:path w="1465579" h="537209">
                <a:moveTo>
                  <a:pt x="0" y="536815"/>
                </a:moveTo>
                <a:lnTo>
                  <a:pt x="785094" y="0"/>
                </a:lnTo>
              </a:path>
              <a:path w="1465579" h="537209">
                <a:moveTo>
                  <a:pt x="784586" y="0"/>
                </a:moveTo>
                <a:lnTo>
                  <a:pt x="455664" y="536815"/>
                </a:lnTo>
              </a:path>
              <a:path w="1465579" h="537209">
                <a:moveTo>
                  <a:pt x="937617" y="536815"/>
                </a:moveTo>
                <a:lnTo>
                  <a:pt x="784840" y="0"/>
                </a:lnTo>
              </a:path>
              <a:path w="1465579" h="537209">
                <a:moveTo>
                  <a:pt x="1465415" y="536815"/>
                </a:moveTo>
                <a:lnTo>
                  <a:pt x="784840" y="0"/>
                </a:lnTo>
              </a:path>
            </a:pathLst>
          </a:custGeom>
          <a:ln w="6095">
            <a:solidFill>
              <a:srgbClr val="117ED1"/>
            </a:solidFill>
          </a:ln>
        </p:spPr>
        <p:txBody>
          <a:bodyPr wrap="square" lIns="0" tIns="0" rIns="0" bIns="0" rtlCol="0"/>
          <a:lstStyle/>
          <a:p>
            <a:endParaRPr sz="1091"/>
          </a:p>
        </p:txBody>
      </p:sp>
      <p:grpSp>
        <p:nvGrpSpPr>
          <p:cNvPr id="81" name="object 23">
            <a:extLst>
              <a:ext uri="{FF2B5EF4-FFF2-40B4-BE49-F238E27FC236}">
                <a16:creationId xmlns:a16="http://schemas.microsoft.com/office/drawing/2014/main" id="{D50AF912-6636-B67B-0ECC-2AD62A0CC28F}"/>
              </a:ext>
            </a:extLst>
          </p:cNvPr>
          <p:cNvGrpSpPr/>
          <p:nvPr/>
        </p:nvGrpSpPr>
        <p:grpSpPr>
          <a:xfrm>
            <a:off x="395004" y="4186671"/>
            <a:ext cx="988675" cy="329045"/>
            <a:chOff x="645407" y="6908006"/>
            <a:chExt cx="1631314" cy="542925"/>
          </a:xfrm>
        </p:grpSpPr>
        <p:sp>
          <p:nvSpPr>
            <p:cNvPr id="82" name="object 24">
              <a:extLst>
                <a:ext uri="{FF2B5EF4-FFF2-40B4-BE49-F238E27FC236}">
                  <a16:creationId xmlns:a16="http://schemas.microsoft.com/office/drawing/2014/main" id="{0EE5B782-5444-2880-5202-5502D79704DE}"/>
                </a:ext>
              </a:extLst>
            </p:cNvPr>
            <p:cNvSpPr/>
            <p:nvPr/>
          </p:nvSpPr>
          <p:spPr>
            <a:xfrm>
              <a:off x="807699" y="6911165"/>
              <a:ext cx="1465580" cy="537210"/>
            </a:xfrm>
            <a:custGeom>
              <a:avLst/>
              <a:gdLst/>
              <a:ahLst/>
              <a:cxnLst/>
              <a:rect l="l" t="t" r="r" b="b"/>
              <a:pathLst>
                <a:path w="1465580" h="537209">
                  <a:moveTo>
                    <a:pt x="0" y="536815"/>
                  </a:moveTo>
                  <a:lnTo>
                    <a:pt x="785094" y="0"/>
                  </a:lnTo>
                </a:path>
                <a:path w="1465580" h="537209">
                  <a:moveTo>
                    <a:pt x="784586" y="0"/>
                  </a:moveTo>
                  <a:lnTo>
                    <a:pt x="455664" y="536815"/>
                  </a:lnTo>
                </a:path>
                <a:path w="1465580" h="537209">
                  <a:moveTo>
                    <a:pt x="937617" y="536815"/>
                  </a:moveTo>
                  <a:lnTo>
                    <a:pt x="784840" y="0"/>
                  </a:lnTo>
                </a:path>
                <a:path w="1465580" h="537209">
                  <a:moveTo>
                    <a:pt x="1465415" y="536815"/>
                  </a:moveTo>
                  <a:lnTo>
                    <a:pt x="784840" y="0"/>
                  </a:lnTo>
                </a:path>
              </a:pathLst>
            </a:custGeom>
            <a:ln w="6095">
              <a:solidFill>
                <a:srgbClr val="117ED1"/>
              </a:solidFill>
            </a:ln>
          </p:spPr>
          <p:txBody>
            <a:bodyPr wrap="square" lIns="0" tIns="0" rIns="0" bIns="0" rtlCol="0"/>
            <a:lstStyle/>
            <a:p>
              <a:endParaRPr sz="1091"/>
            </a:p>
          </p:txBody>
        </p:sp>
        <p:pic>
          <p:nvPicPr>
            <p:cNvPr id="83" name="object 25">
              <a:extLst>
                <a:ext uri="{FF2B5EF4-FFF2-40B4-BE49-F238E27FC236}">
                  <a16:creationId xmlns:a16="http://schemas.microsoft.com/office/drawing/2014/main" id="{19577F99-0033-5852-61E2-5B1427D86C25}"/>
                </a:ext>
              </a:extLst>
            </p:cNvPr>
            <p:cNvPicPr/>
            <p:nvPr/>
          </p:nvPicPr>
          <p:blipFill>
            <a:blip r:embed="rId3" cstate="print"/>
            <a:stretch>
              <a:fillRect/>
            </a:stretch>
          </p:blipFill>
          <p:spPr>
            <a:xfrm>
              <a:off x="645407" y="6954213"/>
              <a:ext cx="586207" cy="425443"/>
            </a:xfrm>
            <a:prstGeom prst="rect">
              <a:avLst/>
            </a:prstGeom>
          </p:spPr>
        </p:pic>
      </p:grpSp>
      <p:grpSp>
        <p:nvGrpSpPr>
          <p:cNvPr id="84" name="object 26">
            <a:extLst>
              <a:ext uri="{FF2B5EF4-FFF2-40B4-BE49-F238E27FC236}">
                <a16:creationId xmlns:a16="http://schemas.microsoft.com/office/drawing/2014/main" id="{CC953770-99A8-995F-2B2A-2FA5162AC40B}"/>
              </a:ext>
            </a:extLst>
          </p:cNvPr>
          <p:cNvGrpSpPr/>
          <p:nvPr/>
        </p:nvGrpSpPr>
        <p:grpSpPr>
          <a:xfrm>
            <a:off x="865601" y="2669982"/>
            <a:ext cx="3806536" cy="1271155"/>
            <a:chOff x="1421891" y="4405470"/>
            <a:chExt cx="6280785" cy="2097405"/>
          </a:xfrm>
        </p:grpSpPr>
        <p:sp>
          <p:nvSpPr>
            <p:cNvPr id="85" name="object 27">
              <a:extLst>
                <a:ext uri="{FF2B5EF4-FFF2-40B4-BE49-F238E27FC236}">
                  <a16:creationId xmlns:a16="http://schemas.microsoft.com/office/drawing/2014/main" id="{8735C0D0-815C-DF0C-4A2E-E96D9983E2E1}"/>
                </a:ext>
              </a:extLst>
            </p:cNvPr>
            <p:cNvSpPr/>
            <p:nvPr/>
          </p:nvSpPr>
          <p:spPr>
            <a:xfrm>
              <a:off x="1592539" y="4408820"/>
              <a:ext cx="6106795" cy="2091055"/>
            </a:xfrm>
            <a:custGeom>
              <a:avLst/>
              <a:gdLst/>
              <a:ahLst/>
              <a:cxnLst/>
              <a:rect l="l" t="t" r="r" b="b"/>
              <a:pathLst>
                <a:path w="6106795" h="2091054">
                  <a:moveTo>
                    <a:pt x="6105878" y="2090621"/>
                  </a:moveTo>
                  <a:lnTo>
                    <a:pt x="6097369" y="0"/>
                  </a:lnTo>
                </a:path>
                <a:path w="6106795" h="2091054">
                  <a:moveTo>
                    <a:pt x="0" y="0"/>
                  </a:moveTo>
                  <a:lnTo>
                    <a:pt x="6106132" y="2090621"/>
                  </a:lnTo>
                </a:path>
                <a:path w="6106795" h="2091054">
                  <a:moveTo>
                    <a:pt x="2084779" y="2090621"/>
                  </a:moveTo>
                  <a:lnTo>
                    <a:pt x="4102377" y="0"/>
                  </a:lnTo>
                </a:path>
                <a:path w="6106795" h="2091054">
                  <a:moveTo>
                    <a:pt x="2084779" y="2090621"/>
                  </a:moveTo>
                  <a:lnTo>
                    <a:pt x="6097877" y="0"/>
                  </a:lnTo>
                </a:path>
                <a:path w="6106795" h="2091054">
                  <a:moveTo>
                    <a:pt x="4110124" y="2090621"/>
                  </a:moveTo>
                  <a:lnTo>
                    <a:pt x="6097242" y="0"/>
                  </a:lnTo>
                </a:path>
                <a:path w="6106795" h="2091054">
                  <a:moveTo>
                    <a:pt x="6106513" y="2090621"/>
                  </a:moveTo>
                  <a:lnTo>
                    <a:pt x="4102504" y="0"/>
                  </a:lnTo>
                </a:path>
                <a:path w="6106795" h="2091054">
                  <a:moveTo>
                    <a:pt x="6105751" y="2090621"/>
                  </a:moveTo>
                  <a:lnTo>
                    <a:pt x="2075635" y="0"/>
                  </a:lnTo>
                </a:path>
                <a:path w="6106795" h="2091054">
                  <a:moveTo>
                    <a:pt x="4110124" y="2090621"/>
                  </a:moveTo>
                  <a:lnTo>
                    <a:pt x="2075635" y="0"/>
                  </a:lnTo>
                </a:path>
              </a:pathLst>
            </a:custGeom>
            <a:ln w="6095">
              <a:solidFill>
                <a:srgbClr val="117ED1"/>
              </a:solidFill>
            </a:ln>
          </p:spPr>
          <p:txBody>
            <a:bodyPr wrap="square" lIns="0" tIns="0" rIns="0" bIns="0" rtlCol="0"/>
            <a:lstStyle/>
            <a:p>
              <a:endParaRPr sz="1091"/>
            </a:p>
          </p:txBody>
        </p:sp>
        <p:sp>
          <p:nvSpPr>
            <p:cNvPr id="86" name="object 28">
              <a:extLst>
                <a:ext uri="{FF2B5EF4-FFF2-40B4-BE49-F238E27FC236}">
                  <a16:creationId xmlns:a16="http://schemas.microsoft.com/office/drawing/2014/main" id="{17B84A75-CA12-F301-CB2E-1DEE0693AA3D}"/>
                </a:ext>
              </a:extLst>
            </p:cNvPr>
            <p:cNvSpPr/>
            <p:nvPr/>
          </p:nvSpPr>
          <p:spPr>
            <a:xfrm>
              <a:off x="1421891" y="5798533"/>
              <a:ext cx="135890" cy="81280"/>
            </a:xfrm>
            <a:custGeom>
              <a:avLst/>
              <a:gdLst/>
              <a:ahLst/>
              <a:cxnLst/>
              <a:rect l="l" t="t" r="r" b="b"/>
              <a:pathLst>
                <a:path w="135890" h="81279">
                  <a:moveTo>
                    <a:pt x="0" y="80771"/>
                  </a:moveTo>
                  <a:lnTo>
                    <a:pt x="135635" y="80771"/>
                  </a:lnTo>
                  <a:lnTo>
                    <a:pt x="135635" y="0"/>
                  </a:lnTo>
                  <a:lnTo>
                    <a:pt x="0" y="0"/>
                  </a:lnTo>
                  <a:lnTo>
                    <a:pt x="0" y="80771"/>
                  </a:lnTo>
                  <a:close/>
                </a:path>
              </a:pathLst>
            </a:custGeom>
            <a:solidFill>
              <a:srgbClr val="001F5F"/>
            </a:solidFill>
          </p:spPr>
          <p:txBody>
            <a:bodyPr wrap="square" lIns="0" tIns="0" rIns="0" bIns="0" rtlCol="0"/>
            <a:lstStyle/>
            <a:p>
              <a:endParaRPr sz="1091"/>
            </a:p>
          </p:txBody>
        </p:sp>
        <p:sp>
          <p:nvSpPr>
            <p:cNvPr id="87" name="object 29">
              <a:extLst>
                <a:ext uri="{FF2B5EF4-FFF2-40B4-BE49-F238E27FC236}">
                  <a16:creationId xmlns:a16="http://schemas.microsoft.com/office/drawing/2014/main" id="{0DD5988F-4E0B-7BD6-E90E-295BE92425D8}"/>
                </a:ext>
              </a:extLst>
            </p:cNvPr>
            <p:cNvSpPr/>
            <p:nvPr/>
          </p:nvSpPr>
          <p:spPr>
            <a:xfrm>
              <a:off x="1421891" y="5702521"/>
              <a:ext cx="135890" cy="96520"/>
            </a:xfrm>
            <a:custGeom>
              <a:avLst/>
              <a:gdLst/>
              <a:ahLst/>
              <a:cxnLst/>
              <a:rect l="l" t="t" r="r" b="b"/>
              <a:pathLst>
                <a:path w="135890" h="96520">
                  <a:moveTo>
                    <a:pt x="135596" y="141"/>
                  </a:moveTo>
                  <a:lnTo>
                    <a:pt x="-35" y="141"/>
                  </a:lnTo>
                  <a:lnTo>
                    <a:pt x="-35" y="96151"/>
                  </a:lnTo>
                  <a:lnTo>
                    <a:pt x="135596" y="96151"/>
                  </a:lnTo>
                  <a:lnTo>
                    <a:pt x="135596" y="141"/>
                  </a:lnTo>
                  <a:close/>
                </a:path>
              </a:pathLst>
            </a:custGeom>
            <a:solidFill>
              <a:srgbClr val="6F2F9F"/>
            </a:solidFill>
          </p:spPr>
          <p:txBody>
            <a:bodyPr wrap="square" lIns="0" tIns="0" rIns="0" bIns="0" rtlCol="0"/>
            <a:lstStyle/>
            <a:p>
              <a:endParaRPr sz="1091"/>
            </a:p>
          </p:txBody>
        </p:sp>
        <p:sp>
          <p:nvSpPr>
            <p:cNvPr id="88" name="object 30">
              <a:extLst>
                <a:ext uri="{FF2B5EF4-FFF2-40B4-BE49-F238E27FC236}">
                  <a16:creationId xmlns:a16="http://schemas.microsoft.com/office/drawing/2014/main" id="{1CE21C53-5648-4DFE-EC19-36D771AF83E8}"/>
                </a:ext>
              </a:extLst>
            </p:cNvPr>
            <p:cNvSpPr/>
            <p:nvPr/>
          </p:nvSpPr>
          <p:spPr>
            <a:xfrm>
              <a:off x="2553461" y="5753321"/>
              <a:ext cx="150495" cy="166370"/>
            </a:xfrm>
            <a:custGeom>
              <a:avLst/>
              <a:gdLst/>
              <a:ahLst/>
              <a:cxnLst/>
              <a:rect l="l" t="t" r="r" b="b"/>
              <a:pathLst>
                <a:path w="150494" h="166370">
                  <a:moveTo>
                    <a:pt x="82610" y="140"/>
                  </a:moveTo>
                  <a:lnTo>
                    <a:pt x="-64" y="47256"/>
                  </a:lnTo>
                  <a:lnTo>
                    <a:pt x="67624" y="165998"/>
                  </a:lnTo>
                  <a:lnTo>
                    <a:pt x="150299" y="118755"/>
                  </a:lnTo>
                  <a:lnTo>
                    <a:pt x="82610" y="140"/>
                  </a:lnTo>
                  <a:close/>
                </a:path>
              </a:pathLst>
            </a:custGeom>
            <a:solidFill>
              <a:srgbClr val="FC0000"/>
            </a:solidFill>
          </p:spPr>
          <p:txBody>
            <a:bodyPr wrap="square" lIns="0" tIns="0" rIns="0" bIns="0" rtlCol="0"/>
            <a:lstStyle/>
            <a:p>
              <a:endParaRPr sz="1091"/>
            </a:p>
          </p:txBody>
        </p:sp>
        <p:pic>
          <p:nvPicPr>
            <p:cNvPr id="89" name="object 31">
              <a:extLst>
                <a:ext uri="{FF2B5EF4-FFF2-40B4-BE49-F238E27FC236}">
                  <a16:creationId xmlns:a16="http://schemas.microsoft.com/office/drawing/2014/main" id="{CA44F6E4-9CAA-2994-B4A8-EE3222AA36A1}"/>
                </a:ext>
              </a:extLst>
            </p:cNvPr>
            <p:cNvPicPr/>
            <p:nvPr/>
          </p:nvPicPr>
          <p:blipFill>
            <a:blip r:embed="rId4" cstate="print"/>
            <a:stretch>
              <a:fillRect/>
            </a:stretch>
          </p:blipFill>
          <p:spPr>
            <a:xfrm>
              <a:off x="2708909" y="6098507"/>
              <a:ext cx="232790" cy="201802"/>
            </a:xfrm>
            <a:prstGeom prst="rect">
              <a:avLst/>
            </a:prstGeom>
          </p:spPr>
        </p:pic>
        <p:pic>
          <p:nvPicPr>
            <p:cNvPr id="90" name="object 32">
              <a:extLst>
                <a:ext uri="{FF2B5EF4-FFF2-40B4-BE49-F238E27FC236}">
                  <a16:creationId xmlns:a16="http://schemas.microsoft.com/office/drawing/2014/main" id="{593EBCA6-72D9-2A94-881B-A7C1CEECCD3D}"/>
                </a:ext>
              </a:extLst>
            </p:cNvPr>
            <p:cNvPicPr/>
            <p:nvPr/>
          </p:nvPicPr>
          <p:blipFill>
            <a:blip r:embed="rId5" cstate="print"/>
            <a:stretch>
              <a:fillRect/>
            </a:stretch>
          </p:blipFill>
          <p:spPr>
            <a:xfrm>
              <a:off x="1965325" y="5670898"/>
              <a:ext cx="298450" cy="291718"/>
            </a:xfrm>
            <a:prstGeom prst="rect">
              <a:avLst/>
            </a:prstGeom>
          </p:spPr>
        </p:pic>
      </p:grpSp>
      <p:grpSp>
        <p:nvGrpSpPr>
          <p:cNvPr id="91" name="object 33">
            <a:extLst>
              <a:ext uri="{FF2B5EF4-FFF2-40B4-BE49-F238E27FC236}">
                <a16:creationId xmlns:a16="http://schemas.microsoft.com/office/drawing/2014/main" id="{09BDCA34-FAF7-F4CF-C4F1-842AAE8DC6B8}"/>
              </a:ext>
            </a:extLst>
          </p:cNvPr>
          <p:cNvGrpSpPr/>
          <p:nvPr/>
        </p:nvGrpSpPr>
        <p:grpSpPr>
          <a:xfrm>
            <a:off x="4204547" y="4186671"/>
            <a:ext cx="954424" cy="329045"/>
            <a:chOff x="6931152" y="6908006"/>
            <a:chExt cx="1574800" cy="542925"/>
          </a:xfrm>
        </p:grpSpPr>
        <p:sp>
          <p:nvSpPr>
            <p:cNvPr id="92" name="object 34">
              <a:extLst>
                <a:ext uri="{FF2B5EF4-FFF2-40B4-BE49-F238E27FC236}">
                  <a16:creationId xmlns:a16="http://schemas.microsoft.com/office/drawing/2014/main" id="{A27FCC77-7717-AFED-B447-500B2EFB3898}"/>
                </a:ext>
              </a:extLst>
            </p:cNvPr>
            <p:cNvSpPr/>
            <p:nvPr/>
          </p:nvSpPr>
          <p:spPr>
            <a:xfrm>
              <a:off x="6934024" y="6911165"/>
              <a:ext cx="1465580" cy="537210"/>
            </a:xfrm>
            <a:custGeom>
              <a:avLst/>
              <a:gdLst/>
              <a:ahLst/>
              <a:cxnLst/>
              <a:rect l="l" t="t" r="r" b="b"/>
              <a:pathLst>
                <a:path w="1465579" h="537209">
                  <a:moveTo>
                    <a:pt x="0" y="536815"/>
                  </a:moveTo>
                  <a:lnTo>
                    <a:pt x="785094" y="0"/>
                  </a:lnTo>
                </a:path>
                <a:path w="1465579" h="537209">
                  <a:moveTo>
                    <a:pt x="784586" y="0"/>
                  </a:moveTo>
                  <a:lnTo>
                    <a:pt x="455664" y="536815"/>
                  </a:lnTo>
                </a:path>
                <a:path w="1465579" h="537209">
                  <a:moveTo>
                    <a:pt x="937617" y="536815"/>
                  </a:moveTo>
                  <a:lnTo>
                    <a:pt x="784840" y="0"/>
                  </a:lnTo>
                </a:path>
                <a:path w="1465579" h="537209">
                  <a:moveTo>
                    <a:pt x="1465415" y="536815"/>
                  </a:moveTo>
                  <a:lnTo>
                    <a:pt x="784840" y="0"/>
                  </a:lnTo>
                </a:path>
              </a:pathLst>
            </a:custGeom>
            <a:ln w="6095">
              <a:solidFill>
                <a:srgbClr val="117ED1"/>
              </a:solidFill>
            </a:ln>
          </p:spPr>
          <p:txBody>
            <a:bodyPr wrap="square" lIns="0" tIns="0" rIns="0" bIns="0" rtlCol="0"/>
            <a:lstStyle/>
            <a:p>
              <a:endParaRPr sz="1091"/>
            </a:p>
          </p:txBody>
        </p:sp>
        <p:pic>
          <p:nvPicPr>
            <p:cNvPr id="93" name="object 35">
              <a:extLst>
                <a:ext uri="{FF2B5EF4-FFF2-40B4-BE49-F238E27FC236}">
                  <a16:creationId xmlns:a16="http://schemas.microsoft.com/office/drawing/2014/main" id="{D075D390-7DDF-8C73-46A6-25E407834D84}"/>
                </a:ext>
              </a:extLst>
            </p:cNvPr>
            <p:cNvPicPr/>
            <p:nvPr/>
          </p:nvPicPr>
          <p:blipFill>
            <a:blip r:embed="rId6" cstate="print"/>
            <a:stretch>
              <a:fillRect/>
            </a:stretch>
          </p:blipFill>
          <p:spPr>
            <a:xfrm>
              <a:off x="7940347" y="6950276"/>
              <a:ext cx="565121" cy="457687"/>
            </a:xfrm>
            <a:prstGeom prst="rect">
              <a:avLst/>
            </a:prstGeom>
          </p:spPr>
        </p:pic>
      </p:grpSp>
      <p:sp>
        <p:nvSpPr>
          <p:cNvPr id="94" name="object 36">
            <a:extLst>
              <a:ext uri="{FF2B5EF4-FFF2-40B4-BE49-F238E27FC236}">
                <a16:creationId xmlns:a16="http://schemas.microsoft.com/office/drawing/2014/main" id="{C73BEF27-427C-4D44-18ED-258CCB829AB9}"/>
              </a:ext>
            </a:extLst>
          </p:cNvPr>
          <p:cNvSpPr txBox="1"/>
          <p:nvPr/>
        </p:nvSpPr>
        <p:spPr>
          <a:xfrm>
            <a:off x="389057" y="4935325"/>
            <a:ext cx="1007148" cy="160883"/>
          </a:xfrm>
          <a:prstGeom prst="rect">
            <a:avLst/>
          </a:prstGeom>
        </p:spPr>
        <p:txBody>
          <a:bodyPr vert="horz" wrap="square" lIns="0" tIns="6927" rIns="0" bIns="0" rtlCol="0">
            <a:spAutoFit/>
          </a:bodyPr>
          <a:lstStyle/>
          <a:p>
            <a:pPr marL="7697">
              <a:spcBef>
                <a:spcPts val="55"/>
              </a:spcBef>
              <a:tabLst>
                <a:tab pos="305205" algn="l"/>
                <a:tab pos="603096" algn="l"/>
                <a:tab pos="907532" algn="l"/>
              </a:tabLst>
            </a:pPr>
            <a:r>
              <a:rPr sz="1000" spc="-30" dirty="0">
                <a:solidFill>
                  <a:srgbClr val="252525"/>
                </a:solidFill>
                <a:latin typeface="Arial"/>
                <a:cs typeface="Arial"/>
              </a:rPr>
              <a:t>A</a:t>
            </a:r>
            <a:r>
              <a:rPr sz="1000" dirty="0">
                <a:solidFill>
                  <a:srgbClr val="252525"/>
                </a:solidFill>
                <a:latin typeface="Arial"/>
                <a:cs typeface="Arial"/>
              </a:rPr>
              <a:t>	</a:t>
            </a:r>
            <a:r>
              <a:rPr sz="1000" spc="-30" dirty="0">
                <a:solidFill>
                  <a:srgbClr val="252525"/>
                </a:solidFill>
                <a:latin typeface="Arial"/>
                <a:cs typeface="Arial"/>
              </a:rPr>
              <a:t>B</a:t>
            </a:r>
            <a:r>
              <a:rPr sz="1000" dirty="0">
                <a:solidFill>
                  <a:srgbClr val="252525"/>
                </a:solidFill>
                <a:latin typeface="Arial"/>
                <a:cs typeface="Arial"/>
              </a:rPr>
              <a:t>	</a:t>
            </a:r>
            <a:r>
              <a:rPr sz="1000" spc="-30" dirty="0">
                <a:solidFill>
                  <a:srgbClr val="252525"/>
                </a:solidFill>
                <a:latin typeface="Arial"/>
                <a:cs typeface="Arial"/>
              </a:rPr>
              <a:t>C</a:t>
            </a:r>
            <a:r>
              <a:rPr sz="1000" dirty="0">
                <a:solidFill>
                  <a:srgbClr val="252525"/>
                </a:solidFill>
                <a:latin typeface="Arial"/>
                <a:cs typeface="Arial"/>
              </a:rPr>
              <a:t>	</a:t>
            </a:r>
            <a:r>
              <a:rPr sz="1000" spc="-30" dirty="0">
                <a:solidFill>
                  <a:srgbClr val="252525"/>
                </a:solidFill>
                <a:latin typeface="Arial"/>
                <a:cs typeface="Arial"/>
              </a:rPr>
              <a:t>D</a:t>
            </a:r>
            <a:endParaRPr sz="1000">
              <a:latin typeface="Arial"/>
              <a:cs typeface="Arial"/>
            </a:endParaRPr>
          </a:p>
        </p:txBody>
      </p:sp>
      <p:grpSp>
        <p:nvGrpSpPr>
          <p:cNvPr id="95" name="object 37">
            <a:extLst>
              <a:ext uri="{FF2B5EF4-FFF2-40B4-BE49-F238E27FC236}">
                <a16:creationId xmlns:a16="http://schemas.microsoft.com/office/drawing/2014/main" id="{6147C820-76B8-8149-9513-0352972E349D}"/>
              </a:ext>
            </a:extLst>
          </p:cNvPr>
          <p:cNvGrpSpPr/>
          <p:nvPr/>
        </p:nvGrpSpPr>
        <p:grpSpPr>
          <a:xfrm>
            <a:off x="376074" y="4550583"/>
            <a:ext cx="173952" cy="352136"/>
            <a:chOff x="614172" y="7508461"/>
            <a:chExt cx="287020" cy="581025"/>
          </a:xfrm>
        </p:grpSpPr>
        <p:sp>
          <p:nvSpPr>
            <p:cNvPr id="96" name="object 38">
              <a:extLst>
                <a:ext uri="{FF2B5EF4-FFF2-40B4-BE49-F238E27FC236}">
                  <a16:creationId xmlns:a16="http://schemas.microsoft.com/office/drawing/2014/main" id="{2823B445-6C02-24A9-4DB8-BC9C3AA16CC6}"/>
                </a:ext>
              </a:extLst>
            </p:cNvPr>
            <p:cNvSpPr/>
            <p:nvPr/>
          </p:nvSpPr>
          <p:spPr>
            <a:xfrm>
              <a:off x="614172" y="7508461"/>
              <a:ext cx="287020" cy="581025"/>
            </a:xfrm>
            <a:custGeom>
              <a:avLst/>
              <a:gdLst/>
              <a:ahLst/>
              <a:cxnLst/>
              <a:rect l="l" t="t" r="r" b="b"/>
              <a:pathLst>
                <a:path w="287019" h="581025">
                  <a:moveTo>
                    <a:pt x="286489" y="96"/>
                  </a:moveTo>
                  <a:lnTo>
                    <a:pt x="-15" y="96"/>
                  </a:lnTo>
                  <a:lnTo>
                    <a:pt x="-15" y="580725"/>
                  </a:lnTo>
                  <a:lnTo>
                    <a:pt x="286489" y="580725"/>
                  </a:lnTo>
                  <a:lnTo>
                    <a:pt x="286489" y="96"/>
                  </a:lnTo>
                  <a:close/>
                </a:path>
              </a:pathLst>
            </a:custGeom>
            <a:solidFill>
              <a:srgbClr val="5587B6"/>
            </a:solidFill>
          </p:spPr>
          <p:txBody>
            <a:bodyPr wrap="square" lIns="0" tIns="0" rIns="0" bIns="0" rtlCol="0"/>
            <a:lstStyle/>
            <a:p>
              <a:endParaRPr sz="1091"/>
            </a:p>
          </p:txBody>
        </p:sp>
        <p:sp>
          <p:nvSpPr>
            <p:cNvPr id="97" name="object 39">
              <a:extLst>
                <a:ext uri="{FF2B5EF4-FFF2-40B4-BE49-F238E27FC236}">
                  <a16:creationId xmlns:a16="http://schemas.microsoft.com/office/drawing/2014/main" id="{4813BDCA-DB48-6FDF-1033-A53024AAF473}"/>
                </a:ext>
              </a:extLst>
            </p:cNvPr>
            <p:cNvSpPr/>
            <p:nvPr/>
          </p:nvSpPr>
          <p:spPr>
            <a:xfrm>
              <a:off x="676656" y="7624285"/>
              <a:ext cx="158750" cy="161925"/>
            </a:xfrm>
            <a:custGeom>
              <a:avLst/>
              <a:gdLst/>
              <a:ahLst/>
              <a:cxnLst/>
              <a:rect l="l" t="t" r="r" b="b"/>
              <a:pathLst>
                <a:path w="158750" h="161925">
                  <a:moveTo>
                    <a:pt x="-17" y="161633"/>
                  </a:moveTo>
                  <a:lnTo>
                    <a:pt x="158474" y="161633"/>
                  </a:lnTo>
                  <a:lnTo>
                    <a:pt x="158474" y="93"/>
                  </a:lnTo>
                  <a:lnTo>
                    <a:pt x="-17" y="93"/>
                  </a:lnTo>
                  <a:lnTo>
                    <a:pt x="-17" y="161633"/>
                  </a:lnTo>
                  <a:close/>
                </a:path>
              </a:pathLst>
            </a:custGeom>
            <a:ln w="12191">
              <a:solidFill>
                <a:srgbClr val="FFFFFF"/>
              </a:solidFill>
            </a:ln>
          </p:spPr>
          <p:txBody>
            <a:bodyPr wrap="square" lIns="0" tIns="0" rIns="0" bIns="0" rtlCol="0"/>
            <a:lstStyle/>
            <a:p>
              <a:endParaRPr sz="1091"/>
            </a:p>
          </p:txBody>
        </p:sp>
      </p:grpSp>
      <p:grpSp>
        <p:nvGrpSpPr>
          <p:cNvPr id="98" name="object 40">
            <a:extLst>
              <a:ext uri="{FF2B5EF4-FFF2-40B4-BE49-F238E27FC236}">
                <a16:creationId xmlns:a16="http://schemas.microsoft.com/office/drawing/2014/main" id="{9193C458-A7D7-3F70-4E6B-280D6B7FE508}"/>
              </a:ext>
            </a:extLst>
          </p:cNvPr>
          <p:cNvGrpSpPr/>
          <p:nvPr/>
        </p:nvGrpSpPr>
        <p:grpSpPr>
          <a:xfrm>
            <a:off x="671637" y="4550583"/>
            <a:ext cx="173952" cy="352136"/>
            <a:chOff x="1101852" y="7508461"/>
            <a:chExt cx="287020" cy="581025"/>
          </a:xfrm>
        </p:grpSpPr>
        <p:sp>
          <p:nvSpPr>
            <p:cNvPr id="99" name="object 41">
              <a:extLst>
                <a:ext uri="{FF2B5EF4-FFF2-40B4-BE49-F238E27FC236}">
                  <a16:creationId xmlns:a16="http://schemas.microsoft.com/office/drawing/2014/main" id="{643640A8-54D9-24D1-79ED-B0E779C74653}"/>
                </a:ext>
              </a:extLst>
            </p:cNvPr>
            <p:cNvSpPr/>
            <p:nvPr/>
          </p:nvSpPr>
          <p:spPr>
            <a:xfrm>
              <a:off x="1101852" y="7508461"/>
              <a:ext cx="287020" cy="581025"/>
            </a:xfrm>
            <a:custGeom>
              <a:avLst/>
              <a:gdLst/>
              <a:ahLst/>
              <a:cxnLst/>
              <a:rect l="l" t="t" r="r" b="b"/>
              <a:pathLst>
                <a:path w="287019" h="581025">
                  <a:moveTo>
                    <a:pt x="286476" y="96"/>
                  </a:moveTo>
                  <a:lnTo>
                    <a:pt x="-27" y="96"/>
                  </a:lnTo>
                  <a:lnTo>
                    <a:pt x="-27" y="580725"/>
                  </a:lnTo>
                  <a:lnTo>
                    <a:pt x="286476" y="580725"/>
                  </a:lnTo>
                  <a:lnTo>
                    <a:pt x="286476" y="96"/>
                  </a:lnTo>
                  <a:close/>
                </a:path>
              </a:pathLst>
            </a:custGeom>
            <a:solidFill>
              <a:srgbClr val="5587B6"/>
            </a:solidFill>
          </p:spPr>
          <p:txBody>
            <a:bodyPr wrap="square" lIns="0" tIns="0" rIns="0" bIns="0" rtlCol="0"/>
            <a:lstStyle/>
            <a:p>
              <a:endParaRPr sz="1091"/>
            </a:p>
          </p:txBody>
        </p:sp>
        <p:sp>
          <p:nvSpPr>
            <p:cNvPr id="100" name="object 42">
              <a:extLst>
                <a:ext uri="{FF2B5EF4-FFF2-40B4-BE49-F238E27FC236}">
                  <a16:creationId xmlns:a16="http://schemas.microsoft.com/office/drawing/2014/main" id="{417162F4-0194-5102-5A4C-BE1FDC0954EF}"/>
                </a:ext>
              </a:extLst>
            </p:cNvPr>
            <p:cNvSpPr/>
            <p:nvPr/>
          </p:nvSpPr>
          <p:spPr>
            <a:xfrm>
              <a:off x="1164336" y="7624285"/>
              <a:ext cx="158750" cy="161925"/>
            </a:xfrm>
            <a:custGeom>
              <a:avLst/>
              <a:gdLst/>
              <a:ahLst/>
              <a:cxnLst/>
              <a:rect l="l" t="t" r="r" b="b"/>
              <a:pathLst>
                <a:path w="158750" h="161925">
                  <a:moveTo>
                    <a:pt x="-29" y="161633"/>
                  </a:moveTo>
                  <a:lnTo>
                    <a:pt x="158462" y="161633"/>
                  </a:lnTo>
                  <a:lnTo>
                    <a:pt x="158462" y="93"/>
                  </a:lnTo>
                  <a:lnTo>
                    <a:pt x="-29" y="93"/>
                  </a:lnTo>
                  <a:lnTo>
                    <a:pt x="-29" y="161633"/>
                  </a:lnTo>
                  <a:close/>
                </a:path>
              </a:pathLst>
            </a:custGeom>
            <a:ln w="12191">
              <a:solidFill>
                <a:srgbClr val="FFFFFF"/>
              </a:solidFill>
            </a:ln>
          </p:spPr>
          <p:txBody>
            <a:bodyPr wrap="square" lIns="0" tIns="0" rIns="0" bIns="0" rtlCol="0"/>
            <a:lstStyle/>
            <a:p>
              <a:endParaRPr sz="1091"/>
            </a:p>
          </p:txBody>
        </p:sp>
      </p:grpSp>
      <p:grpSp>
        <p:nvGrpSpPr>
          <p:cNvPr id="101" name="object 43">
            <a:extLst>
              <a:ext uri="{FF2B5EF4-FFF2-40B4-BE49-F238E27FC236}">
                <a16:creationId xmlns:a16="http://schemas.microsoft.com/office/drawing/2014/main" id="{F5FB9984-494C-91E7-307D-90796B23E471}"/>
              </a:ext>
            </a:extLst>
          </p:cNvPr>
          <p:cNvGrpSpPr/>
          <p:nvPr/>
        </p:nvGrpSpPr>
        <p:grpSpPr>
          <a:xfrm>
            <a:off x="974591" y="4550583"/>
            <a:ext cx="172797" cy="352136"/>
            <a:chOff x="1601724" y="7508461"/>
            <a:chExt cx="285115" cy="581025"/>
          </a:xfrm>
        </p:grpSpPr>
        <p:sp>
          <p:nvSpPr>
            <p:cNvPr id="102" name="object 44">
              <a:extLst>
                <a:ext uri="{FF2B5EF4-FFF2-40B4-BE49-F238E27FC236}">
                  <a16:creationId xmlns:a16="http://schemas.microsoft.com/office/drawing/2014/main" id="{6504E13D-A795-F790-3848-DC52AC31E654}"/>
                </a:ext>
              </a:extLst>
            </p:cNvPr>
            <p:cNvSpPr/>
            <p:nvPr/>
          </p:nvSpPr>
          <p:spPr>
            <a:xfrm>
              <a:off x="1601724" y="7508461"/>
              <a:ext cx="285115" cy="581025"/>
            </a:xfrm>
            <a:custGeom>
              <a:avLst/>
              <a:gdLst/>
              <a:ahLst/>
              <a:cxnLst/>
              <a:rect l="l" t="t" r="r" b="b"/>
              <a:pathLst>
                <a:path w="285114" h="581025">
                  <a:moveTo>
                    <a:pt x="284940" y="96"/>
                  </a:moveTo>
                  <a:lnTo>
                    <a:pt x="-40" y="96"/>
                  </a:lnTo>
                  <a:lnTo>
                    <a:pt x="-40" y="580725"/>
                  </a:lnTo>
                  <a:lnTo>
                    <a:pt x="284940" y="580725"/>
                  </a:lnTo>
                  <a:lnTo>
                    <a:pt x="284940" y="96"/>
                  </a:lnTo>
                  <a:close/>
                </a:path>
              </a:pathLst>
            </a:custGeom>
            <a:solidFill>
              <a:srgbClr val="5587B6"/>
            </a:solidFill>
          </p:spPr>
          <p:txBody>
            <a:bodyPr wrap="square" lIns="0" tIns="0" rIns="0" bIns="0" rtlCol="0"/>
            <a:lstStyle/>
            <a:p>
              <a:endParaRPr sz="1091"/>
            </a:p>
          </p:txBody>
        </p:sp>
        <p:sp>
          <p:nvSpPr>
            <p:cNvPr id="103" name="object 45">
              <a:extLst>
                <a:ext uri="{FF2B5EF4-FFF2-40B4-BE49-F238E27FC236}">
                  <a16:creationId xmlns:a16="http://schemas.microsoft.com/office/drawing/2014/main" id="{B5884BAE-3768-5C65-9BAF-1B6F2772324D}"/>
                </a:ext>
              </a:extLst>
            </p:cNvPr>
            <p:cNvSpPr/>
            <p:nvPr/>
          </p:nvSpPr>
          <p:spPr>
            <a:xfrm>
              <a:off x="1664208" y="7624285"/>
              <a:ext cx="157480" cy="161925"/>
            </a:xfrm>
            <a:custGeom>
              <a:avLst/>
              <a:gdLst/>
              <a:ahLst/>
              <a:cxnLst/>
              <a:rect l="l" t="t" r="r" b="b"/>
              <a:pathLst>
                <a:path w="157480" h="161925">
                  <a:moveTo>
                    <a:pt x="-42" y="161633"/>
                  </a:moveTo>
                  <a:lnTo>
                    <a:pt x="156925" y="161633"/>
                  </a:lnTo>
                  <a:lnTo>
                    <a:pt x="156925" y="93"/>
                  </a:lnTo>
                  <a:lnTo>
                    <a:pt x="-42" y="93"/>
                  </a:lnTo>
                  <a:lnTo>
                    <a:pt x="-42" y="161633"/>
                  </a:lnTo>
                  <a:close/>
                </a:path>
              </a:pathLst>
            </a:custGeom>
            <a:ln w="12191">
              <a:solidFill>
                <a:srgbClr val="FFFFFF"/>
              </a:solidFill>
            </a:ln>
          </p:spPr>
          <p:txBody>
            <a:bodyPr wrap="square" lIns="0" tIns="0" rIns="0" bIns="0" rtlCol="0"/>
            <a:lstStyle/>
            <a:p>
              <a:endParaRPr sz="1091"/>
            </a:p>
          </p:txBody>
        </p:sp>
      </p:grpSp>
      <p:grpSp>
        <p:nvGrpSpPr>
          <p:cNvPr id="104" name="object 46">
            <a:extLst>
              <a:ext uri="{FF2B5EF4-FFF2-40B4-BE49-F238E27FC236}">
                <a16:creationId xmlns:a16="http://schemas.microsoft.com/office/drawing/2014/main" id="{778B6D7E-D012-1031-BA90-F9E21F741563}"/>
              </a:ext>
            </a:extLst>
          </p:cNvPr>
          <p:cNvGrpSpPr/>
          <p:nvPr/>
        </p:nvGrpSpPr>
        <p:grpSpPr>
          <a:xfrm>
            <a:off x="1301557" y="4550583"/>
            <a:ext cx="173952" cy="352136"/>
            <a:chOff x="2141220" y="7508461"/>
            <a:chExt cx="287020" cy="581025"/>
          </a:xfrm>
        </p:grpSpPr>
        <p:sp>
          <p:nvSpPr>
            <p:cNvPr id="105" name="object 47">
              <a:extLst>
                <a:ext uri="{FF2B5EF4-FFF2-40B4-BE49-F238E27FC236}">
                  <a16:creationId xmlns:a16="http://schemas.microsoft.com/office/drawing/2014/main" id="{CC43E8F8-AC3E-A329-2154-165EC80F715F}"/>
                </a:ext>
              </a:extLst>
            </p:cNvPr>
            <p:cNvSpPr/>
            <p:nvPr/>
          </p:nvSpPr>
          <p:spPr>
            <a:xfrm>
              <a:off x="2141220" y="7508461"/>
              <a:ext cx="287020" cy="581025"/>
            </a:xfrm>
            <a:custGeom>
              <a:avLst/>
              <a:gdLst/>
              <a:ahLst/>
              <a:cxnLst/>
              <a:rect l="l" t="t" r="r" b="b"/>
              <a:pathLst>
                <a:path w="287019" h="581025">
                  <a:moveTo>
                    <a:pt x="286450" y="96"/>
                  </a:moveTo>
                  <a:lnTo>
                    <a:pt x="-54" y="96"/>
                  </a:lnTo>
                  <a:lnTo>
                    <a:pt x="-54" y="580725"/>
                  </a:lnTo>
                  <a:lnTo>
                    <a:pt x="286450" y="580725"/>
                  </a:lnTo>
                  <a:lnTo>
                    <a:pt x="286450" y="96"/>
                  </a:lnTo>
                  <a:close/>
                </a:path>
              </a:pathLst>
            </a:custGeom>
            <a:solidFill>
              <a:srgbClr val="5587B6"/>
            </a:solidFill>
          </p:spPr>
          <p:txBody>
            <a:bodyPr wrap="square" lIns="0" tIns="0" rIns="0" bIns="0" rtlCol="0"/>
            <a:lstStyle/>
            <a:p>
              <a:endParaRPr sz="1091"/>
            </a:p>
          </p:txBody>
        </p:sp>
        <p:sp>
          <p:nvSpPr>
            <p:cNvPr id="106" name="object 48">
              <a:extLst>
                <a:ext uri="{FF2B5EF4-FFF2-40B4-BE49-F238E27FC236}">
                  <a16:creationId xmlns:a16="http://schemas.microsoft.com/office/drawing/2014/main" id="{D3036A24-9924-AA19-C092-B5E1671A9970}"/>
                </a:ext>
              </a:extLst>
            </p:cNvPr>
            <p:cNvSpPr/>
            <p:nvPr/>
          </p:nvSpPr>
          <p:spPr>
            <a:xfrm>
              <a:off x="2203704" y="7624285"/>
              <a:ext cx="158750" cy="161925"/>
            </a:xfrm>
            <a:custGeom>
              <a:avLst/>
              <a:gdLst/>
              <a:ahLst/>
              <a:cxnLst/>
              <a:rect l="l" t="t" r="r" b="b"/>
              <a:pathLst>
                <a:path w="158750" h="161925">
                  <a:moveTo>
                    <a:pt x="-55" y="161633"/>
                  </a:moveTo>
                  <a:lnTo>
                    <a:pt x="158436" y="161633"/>
                  </a:lnTo>
                  <a:lnTo>
                    <a:pt x="158436" y="93"/>
                  </a:lnTo>
                  <a:lnTo>
                    <a:pt x="-55" y="93"/>
                  </a:lnTo>
                  <a:lnTo>
                    <a:pt x="-55" y="161633"/>
                  </a:lnTo>
                  <a:close/>
                </a:path>
              </a:pathLst>
            </a:custGeom>
            <a:ln w="12191">
              <a:solidFill>
                <a:srgbClr val="FFFFFF"/>
              </a:solidFill>
            </a:ln>
          </p:spPr>
          <p:txBody>
            <a:bodyPr wrap="square" lIns="0" tIns="0" rIns="0" bIns="0" rtlCol="0"/>
            <a:lstStyle/>
            <a:p>
              <a:endParaRPr sz="1091"/>
            </a:p>
          </p:txBody>
        </p:sp>
      </p:grpSp>
      <p:grpSp>
        <p:nvGrpSpPr>
          <p:cNvPr id="107" name="object 49">
            <a:extLst>
              <a:ext uri="{FF2B5EF4-FFF2-40B4-BE49-F238E27FC236}">
                <a16:creationId xmlns:a16="http://schemas.microsoft.com/office/drawing/2014/main" id="{55E7CD9E-62F7-5FAB-4905-1A781FD8FF65}"/>
              </a:ext>
            </a:extLst>
          </p:cNvPr>
          <p:cNvGrpSpPr/>
          <p:nvPr/>
        </p:nvGrpSpPr>
        <p:grpSpPr>
          <a:xfrm>
            <a:off x="1665471" y="4550583"/>
            <a:ext cx="172797" cy="352136"/>
            <a:chOff x="2741676" y="7508461"/>
            <a:chExt cx="285115" cy="581025"/>
          </a:xfrm>
        </p:grpSpPr>
        <p:sp>
          <p:nvSpPr>
            <p:cNvPr id="108" name="object 50">
              <a:extLst>
                <a:ext uri="{FF2B5EF4-FFF2-40B4-BE49-F238E27FC236}">
                  <a16:creationId xmlns:a16="http://schemas.microsoft.com/office/drawing/2014/main" id="{68313216-4BCC-C21C-9232-761B6CE4C0FB}"/>
                </a:ext>
              </a:extLst>
            </p:cNvPr>
            <p:cNvSpPr/>
            <p:nvPr/>
          </p:nvSpPr>
          <p:spPr>
            <a:xfrm>
              <a:off x="2741676" y="7508461"/>
              <a:ext cx="285115" cy="581025"/>
            </a:xfrm>
            <a:custGeom>
              <a:avLst/>
              <a:gdLst/>
              <a:ahLst/>
              <a:cxnLst/>
              <a:rect l="l" t="t" r="r" b="b"/>
              <a:pathLst>
                <a:path w="285114" h="581025">
                  <a:moveTo>
                    <a:pt x="284911" y="96"/>
                  </a:moveTo>
                  <a:lnTo>
                    <a:pt x="-69" y="96"/>
                  </a:lnTo>
                  <a:lnTo>
                    <a:pt x="-69" y="580725"/>
                  </a:lnTo>
                  <a:lnTo>
                    <a:pt x="284911" y="580725"/>
                  </a:lnTo>
                  <a:lnTo>
                    <a:pt x="284911" y="96"/>
                  </a:lnTo>
                  <a:close/>
                </a:path>
              </a:pathLst>
            </a:custGeom>
            <a:solidFill>
              <a:srgbClr val="5587B6"/>
            </a:solidFill>
          </p:spPr>
          <p:txBody>
            <a:bodyPr wrap="square" lIns="0" tIns="0" rIns="0" bIns="0" rtlCol="0"/>
            <a:lstStyle/>
            <a:p>
              <a:endParaRPr sz="1091"/>
            </a:p>
          </p:txBody>
        </p:sp>
        <p:sp>
          <p:nvSpPr>
            <p:cNvPr id="109" name="object 51">
              <a:extLst>
                <a:ext uri="{FF2B5EF4-FFF2-40B4-BE49-F238E27FC236}">
                  <a16:creationId xmlns:a16="http://schemas.microsoft.com/office/drawing/2014/main" id="{FDC9013D-F558-96F9-3157-31D72C5BF1D4}"/>
                </a:ext>
              </a:extLst>
            </p:cNvPr>
            <p:cNvSpPr/>
            <p:nvPr/>
          </p:nvSpPr>
          <p:spPr>
            <a:xfrm>
              <a:off x="2804160" y="7624285"/>
              <a:ext cx="157480" cy="161925"/>
            </a:xfrm>
            <a:custGeom>
              <a:avLst/>
              <a:gdLst/>
              <a:ahLst/>
              <a:cxnLst/>
              <a:rect l="l" t="t" r="r" b="b"/>
              <a:pathLst>
                <a:path w="157480" h="161925">
                  <a:moveTo>
                    <a:pt x="-70" y="161633"/>
                  </a:moveTo>
                  <a:lnTo>
                    <a:pt x="156897" y="161633"/>
                  </a:lnTo>
                  <a:lnTo>
                    <a:pt x="156897" y="93"/>
                  </a:lnTo>
                  <a:lnTo>
                    <a:pt x="-70" y="93"/>
                  </a:lnTo>
                  <a:lnTo>
                    <a:pt x="-70" y="161633"/>
                  </a:lnTo>
                  <a:close/>
                </a:path>
              </a:pathLst>
            </a:custGeom>
            <a:ln w="12191">
              <a:solidFill>
                <a:srgbClr val="FFFFFF"/>
              </a:solidFill>
            </a:ln>
          </p:spPr>
          <p:txBody>
            <a:bodyPr wrap="square" lIns="0" tIns="0" rIns="0" bIns="0" rtlCol="0"/>
            <a:lstStyle/>
            <a:p>
              <a:endParaRPr sz="1091"/>
            </a:p>
          </p:txBody>
        </p:sp>
      </p:grpSp>
      <p:grpSp>
        <p:nvGrpSpPr>
          <p:cNvPr id="110" name="object 52">
            <a:extLst>
              <a:ext uri="{FF2B5EF4-FFF2-40B4-BE49-F238E27FC236}">
                <a16:creationId xmlns:a16="http://schemas.microsoft.com/office/drawing/2014/main" id="{7B31AD8A-A29B-A1F6-D6EB-A10AD0B2BD68}"/>
              </a:ext>
            </a:extLst>
          </p:cNvPr>
          <p:cNvGrpSpPr/>
          <p:nvPr/>
        </p:nvGrpSpPr>
        <p:grpSpPr>
          <a:xfrm>
            <a:off x="1961033" y="4550583"/>
            <a:ext cx="173952" cy="352136"/>
            <a:chOff x="3229355" y="7508461"/>
            <a:chExt cx="287020" cy="581025"/>
          </a:xfrm>
        </p:grpSpPr>
        <p:sp>
          <p:nvSpPr>
            <p:cNvPr id="111" name="object 53">
              <a:extLst>
                <a:ext uri="{FF2B5EF4-FFF2-40B4-BE49-F238E27FC236}">
                  <a16:creationId xmlns:a16="http://schemas.microsoft.com/office/drawing/2014/main" id="{E94B0ADC-B11D-561E-563B-693B6A225FAC}"/>
                </a:ext>
              </a:extLst>
            </p:cNvPr>
            <p:cNvSpPr/>
            <p:nvPr/>
          </p:nvSpPr>
          <p:spPr>
            <a:xfrm>
              <a:off x="3229355" y="7508461"/>
              <a:ext cx="287020" cy="581025"/>
            </a:xfrm>
            <a:custGeom>
              <a:avLst/>
              <a:gdLst/>
              <a:ahLst/>
              <a:cxnLst/>
              <a:rect l="l" t="t" r="r" b="b"/>
              <a:pathLst>
                <a:path w="287020" h="581025">
                  <a:moveTo>
                    <a:pt x="286423" y="96"/>
                  </a:moveTo>
                  <a:lnTo>
                    <a:pt x="-81" y="96"/>
                  </a:lnTo>
                  <a:lnTo>
                    <a:pt x="-81" y="580725"/>
                  </a:lnTo>
                  <a:lnTo>
                    <a:pt x="286423" y="580725"/>
                  </a:lnTo>
                  <a:lnTo>
                    <a:pt x="286423" y="96"/>
                  </a:lnTo>
                  <a:close/>
                </a:path>
              </a:pathLst>
            </a:custGeom>
            <a:solidFill>
              <a:srgbClr val="5587B6"/>
            </a:solidFill>
          </p:spPr>
          <p:txBody>
            <a:bodyPr wrap="square" lIns="0" tIns="0" rIns="0" bIns="0" rtlCol="0"/>
            <a:lstStyle/>
            <a:p>
              <a:endParaRPr sz="1091"/>
            </a:p>
          </p:txBody>
        </p:sp>
        <p:sp>
          <p:nvSpPr>
            <p:cNvPr id="112" name="object 54">
              <a:extLst>
                <a:ext uri="{FF2B5EF4-FFF2-40B4-BE49-F238E27FC236}">
                  <a16:creationId xmlns:a16="http://schemas.microsoft.com/office/drawing/2014/main" id="{35DC98A5-4D1D-2075-DCB4-3B47AE76EA1D}"/>
                </a:ext>
              </a:extLst>
            </p:cNvPr>
            <p:cNvSpPr/>
            <p:nvPr/>
          </p:nvSpPr>
          <p:spPr>
            <a:xfrm>
              <a:off x="3291839" y="7624285"/>
              <a:ext cx="158750" cy="161925"/>
            </a:xfrm>
            <a:custGeom>
              <a:avLst/>
              <a:gdLst/>
              <a:ahLst/>
              <a:cxnLst/>
              <a:rect l="l" t="t" r="r" b="b"/>
              <a:pathLst>
                <a:path w="158750" h="161925">
                  <a:moveTo>
                    <a:pt x="-83" y="161633"/>
                  </a:moveTo>
                  <a:lnTo>
                    <a:pt x="158408" y="161633"/>
                  </a:lnTo>
                  <a:lnTo>
                    <a:pt x="158408" y="93"/>
                  </a:lnTo>
                  <a:lnTo>
                    <a:pt x="-83" y="93"/>
                  </a:lnTo>
                  <a:lnTo>
                    <a:pt x="-83" y="161633"/>
                  </a:lnTo>
                  <a:close/>
                </a:path>
              </a:pathLst>
            </a:custGeom>
            <a:ln w="12191">
              <a:solidFill>
                <a:srgbClr val="FFFFFF"/>
              </a:solidFill>
            </a:ln>
          </p:spPr>
          <p:txBody>
            <a:bodyPr wrap="square" lIns="0" tIns="0" rIns="0" bIns="0" rtlCol="0"/>
            <a:lstStyle/>
            <a:p>
              <a:endParaRPr sz="1091"/>
            </a:p>
          </p:txBody>
        </p:sp>
      </p:grpSp>
      <p:grpSp>
        <p:nvGrpSpPr>
          <p:cNvPr id="113" name="object 55">
            <a:extLst>
              <a:ext uri="{FF2B5EF4-FFF2-40B4-BE49-F238E27FC236}">
                <a16:creationId xmlns:a16="http://schemas.microsoft.com/office/drawing/2014/main" id="{A0F27690-0D25-CAE3-5A99-DDFFFBFA493E}"/>
              </a:ext>
            </a:extLst>
          </p:cNvPr>
          <p:cNvGrpSpPr/>
          <p:nvPr/>
        </p:nvGrpSpPr>
        <p:grpSpPr>
          <a:xfrm>
            <a:off x="2263062" y="4550583"/>
            <a:ext cx="173952" cy="352136"/>
            <a:chOff x="3727703" y="7508461"/>
            <a:chExt cx="287020" cy="581025"/>
          </a:xfrm>
        </p:grpSpPr>
        <p:sp>
          <p:nvSpPr>
            <p:cNvPr id="114" name="object 56">
              <a:extLst>
                <a:ext uri="{FF2B5EF4-FFF2-40B4-BE49-F238E27FC236}">
                  <a16:creationId xmlns:a16="http://schemas.microsoft.com/office/drawing/2014/main" id="{D2A412FD-321E-FAEC-FC7D-D1FFC91BB717}"/>
                </a:ext>
              </a:extLst>
            </p:cNvPr>
            <p:cNvSpPr/>
            <p:nvPr/>
          </p:nvSpPr>
          <p:spPr>
            <a:xfrm>
              <a:off x="3727703" y="7508461"/>
              <a:ext cx="287020" cy="581025"/>
            </a:xfrm>
            <a:custGeom>
              <a:avLst/>
              <a:gdLst/>
              <a:ahLst/>
              <a:cxnLst/>
              <a:rect l="l" t="t" r="r" b="b"/>
              <a:pathLst>
                <a:path w="287020" h="581025">
                  <a:moveTo>
                    <a:pt x="286410" y="96"/>
                  </a:moveTo>
                  <a:lnTo>
                    <a:pt x="-94" y="96"/>
                  </a:lnTo>
                  <a:lnTo>
                    <a:pt x="-94" y="580725"/>
                  </a:lnTo>
                  <a:lnTo>
                    <a:pt x="286410" y="580725"/>
                  </a:lnTo>
                  <a:lnTo>
                    <a:pt x="286410" y="96"/>
                  </a:lnTo>
                  <a:close/>
                </a:path>
              </a:pathLst>
            </a:custGeom>
            <a:solidFill>
              <a:srgbClr val="5587B6"/>
            </a:solidFill>
          </p:spPr>
          <p:txBody>
            <a:bodyPr wrap="square" lIns="0" tIns="0" rIns="0" bIns="0" rtlCol="0"/>
            <a:lstStyle/>
            <a:p>
              <a:endParaRPr sz="1091"/>
            </a:p>
          </p:txBody>
        </p:sp>
        <p:sp>
          <p:nvSpPr>
            <p:cNvPr id="115" name="object 57">
              <a:extLst>
                <a:ext uri="{FF2B5EF4-FFF2-40B4-BE49-F238E27FC236}">
                  <a16:creationId xmlns:a16="http://schemas.microsoft.com/office/drawing/2014/main" id="{B8685B20-B507-C94E-1E87-DFA8172FF5A9}"/>
                </a:ext>
              </a:extLst>
            </p:cNvPr>
            <p:cNvSpPr/>
            <p:nvPr/>
          </p:nvSpPr>
          <p:spPr>
            <a:xfrm>
              <a:off x="3790187" y="7624285"/>
              <a:ext cx="158750" cy="161925"/>
            </a:xfrm>
            <a:custGeom>
              <a:avLst/>
              <a:gdLst/>
              <a:ahLst/>
              <a:cxnLst/>
              <a:rect l="l" t="t" r="r" b="b"/>
              <a:pathLst>
                <a:path w="158750" h="161925">
                  <a:moveTo>
                    <a:pt x="-95" y="161633"/>
                  </a:moveTo>
                  <a:lnTo>
                    <a:pt x="158396" y="161633"/>
                  </a:lnTo>
                  <a:lnTo>
                    <a:pt x="158396" y="93"/>
                  </a:lnTo>
                  <a:lnTo>
                    <a:pt x="-95" y="93"/>
                  </a:lnTo>
                  <a:lnTo>
                    <a:pt x="-95" y="161633"/>
                  </a:lnTo>
                  <a:close/>
                </a:path>
              </a:pathLst>
            </a:custGeom>
            <a:ln w="12191">
              <a:solidFill>
                <a:srgbClr val="FFFFFF"/>
              </a:solidFill>
            </a:ln>
          </p:spPr>
          <p:txBody>
            <a:bodyPr wrap="square" lIns="0" tIns="0" rIns="0" bIns="0" rtlCol="0"/>
            <a:lstStyle/>
            <a:p>
              <a:endParaRPr sz="1091"/>
            </a:p>
          </p:txBody>
        </p:sp>
      </p:grpSp>
      <p:grpSp>
        <p:nvGrpSpPr>
          <p:cNvPr id="116" name="object 58">
            <a:extLst>
              <a:ext uri="{FF2B5EF4-FFF2-40B4-BE49-F238E27FC236}">
                <a16:creationId xmlns:a16="http://schemas.microsoft.com/office/drawing/2014/main" id="{C2B31D45-111F-3829-EF2C-3AFE10B82ACA}"/>
              </a:ext>
            </a:extLst>
          </p:cNvPr>
          <p:cNvGrpSpPr/>
          <p:nvPr/>
        </p:nvGrpSpPr>
        <p:grpSpPr>
          <a:xfrm>
            <a:off x="2590953" y="4550583"/>
            <a:ext cx="173952" cy="352136"/>
            <a:chOff x="4268723" y="7508461"/>
            <a:chExt cx="287020" cy="581025"/>
          </a:xfrm>
        </p:grpSpPr>
        <p:sp>
          <p:nvSpPr>
            <p:cNvPr id="117" name="object 59">
              <a:extLst>
                <a:ext uri="{FF2B5EF4-FFF2-40B4-BE49-F238E27FC236}">
                  <a16:creationId xmlns:a16="http://schemas.microsoft.com/office/drawing/2014/main" id="{31263AE2-AF07-2B2F-E09A-493F69B474B4}"/>
                </a:ext>
              </a:extLst>
            </p:cNvPr>
            <p:cNvSpPr/>
            <p:nvPr/>
          </p:nvSpPr>
          <p:spPr>
            <a:xfrm>
              <a:off x="4268723" y="7508461"/>
              <a:ext cx="287020" cy="581025"/>
            </a:xfrm>
            <a:custGeom>
              <a:avLst/>
              <a:gdLst/>
              <a:ahLst/>
              <a:cxnLst/>
              <a:rect l="l" t="t" r="r" b="b"/>
              <a:pathLst>
                <a:path w="287020" h="581025">
                  <a:moveTo>
                    <a:pt x="286396" y="96"/>
                  </a:moveTo>
                  <a:lnTo>
                    <a:pt x="-107" y="96"/>
                  </a:lnTo>
                  <a:lnTo>
                    <a:pt x="-107" y="580725"/>
                  </a:lnTo>
                  <a:lnTo>
                    <a:pt x="286396" y="580725"/>
                  </a:lnTo>
                  <a:lnTo>
                    <a:pt x="286396" y="96"/>
                  </a:lnTo>
                  <a:close/>
                </a:path>
              </a:pathLst>
            </a:custGeom>
            <a:solidFill>
              <a:srgbClr val="5587B6"/>
            </a:solidFill>
          </p:spPr>
          <p:txBody>
            <a:bodyPr wrap="square" lIns="0" tIns="0" rIns="0" bIns="0" rtlCol="0"/>
            <a:lstStyle/>
            <a:p>
              <a:endParaRPr sz="1091"/>
            </a:p>
          </p:txBody>
        </p:sp>
        <p:sp>
          <p:nvSpPr>
            <p:cNvPr id="118" name="object 60">
              <a:extLst>
                <a:ext uri="{FF2B5EF4-FFF2-40B4-BE49-F238E27FC236}">
                  <a16:creationId xmlns:a16="http://schemas.microsoft.com/office/drawing/2014/main" id="{3548D62E-DD4C-6B9D-900D-439BF86E86EA}"/>
                </a:ext>
              </a:extLst>
            </p:cNvPr>
            <p:cNvSpPr/>
            <p:nvPr/>
          </p:nvSpPr>
          <p:spPr>
            <a:xfrm>
              <a:off x="4331207" y="7624285"/>
              <a:ext cx="157480" cy="161925"/>
            </a:xfrm>
            <a:custGeom>
              <a:avLst/>
              <a:gdLst/>
              <a:ahLst/>
              <a:cxnLst/>
              <a:rect l="l" t="t" r="r" b="b"/>
              <a:pathLst>
                <a:path w="157479" h="161925">
                  <a:moveTo>
                    <a:pt x="-109" y="161633"/>
                  </a:moveTo>
                  <a:lnTo>
                    <a:pt x="156858" y="161633"/>
                  </a:lnTo>
                  <a:lnTo>
                    <a:pt x="156858" y="93"/>
                  </a:lnTo>
                  <a:lnTo>
                    <a:pt x="-109" y="93"/>
                  </a:lnTo>
                  <a:lnTo>
                    <a:pt x="-109" y="161633"/>
                  </a:lnTo>
                  <a:close/>
                </a:path>
              </a:pathLst>
            </a:custGeom>
            <a:ln w="12191">
              <a:solidFill>
                <a:srgbClr val="FFFFFF"/>
              </a:solidFill>
            </a:ln>
          </p:spPr>
          <p:txBody>
            <a:bodyPr wrap="square" lIns="0" tIns="0" rIns="0" bIns="0" rtlCol="0"/>
            <a:lstStyle/>
            <a:p>
              <a:endParaRPr sz="1091"/>
            </a:p>
          </p:txBody>
        </p:sp>
      </p:grpSp>
      <p:grpSp>
        <p:nvGrpSpPr>
          <p:cNvPr id="119" name="object 61">
            <a:extLst>
              <a:ext uri="{FF2B5EF4-FFF2-40B4-BE49-F238E27FC236}">
                <a16:creationId xmlns:a16="http://schemas.microsoft.com/office/drawing/2014/main" id="{6CFB000B-C73F-6554-C84E-0B60E32AD602}"/>
              </a:ext>
            </a:extLst>
          </p:cNvPr>
          <p:cNvGrpSpPr/>
          <p:nvPr/>
        </p:nvGrpSpPr>
        <p:grpSpPr>
          <a:xfrm>
            <a:off x="2898524" y="4550583"/>
            <a:ext cx="173952" cy="352136"/>
            <a:chOff x="4776215" y="7508461"/>
            <a:chExt cx="287020" cy="581025"/>
          </a:xfrm>
        </p:grpSpPr>
        <p:sp>
          <p:nvSpPr>
            <p:cNvPr id="120" name="object 62">
              <a:extLst>
                <a:ext uri="{FF2B5EF4-FFF2-40B4-BE49-F238E27FC236}">
                  <a16:creationId xmlns:a16="http://schemas.microsoft.com/office/drawing/2014/main" id="{043FFDA7-FC4D-8710-66B7-0B9FE7580BE2}"/>
                </a:ext>
              </a:extLst>
            </p:cNvPr>
            <p:cNvSpPr/>
            <p:nvPr/>
          </p:nvSpPr>
          <p:spPr>
            <a:xfrm>
              <a:off x="4776215" y="7508461"/>
              <a:ext cx="287020" cy="581025"/>
            </a:xfrm>
            <a:custGeom>
              <a:avLst/>
              <a:gdLst/>
              <a:ahLst/>
              <a:cxnLst/>
              <a:rect l="l" t="t" r="r" b="b"/>
              <a:pathLst>
                <a:path w="287020" h="581025">
                  <a:moveTo>
                    <a:pt x="286384" y="96"/>
                  </a:moveTo>
                  <a:lnTo>
                    <a:pt x="-120" y="96"/>
                  </a:lnTo>
                  <a:lnTo>
                    <a:pt x="-120" y="580725"/>
                  </a:lnTo>
                  <a:lnTo>
                    <a:pt x="286384" y="580725"/>
                  </a:lnTo>
                  <a:lnTo>
                    <a:pt x="286384" y="96"/>
                  </a:lnTo>
                  <a:close/>
                </a:path>
              </a:pathLst>
            </a:custGeom>
            <a:solidFill>
              <a:srgbClr val="5587B6"/>
            </a:solidFill>
          </p:spPr>
          <p:txBody>
            <a:bodyPr wrap="square" lIns="0" tIns="0" rIns="0" bIns="0" rtlCol="0"/>
            <a:lstStyle/>
            <a:p>
              <a:endParaRPr sz="1091"/>
            </a:p>
          </p:txBody>
        </p:sp>
        <p:sp>
          <p:nvSpPr>
            <p:cNvPr id="121" name="object 63">
              <a:extLst>
                <a:ext uri="{FF2B5EF4-FFF2-40B4-BE49-F238E27FC236}">
                  <a16:creationId xmlns:a16="http://schemas.microsoft.com/office/drawing/2014/main" id="{6CB9BFF0-FE88-FF9B-B20D-6BF508373204}"/>
                </a:ext>
              </a:extLst>
            </p:cNvPr>
            <p:cNvSpPr/>
            <p:nvPr/>
          </p:nvSpPr>
          <p:spPr>
            <a:xfrm>
              <a:off x="4838699" y="7624285"/>
              <a:ext cx="158750" cy="161925"/>
            </a:xfrm>
            <a:custGeom>
              <a:avLst/>
              <a:gdLst/>
              <a:ahLst/>
              <a:cxnLst/>
              <a:rect l="l" t="t" r="r" b="b"/>
              <a:pathLst>
                <a:path w="158750" h="161925">
                  <a:moveTo>
                    <a:pt x="-122" y="161633"/>
                  </a:moveTo>
                  <a:lnTo>
                    <a:pt x="158369" y="161633"/>
                  </a:lnTo>
                  <a:lnTo>
                    <a:pt x="158369" y="93"/>
                  </a:lnTo>
                  <a:lnTo>
                    <a:pt x="-122" y="93"/>
                  </a:lnTo>
                  <a:lnTo>
                    <a:pt x="-122" y="161633"/>
                  </a:lnTo>
                  <a:close/>
                </a:path>
              </a:pathLst>
            </a:custGeom>
            <a:ln w="12191">
              <a:solidFill>
                <a:srgbClr val="FFFFFF"/>
              </a:solidFill>
            </a:ln>
          </p:spPr>
          <p:txBody>
            <a:bodyPr wrap="square" lIns="0" tIns="0" rIns="0" bIns="0" rtlCol="0"/>
            <a:lstStyle/>
            <a:p>
              <a:endParaRPr sz="1091"/>
            </a:p>
          </p:txBody>
        </p:sp>
      </p:grpSp>
      <p:grpSp>
        <p:nvGrpSpPr>
          <p:cNvPr id="122" name="object 64">
            <a:extLst>
              <a:ext uri="{FF2B5EF4-FFF2-40B4-BE49-F238E27FC236}">
                <a16:creationId xmlns:a16="http://schemas.microsoft.com/office/drawing/2014/main" id="{B1C80C90-8863-2AAB-100A-FF043DE54CF3}"/>
              </a:ext>
            </a:extLst>
          </p:cNvPr>
          <p:cNvGrpSpPr/>
          <p:nvPr/>
        </p:nvGrpSpPr>
        <p:grpSpPr>
          <a:xfrm>
            <a:off x="3195012" y="4550583"/>
            <a:ext cx="172797" cy="352136"/>
            <a:chOff x="5265420" y="7508461"/>
            <a:chExt cx="285115" cy="581025"/>
          </a:xfrm>
        </p:grpSpPr>
        <p:sp>
          <p:nvSpPr>
            <p:cNvPr id="123" name="object 65">
              <a:extLst>
                <a:ext uri="{FF2B5EF4-FFF2-40B4-BE49-F238E27FC236}">
                  <a16:creationId xmlns:a16="http://schemas.microsoft.com/office/drawing/2014/main" id="{D6482AAB-FE3D-8195-A1B7-A8978C846E51}"/>
                </a:ext>
              </a:extLst>
            </p:cNvPr>
            <p:cNvSpPr/>
            <p:nvPr/>
          </p:nvSpPr>
          <p:spPr>
            <a:xfrm>
              <a:off x="5265420" y="7508461"/>
              <a:ext cx="285115" cy="581025"/>
            </a:xfrm>
            <a:custGeom>
              <a:avLst/>
              <a:gdLst/>
              <a:ahLst/>
              <a:cxnLst/>
              <a:rect l="l" t="t" r="r" b="b"/>
              <a:pathLst>
                <a:path w="285114" h="581025">
                  <a:moveTo>
                    <a:pt x="284847" y="96"/>
                  </a:moveTo>
                  <a:lnTo>
                    <a:pt x="-133" y="96"/>
                  </a:lnTo>
                  <a:lnTo>
                    <a:pt x="-133" y="580725"/>
                  </a:lnTo>
                  <a:lnTo>
                    <a:pt x="284847" y="580725"/>
                  </a:lnTo>
                  <a:lnTo>
                    <a:pt x="284847" y="96"/>
                  </a:lnTo>
                  <a:close/>
                </a:path>
              </a:pathLst>
            </a:custGeom>
            <a:solidFill>
              <a:srgbClr val="5587B6"/>
            </a:solidFill>
          </p:spPr>
          <p:txBody>
            <a:bodyPr wrap="square" lIns="0" tIns="0" rIns="0" bIns="0" rtlCol="0"/>
            <a:lstStyle/>
            <a:p>
              <a:endParaRPr sz="1091"/>
            </a:p>
          </p:txBody>
        </p:sp>
        <p:sp>
          <p:nvSpPr>
            <p:cNvPr id="124" name="object 66">
              <a:extLst>
                <a:ext uri="{FF2B5EF4-FFF2-40B4-BE49-F238E27FC236}">
                  <a16:creationId xmlns:a16="http://schemas.microsoft.com/office/drawing/2014/main" id="{73371FAC-71F0-E111-CA44-CC2C9892B6D4}"/>
                </a:ext>
              </a:extLst>
            </p:cNvPr>
            <p:cNvSpPr/>
            <p:nvPr/>
          </p:nvSpPr>
          <p:spPr>
            <a:xfrm>
              <a:off x="5327904" y="7624285"/>
              <a:ext cx="157480" cy="161925"/>
            </a:xfrm>
            <a:custGeom>
              <a:avLst/>
              <a:gdLst/>
              <a:ahLst/>
              <a:cxnLst/>
              <a:rect l="l" t="t" r="r" b="b"/>
              <a:pathLst>
                <a:path w="157479" h="161925">
                  <a:moveTo>
                    <a:pt x="-134" y="161633"/>
                  </a:moveTo>
                  <a:lnTo>
                    <a:pt x="156833" y="161633"/>
                  </a:lnTo>
                  <a:lnTo>
                    <a:pt x="156833" y="93"/>
                  </a:lnTo>
                  <a:lnTo>
                    <a:pt x="-134" y="93"/>
                  </a:lnTo>
                  <a:lnTo>
                    <a:pt x="-134" y="161633"/>
                  </a:lnTo>
                  <a:close/>
                </a:path>
              </a:pathLst>
            </a:custGeom>
            <a:ln w="12191">
              <a:solidFill>
                <a:srgbClr val="FFFFFF"/>
              </a:solidFill>
            </a:ln>
          </p:spPr>
          <p:txBody>
            <a:bodyPr wrap="square" lIns="0" tIns="0" rIns="0" bIns="0" rtlCol="0"/>
            <a:lstStyle/>
            <a:p>
              <a:endParaRPr sz="1091"/>
            </a:p>
          </p:txBody>
        </p:sp>
      </p:grpSp>
      <p:grpSp>
        <p:nvGrpSpPr>
          <p:cNvPr id="125" name="object 67">
            <a:extLst>
              <a:ext uri="{FF2B5EF4-FFF2-40B4-BE49-F238E27FC236}">
                <a16:creationId xmlns:a16="http://schemas.microsoft.com/office/drawing/2014/main" id="{DC75BDF1-F7B1-A4EA-68BA-BA6BDBC1E8DB}"/>
              </a:ext>
            </a:extLst>
          </p:cNvPr>
          <p:cNvGrpSpPr/>
          <p:nvPr/>
        </p:nvGrpSpPr>
        <p:grpSpPr>
          <a:xfrm>
            <a:off x="3497040" y="4550583"/>
            <a:ext cx="173952" cy="352136"/>
            <a:chOff x="5763767" y="7508461"/>
            <a:chExt cx="287020" cy="581025"/>
          </a:xfrm>
        </p:grpSpPr>
        <p:sp>
          <p:nvSpPr>
            <p:cNvPr id="126" name="object 68">
              <a:extLst>
                <a:ext uri="{FF2B5EF4-FFF2-40B4-BE49-F238E27FC236}">
                  <a16:creationId xmlns:a16="http://schemas.microsoft.com/office/drawing/2014/main" id="{7645911D-051B-BA23-C335-D1BA1D7C5DA8}"/>
                </a:ext>
              </a:extLst>
            </p:cNvPr>
            <p:cNvSpPr/>
            <p:nvPr/>
          </p:nvSpPr>
          <p:spPr>
            <a:xfrm>
              <a:off x="5763767" y="7508461"/>
              <a:ext cx="287020" cy="581025"/>
            </a:xfrm>
            <a:custGeom>
              <a:avLst/>
              <a:gdLst/>
              <a:ahLst/>
              <a:cxnLst/>
              <a:rect l="l" t="t" r="r" b="b"/>
              <a:pathLst>
                <a:path w="287020" h="581025">
                  <a:moveTo>
                    <a:pt x="286359" y="96"/>
                  </a:moveTo>
                  <a:lnTo>
                    <a:pt x="-145" y="96"/>
                  </a:lnTo>
                  <a:lnTo>
                    <a:pt x="-145" y="580725"/>
                  </a:lnTo>
                  <a:lnTo>
                    <a:pt x="286359" y="580725"/>
                  </a:lnTo>
                  <a:lnTo>
                    <a:pt x="286359" y="96"/>
                  </a:lnTo>
                  <a:close/>
                </a:path>
              </a:pathLst>
            </a:custGeom>
            <a:solidFill>
              <a:srgbClr val="5587B6"/>
            </a:solidFill>
          </p:spPr>
          <p:txBody>
            <a:bodyPr wrap="square" lIns="0" tIns="0" rIns="0" bIns="0" rtlCol="0"/>
            <a:lstStyle/>
            <a:p>
              <a:endParaRPr sz="1091"/>
            </a:p>
          </p:txBody>
        </p:sp>
        <p:sp>
          <p:nvSpPr>
            <p:cNvPr id="127" name="object 69">
              <a:extLst>
                <a:ext uri="{FF2B5EF4-FFF2-40B4-BE49-F238E27FC236}">
                  <a16:creationId xmlns:a16="http://schemas.microsoft.com/office/drawing/2014/main" id="{108333FB-E96A-F185-89E6-8C71FBE90A0F}"/>
                </a:ext>
              </a:extLst>
            </p:cNvPr>
            <p:cNvSpPr/>
            <p:nvPr/>
          </p:nvSpPr>
          <p:spPr>
            <a:xfrm>
              <a:off x="5826251" y="7624285"/>
              <a:ext cx="158750" cy="161925"/>
            </a:xfrm>
            <a:custGeom>
              <a:avLst/>
              <a:gdLst/>
              <a:ahLst/>
              <a:cxnLst/>
              <a:rect l="l" t="t" r="r" b="b"/>
              <a:pathLst>
                <a:path w="158750" h="161925">
                  <a:moveTo>
                    <a:pt x="-147" y="161633"/>
                  </a:moveTo>
                  <a:lnTo>
                    <a:pt x="158344" y="161633"/>
                  </a:lnTo>
                  <a:lnTo>
                    <a:pt x="158344" y="93"/>
                  </a:lnTo>
                  <a:lnTo>
                    <a:pt x="-147" y="93"/>
                  </a:lnTo>
                  <a:lnTo>
                    <a:pt x="-147" y="161633"/>
                  </a:lnTo>
                  <a:close/>
                </a:path>
              </a:pathLst>
            </a:custGeom>
            <a:ln w="12191">
              <a:solidFill>
                <a:srgbClr val="FFFFFF"/>
              </a:solidFill>
            </a:ln>
          </p:spPr>
          <p:txBody>
            <a:bodyPr wrap="square" lIns="0" tIns="0" rIns="0" bIns="0" rtlCol="0"/>
            <a:lstStyle/>
            <a:p>
              <a:endParaRPr sz="1091"/>
            </a:p>
          </p:txBody>
        </p:sp>
      </p:grpSp>
      <p:grpSp>
        <p:nvGrpSpPr>
          <p:cNvPr id="128" name="object 70">
            <a:extLst>
              <a:ext uri="{FF2B5EF4-FFF2-40B4-BE49-F238E27FC236}">
                <a16:creationId xmlns:a16="http://schemas.microsoft.com/office/drawing/2014/main" id="{81741DFF-88B5-F25C-0897-6045C860FE67}"/>
              </a:ext>
            </a:extLst>
          </p:cNvPr>
          <p:cNvGrpSpPr/>
          <p:nvPr/>
        </p:nvGrpSpPr>
        <p:grpSpPr>
          <a:xfrm>
            <a:off x="3824008" y="4550583"/>
            <a:ext cx="173952" cy="352136"/>
            <a:chOff x="6303264" y="7508461"/>
            <a:chExt cx="287020" cy="581025"/>
          </a:xfrm>
        </p:grpSpPr>
        <p:sp>
          <p:nvSpPr>
            <p:cNvPr id="129" name="object 71">
              <a:extLst>
                <a:ext uri="{FF2B5EF4-FFF2-40B4-BE49-F238E27FC236}">
                  <a16:creationId xmlns:a16="http://schemas.microsoft.com/office/drawing/2014/main" id="{2BD78062-0A5B-9219-AE4A-AB6784F27FCF}"/>
                </a:ext>
              </a:extLst>
            </p:cNvPr>
            <p:cNvSpPr/>
            <p:nvPr/>
          </p:nvSpPr>
          <p:spPr>
            <a:xfrm>
              <a:off x="6303264" y="7508461"/>
              <a:ext cx="287020" cy="581025"/>
            </a:xfrm>
            <a:custGeom>
              <a:avLst/>
              <a:gdLst/>
              <a:ahLst/>
              <a:cxnLst/>
              <a:rect l="l" t="t" r="r" b="b"/>
              <a:pathLst>
                <a:path w="287020" h="581025">
                  <a:moveTo>
                    <a:pt x="286345" y="96"/>
                  </a:moveTo>
                  <a:lnTo>
                    <a:pt x="-159" y="96"/>
                  </a:lnTo>
                  <a:lnTo>
                    <a:pt x="-159" y="580725"/>
                  </a:lnTo>
                  <a:lnTo>
                    <a:pt x="286345" y="580725"/>
                  </a:lnTo>
                  <a:lnTo>
                    <a:pt x="286345" y="96"/>
                  </a:lnTo>
                  <a:close/>
                </a:path>
              </a:pathLst>
            </a:custGeom>
            <a:solidFill>
              <a:srgbClr val="5587B6"/>
            </a:solidFill>
          </p:spPr>
          <p:txBody>
            <a:bodyPr wrap="square" lIns="0" tIns="0" rIns="0" bIns="0" rtlCol="0"/>
            <a:lstStyle/>
            <a:p>
              <a:endParaRPr sz="1091"/>
            </a:p>
          </p:txBody>
        </p:sp>
        <p:sp>
          <p:nvSpPr>
            <p:cNvPr id="130" name="object 72">
              <a:extLst>
                <a:ext uri="{FF2B5EF4-FFF2-40B4-BE49-F238E27FC236}">
                  <a16:creationId xmlns:a16="http://schemas.microsoft.com/office/drawing/2014/main" id="{03F5B8FE-B9BB-8742-FAFF-F4F327E8D207}"/>
                </a:ext>
              </a:extLst>
            </p:cNvPr>
            <p:cNvSpPr/>
            <p:nvPr/>
          </p:nvSpPr>
          <p:spPr>
            <a:xfrm>
              <a:off x="6365748" y="7624285"/>
              <a:ext cx="158750" cy="161925"/>
            </a:xfrm>
            <a:custGeom>
              <a:avLst/>
              <a:gdLst/>
              <a:ahLst/>
              <a:cxnLst/>
              <a:rect l="l" t="t" r="r" b="b"/>
              <a:pathLst>
                <a:path w="158750" h="161925">
                  <a:moveTo>
                    <a:pt x="-160" y="161633"/>
                  </a:moveTo>
                  <a:lnTo>
                    <a:pt x="158331" y="161633"/>
                  </a:lnTo>
                  <a:lnTo>
                    <a:pt x="158331" y="93"/>
                  </a:lnTo>
                  <a:lnTo>
                    <a:pt x="-160" y="93"/>
                  </a:lnTo>
                  <a:lnTo>
                    <a:pt x="-160" y="161633"/>
                  </a:lnTo>
                  <a:close/>
                </a:path>
              </a:pathLst>
            </a:custGeom>
            <a:ln w="12191">
              <a:solidFill>
                <a:srgbClr val="FFFFFF"/>
              </a:solidFill>
            </a:ln>
          </p:spPr>
          <p:txBody>
            <a:bodyPr wrap="square" lIns="0" tIns="0" rIns="0" bIns="0" rtlCol="0"/>
            <a:lstStyle/>
            <a:p>
              <a:endParaRPr sz="1091"/>
            </a:p>
          </p:txBody>
        </p:sp>
      </p:grpSp>
      <p:grpSp>
        <p:nvGrpSpPr>
          <p:cNvPr id="131" name="object 73">
            <a:extLst>
              <a:ext uri="{FF2B5EF4-FFF2-40B4-BE49-F238E27FC236}">
                <a16:creationId xmlns:a16="http://schemas.microsoft.com/office/drawing/2014/main" id="{48CFD1D5-E102-447A-0298-A73FB6147E7A}"/>
              </a:ext>
            </a:extLst>
          </p:cNvPr>
          <p:cNvGrpSpPr/>
          <p:nvPr/>
        </p:nvGrpSpPr>
        <p:grpSpPr>
          <a:xfrm>
            <a:off x="4132503" y="4550583"/>
            <a:ext cx="173952" cy="352136"/>
            <a:chOff x="6812280" y="7508461"/>
            <a:chExt cx="287020" cy="581025"/>
          </a:xfrm>
        </p:grpSpPr>
        <p:sp>
          <p:nvSpPr>
            <p:cNvPr id="132" name="object 74">
              <a:extLst>
                <a:ext uri="{FF2B5EF4-FFF2-40B4-BE49-F238E27FC236}">
                  <a16:creationId xmlns:a16="http://schemas.microsoft.com/office/drawing/2014/main" id="{63DEC684-7B61-DBCF-F4EA-FA35A6F9B438}"/>
                </a:ext>
              </a:extLst>
            </p:cNvPr>
            <p:cNvSpPr/>
            <p:nvPr/>
          </p:nvSpPr>
          <p:spPr>
            <a:xfrm>
              <a:off x="6812280" y="7508461"/>
              <a:ext cx="287020" cy="581025"/>
            </a:xfrm>
            <a:custGeom>
              <a:avLst/>
              <a:gdLst/>
              <a:ahLst/>
              <a:cxnLst/>
              <a:rect l="l" t="t" r="r" b="b"/>
              <a:pathLst>
                <a:path w="287020" h="581025">
                  <a:moveTo>
                    <a:pt x="286332" y="96"/>
                  </a:moveTo>
                  <a:lnTo>
                    <a:pt x="-172" y="96"/>
                  </a:lnTo>
                  <a:lnTo>
                    <a:pt x="-172" y="580725"/>
                  </a:lnTo>
                  <a:lnTo>
                    <a:pt x="286332" y="580725"/>
                  </a:lnTo>
                  <a:lnTo>
                    <a:pt x="286332" y="96"/>
                  </a:lnTo>
                  <a:close/>
                </a:path>
              </a:pathLst>
            </a:custGeom>
            <a:solidFill>
              <a:srgbClr val="5587B6"/>
            </a:solidFill>
          </p:spPr>
          <p:txBody>
            <a:bodyPr wrap="square" lIns="0" tIns="0" rIns="0" bIns="0" rtlCol="0"/>
            <a:lstStyle/>
            <a:p>
              <a:endParaRPr sz="1091"/>
            </a:p>
          </p:txBody>
        </p:sp>
        <p:sp>
          <p:nvSpPr>
            <p:cNvPr id="133" name="object 75">
              <a:extLst>
                <a:ext uri="{FF2B5EF4-FFF2-40B4-BE49-F238E27FC236}">
                  <a16:creationId xmlns:a16="http://schemas.microsoft.com/office/drawing/2014/main" id="{E40FB0A4-8AB9-1311-BEEB-83D3EB0233D0}"/>
                </a:ext>
              </a:extLst>
            </p:cNvPr>
            <p:cNvSpPr/>
            <p:nvPr/>
          </p:nvSpPr>
          <p:spPr>
            <a:xfrm>
              <a:off x="6874764" y="7624285"/>
              <a:ext cx="158750" cy="161925"/>
            </a:xfrm>
            <a:custGeom>
              <a:avLst/>
              <a:gdLst/>
              <a:ahLst/>
              <a:cxnLst/>
              <a:rect l="l" t="t" r="r" b="b"/>
              <a:pathLst>
                <a:path w="158750" h="161925">
                  <a:moveTo>
                    <a:pt x="-173" y="161633"/>
                  </a:moveTo>
                  <a:lnTo>
                    <a:pt x="158318" y="161633"/>
                  </a:lnTo>
                  <a:lnTo>
                    <a:pt x="158318" y="93"/>
                  </a:lnTo>
                  <a:lnTo>
                    <a:pt x="-173" y="93"/>
                  </a:lnTo>
                  <a:lnTo>
                    <a:pt x="-173" y="161633"/>
                  </a:lnTo>
                  <a:close/>
                </a:path>
              </a:pathLst>
            </a:custGeom>
            <a:ln w="12191">
              <a:solidFill>
                <a:srgbClr val="FFFFFF"/>
              </a:solidFill>
            </a:ln>
          </p:spPr>
          <p:txBody>
            <a:bodyPr wrap="square" lIns="0" tIns="0" rIns="0" bIns="0" rtlCol="0"/>
            <a:lstStyle/>
            <a:p>
              <a:endParaRPr sz="1091"/>
            </a:p>
          </p:txBody>
        </p:sp>
      </p:grpSp>
      <p:grpSp>
        <p:nvGrpSpPr>
          <p:cNvPr id="134" name="object 76">
            <a:extLst>
              <a:ext uri="{FF2B5EF4-FFF2-40B4-BE49-F238E27FC236}">
                <a16:creationId xmlns:a16="http://schemas.microsoft.com/office/drawing/2014/main" id="{317F328E-B4E3-979E-6255-3F862A60EE62}"/>
              </a:ext>
            </a:extLst>
          </p:cNvPr>
          <p:cNvGrpSpPr/>
          <p:nvPr/>
        </p:nvGrpSpPr>
        <p:grpSpPr>
          <a:xfrm>
            <a:off x="4428066" y="4550583"/>
            <a:ext cx="173952" cy="352136"/>
            <a:chOff x="7299959" y="7508461"/>
            <a:chExt cx="287020" cy="581025"/>
          </a:xfrm>
        </p:grpSpPr>
        <p:sp>
          <p:nvSpPr>
            <p:cNvPr id="135" name="object 77">
              <a:extLst>
                <a:ext uri="{FF2B5EF4-FFF2-40B4-BE49-F238E27FC236}">
                  <a16:creationId xmlns:a16="http://schemas.microsoft.com/office/drawing/2014/main" id="{4488A28C-C2C3-4B5A-B535-49C19036A7AC}"/>
                </a:ext>
              </a:extLst>
            </p:cNvPr>
            <p:cNvSpPr/>
            <p:nvPr/>
          </p:nvSpPr>
          <p:spPr>
            <a:xfrm>
              <a:off x="7299959" y="7508461"/>
              <a:ext cx="287020" cy="581025"/>
            </a:xfrm>
            <a:custGeom>
              <a:avLst/>
              <a:gdLst/>
              <a:ahLst/>
              <a:cxnLst/>
              <a:rect l="l" t="t" r="r" b="b"/>
              <a:pathLst>
                <a:path w="287020" h="581025">
                  <a:moveTo>
                    <a:pt x="286320" y="96"/>
                  </a:moveTo>
                  <a:lnTo>
                    <a:pt x="-184" y="96"/>
                  </a:lnTo>
                  <a:lnTo>
                    <a:pt x="-184" y="580725"/>
                  </a:lnTo>
                  <a:lnTo>
                    <a:pt x="286320" y="580725"/>
                  </a:lnTo>
                  <a:lnTo>
                    <a:pt x="286320" y="96"/>
                  </a:lnTo>
                  <a:close/>
                </a:path>
              </a:pathLst>
            </a:custGeom>
            <a:solidFill>
              <a:srgbClr val="5587B6"/>
            </a:solidFill>
          </p:spPr>
          <p:txBody>
            <a:bodyPr wrap="square" lIns="0" tIns="0" rIns="0" bIns="0" rtlCol="0"/>
            <a:lstStyle/>
            <a:p>
              <a:endParaRPr sz="1091"/>
            </a:p>
          </p:txBody>
        </p:sp>
        <p:sp>
          <p:nvSpPr>
            <p:cNvPr id="136" name="object 78">
              <a:extLst>
                <a:ext uri="{FF2B5EF4-FFF2-40B4-BE49-F238E27FC236}">
                  <a16:creationId xmlns:a16="http://schemas.microsoft.com/office/drawing/2014/main" id="{6FFB3B83-4A5F-B902-6ADA-6ECE0E94AA71}"/>
                </a:ext>
              </a:extLst>
            </p:cNvPr>
            <p:cNvSpPr/>
            <p:nvPr/>
          </p:nvSpPr>
          <p:spPr>
            <a:xfrm>
              <a:off x="7362443" y="7624285"/>
              <a:ext cx="158750" cy="161925"/>
            </a:xfrm>
            <a:custGeom>
              <a:avLst/>
              <a:gdLst/>
              <a:ahLst/>
              <a:cxnLst/>
              <a:rect l="l" t="t" r="r" b="b"/>
              <a:pathLst>
                <a:path w="158750" h="161925">
                  <a:moveTo>
                    <a:pt x="-186" y="161633"/>
                  </a:moveTo>
                  <a:lnTo>
                    <a:pt x="158305" y="161633"/>
                  </a:lnTo>
                  <a:lnTo>
                    <a:pt x="158305" y="93"/>
                  </a:lnTo>
                  <a:lnTo>
                    <a:pt x="-186" y="93"/>
                  </a:lnTo>
                  <a:lnTo>
                    <a:pt x="-186" y="161633"/>
                  </a:lnTo>
                  <a:close/>
                </a:path>
              </a:pathLst>
            </a:custGeom>
            <a:ln w="12191">
              <a:solidFill>
                <a:srgbClr val="FFFFFF"/>
              </a:solidFill>
            </a:ln>
          </p:spPr>
          <p:txBody>
            <a:bodyPr wrap="square" lIns="0" tIns="0" rIns="0" bIns="0" rtlCol="0"/>
            <a:lstStyle/>
            <a:p>
              <a:endParaRPr sz="1091"/>
            </a:p>
          </p:txBody>
        </p:sp>
      </p:grpSp>
      <p:grpSp>
        <p:nvGrpSpPr>
          <p:cNvPr id="137" name="object 79">
            <a:extLst>
              <a:ext uri="{FF2B5EF4-FFF2-40B4-BE49-F238E27FC236}">
                <a16:creationId xmlns:a16="http://schemas.microsoft.com/office/drawing/2014/main" id="{18BEB1F9-BFDC-28BB-1271-88D615F4CCCD}"/>
              </a:ext>
            </a:extLst>
          </p:cNvPr>
          <p:cNvGrpSpPr/>
          <p:nvPr/>
        </p:nvGrpSpPr>
        <p:grpSpPr>
          <a:xfrm>
            <a:off x="4731019" y="4550583"/>
            <a:ext cx="172797" cy="352136"/>
            <a:chOff x="7799831" y="7508461"/>
            <a:chExt cx="285115" cy="581025"/>
          </a:xfrm>
        </p:grpSpPr>
        <p:sp>
          <p:nvSpPr>
            <p:cNvPr id="138" name="object 80">
              <a:extLst>
                <a:ext uri="{FF2B5EF4-FFF2-40B4-BE49-F238E27FC236}">
                  <a16:creationId xmlns:a16="http://schemas.microsoft.com/office/drawing/2014/main" id="{54F10FB7-ADB5-3914-D679-7042639A1C9C}"/>
                </a:ext>
              </a:extLst>
            </p:cNvPr>
            <p:cNvSpPr/>
            <p:nvPr/>
          </p:nvSpPr>
          <p:spPr>
            <a:xfrm>
              <a:off x="7799831" y="7508461"/>
              <a:ext cx="285115" cy="581025"/>
            </a:xfrm>
            <a:custGeom>
              <a:avLst/>
              <a:gdLst/>
              <a:ahLst/>
              <a:cxnLst/>
              <a:rect l="l" t="t" r="r" b="b"/>
              <a:pathLst>
                <a:path w="285115" h="581025">
                  <a:moveTo>
                    <a:pt x="284783" y="96"/>
                  </a:moveTo>
                  <a:lnTo>
                    <a:pt x="-197" y="96"/>
                  </a:lnTo>
                  <a:lnTo>
                    <a:pt x="-197" y="580725"/>
                  </a:lnTo>
                  <a:lnTo>
                    <a:pt x="284783" y="580725"/>
                  </a:lnTo>
                  <a:lnTo>
                    <a:pt x="284783" y="96"/>
                  </a:lnTo>
                  <a:close/>
                </a:path>
              </a:pathLst>
            </a:custGeom>
            <a:solidFill>
              <a:srgbClr val="5587B6"/>
            </a:solidFill>
          </p:spPr>
          <p:txBody>
            <a:bodyPr wrap="square" lIns="0" tIns="0" rIns="0" bIns="0" rtlCol="0"/>
            <a:lstStyle/>
            <a:p>
              <a:endParaRPr sz="1091"/>
            </a:p>
          </p:txBody>
        </p:sp>
        <p:sp>
          <p:nvSpPr>
            <p:cNvPr id="139" name="object 81">
              <a:extLst>
                <a:ext uri="{FF2B5EF4-FFF2-40B4-BE49-F238E27FC236}">
                  <a16:creationId xmlns:a16="http://schemas.microsoft.com/office/drawing/2014/main" id="{8437FE12-AEB9-F7A0-B004-EC258A1804FB}"/>
                </a:ext>
              </a:extLst>
            </p:cNvPr>
            <p:cNvSpPr/>
            <p:nvPr/>
          </p:nvSpPr>
          <p:spPr>
            <a:xfrm>
              <a:off x="7860791" y="7624285"/>
              <a:ext cx="158750" cy="161925"/>
            </a:xfrm>
            <a:custGeom>
              <a:avLst/>
              <a:gdLst/>
              <a:ahLst/>
              <a:cxnLst/>
              <a:rect l="l" t="t" r="r" b="b"/>
              <a:pathLst>
                <a:path w="158750" h="161925">
                  <a:moveTo>
                    <a:pt x="-198" y="161633"/>
                  </a:moveTo>
                  <a:lnTo>
                    <a:pt x="158293" y="161633"/>
                  </a:lnTo>
                  <a:lnTo>
                    <a:pt x="158293" y="93"/>
                  </a:lnTo>
                  <a:lnTo>
                    <a:pt x="-198" y="93"/>
                  </a:lnTo>
                  <a:lnTo>
                    <a:pt x="-198" y="161633"/>
                  </a:lnTo>
                  <a:close/>
                </a:path>
              </a:pathLst>
            </a:custGeom>
            <a:ln w="12191">
              <a:solidFill>
                <a:srgbClr val="FFFFFF"/>
              </a:solidFill>
            </a:ln>
          </p:spPr>
          <p:txBody>
            <a:bodyPr wrap="square" lIns="0" tIns="0" rIns="0" bIns="0" rtlCol="0"/>
            <a:lstStyle/>
            <a:p>
              <a:endParaRPr sz="1091"/>
            </a:p>
          </p:txBody>
        </p:sp>
      </p:grpSp>
      <p:grpSp>
        <p:nvGrpSpPr>
          <p:cNvPr id="140" name="object 82">
            <a:extLst>
              <a:ext uri="{FF2B5EF4-FFF2-40B4-BE49-F238E27FC236}">
                <a16:creationId xmlns:a16="http://schemas.microsoft.com/office/drawing/2014/main" id="{664A101F-674C-AD17-BB24-A017349D9E9B}"/>
              </a:ext>
            </a:extLst>
          </p:cNvPr>
          <p:cNvGrpSpPr/>
          <p:nvPr/>
        </p:nvGrpSpPr>
        <p:grpSpPr>
          <a:xfrm>
            <a:off x="5057986" y="4550583"/>
            <a:ext cx="173952" cy="352136"/>
            <a:chOff x="8339328" y="7508461"/>
            <a:chExt cx="287020" cy="581025"/>
          </a:xfrm>
        </p:grpSpPr>
        <p:sp>
          <p:nvSpPr>
            <p:cNvPr id="141" name="object 83">
              <a:extLst>
                <a:ext uri="{FF2B5EF4-FFF2-40B4-BE49-F238E27FC236}">
                  <a16:creationId xmlns:a16="http://schemas.microsoft.com/office/drawing/2014/main" id="{F4CCDF44-4086-666A-FAB7-6CCFD09223A8}"/>
                </a:ext>
              </a:extLst>
            </p:cNvPr>
            <p:cNvSpPr/>
            <p:nvPr/>
          </p:nvSpPr>
          <p:spPr>
            <a:xfrm>
              <a:off x="8339328" y="7508461"/>
              <a:ext cx="287020" cy="581025"/>
            </a:xfrm>
            <a:custGeom>
              <a:avLst/>
              <a:gdLst/>
              <a:ahLst/>
              <a:cxnLst/>
              <a:rect l="l" t="t" r="r" b="b"/>
              <a:pathLst>
                <a:path w="287020" h="581025">
                  <a:moveTo>
                    <a:pt x="286294" y="96"/>
                  </a:moveTo>
                  <a:lnTo>
                    <a:pt x="-210" y="96"/>
                  </a:lnTo>
                  <a:lnTo>
                    <a:pt x="-210" y="580725"/>
                  </a:lnTo>
                  <a:lnTo>
                    <a:pt x="286294" y="580725"/>
                  </a:lnTo>
                  <a:lnTo>
                    <a:pt x="286294" y="96"/>
                  </a:lnTo>
                  <a:close/>
                </a:path>
              </a:pathLst>
            </a:custGeom>
            <a:solidFill>
              <a:srgbClr val="5587B6"/>
            </a:solidFill>
          </p:spPr>
          <p:txBody>
            <a:bodyPr wrap="square" lIns="0" tIns="0" rIns="0" bIns="0" rtlCol="0"/>
            <a:lstStyle/>
            <a:p>
              <a:endParaRPr sz="1091"/>
            </a:p>
          </p:txBody>
        </p:sp>
        <p:sp>
          <p:nvSpPr>
            <p:cNvPr id="142" name="object 84">
              <a:extLst>
                <a:ext uri="{FF2B5EF4-FFF2-40B4-BE49-F238E27FC236}">
                  <a16:creationId xmlns:a16="http://schemas.microsoft.com/office/drawing/2014/main" id="{6B487C4A-DE51-2899-19B5-46446D3D5A03}"/>
                </a:ext>
              </a:extLst>
            </p:cNvPr>
            <p:cNvSpPr/>
            <p:nvPr/>
          </p:nvSpPr>
          <p:spPr>
            <a:xfrm>
              <a:off x="8401812" y="7624285"/>
              <a:ext cx="158750" cy="161925"/>
            </a:xfrm>
            <a:custGeom>
              <a:avLst/>
              <a:gdLst/>
              <a:ahLst/>
              <a:cxnLst/>
              <a:rect l="l" t="t" r="r" b="b"/>
              <a:pathLst>
                <a:path w="158750" h="161925">
                  <a:moveTo>
                    <a:pt x="-212" y="161633"/>
                  </a:moveTo>
                  <a:lnTo>
                    <a:pt x="158279" y="161633"/>
                  </a:lnTo>
                  <a:lnTo>
                    <a:pt x="158279" y="93"/>
                  </a:lnTo>
                  <a:lnTo>
                    <a:pt x="-212" y="93"/>
                  </a:lnTo>
                  <a:lnTo>
                    <a:pt x="-212" y="161633"/>
                  </a:lnTo>
                  <a:close/>
                </a:path>
              </a:pathLst>
            </a:custGeom>
            <a:ln w="12191">
              <a:solidFill>
                <a:srgbClr val="FFFFFF"/>
              </a:solidFill>
            </a:ln>
          </p:spPr>
          <p:txBody>
            <a:bodyPr wrap="square" lIns="0" tIns="0" rIns="0" bIns="0" rtlCol="0"/>
            <a:lstStyle/>
            <a:p>
              <a:endParaRPr sz="1091"/>
            </a:p>
          </p:txBody>
        </p:sp>
      </p:grpSp>
      <p:sp>
        <p:nvSpPr>
          <p:cNvPr id="143" name="object 85">
            <a:extLst>
              <a:ext uri="{FF2B5EF4-FFF2-40B4-BE49-F238E27FC236}">
                <a16:creationId xmlns:a16="http://schemas.microsoft.com/office/drawing/2014/main" id="{D531105D-F3B6-D158-8119-7C41EF81FD5A}"/>
              </a:ext>
            </a:extLst>
          </p:cNvPr>
          <p:cNvSpPr txBox="1"/>
          <p:nvPr/>
        </p:nvSpPr>
        <p:spPr>
          <a:xfrm>
            <a:off x="1672510" y="4935325"/>
            <a:ext cx="3468639" cy="160883"/>
          </a:xfrm>
          <a:prstGeom prst="rect">
            <a:avLst/>
          </a:prstGeom>
        </p:spPr>
        <p:txBody>
          <a:bodyPr vert="horz" wrap="square" lIns="0" tIns="6927" rIns="0" bIns="0" rtlCol="0">
            <a:spAutoFit/>
          </a:bodyPr>
          <a:lstStyle/>
          <a:p>
            <a:pPr marL="7697">
              <a:spcBef>
                <a:spcPts val="55"/>
              </a:spcBef>
              <a:tabLst>
                <a:tab pos="305205" algn="l"/>
                <a:tab pos="596939" algn="l"/>
                <a:tab pos="908686" algn="l"/>
                <a:tab pos="1240062" algn="l"/>
                <a:tab pos="1524099" algn="l"/>
                <a:tab pos="1836616" algn="l"/>
                <a:tab pos="2169916" algn="l"/>
                <a:tab pos="2476276" algn="l"/>
                <a:tab pos="2795336" algn="l"/>
                <a:tab pos="3099771" algn="l"/>
                <a:tab pos="3376495" algn="l"/>
              </a:tabLst>
            </a:pPr>
            <a:r>
              <a:rPr sz="1000" spc="-30" dirty="0">
                <a:solidFill>
                  <a:srgbClr val="252525"/>
                </a:solidFill>
                <a:latin typeface="Arial"/>
                <a:cs typeface="Arial"/>
              </a:rPr>
              <a:t>E</a:t>
            </a:r>
            <a:r>
              <a:rPr sz="1000" dirty="0">
                <a:solidFill>
                  <a:srgbClr val="252525"/>
                </a:solidFill>
                <a:latin typeface="Arial"/>
                <a:cs typeface="Arial"/>
              </a:rPr>
              <a:t>	</a:t>
            </a:r>
            <a:r>
              <a:rPr sz="1000" spc="-30" dirty="0">
                <a:solidFill>
                  <a:srgbClr val="252525"/>
                </a:solidFill>
                <a:latin typeface="Arial"/>
                <a:cs typeface="Arial"/>
              </a:rPr>
              <a:t>F</a:t>
            </a:r>
            <a:r>
              <a:rPr sz="1000" dirty="0">
                <a:solidFill>
                  <a:srgbClr val="252525"/>
                </a:solidFill>
                <a:latin typeface="Arial"/>
                <a:cs typeface="Arial"/>
              </a:rPr>
              <a:t>	</a:t>
            </a:r>
            <a:r>
              <a:rPr sz="1000" spc="-30" dirty="0">
                <a:solidFill>
                  <a:srgbClr val="252525"/>
                </a:solidFill>
                <a:latin typeface="Arial"/>
                <a:cs typeface="Arial"/>
              </a:rPr>
              <a:t>G</a:t>
            </a:r>
            <a:r>
              <a:rPr sz="1000" dirty="0">
                <a:solidFill>
                  <a:srgbClr val="252525"/>
                </a:solidFill>
                <a:latin typeface="Arial"/>
                <a:cs typeface="Arial"/>
              </a:rPr>
              <a:t>	</a:t>
            </a:r>
            <a:r>
              <a:rPr sz="1000" spc="-30" dirty="0">
                <a:solidFill>
                  <a:srgbClr val="252525"/>
                </a:solidFill>
                <a:latin typeface="Arial"/>
                <a:cs typeface="Arial"/>
              </a:rPr>
              <a:t>H</a:t>
            </a:r>
            <a:r>
              <a:rPr sz="1000" dirty="0">
                <a:solidFill>
                  <a:srgbClr val="252525"/>
                </a:solidFill>
                <a:latin typeface="Arial"/>
                <a:cs typeface="Arial"/>
              </a:rPr>
              <a:t>	</a:t>
            </a:r>
            <a:r>
              <a:rPr sz="1000" spc="-30" dirty="0">
                <a:solidFill>
                  <a:srgbClr val="252525"/>
                </a:solidFill>
                <a:latin typeface="Arial"/>
                <a:cs typeface="Arial"/>
              </a:rPr>
              <a:t>I</a:t>
            </a:r>
            <a:r>
              <a:rPr sz="1000" dirty="0">
                <a:solidFill>
                  <a:srgbClr val="252525"/>
                </a:solidFill>
                <a:latin typeface="Arial"/>
                <a:cs typeface="Arial"/>
              </a:rPr>
              <a:t>	</a:t>
            </a:r>
            <a:r>
              <a:rPr sz="1000" spc="-30" dirty="0">
                <a:solidFill>
                  <a:srgbClr val="252525"/>
                </a:solidFill>
                <a:latin typeface="Arial"/>
                <a:cs typeface="Arial"/>
              </a:rPr>
              <a:t>J</a:t>
            </a:r>
            <a:r>
              <a:rPr sz="1000" dirty="0">
                <a:solidFill>
                  <a:srgbClr val="252525"/>
                </a:solidFill>
                <a:latin typeface="Arial"/>
                <a:cs typeface="Arial"/>
              </a:rPr>
              <a:t>	</a:t>
            </a:r>
            <a:r>
              <a:rPr sz="1000" spc="-30" dirty="0">
                <a:solidFill>
                  <a:srgbClr val="252525"/>
                </a:solidFill>
                <a:latin typeface="Arial"/>
                <a:cs typeface="Arial"/>
              </a:rPr>
              <a:t>K</a:t>
            </a:r>
            <a:r>
              <a:rPr sz="1000" dirty="0">
                <a:solidFill>
                  <a:srgbClr val="252525"/>
                </a:solidFill>
                <a:latin typeface="Arial"/>
                <a:cs typeface="Arial"/>
              </a:rPr>
              <a:t>	</a:t>
            </a:r>
            <a:r>
              <a:rPr sz="1000" spc="-30" dirty="0">
                <a:solidFill>
                  <a:srgbClr val="252525"/>
                </a:solidFill>
                <a:latin typeface="Arial"/>
                <a:cs typeface="Arial"/>
              </a:rPr>
              <a:t>L</a:t>
            </a:r>
            <a:r>
              <a:rPr sz="1000" dirty="0">
                <a:solidFill>
                  <a:srgbClr val="252525"/>
                </a:solidFill>
                <a:latin typeface="Arial"/>
                <a:cs typeface="Arial"/>
              </a:rPr>
              <a:t>	</a:t>
            </a:r>
            <a:r>
              <a:rPr sz="1000" spc="-30" dirty="0">
                <a:solidFill>
                  <a:srgbClr val="252525"/>
                </a:solidFill>
                <a:latin typeface="Arial"/>
                <a:cs typeface="Arial"/>
              </a:rPr>
              <a:t>M</a:t>
            </a:r>
            <a:r>
              <a:rPr sz="1000" dirty="0">
                <a:solidFill>
                  <a:srgbClr val="252525"/>
                </a:solidFill>
                <a:latin typeface="Arial"/>
                <a:cs typeface="Arial"/>
              </a:rPr>
              <a:t>	</a:t>
            </a:r>
            <a:r>
              <a:rPr sz="1000" spc="-30" dirty="0">
                <a:solidFill>
                  <a:srgbClr val="252525"/>
                </a:solidFill>
                <a:latin typeface="Arial"/>
                <a:cs typeface="Arial"/>
              </a:rPr>
              <a:t>N</a:t>
            </a:r>
            <a:r>
              <a:rPr sz="1000" dirty="0">
                <a:solidFill>
                  <a:srgbClr val="252525"/>
                </a:solidFill>
                <a:latin typeface="Arial"/>
                <a:cs typeface="Arial"/>
              </a:rPr>
              <a:t>	</a:t>
            </a:r>
            <a:r>
              <a:rPr sz="1000" spc="-30" dirty="0">
                <a:solidFill>
                  <a:srgbClr val="252525"/>
                </a:solidFill>
                <a:latin typeface="Arial"/>
                <a:cs typeface="Arial"/>
              </a:rPr>
              <a:t>O</a:t>
            </a:r>
            <a:r>
              <a:rPr sz="1000" dirty="0">
                <a:solidFill>
                  <a:srgbClr val="252525"/>
                </a:solidFill>
                <a:latin typeface="Arial"/>
                <a:cs typeface="Arial"/>
              </a:rPr>
              <a:t>	</a:t>
            </a:r>
            <a:r>
              <a:rPr sz="1000" spc="-30" dirty="0">
                <a:solidFill>
                  <a:srgbClr val="252525"/>
                </a:solidFill>
                <a:latin typeface="Arial"/>
                <a:cs typeface="Arial"/>
              </a:rPr>
              <a:t>P</a:t>
            </a:r>
            <a:endParaRPr sz="1000">
              <a:latin typeface="Arial"/>
              <a:cs typeface="Arial"/>
            </a:endParaRPr>
          </a:p>
        </p:txBody>
      </p:sp>
      <p:sp>
        <p:nvSpPr>
          <p:cNvPr id="144" name="object 86">
            <a:extLst>
              <a:ext uri="{FF2B5EF4-FFF2-40B4-BE49-F238E27FC236}">
                <a16:creationId xmlns:a16="http://schemas.microsoft.com/office/drawing/2014/main" id="{EDC100D9-8DC5-ED16-67E7-9175C67C0B84}"/>
              </a:ext>
            </a:extLst>
          </p:cNvPr>
          <p:cNvSpPr txBox="1"/>
          <p:nvPr/>
        </p:nvSpPr>
        <p:spPr>
          <a:xfrm>
            <a:off x="1892024" y="2096126"/>
            <a:ext cx="1945794" cy="192013"/>
          </a:xfrm>
          <a:prstGeom prst="rect">
            <a:avLst/>
          </a:prstGeom>
        </p:spPr>
        <p:txBody>
          <a:bodyPr vert="horz" wrap="square" lIns="0" tIns="10006" rIns="0" bIns="0" rtlCol="0">
            <a:spAutoFit/>
          </a:bodyPr>
          <a:lstStyle/>
          <a:p>
            <a:pPr marL="7697" algn="ctr">
              <a:spcBef>
                <a:spcPts val="79"/>
              </a:spcBef>
            </a:pPr>
            <a:r>
              <a:rPr sz="1182" spc="-6" dirty="0" err="1">
                <a:solidFill>
                  <a:srgbClr val="252525"/>
                </a:solidFill>
                <a:latin typeface="微软雅黑"/>
                <a:cs typeface="微软雅黑"/>
              </a:rPr>
              <a:t>基本转发原理</a:t>
            </a:r>
            <a:endParaRPr sz="1182" dirty="0">
              <a:latin typeface="微软雅黑"/>
              <a:cs typeface="微软雅黑"/>
            </a:endParaRPr>
          </a:p>
        </p:txBody>
      </p:sp>
      <p:sp>
        <p:nvSpPr>
          <p:cNvPr id="145" name="object 87">
            <a:extLst>
              <a:ext uri="{FF2B5EF4-FFF2-40B4-BE49-F238E27FC236}">
                <a16:creationId xmlns:a16="http://schemas.microsoft.com/office/drawing/2014/main" id="{E713F492-7B73-680B-CDA4-3DAF359D6C71}"/>
              </a:ext>
            </a:extLst>
          </p:cNvPr>
          <p:cNvSpPr txBox="1"/>
          <p:nvPr/>
        </p:nvSpPr>
        <p:spPr>
          <a:xfrm>
            <a:off x="2573792" y="3254372"/>
            <a:ext cx="521517" cy="176416"/>
          </a:xfrm>
          <a:prstGeom prst="rect">
            <a:avLst/>
          </a:prstGeom>
        </p:spPr>
        <p:txBody>
          <a:bodyPr vert="horz" wrap="square" lIns="0" tIns="8467" rIns="0" bIns="0" rtlCol="0">
            <a:spAutoFit/>
          </a:bodyPr>
          <a:lstStyle/>
          <a:p>
            <a:pPr marL="7697">
              <a:spcBef>
                <a:spcPts val="67"/>
              </a:spcBef>
            </a:pPr>
            <a:r>
              <a:rPr sz="1091" b="1" spc="-6" dirty="0">
                <a:solidFill>
                  <a:srgbClr val="FF0000"/>
                </a:solidFill>
                <a:latin typeface="Arial"/>
                <a:cs typeface="Arial"/>
              </a:rPr>
              <a:t>ECMP</a:t>
            </a:r>
            <a:endParaRPr sz="1091" dirty="0">
              <a:latin typeface="Arial"/>
              <a:cs typeface="Arial"/>
            </a:endParaRPr>
          </a:p>
        </p:txBody>
      </p:sp>
      <p:grpSp>
        <p:nvGrpSpPr>
          <p:cNvPr id="146" name="object 88">
            <a:extLst>
              <a:ext uri="{FF2B5EF4-FFF2-40B4-BE49-F238E27FC236}">
                <a16:creationId xmlns:a16="http://schemas.microsoft.com/office/drawing/2014/main" id="{152D2607-9DE7-B8BF-3DCC-34C9AFCB544C}"/>
              </a:ext>
            </a:extLst>
          </p:cNvPr>
          <p:cNvGrpSpPr/>
          <p:nvPr/>
        </p:nvGrpSpPr>
        <p:grpSpPr>
          <a:xfrm>
            <a:off x="1622367" y="2732790"/>
            <a:ext cx="2167467" cy="156633"/>
            <a:chOff x="2670555" y="4509102"/>
            <a:chExt cx="3576320" cy="258445"/>
          </a:xfrm>
        </p:grpSpPr>
        <p:pic>
          <p:nvPicPr>
            <p:cNvPr id="147" name="object 89">
              <a:extLst>
                <a:ext uri="{FF2B5EF4-FFF2-40B4-BE49-F238E27FC236}">
                  <a16:creationId xmlns:a16="http://schemas.microsoft.com/office/drawing/2014/main" id="{F0C90C5C-99E2-2C76-AFD1-50D8BA3F21F4}"/>
                </a:ext>
              </a:extLst>
            </p:cNvPr>
            <p:cNvPicPr/>
            <p:nvPr/>
          </p:nvPicPr>
          <p:blipFill>
            <a:blip r:embed="rId7" cstate="print"/>
            <a:stretch>
              <a:fillRect/>
            </a:stretch>
          </p:blipFill>
          <p:spPr>
            <a:xfrm>
              <a:off x="2670555" y="4562696"/>
              <a:ext cx="216662" cy="196596"/>
            </a:xfrm>
            <a:prstGeom prst="rect">
              <a:avLst/>
            </a:prstGeom>
          </p:spPr>
        </p:pic>
        <p:pic>
          <p:nvPicPr>
            <p:cNvPr id="148" name="object 90">
              <a:extLst>
                <a:ext uri="{FF2B5EF4-FFF2-40B4-BE49-F238E27FC236}">
                  <a16:creationId xmlns:a16="http://schemas.microsoft.com/office/drawing/2014/main" id="{A7123D11-8FAD-8194-697E-ADB727D82FAC}"/>
                </a:ext>
              </a:extLst>
            </p:cNvPr>
            <p:cNvPicPr/>
            <p:nvPr/>
          </p:nvPicPr>
          <p:blipFill>
            <a:blip r:embed="rId8" cstate="print"/>
            <a:stretch>
              <a:fillRect/>
            </a:stretch>
          </p:blipFill>
          <p:spPr>
            <a:xfrm>
              <a:off x="4256786" y="4509102"/>
              <a:ext cx="311658" cy="258317"/>
            </a:xfrm>
            <a:prstGeom prst="rect">
              <a:avLst/>
            </a:prstGeom>
          </p:spPr>
        </p:pic>
        <p:sp>
          <p:nvSpPr>
            <p:cNvPr id="149" name="object 91">
              <a:extLst>
                <a:ext uri="{FF2B5EF4-FFF2-40B4-BE49-F238E27FC236}">
                  <a16:creationId xmlns:a16="http://schemas.microsoft.com/office/drawing/2014/main" id="{088AFA2F-6ADB-969A-6FFA-F986675C0FFB}"/>
                </a:ext>
              </a:extLst>
            </p:cNvPr>
            <p:cNvSpPr/>
            <p:nvPr/>
          </p:nvSpPr>
          <p:spPr>
            <a:xfrm>
              <a:off x="6080252" y="4570570"/>
              <a:ext cx="166370" cy="152400"/>
            </a:xfrm>
            <a:custGeom>
              <a:avLst/>
              <a:gdLst/>
              <a:ahLst/>
              <a:cxnLst/>
              <a:rect l="l" t="t" r="r" b="b"/>
              <a:pathLst>
                <a:path w="166370" h="152400">
                  <a:moveTo>
                    <a:pt x="116810" y="170"/>
                  </a:moveTo>
                  <a:lnTo>
                    <a:pt x="-153" y="70780"/>
                  </a:lnTo>
                  <a:lnTo>
                    <a:pt x="49121" y="152312"/>
                  </a:lnTo>
                  <a:lnTo>
                    <a:pt x="166085" y="81702"/>
                  </a:lnTo>
                  <a:lnTo>
                    <a:pt x="116810" y="170"/>
                  </a:lnTo>
                  <a:close/>
                </a:path>
              </a:pathLst>
            </a:custGeom>
            <a:solidFill>
              <a:srgbClr val="FC0000"/>
            </a:solidFill>
          </p:spPr>
          <p:txBody>
            <a:bodyPr wrap="square" lIns="0" tIns="0" rIns="0" bIns="0" rtlCol="0"/>
            <a:lstStyle/>
            <a:p>
              <a:endParaRPr sz="1091"/>
            </a:p>
          </p:txBody>
        </p:sp>
      </p:grpSp>
      <p:grpSp>
        <p:nvGrpSpPr>
          <p:cNvPr id="150" name="object 92">
            <a:extLst>
              <a:ext uri="{FF2B5EF4-FFF2-40B4-BE49-F238E27FC236}">
                <a16:creationId xmlns:a16="http://schemas.microsoft.com/office/drawing/2014/main" id="{B376F9D3-7B85-9DDB-49D2-6C27785B2DAD}"/>
              </a:ext>
            </a:extLst>
          </p:cNvPr>
          <p:cNvGrpSpPr/>
          <p:nvPr/>
        </p:nvGrpSpPr>
        <p:grpSpPr>
          <a:xfrm>
            <a:off x="4727324" y="2906510"/>
            <a:ext cx="82358" cy="118533"/>
            <a:chOff x="7793735" y="4795741"/>
            <a:chExt cx="135890" cy="195580"/>
          </a:xfrm>
        </p:grpSpPr>
        <p:sp>
          <p:nvSpPr>
            <p:cNvPr id="151" name="object 93">
              <a:extLst>
                <a:ext uri="{FF2B5EF4-FFF2-40B4-BE49-F238E27FC236}">
                  <a16:creationId xmlns:a16="http://schemas.microsoft.com/office/drawing/2014/main" id="{9135283A-21FD-9002-C9C1-4FBD22471619}"/>
                </a:ext>
              </a:extLst>
            </p:cNvPr>
            <p:cNvSpPr/>
            <p:nvPr/>
          </p:nvSpPr>
          <p:spPr>
            <a:xfrm>
              <a:off x="7793735" y="4795741"/>
              <a:ext cx="135890" cy="94615"/>
            </a:xfrm>
            <a:custGeom>
              <a:avLst/>
              <a:gdLst/>
              <a:ahLst/>
              <a:cxnLst/>
              <a:rect l="l" t="t" r="r" b="b"/>
              <a:pathLst>
                <a:path w="135890" h="94614">
                  <a:moveTo>
                    <a:pt x="135435" y="164"/>
                  </a:moveTo>
                  <a:lnTo>
                    <a:pt x="-196" y="164"/>
                  </a:lnTo>
                  <a:lnTo>
                    <a:pt x="-196" y="94650"/>
                  </a:lnTo>
                  <a:lnTo>
                    <a:pt x="135435" y="94650"/>
                  </a:lnTo>
                  <a:lnTo>
                    <a:pt x="135435" y="164"/>
                  </a:lnTo>
                  <a:close/>
                </a:path>
              </a:pathLst>
            </a:custGeom>
            <a:solidFill>
              <a:srgbClr val="91CE4F"/>
            </a:solidFill>
          </p:spPr>
          <p:txBody>
            <a:bodyPr wrap="square" lIns="0" tIns="0" rIns="0" bIns="0" rtlCol="0"/>
            <a:lstStyle/>
            <a:p>
              <a:endParaRPr sz="1091"/>
            </a:p>
          </p:txBody>
        </p:sp>
        <p:sp>
          <p:nvSpPr>
            <p:cNvPr id="152" name="object 94">
              <a:extLst>
                <a:ext uri="{FF2B5EF4-FFF2-40B4-BE49-F238E27FC236}">
                  <a16:creationId xmlns:a16="http://schemas.microsoft.com/office/drawing/2014/main" id="{1B253969-DD97-6257-8FCE-774EDFB28DC1}"/>
                </a:ext>
              </a:extLst>
            </p:cNvPr>
            <p:cNvSpPr/>
            <p:nvPr/>
          </p:nvSpPr>
          <p:spPr>
            <a:xfrm>
              <a:off x="7793735" y="4894801"/>
              <a:ext cx="135890" cy="96520"/>
            </a:xfrm>
            <a:custGeom>
              <a:avLst/>
              <a:gdLst/>
              <a:ahLst/>
              <a:cxnLst/>
              <a:rect l="l" t="t" r="r" b="b"/>
              <a:pathLst>
                <a:path w="135890" h="96520">
                  <a:moveTo>
                    <a:pt x="135435" y="162"/>
                  </a:moveTo>
                  <a:lnTo>
                    <a:pt x="-196" y="162"/>
                  </a:lnTo>
                  <a:lnTo>
                    <a:pt x="-196" y="96171"/>
                  </a:lnTo>
                  <a:lnTo>
                    <a:pt x="135435" y="96171"/>
                  </a:lnTo>
                  <a:lnTo>
                    <a:pt x="135435" y="162"/>
                  </a:lnTo>
                  <a:close/>
                </a:path>
              </a:pathLst>
            </a:custGeom>
            <a:solidFill>
              <a:srgbClr val="FCFC00"/>
            </a:solidFill>
          </p:spPr>
          <p:txBody>
            <a:bodyPr wrap="square" lIns="0" tIns="0" rIns="0" bIns="0" rtlCol="0"/>
            <a:lstStyle/>
            <a:p>
              <a:endParaRPr sz="1091"/>
            </a:p>
          </p:txBody>
        </p:sp>
      </p:grpSp>
      <p:sp>
        <p:nvSpPr>
          <p:cNvPr id="153" name="object 95">
            <a:extLst>
              <a:ext uri="{FF2B5EF4-FFF2-40B4-BE49-F238E27FC236}">
                <a16:creationId xmlns:a16="http://schemas.microsoft.com/office/drawing/2014/main" id="{D454E810-07CB-D582-F78F-C995B9895150}"/>
              </a:ext>
            </a:extLst>
          </p:cNvPr>
          <p:cNvSpPr txBox="1"/>
          <p:nvPr/>
        </p:nvSpPr>
        <p:spPr>
          <a:xfrm>
            <a:off x="5871638" y="1352939"/>
            <a:ext cx="1125682" cy="222318"/>
          </a:xfrm>
          <a:prstGeom prst="rect">
            <a:avLst/>
          </a:prstGeom>
        </p:spPr>
        <p:txBody>
          <a:bodyPr vert="horz" wrap="square" lIns="0" tIns="7697" rIns="0" bIns="0" rtlCol="0">
            <a:spAutoFit/>
          </a:bodyPr>
          <a:lstStyle/>
          <a:p>
            <a:pPr marL="230924" indent="-223612">
              <a:spcBef>
                <a:spcPts val="61"/>
              </a:spcBef>
              <a:buFont typeface="Wingdings"/>
              <a:buChar char=""/>
              <a:tabLst>
                <a:tab pos="230924" algn="l"/>
                <a:tab pos="231309" algn="l"/>
              </a:tabLst>
            </a:pPr>
            <a:r>
              <a:rPr sz="1394" b="1" spc="-6" dirty="0">
                <a:solidFill>
                  <a:srgbClr val="C00000"/>
                </a:solidFill>
                <a:latin typeface="微软雅黑"/>
                <a:cs typeface="微软雅黑"/>
              </a:rPr>
              <a:t>原理说明：</a:t>
            </a:r>
            <a:endParaRPr sz="1394">
              <a:latin typeface="微软雅黑"/>
              <a:cs typeface="微软雅黑"/>
            </a:endParaRPr>
          </a:p>
        </p:txBody>
      </p:sp>
      <p:sp>
        <p:nvSpPr>
          <p:cNvPr id="154" name="object 96">
            <a:extLst>
              <a:ext uri="{FF2B5EF4-FFF2-40B4-BE49-F238E27FC236}">
                <a16:creationId xmlns:a16="http://schemas.microsoft.com/office/drawing/2014/main" id="{92FA2F6A-5DCD-9794-377E-25FED9B9A783}"/>
              </a:ext>
            </a:extLst>
          </p:cNvPr>
          <p:cNvSpPr txBox="1"/>
          <p:nvPr/>
        </p:nvSpPr>
        <p:spPr>
          <a:xfrm>
            <a:off x="5871638" y="1653343"/>
            <a:ext cx="5472545" cy="668915"/>
          </a:xfrm>
          <a:prstGeom prst="rect">
            <a:avLst/>
          </a:prstGeom>
        </p:spPr>
        <p:txBody>
          <a:bodyPr vert="horz" wrap="square" lIns="0" tIns="45797" rIns="0" bIns="0" rtlCol="0">
            <a:spAutoFit/>
          </a:bodyPr>
          <a:lstStyle/>
          <a:p>
            <a:pPr marL="292888" indent="-285576">
              <a:spcBef>
                <a:spcPts val="361"/>
              </a:spcBef>
              <a:buFont typeface="Wingdings"/>
              <a:buChar char=""/>
              <a:tabLst>
                <a:tab pos="292888" algn="l"/>
                <a:tab pos="293274" algn="l"/>
              </a:tabLst>
            </a:pPr>
            <a:r>
              <a:rPr lang="zh-CN" altLang="en-US" sz="1182" dirty="0">
                <a:solidFill>
                  <a:srgbClr val="252525"/>
                </a:solidFill>
                <a:latin typeface="微软雅黑" panose="020B0503020204020204" pitchFamily="34" charset="-122"/>
                <a:ea typeface="微软雅黑" panose="020B0503020204020204" pitchFamily="34" charset="-122"/>
                <a:cs typeface="微软雅黑"/>
              </a:rPr>
              <a:t>数据包切分成标准</a:t>
            </a:r>
            <a:r>
              <a:rPr lang="en-US" altLang="zh-CN" sz="1182" dirty="0">
                <a:solidFill>
                  <a:srgbClr val="252525"/>
                </a:solidFill>
                <a:latin typeface="微软雅黑" panose="020B0503020204020204" pitchFamily="34" charset="-122"/>
                <a:ea typeface="微软雅黑" panose="020B0503020204020204" pitchFamily="34" charset="-122"/>
                <a:cs typeface="微软雅黑"/>
              </a:rPr>
              <a:t>Cell</a:t>
            </a:r>
            <a:r>
              <a:rPr lang="zh-CN" altLang="en-US" sz="1182" dirty="0">
                <a:solidFill>
                  <a:srgbClr val="252525"/>
                </a:solidFill>
                <a:latin typeface="微软雅黑" panose="020B0503020204020204" pitchFamily="34" charset="-122"/>
                <a:ea typeface="微软雅黑" panose="020B0503020204020204" pitchFamily="34" charset="-122"/>
                <a:cs typeface="微软雅黑"/>
              </a:rPr>
              <a:t>大小</a:t>
            </a:r>
            <a:r>
              <a:rPr sz="1182" spc="-6" dirty="0">
                <a:solidFill>
                  <a:srgbClr val="252525"/>
                </a:solidFill>
                <a:latin typeface="微软雅黑" panose="020B0503020204020204" pitchFamily="34" charset="-122"/>
                <a:ea typeface="微软雅黑" panose="020B0503020204020204" pitchFamily="34" charset="-122"/>
                <a:cs typeface="微软雅黑"/>
              </a:rPr>
              <a:t>，逐包发送；</a:t>
            </a:r>
            <a:endParaRPr sz="1182" dirty="0">
              <a:latin typeface="微软雅黑" panose="020B0503020204020204" pitchFamily="34" charset="-122"/>
              <a:ea typeface="微软雅黑" panose="020B0503020204020204" pitchFamily="34" charset="-122"/>
              <a:cs typeface="微软雅黑"/>
            </a:endParaRPr>
          </a:p>
          <a:p>
            <a:pPr marL="292888" indent="-285576">
              <a:spcBef>
                <a:spcPts val="306"/>
              </a:spcBef>
              <a:buFont typeface="Wingdings"/>
              <a:buChar char=""/>
              <a:tabLst>
                <a:tab pos="292888" algn="l"/>
                <a:tab pos="293274" algn="l"/>
              </a:tabLst>
            </a:pPr>
            <a:r>
              <a:rPr sz="1182" spc="-3" dirty="0">
                <a:solidFill>
                  <a:srgbClr val="252525"/>
                </a:solidFill>
                <a:latin typeface="微软雅黑"/>
                <a:cs typeface="微软雅黑"/>
              </a:rPr>
              <a:t>每个报文发送前均查看下一跳的链路负载，总是选择负载较低的下一跳转发；</a:t>
            </a:r>
            <a:endParaRPr sz="1182" dirty="0">
              <a:latin typeface="微软雅黑"/>
              <a:cs typeface="微软雅黑"/>
            </a:endParaRPr>
          </a:p>
          <a:p>
            <a:pPr marL="292888" indent="-285576">
              <a:spcBef>
                <a:spcPts val="312"/>
              </a:spcBef>
              <a:buFont typeface="Wingdings"/>
              <a:buChar char=""/>
              <a:tabLst>
                <a:tab pos="292888" algn="l"/>
                <a:tab pos="293274" algn="l"/>
              </a:tabLst>
            </a:pPr>
            <a:r>
              <a:rPr sz="1182" spc="-3" dirty="0">
                <a:solidFill>
                  <a:srgbClr val="252525"/>
                </a:solidFill>
                <a:latin typeface="微软雅黑"/>
                <a:cs typeface="微软雅黑"/>
              </a:rPr>
              <a:t>总体而言，能实现多路径下一跳的链路利用率趋近于平均；</a:t>
            </a:r>
            <a:endParaRPr sz="1182" dirty="0">
              <a:latin typeface="微软雅黑"/>
              <a:cs typeface="微软雅黑"/>
            </a:endParaRPr>
          </a:p>
        </p:txBody>
      </p:sp>
      <p:sp>
        <p:nvSpPr>
          <p:cNvPr id="155" name="object 97">
            <a:extLst>
              <a:ext uri="{FF2B5EF4-FFF2-40B4-BE49-F238E27FC236}">
                <a16:creationId xmlns:a16="http://schemas.microsoft.com/office/drawing/2014/main" id="{D4ACE084-7782-BDA6-60E6-C3619227D104}"/>
              </a:ext>
            </a:extLst>
          </p:cNvPr>
          <p:cNvSpPr txBox="1"/>
          <p:nvPr/>
        </p:nvSpPr>
        <p:spPr>
          <a:xfrm>
            <a:off x="5871639" y="2464815"/>
            <a:ext cx="5561445" cy="654168"/>
          </a:xfrm>
          <a:prstGeom prst="rect">
            <a:avLst/>
          </a:prstGeom>
        </p:spPr>
        <p:txBody>
          <a:bodyPr vert="horz" wrap="square" lIns="0" tIns="7697" rIns="0" bIns="0" rtlCol="0">
            <a:spAutoFit/>
          </a:bodyPr>
          <a:lstStyle/>
          <a:p>
            <a:pPr marL="7697" marR="3079" algn="just">
              <a:lnSpc>
                <a:spcPct val="121800"/>
              </a:lnSpc>
              <a:spcBef>
                <a:spcPts val="61"/>
              </a:spcBef>
            </a:pPr>
            <a:r>
              <a:rPr sz="1182" b="1" dirty="0">
                <a:solidFill>
                  <a:srgbClr val="252525"/>
                </a:solidFill>
                <a:latin typeface="微软雅黑" panose="020B0503020204020204" pitchFamily="34" charset="-122"/>
                <a:ea typeface="微软雅黑" panose="020B0503020204020204" pitchFamily="34" charset="-122"/>
                <a:cs typeface="微软雅黑"/>
              </a:rPr>
              <a:t>举例如图左：</a:t>
            </a:r>
            <a:r>
              <a:rPr sz="1182" dirty="0">
                <a:solidFill>
                  <a:srgbClr val="252525"/>
                </a:solidFill>
                <a:latin typeface="微软雅黑" panose="020B0503020204020204" pitchFamily="34" charset="-122"/>
                <a:ea typeface="微软雅黑" panose="020B0503020204020204" pitchFamily="34" charset="-122"/>
                <a:cs typeface="微软雅黑"/>
              </a:rPr>
              <a:t>A到P通信，到达Leaf1 后， 根据上行4条链路状态，</a:t>
            </a:r>
            <a:r>
              <a:rPr lang="zh-CN" altLang="en-US" sz="1182" dirty="0">
                <a:solidFill>
                  <a:srgbClr val="252525"/>
                </a:solidFill>
                <a:latin typeface="微软雅黑" panose="020B0503020204020204" pitchFamily="34" charset="-122"/>
                <a:ea typeface="微软雅黑" panose="020B0503020204020204" pitchFamily="34" charset="-122"/>
                <a:cs typeface="微软雅黑"/>
              </a:rPr>
              <a:t>切分</a:t>
            </a:r>
            <a:r>
              <a:rPr sz="1182" dirty="0" err="1">
                <a:solidFill>
                  <a:srgbClr val="252525"/>
                </a:solidFill>
                <a:latin typeface="微软雅黑" panose="020B0503020204020204" pitchFamily="34" charset="-122"/>
                <a:ea typeface="微软雅黑" panose="020B0503020204020204" pitchFamily="34" charset="-122"/>
                <a:cs typeface="微软雅黑"/>
              </a:rPr>
              <a:t>逐包Hash</a:t>
            </a:r>
            <a:r>
              <a:rPr sz="1182" spc="-12" dirty="0" err="1">
                <a:solidFill>
                  <a:srgbClr val="252525"/>
                </a:solidFill>
                <a:latin typeface="微软雅黑" panose="020B0503020204020204" pitchFamily="34" charset="-122"/>
                <a:ea typeface="微软雅黑" panose="020B0503020204020204" pitchFamily="34" charset="-122"/>
                <a:cs typeface="微软雅黑"/>
              </a:rPr>
              <a:t>进行负</a:t>
            </a:r>
            <a:r>
              <a:rPr sz="1182" dirty="0" err="1">
                <a:solidFill>
                  <a:srgbClr val="252525"/>
                </a:solidFill>
                <a:latin typeface="微软雅黑" panose="020B0503020204020204" pitchFamily="34" charset="-122"/>
                <a:ea typeface="微软雅黑" panose="020B0503020204020204" pitchFamily="34" charset="-122"/>
                <a:cs typeface="微软雅黑"/>
              </a:rPr>
              <a:t>载选路，分别通过不同的Spine</a:t>
            </a:r>
            <a:r>
              <a:rPr sz="1182" dirty="0">
                <a:solidFill>
                  <a:srgbClr val="252525"/>
                </a:solidFill>
                <a:latin typeface="微软雅黑" panose="020B0503020204020204" pitchFamily="34" charset="-122"/>
                <a:ea typeface="微软雅黑" panose="020B0503020204020204" pitchFamily="34" charset="-122"/>
                <a:cs typeface="微软雅黑"/>
              </a:rPr>
              <a:t> 逐包发送到Leaf4。 Leaf 4发送至服务器P， </a:t>
            </a:r>
            <a:r>
              <a:rPr sz="1182" dirty="0" err="1">
                <a:solidFill>
                  <a:srgbClr val="252525"/>
                </a:solidFill>
                <a:latin typeface="微软雅黑" panose="020B0503020204020204" pitchFamily="34" charset="-122"/>
                <a:ea typeface="微软雅黑" panose="020B0503020204020204" pitchFamily="34" charset="-122"/>
                <a:cs typeface="微软雅黑"/>
              </a:rPr>
              <a:t>在P</a:t>
            </a:r>
            <a:r>
              <a:rPr sz="1182" spc="-30" dirty="0" err="1">
                <a:solidFill>
                  <a:srgbClr val="252525"/>
                </a:solidFill>
                <a:latin typeface="微软雅黑" panose="020B0503020204020204" pitchFamily="34" charset="-122"/>
                <a:ea typeface="微软雅黑" panose="020B0503020204020204" pitchFamily="34" charset="-122"/>
                <a:cs typeface="微软雅黑"/>
              </a:rPr>
              <a:t>网</a:t>
            </a:r>
            <a:r>
              <a:rPr sz="1182" spc="-3" dirty="0" err="1">
                <a:solidFill>
                  <a:srgbClr val="252525"/>
                </a:solidFill>
                <a:latin typeface="微软雅黑" panose="020B0503020204020204" pitchFamily="34" charset="-122"/>
                <a:ea typeface="微软雅黑" panose="020B0503020204020204" pitchFamily="34" charset="-122"/>
                <a:cs typeface="微软雅黑"/>
              </a:rPr>
              <a:t>卡上对收到的包进行乱序重排</a:t>
            </a:r>
            <a:r>
              <a:rPr lang="zh-CN" altLang="en-US" sz="1182" spc="-3" dirty="0">
                <a:solidFill>
                  <a:srgbClr val="252525"/>
                </a:solidFill>
                <a:latin typeface="微软雅黑" panose="020B0503020204020204" pitchFamily="34" charset="-122"/>
                <a:ea typeface="微软雅黑" panose="020B0503020204020204" pitchFamily="34" charset="-122"/>
                <a:cs typeface="微软雅黑"/>
              </a:rPr>
              <a:t>和重组</a:t>
            </a:r>
            <a:r>
              <a:rPr sz="1182" spc="-3" dirty="0">
                <a:solidFill>
                  <a:srgbClr val="252525"/>
                </a:solidFill>
                <a:latin typeface="微软雅黑" panose="020B0503020204020204" pitchFamily="34" charset="-122"/>
                <a:ea typeface="微软雅黑" panose="020B0503020204020204" pitchFamily="34" charset="-122"/>
                <a:cs typeface="微软雅黑"/>
              </a:rPr>
              <a:t>。</a:t>
            </a:r>
            <a:endParaRPr sz="1182" dirty="0">
              <a:latin typeface="微软雅黑" panose="020B0503020204020204" pitchFamily="34" charset="-122"/>
              <a:ea typeface="微软雅黑" panose="020B0503020204020204" pitchFamily="34" charset="-122"/>
              <a:cs typeface="微软雅黑"/>
            </a:endParaRPr>
          </a:p>
        </p:txBody>
      </p:sp>
      <p:sp>
        <p:nvSpPr>
          <p:cNvPr id="156" name="object 98">
            <a:extLst>
              <a:ext uri="{FF2B5EF4-FFF2-40B4-BE49-F238E27FC236}">
                <a16:creationId xmlns:a16="http://schemas.microsoft.com/office/drawing/2014/main" id="{1352FCB0-9946-1A8F-16D0-C92A44134A36}"/>
              </a:ext>
            </a:extLst>
          </p:cNvPr>
          <p:cNvSpPr txBox="1"/>
          <p:nvPr/>
        </p:nvSpPr>
        <p:spPr>
          <a:xfrm>
            <a:off x="5902811" y="3335628"/>
            <a:ext cx="5838536" cy="1038375"/>
          </a:xfrm>
          <a:prstGeom prst="rect">
            <a:avLst/>
          </a:prstGeom>
        </p:spPr>
        <p:txBody>
          <a:bodyPr vert="horz" wrap="square" lIns="0" tIns="7697" rIns="0" bIns="0" rtlCol="0">
            <a:spAutoFit/>
          </a:bodyPr>
          <a:lstStyle/>
          <a:p>
            <a:pPr marL="230924" indent="-223612">
              <a:spcBef>
                <a:spcPts val="61"/>
              </a:spcBef>
              <a:buFont typeface="Wingdings"/>
              <a:buChar char=""/>
              <a:tabLst>
                <a:tab pos="230924" algn="l"/>
                <a:tab pos="231309" algn="l"/>
              </a:tabLst>
            </a:pPr>
            <a:r>
              <a:rPr sz="1394" b="1" spc="-6" dirty="0">
                <a:solidFill>
                  <a:srgbClr val="C00000"/>
                </a:solidFill>
                <a:latin typeface="微软雅黑"/>
                <a:cs typeface="微软雅黑"/>
              </a:rPr>
              <a:t>使用场景：</a:t>
            </a:r>
            <a:endParaRPr sz="1394" dirty="0">
              <a:latin typeface="微软雅黑"/>
              <a:cs typeface="微软雅黑"/>
            </a:endParaRPr>
          </a:p>
          <a:p>
            <a:pPr marL="292888" marR="3079" indent="-285576">
              <a:lnSpc>
                <a:spcPct val="131800"/>
              </a:lnSpc>
              <a:spcBef>
                <a:spcPts val="652"/>
              </a:spcBef>
              <a:buFont typeface="Wingdings"/>
              <a:buChar char=""/>
              <a:tabLst>
                <a:tab pos="292888" algn="l"/>
                <a:tab pos="293274" algn="l"/>
              </a:tabLst>
            </a:pPr>
            <a:r>
              <a:rPr sz="1182" dirty="0">
                <a:solidFill>
                  <a:srgbClr val="252525"/>
                </a:solidFill>
                <a:latin typeface="微软雅黑"/>
                <a:cs typeface="微软雅黑"/>
              </a:rPr>
              <a:t>通过感知并选择轻载下一跳链路，能够减小由传统Hash</a:t>
            </a:r>
            <a:r>
              <a:rPr sz="1182" spc="-3" dirty="0">
                <a:solidFill>
                  <a:srgbClr val="252525"/>
                </a:solidFill>
                <a:latin typeface="微软雅黑"/>
                <a:cs typeface="微软雅黑"/>
              </a:rPr>
              <a:t>不均带来的拥塞情况，减小</a:t>
            </a:r>
            <a:r>
              <a:rPr sz="1182" dirty="0">
                <a:solidFill>
                  <a:srgbClr val="252525"/>
                </a:solidFill>
                <a:latin typeface="微软雅黑"/>
                <a:cs typeface="微软雅黑"/>
              </a:rPr>
              <a:t>链路传输时延，网络内部</a:t>
            </a:r>
            <a:r>
              <a:rPr sz="1182" spc="-12" dirty="0">
                <a:solidFill>
                  <a:srgbClr val="252525"/>
                </a:solidFill>
                <a:latin typeface="微软雅黑"/>
                <a:cs typeface="微软雅黑"/>
              </a:rPr>
              <a:t>Leaf-</a:t>
            </a:r>
            <a:r>
              <a:rPr sz="1182" dirty="0">
                <a:solidFill>
                  <a:srgbClr val="252525"/>
                </a:solidFill>
                <a:latin typeface="微软雅黑"/>
                <a:cs typeface="微软雅黑"/>
              </a:rPr>
              <a:t>Spine</a:t>
            </a:r>
            <a:r>
              <a:rPr sz="1182" spc="-6" dirty="0">
                <a:solidFill>
                  <a:srgbClr val="252525"/>
                </a:solidFill>
                <a:latin typeface="微软雅黑"/>
                <a:cs typeface="微软雅黑"/>
              </a:rPr>
              <a:t>拥塞概率较低；</a:t>
            </a:r>
            <a:endParaRPr sz="1182" dirty="0">
              <a:latin typeface="微软雅黑"/>
              <a:cs typeface="微软雅黑"/>
            </a:endParaRPr>
          </a:p>
          <a:p>
            <a:pPr marL="292888" indent="-285576">
              <a:spcBef>
                <a:spcPts val="452"/>
              </a:spcBef>
              <a:buFont typeface="Wingdings"/>
              <a:buChar char=""/>
              <a:tabLst>
                <a:tab pos="292888" algn="l"/>
                <a:tab pos="293274" algn="l"/>
              </a:tabLst>
            </a:pPr>
            <a:r>
              <a:rPr sz="1182" b="1" spc="-3" dirty="0">
                <a:solidFill>
                  <a:srgbClr val="252525"/>
                </a:solidFill>
                <a:latin typeface="微软雅黑"/>
                <a:cs typeface="微软雅黑"/>
              </a:rPr>
              <a:t>适用于流量大小均匀，流量模型简单的单任务模型；</a:t>
            </a:r>
            <a:endParaRPr sz="1182" dirty="0">
              <a:latin typeface="微软雅黑"/>
              <a:cs typeface="微软雅黑"/>
            </a:endParaRPr>
          </a:p>
        </p:txBody>
      </p:sp>
      <p:sp>
        <p:nvSpPr>
          <p:cNvPr id="157" name="object 99">
            <a:extLst>
              <a:ext uri="{FF2B5EF4-FFF2-40B4-BE49-F238E27FC236}">
                <a16:creationId xmlns:a16="http://schemas.microsoft.com/office/drawing/2014/main" id="{2624B104-DA0F-2345-C661-FF7E515F89BC}"/>
              </a:ext>
            </a:extLst>
          </p:cNvPr>
          <p:cNvSpPr txBox="1"/>
          <p:nvPr/>
        </p:nvSpPr>
        <p:spPr>
          <a:xfrm>
            <a:off x="5902811" y="4646388"/>
            <a:ext cx="1125682" cy="222318"/>
          </a:xfrm>
          <a:prstGeom prst="rect">
            <a:avLst/>
          </a:prstGeom>
        </p:spPr>
        <p:txBody>
          <a:bodyPr vert="horz" wrap="square" lIns="0" tIns="7697" rIns="0" bIns="0" rtlCol="0">
            <a:spAutoFit/>
          </a:bodyPr>
          <a:lstStyle/>
          <a:p>
            <a:pPr marL="230924" indent="-223612">
              <a:spcBef>
                <a:spcPts val="61"/>
              </a:spcBef>
              <a:buFont typeface="Wingdings"/>
              <a:buChar char=""/>
              <a:tabLst>
                <a:tab pos="230924" algn="l"/>
                <a:tab pos="231309" algn="l"/>
              </a:tabLst>
            </a:pPr>
            <a:r>
              <a:rPr sz="1394" b="1" spc="-6" dirty="0">
                <a:solidFill>
                  <a:srgbClr val="C00000"/>
                </a:solidFill>
                <a:latin typeface="微软雅黑"/>
                <a:cs typeface="微软雅黑"/>
              </a:rPr>
              <a:t>需要资源：</a:t>
            </a:r>
            <a:endParaRPr sz="1394">
              <a:latin typeface="微软雅黑"/>
              <a:cs typeface="微软雅黑"/>
            </a:endParaRPr>
          </a:p>
        </p:txBody>
      </p:sp>
      <p:sp>
        <p:nvSpPr>
          <p:cNvPr id="158" name="object 100">
            <a:extLst>
              <a:ext uri="{FF2B5EF4-FFF2-40B4-BE49-F238E27FC236}">
                <a16:creationId xmlns:a16="http://schemas.microsoft.com/office/drawing/2014/main" id="{5B2CAB85-0BD4-9FB4-EE25-0D51C0E909B6}"/>
              </a:ext>
            </a:extLst>
          </p:cNvPr>
          <p:cNvSpPr txBox="1"/>
          <p:nvPr/>
        </p:nvSpPr>
        <p:spPr>
          <a:xfrm>
            <a:off x="5902810" y="4996592"/>
            <a:ext cx="3800764" cy="373921"/>
          </a:xfrm>
          <a:prstGeom prst="rect">
            <a:avLst/>
          </a:prstGeom>
        </p:spPr>
        <p:txBody>
          <a:bodyPr vert="horz" wrap="square" lIns="0" tIns="10006" rIns="0" bIns="0" rtlCol="0">
            <a:spAutoFit/>
          </a:bodyPr>
          <a:lstStyle/>
          <a:p>
            <a:pPr marL="292888" indent="-285576">
              <a:spcBef>
                <a:spcPts val="79"/>
              </a:spcBef>
              <a:buFont typeface="Wingdings"/>
              <a:buChar char=""/>
              <a:tabLst>
                <a:tab pos="292888" algn="l"/>
                <a:tab pos="293274" algn="l"/>
              </a:tabLst>
            </a:pPr>
            <a:r>
              <a:rPr sz="1182" spc="-3" dirty="0" err="1">
                <a:solidFill>
                  <a:srgbClr val="252525"/>
                </a:solidFill>
                <a:latin typeface="微软雅黑" panose="020B0503020204020204" pitchFamily="34" charset="-122"/>
                <a:ea typeface="微软雅黑" panose="020B0503020204020204" pitchFamily="34" charset="-122"/>
                <a:cs typeface="微软雅黑"/>
              </a:rPr>
              <a:t>服务器侧需要安装支持乱序重排</a:t>
            </a:r>
            <a:r>
              <a:rPr lang="zh-CN" altLang="en-US" sz="1182" spc="-3" dirty="0">
                <a:solidFill>
                  <a:srgbClr val="252525"/>
                </a:solidFill>
                <a:latin typeface="微软雅黑" panose="020B0503020204020204" pitchFamily="34" charset="-122"/>
                <a:ea typeface="微软雅黑" panose="020B0503020204020204" pitchFamily="34" charset="-122"/>
                <a:cs typeface="微软雅黑"/>
              </a:rPr>
              <a:t>和重组</a:t>
            </a:r>
            <a:r>
              <a:rPr sz="1182" spc="-3" dirty="0" err="1">
                <a:solidFill>
                  <a:srgbClr val="252525"/>
                </a:solidFill>
                <a:latin typeface="微软雅黑" panose="020B0503020204020204" pitchFamily="34" charset="-122"/>
                <a:ea typeface="微软雅黑" panose="020B0503020204020204" pitchFamily="34" charset="-122"/>
                <a:cs typeface="微软雅黑"/>
              </a:rPr>
              <a:t>的网卡；原因如下</a:t>
            </a:r>
            <a:r>
              <a:rPr sz="1182" spc="-3" dirty="0">
                <a:solidFill>
                  <a:srgbClr val="252525"/>
                </a:solidFill>
                <a:latin typeface="微软雅黑" panose="020B0503020204020204" pitchFamily="34" charset="-122"/>
                <a:ea typeface="微软雅黑" panose="020B0503020204020204" pitchFamily="34" charset="-122"/>
                <a:cs typeface="微软雅黑"/>
              </a:rPr>
              <a:t>：</a:t>
            </a:r>
            <a:endParaRPr sz="1182" dirty="0">
              <a:latin typeface="微软雅黑" panose="020B0503020204020204" pitchFamily="34" charset="-122"/>
              <a:ea typeface="微软雅黑" panose="020B0503020204020204" pitchFamily="34" charset="-122"/>
              <a:cs typeface="微软雅黑"/>
            </a:endParaRPr>
          </a:p>
        </p:txBody>
      </p:sp>
      <p:sp>
        <p:nvSpPr>
          <p:cNvPr id="159" name="object 101">
            <a:extLst>
              <a:ext uri="{FF2B5EF4-FFF2-40B4-BE49-F238E27FC236}">
                <a16:creationId xmlns:a16="http://schemas.microsoft.com/office/drawing/2014/main" id="{BCE8383B-1F58-71B0-8970-A4A652D2B7AD}"/>
              </a:ext>
            </a:extLst>
          </p:cNvPr>
          <p:cNvSpPr txBox="1"/>
          <p:nvPr/>
        </p:nvSpPr>
        <p:spPr>
          <a:xfrm>
            <a:off x="6359999" y="5179467"/>
            <a:ext cx="5304752" cy="733284"/>
          </a:xfrm>
          <a:prstGeom prst="rect">
            <a:avLst/>
          </a:prstGeom>
        </p:spPr>
        <p:txBody>
          <a:bodyPr vert="horz" wrap="square" lIns="0" tIns="6927" rIns="0" bIns="0" rtlCol="0">
            <a:spAutoFit/>
          </a:bodyPr>
          <a:lstStyle/>
          <a:p>
            <a:pPr marL="292888" marR="3079" indent="-285576">
              <a:lnSpc>
                <a:spcPct val="131800"/>
              </a:lnSpc>
              <a:spcBef>
                <a:spcPts val="55"/>
              </a:spcBef>
              <a:buFont typeface="Arial"/>
              <a:buChar char="•"/>
              <a:tabLst>
                <a:tab pos="292888" algn="l"/>
                <a:tab pos="293274" algn="l"/>
              </a:tabLst>
            </a:pPr>
            <a:r>
              <a:rPr sz="1182" dirty="0">
                <a:solidFill>
                  <a:srgbClr val="252525"/>
                </a:solidFill>
                <a:latin typeface="微软雅黑" panose="020B0503020204020204" pitchFamily="34" charset="-122"/>
                <a:ea typeface="微软雅黑" panose="020B0503020204020204" pitchFamily="34" charset="-122"/>
                <a:cs typeface="微软雅黑"/>
              </a:rPr>
              <a:t>一条流经过不同的路径转发到目的地，因为Buffer</a:t>
            </a:r>
            <a:r>
              <a:rPr sz="1182" spc="-3" dirty="0">
                <a:solidFill>
                  <a:srgbClr val="252525"/>
                </a:solidFill>
                <a:latin typeface="微软雅黑" panose="020B0503020204020204" pitchFamily="34" charset="-122"/>
                <a:ea typeface="微软雅黑" panose="020B0503020204020204" pitchFamily="34" charset="-122"/>
                <a:cs typeface="微软雅黑"/>
              </a:rPr>
              <a:t>，链路时延不同等因素，导致到达目的地乱序了，此情况需要进行乱序重排；</a:t>
            </a:r>
            <a:endParaRPr sz="1182" dirty="0">
              <a:latin typeface="微软雅黑" panose="020B0503020204020204" pitchFamily="34" charset="-122"/>
              <a:ea typeface="微软雅黑" panose="020B0503020204020204" pitchFamily="34" charset="-122"/>
              <a:cs typeface="微软雅黑"/>
            </a:endParaRPr>
          </a:p>
          <a:p>
            <a:pPr marL="292888" indent="-285576">
              <a:spcBef>
                <a:spcPts val="461"/>
              </a:spcBef>
              <a:buFont typeface="Arial"/>
              <a:buChar char="•"/>
              <a:tabLst>
                <a:tab pos="292888" algn="l"/>
                <a:tab pos="293274" algn="l"/>
              </a:tabLst>
            </a:pPr>
            <a:r>
              <a:rPr sz="1182" spc="-3" dirty="0" err="1">
                <a:solidFill>
                  <a:srgbClr val="252525"/>
                </a:solidFill>
                <a:latin typeface="微软雅黑" panose="020B0503020204020204" pitchFamily="34" charset="-122"/>
                <a:ea typeface="微软雅黑" panose="020B0503020204020204" pitchFamily="34" charset="-122"/>
                <a:cs typeface="微软雅黑"/>
              </a:rPr>
              <a:t>普通交换机不具备乱序重排</a:t>
            </a:r>
            <a:r>
              <a:rPr lang="zh-CN" altLang="en-US" sz="1182" spc="-3" dirty="0">
                <a:solidFill>
                  <a:srgbClr val="252525"/>
                </a:solidFill>
                <a:latin typeface="微软雅黑" panose="020B0503020204020204" pitchFamily="34" charset="-122"/>
                <a:ea typeface="微软雅黑" panose="020B0503020204020204" pitchFamily="34" charset="-122"/>
                <a:cs typeface="微软雅黑"/>
              </a:rPr>
              <a:t>和重组</a:t>
            </a:r>
            <a:r>
              <a:rPr sz="1182" spc="-3" dirty="0" err="1">
                <a:solidFill>
                  <a:srgbClr val="252525"/>
                </a:solidFill>
                <a:latin typeface="微软雅黑" panose="020B0503020204020204" pitchFamily="34" charset="-122"/>
                <a:ea typeface="微软雅黑" panose="020B0503020204020204" pitchFamily="34" charset="-122"/>
                <a:cs typeface="微软雅黑"/>
              </a:rPr>
              <a:t>能力，故需要接收端网卡实现</a:t>
            </a:r>
            <a:r>
              <a:rPr sz="1182" spc="-3" dirty="0">
                <a:solidFill>
                  <a:srgbClr val="252525"/>
                </a:solidFill>
                <a:latin typeface="微软雅黑" panose="020B0503020204020204" pitchFamily="34" charset="-122"/>
                <a:ea typeface="微软雅黑" panose="020B0503020204020204" pitchFamily="34" charset="-122"/>
                <a:cs typeface="微软雅黑"/>
              </a:rPr>
              <a:t>；</a:t>
            </a:r>
            <a:endParaRPr sz="1182" dirty="0">
              <a:latin typeface="微软雅黑" panose="020B0503020204020204" pitchFamily="34" charset="-122"/>
              <a:ea typeface="微软雅黑" panose="020B0503020204020204" pitchFamily="34" charset="-122"/>
              <a:cs typeface="微软雅黑"/>
            </a:endParaRPr>
          </a:p>
        </p:txBody>
      </p:sp>
      <p:sp>
        <p:nvSpPr>
          <p:cNvPr id="160" name="object 102">
            <a:extLst>
              <a:ext uri="{FF2B5EF4-FFF2-40B4-BE49-F238E27FC236}">
                <a16:creationId xmlns:a16="http://schemas.microsoft.com/office/drawing/2014/main" id="{3745CB16-320A-1DD8-AFF2-7200E681F001}"/>
              </a:ext>
            </a:extLst>
          </p:cNvPr>
          <p:cNvSpPr txBox="1"/>
          <p:nvPr/>
        </p:nvSpPr>
        <p:spPr>
          <a:xfrm>
            <a:off x="1253188" y="5662209"/>
            <a:ext cx="2525376" cy="283690"/>
          </a:xfrm>
          <a:prstGeom prst="rect">
            <a:avLst/>
          </a:prstGeom>
        </p:spPr>
        <p:txBody>
          <a:bodyPr vert="horz" wrap="square" lIns="0" tIns="8467" rIns="0" bIns="0" rtlCol="0">
            <a:spAutoFit/>
          </a:bodyPr>
          <a:lstStyle/>
          <a:p>
            <a:pPr marL="7697">
              <a:spcBef>
                <a:spcPts val="67"/>
              </a:spcBef>
            </a:pPr>
            <a:r>
              <a:rPr sz="1788" b="1" spc="-3" dirty="0" err="1">
                <a:solidFill>
                  <a:srgbClr val="C00000"/>
                </a:solidFill>
                <a:latin typeface="微软雅黑"/>
                <a:cs typeface="微软雅黑"/>
              </a:rPr>
              <a:t>链路带宽利用率提高</a:t>
            </a:r>
            <a:endParaRPr sz="1788" dirty="0">
              <a:latin typeface="Arial"/>
              <a:cs typeface="Arial"/>
            </a:endParaRPr>
          </a:p>
        </p:txBody>
      </p:sp>
      <p:pic>
        <p:nvPicPr>
          <p:cNvPr id="161" name="object 103">
            <a:extLst>
              <a:ext uri="{FF2B5EF4-FFF2-40B4-BE49-F238E27FC236}">
                <a16:creationId xmlns:a16="http://schemas.microsoft.com/office/drawing/2014/main" id="{DC4FE006-EB50-914B-406A-135AABAA1879}"/>
              </a:ext>
            </a:extLst>
          </p:cNvPr>
          <p:cNvPicPr/>
          <p:nvPr/>
        </p:nvPicPr>
        <p:blipFill>
          <a:blip r:embed="rId9" cstate="print"/>
          <a:stretch>
            <a:fillRect/>
          </a:stretch>
        </p:blipFill>
        <p:spPr>
          <a:xfrm>
            <a:off x="3446987" y="5563915"/>
            <a:ext cx="331577" cy="480278"/>
          </a:xfrm>
          <a:prstGeom prst="rect">
            <a:avLst/>
          </a:prstGeom>
        </p:spPr>
      </p:pic>
      <p:sp>
        <p:nvSpPr>
          <p:cNvPr id="162" name="object 104">
            <a:extLst>
              <a:ext uri="{FF2B5EF4-FFF2-40B4-BE49-F238E27FC236}">
                <a16:creationId xmlns:a16="http://schemas.microsoft.com/office/drawing/2014/main" id="{C6D9EB19-9D55-6778-E48C-BBC7EC27D634}"/>
              </a:ext>
            </a:extLst>
          </p:cNvPr>
          <p:cNvSpPr/>
          <p:nvPr/>
        </p:nvSpPr>
        <p:spPr>
          <a:xfrm>
            <a:off x="5623252" y="2000423"/>
            <a:ext cx="0" cy="3523288"/>
          </a:xfrm>
          <a:custGeom>
            <a:avLst/>
            <a:gdLst/>
            <a:ahLst/>
            <a:cxnLst/>
            <a:rect l="l" t="t" r="r" b="b"/>
            <a:pathLst>
              <a:path h="5813425">
                <a:moveTo>
                  <a:pt x="-234" y="202"/>
                </a:moveTo>
                <a:lnTo>
                  <a:pt x="-234" y="5813353"/>
                </a:lnTo>
              </a:path>
            </a:pathLst>
          </a:custGeom>
          <a:ln w="6095">
            <a:solidFill>
              <a:srgbClr val="5587B6"/>
            </a:solidFill>
            <a:prstDash val="lgDash"/>
          </a:ln>
        </p:spPr>
        <p:txBody>
          <a:bodyPr wrap="square" lIns="0" tIns="0" rIns="0" bIns="0" rtlCol="0"/>
          <a:lstStyle/>
          <a:p>
            <a:endParaRPr sz="1091"/>
          </a:p>
        </p:txBody>
      </p:sp>
    </p:spTree>
    <p:extLst>
      <p:ext uri="{BB962C8B-B14F-4D97-AF65-F5344CB8AC3E}">
        <p14:creationId xmlns:p14="http://schemas.microsoft.com/office/powerpoint/2010/main" val="31651808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en-US" dirty="0"/>
              <a:t>在网计算</a:t>
            </a:r>
          </a:p>
        </p:txBody>
      </p:sp>
      <p:sp>
        <p:nvSpPr>
          <p:cNvPr id="3" name="object 4">
            <a:extLst>
              <a:ext uri="{FF2B5EF4-FFF2-40B4-BE49-F238E27FC236}">
                <a16:creationId xmlns:a16="http://schemas.microsoft.com/office/drawing/2014/main" id="{944B75E4-665B-B8C5-45BF-B8D9E02360A8}"/>
              </a:ext>
            </a:extLst>
          </p:cNvPr>
          <p:cNvSpPr/>
          <p:nvPr/>
        </p:nvSpPr>
        <p:spPr>
          <a:xfrm>
            <a:off x="7947614" y="4196809"/>
            <a:ext cx="3595977" cy="2353623"/>
          </a:xfrm>
          <a:prstGeom prst="rect">
            <a:avLst/>
          </a:prstGeom>
          <a:gradFill flip="none" rotWithShape="1">
            <a:gsLst>
              <a:gs pos="0">
                <a:srgbClr val="00FFFF">
                  <a:alpha val="0"/>
                </a:srgbClr>
              </a:gs>
              <a:gs pos="99000">
                <a:srgbClr val="00FFFF">
                  <a:alpha val="20000"/>
                </a:srgbClr>
              </a:gs>
            </a:gsLst>
            <a:lin ang="16200000" scaled="1"/>
            <a:tileRect/>
          </a:gradFill>
          <a:ln w="25400" cap="flat" cmpd="sng" algn="ctr">
            <a:gradFill flip="none" rotWithShape="1">
              <a:gsLst>
                <a:gs pos="0">
                  <a:srgbClr val="00FFFF">
                    <a:alpha val="0"/>
                  </a:srgbClr>
                </a:gs>
                <a:gs pos="100000">
                  <a:srgbClr val="00FFFF"/>
                </a:gs>
              </a:gsLst>
              <a:lin ang="16200000" scaled="1"/>
              <a:tileRect/>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sz="1800" b="0" i="0" u="none" strike="noStrike" kern="0" cap="none" spc="0" normalizeH="0" baseline="0" noProof="0" dirty="0">
              <a:ln>
                <a:noFill/>
              </a:ln>
              <a:solidFill>
                <a:srgbClr val="262626"/>
              </a:solidFill>
              <a:effectLst/>
              <a:uLnTx/>
              <a:uFillTx/>
              <a:latin typeface="微软雅黑"/>
              <a:ea typeface="微软雅黑"/>
              <a:cs typeface="+mn-cs"/>
            </a:endParaRPr>
          </a:p>
        </p:txBody>
      </p:sp>
      <p:sp>
        <p:nvSpPr>
          <p:cNvPr id="4" name="梯形 3">
            <a:extLst>
              <a:ext uri="{FF2B5EF4-FFF2-40B4-BE49-F238E27FC236}">
                <a16:creationId xmlns:a16="http://schemas.microsoft.com/office/drawing/2014/main" id="{75D5A093-9FB5-DB22-A59D-33219D4CBA7D}"/>
              </a:ext>
            </a:extLst>
          </p:cNvPr>
          <p:cNvSpPr/>
          <p:nvPr/>
        </p:nvSpPr>
        <p:spPr>
          <a:xfrm>
            <a:off x="7942239" y="3967860"/>
            <a:ext cx="3601876" cy="206829"/>
          </a:xfrm>
          <a:prstGeom prst="trapezoid">
            <a:avLst>
              <a:gd name="adj" fmla="val 182142"/>
            </a:avLst>
          </a:prstGeom>
          <a:gradFill flip="none" rotWithShape="1">
            <a:gsLst>
              <a:gs pos="0">
                <a:srgbClr val="00FFFF">
                  <a:alpha val="0"/>
                </a:srgbClr>
              </a:gs>
              <a:gs pos="99000">
                <a:srgbClr val="00FFFF">
                  <a:alpha val="30000"/>
                </a:srgb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262626"/>
              </a:solidFill>
              <a:effectLst/>
              <a:uLnTx/>
              <a:uFillTx/>
              <a:latin typeface="微软雅黑"/>
              <a:ea typeface="微软雅黑"/>
              <a:cs typeface="+mn-cs"/>
            </a:endParaRPr>
          </a:p>
        </p:txBody>
      </p:sp>
      <p:sp>
        <p:nvSpPr>
          <p:cNvPr id="5" name="object 4">
            <a:extLst>
              <a:ext uri="{FF2B5EF4-FFF2-40B4-BE49-F238E27FC236}">
                <a16:creationId xmlns:a16="http://schemas.microsoft.com/office/drawing/2014/main" id="{3CFAD644-1237-5AB4-B18C-A4833CD5E709}"/>
              </a:ext>
            </a:extLst>
          </p:cNvPr>
          <p:cNvSpPr/>
          <p:nvPr/>
        </p:nvSpPr>
        <p:spPr>
          <a:xfrm>
            <a:off x="4457545" y="4196809"/>
            <a:ext cx="3276351" cy="2353623"/>
          </a:xfrm>
          <a:prstGeom prst="rect">
            <a:avLst/>
          </a:prstGeom>
          <a:gradFill flip="none" rotWithShape="1">
            <a:gsLst>
              <a:gs pos="0">
                <a:srgbClr val="00FFFF">
                  <a:alpha val="0"/>
                </a:srgbClr>
              </a:gs>
              <a:gs pos="99000">
                <a:srgbClr val="00FFFF">
                  <a:alpha val="20000"/>
                </a:srgbClr>
              </a:gs>
            </a:gsLst>
            <a:lin ang="16200000" scaled="1"/>
            <a:tileRect/>
          </a:gradFill>
          <a:ln w="25400" cap="flat" cmpd="sng" algn="ctr">
            <a:gradFill flip="none" rotWithShape="1">
              <a:gsLst>
                <a:gs pos="0">
                  <a:srgbClr val="00FFFF">
                    <a:alpha val="0"/>
                  </a:srgbClr>
                </a:gs>
                <a:gs pos="100000">
                  <a:srgbClr val="00FFFF"/>
                </a:gs>
              </a:gsLst>
              <a:lin ang="16200000" scaled="1"/>
              <a:tileRect/>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sz="1800" b="0" i="0" u="none" strike="noStrike" kern="0" cap="none" spc="0" normalizeH="0" baseline="0" noProof="0" dirty="0">
              <a:ln>
                <a:noFill/>
              </a:ln>
              <a:solidFill>
                <a:srgbClr val="262626"/>
              </a:solidFill>
              <a:effectLst/>
              <a:uLnTx/>
              <a:uFillTx/>
              <a:latin typeface="微软雅黑"/>
              <a:ea typeface="微软雅黑"/>
              <a:cs typeface="+mn-cs"/>
            </a:endParaRPr>
          </a:p>
        </p:txBody>
      </p:sp>
      <p:sp>
        <p:nvSpPr>
          <p:cNvPr id="6" name="object 4">
            <a:extLst>
              <a:ext uri="{FF2B5EF4-FFF2-40B4-BE49-F238E27FC236}">
                <a16:creationId xmlns:a16="http://schemas.microsoft.com/office/drawing/2014/main" id="{42537ABD-DA2C-12FD-DDB1-BC3D4AA8E51D}"/>
              </a:ext>
            </a:extLst>
          </p:cNvPr>
          <p:cNvSpPr/>
          <p:nvPr/>
        </p:nvSpPr>
        <p:spPr>
          <a:xfrm>
            <a:off x="958141" y="4197032"/>
            <a:ext cx="3276351" cy="2353401"/>
          </a:xfrm>
          <a:prstGeom prst="rect">
            <a:avLst/>
          </a:prstGeom>
          <a:gradFill flip="none" rotWithShape="1">
            <a:gsLst>
              <a:gs pos="0">
                <a:srgbClr val="00FFFF">
                  <a:alpha val="0"/>
                </a:srgbClr>
              </a:gs>
              <a:gs pos="99000">
                <a:srgbClr val="00FFFF">
                  <a:alpha val="20000"/>
                </a:srgbClr>
              </a:gs>
            </a:gsLst>
            <a:lin ang="16200000" scaled="1"/>
            <a:tileRect/>
          </a:gradFill>
          <a:ln w="25400" cap="flat" cmpd="sng" algn="ctr">
            <a:gradFill flip="none" rotWithShape="1">
              <a:gsLst>
                <a:gs pos="0">
                  <a:srgbClr val="00FFFF">
                    <a:alpha val="0"/>
                  </a:srgbClr>
                </a:gs>
                <a:gs pos="100000">
                  <a:srgbClr val="00FFFF"/>
                </a:gs>
              </a:gsLst>
              <a:lin ang="16200000" scaled="1"/>
              <a:tileRect/>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sz="1800" b="0" i="0" u="none" strike="noStrike" kern="0" cap="none" spc="0" normalizeH="0" baseline="0" noProof="0" dirty="0">
              <a:ln>
                <a:noFill/>
              </a:ln>
              <a:solidFill>
                <a:srgbClr val="262626"/>
              </a:solidFill>
              <a:effectLst/>
              <a:uLnTx/>
              <a:uFillTx/>
              <a:latin typeface="微软雅黑"/>
              <a:ea typeface="微软雅黑"/>
              <a:cs typeface="+mn-cs"/>
            </a:endParaRPr>
          </a:p>
        </p:txBody>
      </p:sp>
      <p:sp>
        <p:nvSpPr>
          <p:cNvPr id="7" name="矩形 6">
            <a:extLst>
              <a:ext uri="{FF2B5EF4-FFF2-40B4-BE49-F238E27FC236}">
                <a16:creationId xmlns:a16="http://schemas.microsoft.com/office/drawing/2014/main" id="{BC83FC7E-6DD4-A1D6-1122-431DA25BE90D}"/>
              </a:ext>
            </a:extLst>
          </p:cNvPr>
          <p:cNvSpPr/>
          <p:nvPr/>
        </p:nvSpPr>
        <p:spPr>
          <a:xfrm>
            <a:off x="8483393" y="4770700"/>
            <a:ext cx="206828" cy="1586293"/>
          </a:xfrm>
          <a:prstGeom prst="rect">
            <a:avLst/>
          </a:prstGeom>
          <a:gradFill>
            <a:gsLst>
              <a:gs pos="0">
                <a:srgbClr val="4A52FF">
                  <a:alpha val="0"/>
                </a:srgbClr>
              </a:gs>
              <a:gs pos="100000">
                <a:srgbClr val="4A52FF"/>
              </a:gs>
            </a:gsLst>
            <a:lin ang="16200000" scaled="1"/>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62626"/>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67A2F625-E591-7514-FF38-0B706B8F5EF1}"/>
              </a:ext>
            </a:extLst>
          </p:cNvPr>
          <p:cNvSpPr/>
          <p:nvPr/>
        </p:nvSpPr>
        <p:spPr>
          <a:xfrm>
            <a:off x="8819999" y="5526117"/>
            <a:ext cx="206828" cy="830876"/>
          </a:xfrm>
          <a:prstGeom prst="rect">
            <a:avLst/>
          </a:prstGeom>
          <a:gradFill flip="none" rotWithShape="1">
            <a:gsLst>
              <a:gs pos="0">
                <a:srgbClr val="00FFFF">
                  <a:alpha val="0"/>
                </a:srgbClr>
              </a:gs>
              <a:gs pos="100000">
                <a:srgbClr val="00FFFF"/>
              </a:gs>
            </a:gsLst>
            <a:lin ang="16200000" scaled="1"/>
            <a:tileRect/>
          </a:gradFill>
          <a:ln w="9525" cap="flat" cmpd="sng" algn="ctr">
            <a:no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sp>
        <p:nvSpPr>
          <p:cNvPr id="9" name="矩形 8">
            <a:extLst>
              <a:ext uri="{FF2B5EF4-FFF2-40B4-BE49-F238E27FC236}">
                <a16:creationId xmlns:a16="http://schemas.microsoft.com/office/drawing/2014/main" id="{DF098046-923A-EFE7-B604-87A8FAACB2B0}"/>
              </a:ext>
            </a:extLst>
          </p:cNvPr>
          <p:cNvSpPr/>
          <p:nvPr/>
        </p:nvSpPr>
        <p:spPr>
          <a:xfrm>
            <a:off x="10235996" y="5852644"/>
            <a:ext cx="206828" cy="504349"/>
          </a:xfrm>
          <a:prstGeom prst="rect">
            <a:avLst/>
          </a:prstGeom>
          <a:gradFill>
            <a:gsLst>
              <a:gs pos="0">
                <a:srgbClr val="4A52FF">
                  <a:alpha val="0"/>
                </a:srgbClr>
              </a:gs>
              <a:gs pos="100000">
                <a:srgbClr val="4A52FF"/>
              </a:gs>
            </a:gsLst>
            <a:lin ang="16200000" scaled="1"/>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62626"/>
              </a:solidFill>
              <a:effectLst/>
              <a:uLnTx/>
              <a:uFillTx/>
              <a:latin typeface="微软雅黑"/>
              <a:ea typeface="微软雅黑"/>
              <a:cs typeface="+mn-cs"/>
            </a:endParaRPr>
          </a:p>
        </p:txBody>
      </p:sp>
      <p:sp>
        <p:nvSpPr>
          <p:cNvPr id="10" name="矩形 9">
            <a:extLst>
              <a:ext uri="{FF2B5EF4-FFF2-40B4-BE49-F238E27FC236}">
                <a16:creationId xmlns:a16="http://schemas.microsoft.com/office/drawing/2014/main" id="{3AF0F14A-64F5-AC19-7D74-1D8425FB1F00}"/>
              </a:ext>
            </a:extLst>
          </p:cNvPr>
          <p:cNvSpPr/>
          <p:nvPr/>
        </p:nvSpPr>
        <p:spPr>
          <a:xfrm>
            <a:off x="10572602" y="5964391"/>
            <a:ext cx="206828" cy="392602"/>
          </a:xfrm>
          <a:prstGeom prst="rect">
            <a:avLst/>
          </a:prstGeom>
          <a:gradFill flip="none" rotWithShape="1">
            <a:gsLst>
              <a:gs pos="0">
                <a:srgbClr val="00FFFF">
                  <a:alpha val="0"/>
                </a:srgbClr>
              </a:gs>
              <a:gs pos="100000">
                <a:srgbClr val="00FFFF"/>
              </a:gs>
            </a:gsLst>
            <a:lin ang="16200000" scaled="1"/>
            <a:tileRect/>
          </a:gradFill>
          <a:ln w="9525" cap="flat" cmpd="sng" algn="ctr">
            <a:no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sp>
        <p:nvSpPr>
          <p:cNvPr id="11" name="矩形 10">
            <a:extLst>
              <a:ext uri="{FF2B5EF4-FFF2-40B4-BE49-F238E27FC236}">
                <a16:creationId xmlns:a16="http://schemas.microsoft.com/office/drawing/2014/main" id="{A59778D0-E3B0-CF01-FBD7-C2F8FA0D2D3A}"/>
              </a:ext>
            </a:extLst>
          </p:cNvPr>
          <p:cNvSpPr/>
          <p:nvPr/>
        </p:nvSpPr>
        <p:spPr>
          <a:xfrm>
            <a:off x="672646" y="1315720"/>
            <a:ext cx="10846708" cy="804389"/>
          </a:xfrm>
          <a:prstGeom prst="rect">
            <a:avLst/>
          </a:prstGeom>
          <a:solidFill>
            <a:srgbClr val="0070C0"/>
          </a:solidFill>
          <a:ln w="25400" cap="flat" cmpd="sng" algn="ctr">
            <a:noFill/>
            <a:prstDash val="solid"/>
          </a:ln>
          <a:effectLst/>
        </p:spPr>
        <p:txBody>
          <a:bodyPr rtlCol="0" anchor="t" anchorCtr="0"/>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sym typeface=""/>
              </a:rPr>
              <a:t>在网计算（</a:t>
            </a:r>
            <a:r>
              <a:rPr kumimoji="0" lang="en-US" altLang="zh-CN" sz="1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sym typeface=""/>
              </a:rPr>
              <a:t>In Network Computing</a:t>
            </a:r>
            <a:r>
              <a:rPr kumimoji="0" lang="zh-CN" altLang="en-US" sz="1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sym typeface=""/>
              </a:rPr>
              <a:t>）将</a:t>
            </a:r>
            <a:r>
              <a:rPr kumimoji="0" lang="en-US" altLang="zh-CN" sz="1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sym typeface=""/>
              </a:rPr>
              <a:t>AI</a:t>
            </a:r>
            <a:r>
              <a:rPr kumimoji="0" lang="zh-CN" altLang="en-US" sz="1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sym typeface=""/>
              </a:rPr>
              <a:t>分布式训练的集合通信的操作卸载到网络设备上，让</a:t>
            </a:r>
            <a:r>
              <a:rPr kumimoji="0" lang="zh-CN" altLang="en-US" sz="1400" b="1" i="0" u="none" strike="noStrike" kern="0" cap="none" spc="-16" normalizeH="0" baseline="0" noProof="0" dirty="0">
                <a:ln>
                  <a:noFill/>
                </a:ln>
                <a:solidFill>
                  <a:schemeClr val="bg1"/>
                </a:solidFill>
                <a:effectLst/>
                <a:uLnTx/>
                <a:uFillTx/>
                <a:latin typeface="微软雅黑"/>
                <a:ea typeface="微软雅黑"/>
                <a:cs typeface="微软雅黑"/>
                <a:sym typeface=""/>
              </a:rPr>
              <a:t>网络设备参与计算</a:t>
            </a:r>
            <a:r>
              <a:rPr kumimoji="0" lang="zh-CN" altLang="en-US" sz="1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sym typeface=""/>
              </a:rPr>
              <a:t>，减少计算节点之间的消息交互，缩短通信时延，优化通信模型，提高网络带宽利用效率，加速</a:t>
            </a:r>
            <a:r>
              <a:rPr kumimoji="0" lang="en-US" altLang="zh-CN" sz="1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sym typeface=""/>
              </a:rPr>
              <a:t>AI</a:t>
            </a:r>
            <a:r>
              <a:rPr kumimoji="0" lang="zh-CN" altLang="en-US" sz="1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sym typeface=""/>
              </a:rPr>
              <a:t>分布式训练</a:t>
            </a:r>
            <a:endParaRPr kumimoji="0" lang="en-US" altLang="zh-CN" sz="1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12" name="圆角矩形 97">
            <a:extLst>
              <a:ext uri="{FF2B5EF4-FFF2-40B4-BE49-F238E27FC236}">
                <a16:creationId xmlns:a16="http://schemas.microsoft.com/office/drawing/2014/main" id="{6A14FA30-1DF8-000A-94C9-25A2DB49F6EE}"/>
              </a:ext>
            </a:extLst>
          </p:cNvPr>
          <p:cNvSpPr/>
          <p:nvPr/>
        </p:nvSpPr>
        <p:spPr>
          <a:xfrm>
            <a:off x="5354922" y="4326687"/>
            <a:ext cx="1224136" cy="392073"/>
          </a:xfrm>
          <a:prstGeom prst="roundRect">
            <a:avLst/>
          </a:prstGeom>
          <a:noFill/>
          <a:ln w="12700" cap="flat" cmpd="sng" algn="ctr">
            <a:solidFill>
              <a:srgbClr val="00FFFF"/>
            </a:solidFill>
            <a:prstDash val="solid"/>
          </a:ln>
        </p:spPr>
        <p:txBody>
          <a:bodyPr rtlCol="0" anchor="ctr"/>
          <a:lstStyle/>
          <a:p>
            <a:pPr algn="ctr"/>
            <a:r>
              <a:rPr lang="zh-CN" altLang="en-US" sz="1000" kern="0" dirty="0">
                <a:solidFill>
                  <a:srgbClr val="262626"/>
                </a:solidFill>
                <a:latin typeface="微软雅黑" panose="020B0503020204020204" pitchFamily="34" charset="-122"/>
                <a:ea typeface="微软雅黑" panose="020B0503020204020204" pitchFamily="34" charset="-122"/>
              </a:rPr>
              <a:t>可编程交换机</a:t>
            </a:r>
            <a:endParaRPr lang="en-US" altLang="zh-CN" sz="1000" kern="0" dirty="0">
              <a:solidFill>
                <a:srgbClr val="262626"/>
              </a:solidFill>
              <a:latin typeface="微软雅黑" panose="020B0503020204020204" pitchFamily="34" charset="-122"/>
              <a:ea typeface="微软雅黑" panose="020B0503020204020204" pitchFamily="34" charset="-122"/>
            </a:endParaRPr>
          </a:p>
          <a:p>
            <a:pPr algn="ctr"/>
            <a:r>
              <a:rPr lang="en-US" altLang="zh-CN" sz="1000" kern="0" dirty="0">
                <a:solidFill>
                  <a:srgbClr val="262626"/>
                </a:solidFill>
                <a:latin typeface="微软雅黑" panose="020B0503020204020204" pitchFamily="34" charset="-122"/>
                <a:ea typeface="微软雅黑" panose="020B0503020204020204" pitchFamily="34" charset="-122"/>
              </a:rPr>
              <a:t>1+2+3+4=10</a:t>
            </a:r>
            <a:endParaRPr lang="zh-CN" altLang="en-US" sz="1000" kern="0" dirty="0">
              <a:solidFill>
                <a:srgbClr val="262626"/>
              </a:solidFill>
              <a:latin typeface="微软雅黑" panose="020B0503020204020204" pitchFamily="34" charset="-122"/>
              <a:ea typeface="微软雅黑" panose="020B0503020204020204" pitchFamily="34" charset="-122"/>
            </a:endParaRPr>
          </a:p>
        </p:txBody>
      </p:sp>
      <p:sp>
        <p:nvSpPr>
          <p:cNvPr id="13" name="椭圆 12">
            <a:extLst>
              <a:ext uri="{FF2B5EF4-FFF2-40B4-BE49-F238E27FC236}">
                <a16:creationId xmlns:a16="http://schemas.microsoft.com/office/drawing/2014/main" id="{E3523040-9B91-407F-67AD-A7E9CF36174E}"/>
              </a:ext>
            </a:extLst>
          </p:cNvPr>
          <p:cNvSpPr/>
          <p:nvPr/>
        </p:nvSpPr>
        <p:spPr>
          <a:xfrm>
            <a:off x="4768636" y="5354302"/>
            <a:ext cx="288032" cy="258293"/>
          </a:xfrm>
          <a:prstGeom prst="ellipse">
            <a:avLst/>
          </a:prstGeom>
          <a:noFill/>
          <a:ln w="12700" cap="flat" cmpd="sng" algn="ctr">
            <a:solidFill>
              <a:srgbClr val="FFFFFF"/>
            </a:solidFill>
            <a:prstDash val="soli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F5F68926-DD28-56C1-9A62-1FC86AD6A40E}"/>
              </a:ext>
            </a:extLst>
          </p:cNvPr>
          <p:cNvSpPr/>
          <p:nvPr/>
        </p:nvSpPr>
        <p:spPr>
          <a:xfrm>
            <a:off x="4702817" y="5621527"/>
            <a:ext cx="419671" cy="265838"/>
          </a:xfrm>
          <a:prstGeom prst="rect">
            <a:avLst/>
          </a:prstGeom>
          <a:solidFill>
            <a:srgbClr val="00FFFF">
              <a:alpha val="50000"/>
            </a:srgbClr>
          </a:solidFill>
          <a:ln w="9525" cap="flat" cmpd="sng" algn="ctr">
            <a:no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1</a:t>
            </a:r>
            <a:endParaRPr kumimoji="0" lang="zh-CN" altLang="en-US" sz="10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sp>
        <p:nvSpPr>
          <p:cNvPr id="15" name="矩形 14">
            <a:extLst>
              <a:ext uri="{FF2B5EF4-FFF2-40B4-BE49-F238E27FC236}">
                <a16:creationId xmlns:a16="http://schemas.microsoft.com/office/drawing/2014/main" id="{6D13EE8E-01EC-A1B0-1273-8C319534F354}"/>
              </a:ext>
            </a:extLst>
          </p:cNvPr>
          <p:cNvSpPr/>
          <p:nvPr/>
        </p:nvSpPr>
        <p:spPr>
          <a:xfrm>
            <a:off x="4702817" y="5896188"/>
            <a:ext cx="419671" cy="265838"/>
          </a:xfrm>
          <a:prstGeom prst="rect">
            <a:avLst/>
          </a:prstGeom>
          <a:solidFill>
            <a:srgbClr val="4A52FF"/>
          </a:solidFill>
          <a:ln w="9525" cap="flat" cmpd="sng" algn="ctr">
            <a:no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10</a:t>
            </a:r>
            <a:endParaRPr kumimoji="0" lang="zh-CN" altLang="en-US" sz="10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6" name="椭圆 15">
            <a:extLst>
              <a:ext uri="{FF2B5EF4-FFF2-40B4-BE49-F238E27FC236}">
                <a16:creationId xmlns:a16="http://schemas.microsoft.com/office/drawing/2014/main" id="{C591E936-5776-3CC4-B064-CAB504C08ECE}"/>
              </a:ext>
            </a:extLst>
          </p:cNvPr>
          <p:cNvSpPr/>
          <p:nvPr/>
        </p:nvSpPr>
        <p:spPr>
          <a:xfrm>
            <a:off x="5500060" y="5354302"/>
            <a:ext cx="288032" cy="258293"/>
          </a:xfrm>
          <a:prstGeom prst="ellipse">
            <a:avLst/>
          </a:prstGeom>
          <a:noFill/>
          <a:ln w="12700" cap="flat" cmpd="sng" algn="ctr">
            <a:solidFill>
              <a:srgbClr val="FFFFFF"/>
            </a:solidFill>
            <a:prstDash val="soli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CB421CB0-1E7F-A89A-1FC0-BFD8CBDBFB34}"/>
              </a:ext>
            </a:extLst>
          </p:cNvPr>
          <p:cNvSpPr/>
          <p:nvPr/>
        </p:nvSpPr>
        <p:spPr>
          <a:xfrm>
            <a:off x="5434241" y="5621527"/>
            <a:ext cx="419671" cy="265838"/>
          </a:xfrm>
          <a:prstGeom prst="rect">
            <a:avLst/>
          </a:prstGeom>
          <a:solidFill>
            <a:srgbClr val="00FFFF">
              <a:alpha val="50000"/>
            </a:srgbClr>
          </a:solidFill>
          <a:ln w="9525" cap="flat" cmpd="sng" algn="ctr">
            <a:no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2</a:t>
            </a:r>
            <a:endParaRPr kumimoji="0" lang="zh-CN" altLang="en-US" sz="10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sp>
        <p:nvSpPr>
          <p:cNvPr id="18" name="矩形 17">
            <a:extLst>
              <a:ext uri="{FF2B5EF4-FFF2-40B4-BE49-F238E27FC236}">
                <a16:creationId xmlns:a16="http://schemas.microsoft.com/office/drawing/2014/main" id="{310A037A-004F-1DBB-05AB-07AC3F60309F}"/>
              </a:ext>
            </a:extLst>
          </p:cNvPr>
          <p:cNvSpPr/>
          <p:nvPr/>
        </p:nvSpPr>
        <p:spPr>
          <a:xfrm>
            <a:off x="5434241" y="5896188"/>
            <a:ext cx="419671" cy="265838"/>
          </a:xfrm>
          <a:prstGeom prst="rect">
            <a:avLst/>
          </a:prstGeom>
          <a:solidFill>
            <a:srgbClr val="4A52FF"/>
          </a:solidFill>
          <a:ln w="9525" cap="flat" cmpd="sng" algn="ctr">
            <a:no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10</a:t>
            </a:r>
            <a:endParaRPr kumimoji="0" lang="zh-CN" altLang="en-US" sz="10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9" name="椭圆 18">
            <a:extLst>
              <a:ext uri="{FF2B5EF4-FFF2-40B4-BE49-F238E27FC236}">
                <a16:creationId xmlns:a16="http://schemas.microsoft.com/office/drawing/2014/main" id="{CE02D3A6-ECA7-7E24-8322-F2137CF1A02E}"/>
              </a:ext>
            </a:extLst>
          </p:cNvPr>
          <p:cNvSpPr/>
          <p:nvPr/>
        </p:nvSpPr>
        <p:spPr>
          <a:xfrm>
            <a:off x="6275028" y="5354302"/>
            <a:ext cx="288032" cy="258293"/>
          </a:xfrm>
          <a:prstGeom prst="ellipse">
            <a:avLst/>
          </a:prstGeom>
          <a:noFill/>
          <a:ln w="12700" cap="flat" cmpd="sng" algn="ctr">
            <a:solidFill>
              <a:srgbClr val="FFFFFF"/>
            </a:solidFill>
            <a:prstDash val="soli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42A4D941-7349-74D4-DC80-D0BADD346A0C}"/>
              </a:ext>
            </a:extLst>
          </p:cNvPr>
          <p:cNvSpPr/>
          <p:nvPr/>
        </p:nvSpPr>
        <p:spPr>
          <a:xfrm>
            <a:off x="6209209" y="5621527"/>
            <a:ext cx="419671" cy="265838"/>
          </a:xfrm>
          <a:prstGeom prst="rect">
            <a:avLst/>
          </a:prstGeom>
          <a:solidFill>
            <a:srgbClr val="00FFFF">
              <a:alpha val="50000"/>
            </a:srgbClr>
          </a:solidFill>
          <a:ln w="9525" cap="flat" cmpd="sng" algn="ctr">
            <a:no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3</a:t>
            </a:r>
            <a:endParaRPr kumimoji="0" lang="zh-CN" altLang="en-US" sz="10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sp>
        <p:nvSpPr>
          <p:cNvPr id="21" name="矩形 20">
            <a:extLst>
              <a:ext uri="{FF2B5EF4-FFF2-40B4-BE49-F238E27FC236}">
                <a16:creationId xmlns:a16="http://schemas.microsoft.com/office/drawing/2014/main" id="{AFF45693-D391-545B-DA4C-4120FC1A8445}"/>
              </a:ext>
            </a:extLst>
          </p:cNvPr>
          <p:cNvSpPr/>
          <p:nvPr/>
        </p:nvSpPr>
        <p:spPr>
          <a:xfrm>
            <a:off x="6209209" y="5896188"/>
            <a:ext cx="419671" cy="265838"/>
          </a:xfrm>
          <a:prstGeom prst="rect">
            <a:avLst/>
          </a:prstGeom>
          <a:solidFill>
            <a:srgbClr val="4A52FF"/>
          </a:solidFill>
          <a:ln w="9525" cap="flat" cmpd="sng" algn="ctr">
            <a:no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10</a:t>
            </a:r>
            <a:endParaRPr kumimoji="0" lang="zh-CN" altLang="en-US" sz="10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2" name="椭圆 21">
            <a:extLst>
              <a:ext uri="{FF2B5EF4-FFF2-40B4-BE49-F238E27FC236}">
                <a16:creationId xmlns:a16="http://schemas.microsoft.com/office/drawing/2014/main" id="{35B7228B-CC53-7AA8-3C71-62F2250B0E3C}"/>
              </a:ext>
            </a:extLst>
          </p:cNvPr>
          <p:cNvSpPr/>
          <p:nvPr/>
        </p:nvSpPr>
        <p:spPr>
          <a:xfrm>
            <a:off x="7006452" y="5354302"/>
            <a:ext cx="288032" cy="258293"/>
          </a:xfrm>
          <a:prstGeom prst="ellipse">
            <a:avLst/>
          </a:prstGeom>
          <a:noFill/>
          <a:ln w="12700" cap="flat" cmpd="sng" algn="ctr">
            <a:solidFill>
              <a:srgbClr val="FFFFFF"/>
            </a:solidFill>
            <a:prstDash val="soli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id="{1FF6780E-17DC-9A83-6443-3CC420298BC3}"/>
              </a:ext>
            </a:extLst>
          </p:cNvPr>
          <p:cNvSpPr/>
          <p:nvPr/>
        </p:nvSpPr>
        <p:spPr>
          <a:xfrm>
            <a:off x="6940633" y="5621527"/>
            <a:ext cx="419671" cy="265838"/>
          </a:xfrm>
          <a:prstGeom prst="rect">
            <a:avLst/>
          </a:prstGeom>
          <a:solidFill>
            <a:srgbClr val="00FFFF">
              <a:alpha val="50000"/>
            </a:srgbClr>
          </a:solidFill>
          <a:ln w="9525" cap="flat" cmpd="sng" algn="ctr">
            <a:no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4</a:t>
            </a:r>
            <a:endParaRPr kumimoji="0" lang="zh-CN" altLang="en-US" sz="10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sp>
        <p:nvSpPr>
          <p:cNvPr id="24" name="矩形 23">
            <a:extLst>
              <a:ext uri="{FF2B5EF4-FFF2-40B4-BE49-F238E27FC236}">
                <a16:creationId xmlns:a16="http://schemas.microsoft.com/office/drawing/2014/main" id="{64896196-A341-ED24-15E5-01F115B8A26F}"/>
              </a:ext>
            </a:extLst>
          </p:cNvPr>
          <p:cNvSpPr/>
          <p:nvPr/>
        </p:nvSpPr>
        <p:spPr>
          <a:xfrm>
            <a:off x="6940633" y="5896188"/>
            <a:ext cx="419671" cy="265838"/>
          </a:xfrm>
          <a:prstGeom prst="rect">
            <a:avLst/>
          </a:prstGeom>
          <a:solidFill>
            <a:srgbClr val="4A52FF"/>
          </a:solidFill>
          <a:ln w="9525" cap="flat" cmpd="sng" algn="ctr">
            <a:no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10</a:t>
            </a:r>
            <a:endParaRPr kumimoji="0" lang="zh-CN" altLang="en-US" sz="10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cxnSp>
        <p:nvCxnSpPr>
          <p:cNvPr id="25" name="直接连接符 24">
            <a:extLst>
              <a:ext uri="{FF2B5EF4-FFF2-40B4-BE49-F238E27FC236}">
                <a16:creationId xmlns:a16="http://schemas.microsoft.com/office/drawing/2014/main" id="{6B6EC695-9ED1-0A1B-D67C-6610A5429147}"/>
              </a:ext>
            </a:extLst>
          </p:cNvPr>
          <p:cNvCxnSpPr>
            <a:stCxn id="13" idx="0"/>
            <a:endCxn id="12" idx="2"/>
          </p:cNvCxnSpPr>
          <p:nvPr/>
        </p:nvCxnSpPr>
        <p:spPr>
          <a:xfrm flipV="1">
            <a:off x="4912652" y="4718760"/>
            <a:ext cx="1054338" cy="635542"/>
          </a:xfrm>
          <a:prstGeom prst="line">
            <a:avLst/>
          </a:prstGeom>
          <a:noFill/>
          <a:ln w="9525" cap="flat" cmpd="sng" algn="ctr">
            <a:solidFill>
              <a:srgbClr val="4A52FF"/>
            </a:solidFill>
            <a:prstDash val="solid"/>
          </a:ln>
          <a:effectLst/>
        </p:spPr>
      </p:cxnSp>
      <p:cxnSp>
        <p:nvCxnSpPr>
          <p:cNvPr id="26" name="直接连接符 25">
            <a:extLst>
              <a:ext uri="{FF2B5EF4-FFF2-40B4-BE49-F238E27FC236}">
                <a16:creationId xmlns:a16="http://schemas.microsoft.com/office/drawing/2014/main" id="{F1B6215B-A2CB-20CC-8C32-FFF9B48B6F58}"/>
              </a:ext>
            </a:extLst>
          </p:cNvPr>
          <p:cNvCxnSpPr>
            <a:stCxn id="16" idx="0"/>
            <a:endCxn id="12" idx="2"/>
          </p:cNvCxnSpPr>
          <p:nvPr/>
        </p:nvCxnSpPr>
        <p:spPr>
          <a:xfrm flipV="1">
            <a:off x="5644076" y="4718760"/>
            <a:ext cx="322914" cy="635542"/>
          </a:xfrm>
          <a:prstGeom prst="line">
            <a:avLst/>
          </a:prstGeom>
          <a:noFill/>
          <a:ln w="9525" cap="flat" cmpd="sng" algn="ctr">
            <a:solidFill>
              <a:srgbClr val="4A52FF"/>
            </a:solidFill>
            <a:prstDash val="solid"/>
          </a:ln>
          <a:effectLst/>
        </p:spPr>
      </p:cxnSp>
      <p:cxnSp>
        <p:nvCxnSpPr>
          <p:cNvPr id="27" name="直接连接符 26">
            <a:extLst>
              <a:ext uri="{FF2B5EF4-FFF2-40B4-BE49-F238E27FC236}">
                <a16:creationId xmlns:a16="http://schemas.microsoft.com/office/drawing/2014/main" id="{88BACB6B-7D7A-415D-98F1-A15F35B46E69}"/>
              </a:ext>
            </a:extLst>
          </p:cNvPr>
          <p:cNvCxnSpPr>
            <a:stCxn id="19" idx="0"/>
            <a:endCxn id="12" idx="2"/>
          </p:cNvCxnSpPr>
          <p:nvPr/>
        </p:nvCxnSpPr>
        <p:spPr>
          <a:xfrm flipH="1" flipV="1">
            <a:off x="5966990" y="4718760"/>
            <a:ext cx="452054" cy="635542"/>
          </a:xfrm>
          <a:prstGeom prst="line">
            <a:avLst/>
          </a:prstGeom>
          <a:noFill/>
          <a:ln w="9525" cap="flat" cmpd="sng" algn="ctr">
            <a:solidFill>
              <a:srgbClr val="4A52FF"/>
            </a:solidFill>
            <a:prstDash val="solid"/>
          </a:ln>
          <a:effectLst/>
        </p:spPr>
      </p:cxnSp>
      <p:cxnSp>
        <p:nvCxnSpPr>
          <p:cNvPr id="28" name="直接连接符 27">
            <a:extLst>
              <a:ext uri="{FF2B5EF4-FFF2-40B4-BE49-F238E27FC236}">
                <a16:creationId xmlns:a16="http://schemas.microsoft.com/office/drawing/2014/main" id="{1D429F76-FFDB-3F58-F61D-E8F68F273BC0}"/>
              </a:ext>
            </a:extLst>
          </p:cNvPr>
          <p:cNvCxnSpPr>
            <a:stCxn id="22" idx="0"/>
            <a:endCxn id="12" idx="2"/>
          </p:cNvCxnSpPr>
          <p:nvPr/>
        </p:nvCxnSpPr>
        <p:spPr>
          <a:xfrm flipH="1" flipV="1">
            <a:off x="5966990" y="4718760"/>
            <a:ext cx="1183478" cy="635542"/>
          </a:xfrm>
          <a:prstGeom prst="line">
            <a:avLst/>
          </a:prstGeom>
          <a:noFill/>
          <a:ln w="9525" cap="flat" cmpd="sng" algn="ctr">
            <a:solidFill>
              <a:srgbClr val="4A52FF"/>
            </a:solidFill>
            <a:prstDash val="solid"/>
          </a:ln>
          <a:effectLst/>
        </p:spPr>
      </p:cxnSp>
      <p:cxnSp>
        <p:nvCxnSpPr>
          <p:cNvPr id="29" name="直接箭头连接符 28">
            <a:extLst>
              <a:ext uri="{FF2B5EF4-FFF2-40B4-BE49-F238E27FC236}">
                <a16:creationId xmlns:a16="http://schemas.microsoft.com/office/drawing/2014/main" id="{C1682022-7D08-8A09-3814-02D70EFE22AD}"/>
              </a:ext>
            </a:extLst>
          </p:cNvPr>
          <p:cNvCxnSpPr/>
          <p:nvPr/>
        </p:nvCxnSpPr>
        <p:spPr>
          <a:xfrm flipV="1">
            <a:off x="5026282" y="4937632"/>
            <a:ext cx="489832" cy="291689"/>
          </a:xfrm>
          <a:prstGeom prst="straightConnector1">
            <a:avLst/>
          </a:prstGeom>
          <a:noFill/>
          <a:ln w="9525" cap="flat" cmpd="sng" algn="ctr">
            <a:solidFill>
              <a:srgbClr val="00FFFF"/>
            </a:solidFill>
            <a:prstDash val="solid"/>
            <a:tailEnd type="triangle"/>
          </a:ln>
          <a:effectLst/>
        </p:spPr>
      </p:cxnSp>
      <p:cxnSp>
        <p:nvCxnSpPr>
          <p:cNvPr id="30" name="直接箭头连接符 29">
            <a:extLst>
              <a:ext uri="{FF2B5EF4-FFF2-40B4-BE49-F238E27FC236}">
                <a16:creationId xmlns:a16="http://schemas.microsoft.com/office/drawing/2014/main" id="{9725BB2E-B376-59C3-7403-902E1955283D}"/>
              </a:ext>
            </a:extLst>
          </p:cNvPr>
          <p:cNvCxnSpPr/>
          <p:nvPr/>
        </p:nvCxnSpPr>
        <p:spPr>
          <a:xfrm flipV="1">
            <a:off x="5631156" y="4946907"/>
            <a:ext cx="165390" cy="322325"/>
          </a:xfrm>
          <a:prstGeom prst="straightConnector1">
            <a:avLst/>
          </a:prstGeom>
          <a:noFill/>
          <a:ln w="9525" cap="flat" cmpd="sng" algn="ctr">
            <a:solidFill>
              <a:srgbClr val="4A52FF"/>
            </a:solidFill>
            <a:prstDash val="solid"/>
            <a:tailEnd type="triangle"/>
          </a:ln>
          <a:effectLst/>
        </p:spPr>
      </p:cxnSp>
      <p:cxnSp>
        <p:nvCxnSpPr>
          <p:cNvPr id="31" name="直接箭头连接符 30">
            <a:extLst>
              <a:ext uri="{FF2B5EF4-FFF2-40B4-BE49-F238E27FC236}">
                <a16:creationId xmlns:a16="http://schemas.microsoft.com/office/drawing/2014/main" id="{1C0F0AA9-B350-4602-4D72-3E59355FC81F}"/>
              </a:ext>
            </a:extLst>
          </p:cNvPr>
          <p:cNvCxnSpPr/>
          <p:nvPr/>
        </p:nvCxnSpPr>
        <p:spPr>
          <a:xfrm flipH="1" flipV="1">
            <a:off x="6175939" y="4935500"/>
            <a:ext cx="204724" cy="295770"/>
          </a:xfrm>
          <a:prstGeom prst="straightConnector1">
            <a:avLst/>
          </a:prstGeom>
          <a:noFill/>
          <a:ln w="9525" cap="flat" cmpd="sng" algn="ctr">
            <a:solidFill>
              <a:srgbClr val="4A52FF"/>
            </a:solidFill>
            <a:prstDash val="solid"/>
            <a:tailEnd type="triangle"/>
          </a:ln>
          <a:effectLst/>
        </p:spPr>
      </p:cxnSp>
      <p:cxnSp>
        <p:nvCxnSpPr>
          <p:cNvPr id="32" name="直接箭头连接符 31">
            <a:extLst>
              <a:ext uri="{FF2B5EF4-FFF2-40B4-BE49-F238E27FC236}">
                <a16:creationId xmlns:a16="http://schemas.microsoft.com/office/drawing/2014/main" id="{5C346778-0C7A-9461-6695-F38508EF910B}"/>
              </a:ext>
            </a:extLst>
          </p:cNvPr>
          <p:cNvCxnSpPr/>
          <p:nvPr/>
        </p:nvCxnSpPr>
        <p:spPr>
          <a:xfrm flipH="1" flipV="1">
            <a:off x="6413616" y="4906096"/>
            <a:ext cx="598264" cy="320674"/>
          </a:xfrm>
          <a:prstGeom prst="straightConnector1">
            <a:avLst/>
          </a:prstGeom>
          <a:noFill/>
          <a:ln w="9525" cap="flat" cmpd="sng" algn="ctr">
            <a:solidFill>
              <a:srgbClr val="00FFFF"/>
            </a:solidFill>
            <a:prstDash val="solid"/>
            <a:tailEnd type="triangle"/>
          </a:ln>
          <a:effectLst/>
        </p:spPr>
      </p:cxnSp>
      <p:cxnSp>
        <p:nvCxnSpPr>
          <p:cNvPr id="33" name="直接箭头连接符 32">
            <a:extLst>
              <a:ext uri="{FF2B5EF4-FFF2-40B4-BE49-F238E27FC236}">
                <a16:creationId xmlns:a16="http://schemas.microsoft.com/office/drawing/2014/main" id="{030B3D25-A17B-89C7-3A33-47373678F8A7}"/>
              </a:ext>
            </a:extLst>
          </p:cNvPr>
          <p:cNvCxnSpPr/>
          <p:nvPr/>
        </p:nvCxnSpPr>
        <p:spPr>
          <a:xfrm flipV="1">
            <a:off x="5095708" y="5002497"/>
            <a:ext cx="497695" cy="299856"/>
          </a:xfrm>
          <a:prstGeom prst="straightConnector1">
            <a:avLst/>
          </a:prstGeom>
          <a:noFill/>
          <a:ln w="9525" cap="flat" cmpd="sng" algn="ctr">
            <a:solidFill>
              <a:srgbClr val="4A52FF"/>
            </a:solidFill>
            <a:prstDash val="solid"/>
            <a:headEnd type="triangle" w="med" len="med"/>
            <a:tailEnd type="none" w="med" len="med"/>
          </a:ln>
          <a:effectLst/>
        </p:spPr>
      </p:cxnSp>
      <p:cxnSp>
        <p:nvCxnSpPr>
          <p:cNvPr id="34" name="直接箭头连接符 33">
            <a:extLst>
              <a:ext uri="{FF2B5EF4-FFF2-40B4-BE49-F238E27FC236}">
                <a16:creationId xmlns:a16="http://schemas.microsoft.com/office/drawing/2014/main" id="{48C9048D-F2F7-FD96-8AA2-E456FBF31582}"/>
              </a:ext>
            </a:extLst>
          </p:cNvPr>
          <p:cNvCxnSpPr/>
          <p:nvPr/>
        </p:nvCxnSpPr>
        <p:spPr>
          <a:xfrm flipV="1">
            <a:off x="5741540" y="4955622"/>
            <a:ext cx="158653" cy="318022"/>
          </a:xfrm>
          <a:prstGeom prst="straightConnector1">
            <a:avLst/>
          </a:prstGeom>
          <a:noFill/>
          <a:ln w="9525" cap="flat" cmpd="sng" algn="ctr">
            <a:solidFill>
              <a:srgbClr val="4A52FF"/>
            </a:solidFill>
            <a:prstDash val="solid"/>
            <a:headEnd type="triangle" w="med" len="med"/>
            <a:tailEnd type="none" w="med" len="med"/>
          </a:ln>
          <a:effectLst/>
        </p:spPr>
      </p:cxnSp>
      <p:cxnSp>
        <p:nvCxnSpPr>
          <p:cNvPr id="35" name="直接箭头连接符 34">
            <a:extLst>
              <a:ext uri="{FF2B5EF4-FFF2-40B4-BE49-F238E27FC236}">
                <a16:creationId xmlns:a16="http://schemas.microsoft.com/office/drawing/2014/main" id="{EAEC361F-A0C4-C5A3-781A-86546EFC74C8}"/>
              </a:ext>
            </a:extLst>
          </p:cNvPr>
          <p:cNvCxnSpPr/>
          <p:nvPr/>
        </p:nvCxnSpPr>
        <p:spPr>
          <a:xfrm flipH="1" flipV="1">
            <a:off x="6067988" y="4955622"/>
            <a:ext cx="224623" cy="311843"/>
          </a:xfrm>
          <a:prstGeom prst="straightConnector1">
            <a:avLst/>
          </a:prstGeom>
          <a:noFill/>
          <a:ln w="9525" cap="flat" cmpd="sng" algn="ctr">
            <a:solidFill>
              <a:srgbClr val="4A52FF"/>
            </a:solidFill>
            <a:prstDash val="solid"/>
            <a:headEnd type="triangle" w="med" len="med"/>
            <a:tailEnd type="none" w="med" len="med"/>
          </a:ln>
          <a:effectLst/>
        </p:spPr>
      </p:cxnSp>
      <p:cxnSp>
        <p:nvCxnSpPr>
          <p:cNvPr id="36" name="直接箭头连接符 35">
            <a:extLst>
              <a:ext uri="{FF2B5EF4-FFF2-40B4-BE49-F238E27FC236}">
                <a16:creationId xmlns:a16="http://schemas.microsoft.com/office/drawing/2014/main" id="{0E3BFFD8-2071-6145-28CC-2481E5F5F2D9}"/>
              </a:ext>
            </a:extLst>
          </p:cNvPr>
          <p:cNvCxnSpPr/>
          <p:nvPr/>
        </p:nvCxnSpPr>
        <p:spPr>
          <a:xfrm flipH="1" flipV="1">
            <a:off x="6334734" y="4962787"/>
            <a:ext cx="577396" cy="316248"/>
          </a:xfrm>
          <a:prstGeom prst="straightConnector1">
            <a:avLst/>
          </a:prstGeom>
          <a:noFill/>
          <a:ln w="9525" cap="flat" cmpd="sng" algn="ctr">
            <a:solidFill>
              <a:srgbClr val="4A52FF"/>
            </a:solidFill>
            <a:prstDash val="solid"/>
            <a:headEnd type="triangle" w="med" len="med"/>
            <a:tailEnd type="none" w="med" len="med"/>
          </a:ln>
          <a:effectLst/>
        </p:spPr>
      </p:cxnSp>
      <p:sp>
        <p:nvSpPr>
          <p:cNvPr id="37" name="椭圆 36">
            <a:extLst>
              <a:ext uri="{FF2B5EF4-FFF2-40B4-BE49-F238E27FC236}">
                <a16:creationId xmlns:a16="http://schemas.microsoft.com/office/drawing/2014/main" id="{28EBEAEC-6143-3779-366E-5CE3E6EAA073}"/>
              </a:ext>
            </a:extLst>
          </p:cNvPr>
          <p:cNvSpPr/>
          <p:nvPr/>
        </p:nvSpPr>
        <p:spPr>
          <a:xfrm>
            <a:off x="1527529" y="4513584"/>
            <a:ext cx="288032" cy="249362"/>
          </a:xfrm>
          <a:prstGeom prst="ellipse">
            <a:avLst/>
          </a:prstGeom>
          <a:noFill/>
          <a:ln w="12700" cap="flat" cmpd="sng" algn="ctr">
            <a:solidFill>
              <a:srgbClr val="0070C0"/>
            </a:solidFill>
            <a:prstDash val="soli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38" name="椭圆 37">
            <a:extLst>
              <a:ext uri="{FF2B5EF4-FFF2-40B4-BE49-F238E27FC236}">
                <a16:creationId xmlns:a16="http://schemas.microsoft.com/office/drawing/2014/main" id="{3B11EB8C-928F-9878-AD77-4BF4C8496E55}"/>
              </a:ext>
            </a:extLst>
          </p:cNvPr>
          <p:cNvSpPr/>
          <p:nvPr/>
        </p:nvSpPr>
        <p:spPr>
          <a:xfrm>
            <a:off x="2258953" y="4513584"/>
            <a:ext cx="288032" cy="249362"/>
          </a:xfrm>
          <a:prstGeom prst="ellipse">
            <a:avLst/>
          </a:prstGeom>
          <a:noFill/>
          <a:ln w="12700" cap="flat" cmpd="sng" algn="ctr">
            <a:solidFill>
              <a:srgbClr val="0070C0"/>
            </a:solidFill>
            <a:prstDash val="soli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39" name="椭圆 38">
            <a:extLst>
              <a:ext uri="{FF2B5EF4-FFF2-40B4-BE49-F238E27FC236}">
                <a16:creationId xmlns:a16="http://schemas.microsoft.com/office/drawing/2014/main" id="{9803A20C-851B-94D0-032C-A5B2F27CB688}"/>
              </a:ext>
            </a:extLst>
          </p:cNvPr>
          <p:cNvSpPr/>
          <p:nvPr/>
        </p:nvSpPr>
        <p:spPr>
          <a:xfrm>
            <a:off x="3033921" y="4513584"/>
            <a:ext cx="288032" cy="249362"/>
          </a:xfrm>
          <a:prstGeom prst="ellipse">
            <a:avLst/>
          </a:prstGeom>
          <a:noFill/>
          <a:ln w="12700" cap="flat" cmpd="sng" algn="ctr">
            <a:solidFill>
              <a:srgbClr val="0070C0"/>
            </a:solidFill>
            <a:prstDash val="soli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40" name="椭圆 39">
            <a:extLst>
              <a:ext uri="{FF2B5EF4-FFF2-40B4-BE49-F238E27FC236}">
                <a16:creationId xmlns:a16="http://schemas.microsoft.com/office/drawing/2014/main" id="{04D710E4-EF48-DBFE-151B-61B3E4E02D50}"/>
              </a:ext>
            </a:extLst>
          </p:cNvPr>
          <p:cNvSpPr/>
          <p:nvPr/>
        </p:nvSpPr>
        <p:spPr>
          <a:xfrm>
            <a:off x="3765345" y="4513584"/>
            <a:ext cx="288032" cy="249362"/>
          </a:xfrm>
          <a:prstGeom prst="ellipse">
            <a:avLst/>
          </a:prstGeom>
          <a:noFill/>
          <a:ln w="12700" cap="flat" cmpd="sng" algn="ctr">
            <a:solidFill>
              <a:srgbClr val="0070C0"/>
            </a:solidFill>
            <a:prstDash val="soli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CC69FD60-EA11-9AA9-7C5D-F27E847D4B52}"/>
              </a:ext>
            </a:extLst>
          </p:cNvPr>
          <p:cNvSpPr txBox="1"/>
          <p:nvPr/>
        </p:nvSpPr>
        <p:spPr>
          <a:xfrm>
            <a:off x="1368417" y="4261371"/>
            <a:ext cx="606256" cy="215444"/>
          </a:xfrm>
          <a:prstGeom prst="rect">
            <a:avLst/>
          </a:prstGeom>
          <a:noFill/>
        </p:spPr>
        <p:txBody>
          <a:bodyPr wrap="none" rtlCol="0">
            <a:spAutoFit/>
          </a:bodyPr>
          <a:lstStyle/>
          <a:p>
            <a:r>
              <a:rPr lang="en-US" altLang="zh-CN" sz="800" dirty="0">
                <a:solidFill>
                  <a:srgbClr val="262626"/>
                </a:solidFill>
                <a:latin typeface="微软雅黑"/>
                <a:ea typeface="微软雅黑"/>
              </a:rPr>
              <a:t>Worker1</a:t>
            </a:r>
            <a:endParaRPr lang="zh-CN" altLang="en-US" sz="800" dirty="0">
              <a:solidFill>
                <a:srgbClr val="262626"/>
              </a:solidFill>
              <a:latin typeface="微软雅黑"/>
              <a:ea typeface="微软雅黑"/>
            </a:endParaRPr>
          </a:p>
        </p:txBody>
      </p:sp>
      <p:sp>
        <p:nvSpPr>
          <p:cNvPr id="42" name="文本框 41">
            <a:extLst>
              <a:ext uri="{FF2B5EF4-FFF2-40B4-BE49-F238E27FC236}">
                <a16:creationId xmlns:a16="http://schemas.microsoft.com/office/drawing/2014/main" id="{C821F6B1-D6C4-D0E5-7F97-D5CF9EF8AD04}"/>
              </a:ext>
            </a:extLst>
          </p:cNvPr>
          <p:cNvSpPr txBox="1"/>
          <p:nvPr/>
        </p:nvSpPr>
        <p:spPr>
          <a:xfrm>
            <a:off x="2118689" y="4261371"/>
            <a:ext cx="606256" cy="215444"/>
          </a:xfrm>
          <a:prstGeom prst="rect">
            <a:avLst/>
          </a:prstGeom>
          <a:noFill/>
        </p:spPr>
        <p:txBody>
          <a:bodyPr wrap="none" rtlCol="0">
            <a:spAutoFit/>
          </a:bodyPr>
          <a:lstStyle/>
          <a:p>
            <a:r>
              <a:rPr lang="en-US" altLang="zh-CN" sz="800" dirty="0">
                <a:solidFill>
                  <a:srgbClr val="262626"/>
                </a:solidFill>
                <a:latin typeface="微软雅黑"/>
                <a:ea typeface="微软雅黑"/>
              </a:rPr>
              <a:t>Worker2</a:t>
            </a:r>
            <a:endParaRPr lang="zh-CN" altLang="en-US" sz="800" dirty="0">
              <a:solidFill>
                <a:srgbClr val="262626"/>
              </a:solidFill>
              <a:latin typeface="微软雅黑"/>
              <a:ea typeface="微软雅黑"/>
            </a:endParaRPr>
          </a:p>
        </p:txBody>
      </p:sp>
      <p:sp>
        <p:nvSpPr>
          <p:cNvPr id="43" name="文本框 42">
            <a:extLst>
              <a:ext uri="{FF2B5EF4-FFF2-40B4-BE49-F238E27FC236}">
                <a16:creationId xmlns:a16="http://schemas.microsoft.com/office/drawing/2014/main" id="{6C77A2D3-E46B-005B-A139-D441939373F1}"/>
              </a:ext>
            </a:extLst>
          </p:cNvPr>
          <p:cNvSpPr txBox="1"/>
          <p:nvPr/>
        </p:nvSpPr>
        <p:spPr>
          <a:xfrm>
            <a:off x="2877199" y="4261371"/>
            <a:ext cx="606256" cy="215444"/>
          </a:xfrm>
          <a:prstGeom prst="rect">
            <a:avLst/>
          </a:prstGeom>
          <a:noFill/>
        </p:spPr>
        <p:txBody>
          <a:bodyPr wrap="none" rtlCol="0">
            <a:spAutoFit/>
          </a:bodyPr>
          <a:lstStyle/>
          <a:p>
            <a:r>
              <a:rPr lang="en-US" altLang="zh-CN" sz="800" dirty="0">
                <a:solidFill>
                  <a:srgbClr val="262626"/>
                </a:solidFill>
                <a:latin typeface="微软雅黑"/>
                <a:ea typeface="微软雅黑"/>
              </a:rPr>
              <a:t>Worker3</a:t>
            </a:r>
            <a:endParaRPr lang="zh-CN" altLang="en-US" sz="800" dirty="0">
              <a:solidFill>
                <a:srgbClr val="262626"/>
              </a:solidFill>
              <a:latin typeface="微软雅黑"/>
              <a:ea typeface="微软雅黑"/>
            </a:endParaRPr>
          </a:p>
        </p:txBody>
      </p:sp>
      <p:sp>
        <p:nvSpPr>
          <p:cNvPr id="44" name="文本框 43">
            <a:extLst>
              <a:ext uri="{FF2B5EF4-FFF2-40B4-BE49-F238E27FC236}">
                <a16:creationId xmlns:a16="http://schemas.microsoft.com/office/drawing/2014/main" id="{6AE23ED3-1FA8-8339-EDFA-45ECA3C13D60}"/>
              </a:ext>
            </a:extLst>
          </p:cNvPr>
          <p:cNvSpPr txBox="1"/>
          <p:nvPr/>
        </p:nvSpPr>
        <p:spPr>
          <a:xfrm>
            <a:off x="3610630" y="4261371"/>
            <a:ext cx="606256" cy="215444"/>
          </a:xfrm>
          <a:prstGeom prst="rect">
            <a:avLst/>
          </a:prstGeom>
          <a:noFill/>
        </p:spPr>
        <p:txBody>
          <a:bodyPr wrap="none" rtlCol="0">
            <a:spAutoFit/>
          </a:bodyPr>
          <a:lstStyle/>
          <a:p>
            <a:r>
              <a:rPr lang="en-US" altLang="zh-CN" sz="800" dirty="0">
                <a:solidFill>
                  <a:srgbClr val="262626"/>
                </a:solidFill>
                <a:latin typeface="微软雅黑"/>
                <a:ea typeface="微软雅黑"/>
              </a:rPr>
              <a:t>Worker4</a:t>
            </a:r>
            <a:endParaRPr lang="zh-CN" altLang="en-US" sz="800" dirty="0">
              <a:solidFill>
                <a:srgbClr val="262626"/>
              </a:solidFill>
              <a:latin typeface="微软雅黑"/>
              <a:ea typeface="微软雅黑"/>
            </a:endParaRPr>
          </a:p>
        </p:txBody>
      </p:sp>
      <p:sp>
        <p:nvSpPr>
          <p:cNvPr id="45" name="任意多边形 130">
            <a:extLst>
              <a:ext uri="{FF2B5EF4-FFF2-40B4-BE49-F238E27FC236}">
                <a16:creationId xmlns:a16="http://schemas.microsoft.com/office/drawing/2014/main" id="{7B4611D6-5275-8D3E-3D20-6D41A4F937D6}"/>
              </a:ext>
            </a:extLst>
          </p:cNvPr>
          <p:cNvSpPr/>
          <p:nvPr/>
        </p:nvSpPr>
        <p:spPr>
          <a:xfrm>
            <a:off x="1691162" y="4820460"/>
            <a:ext cx="664029" cy="250391"/>
          </a:xfrm>
          <a:custGeom>
            <a:avLst/>
            <a:gdLst>
              <a:gd name="connsiteX0" fmla="*/ 0 w 664029"/>
              <a:gd name="connsiteY0" fmla="*/ 10886 h 250391"/>
              <a:gd name="connsiteX1" fmla="*/ 337458 w 664029"/>
              <a:gd name="connsiteY1" fmla="*/ 250371 h 250391"/>
              <a:gd name="connsiteX2" fmla="*/ 664029 w 664029"/>
              <a:gd name="connsiteY2" fmla="*/ 0 h 250391"/>
            </a:gdLst>
            <a:ahLst/>
            <a:cxnLst>
              <a:cxn ang="0">
                <a:pos x="connsiteX0" y="connsiteY0"/>
              </a:cxn>
              <a:cxn ang="0">
                <a:pos x="connsiteX1" y="connsiteY1"/>
              </a:cxn>
              <a:cxn ang="0">
                <a:pos x="connsiteX2" y="connsiteY2"/>
              </a:cxn>
            </a:cxnLst>
            <a:rect l="l" t="t" r="r" b="b"/>
            <a:pathLst>
              <a:path w="664029" h="250391">
                <a:moveTo>
                  <a:pt x="0" y="10886"/>
                </a:moveTo>
                <a:cubicBezTo>
                  <a:pt x="113393" y="131535"/>
                  <a:pt x="226787" y="252185"/>
                  <a:pt x="337458" y="250371"/>
                </a:cubicBezTo>
                <a:cubicBezTo>
                  <a:pt x="448129" y="248557"/>
                  <a:pt x="664029" y="0"/>
                  <a:pt x="664029" y="0"/>
                </a:cubicBezTo>
              </a:path>
            </a:pathLst>
          </a:custGeom>
          <a:noFill/>
          <a:ln w="25400" cap="flat" cmpd="sng" algn="ctr">
            <a:solidFill>
              <a:srgbClr val="00FFFF"/>
            </a:solidFill>
            <a:prstDash val="solid"/>
            <a:headEnd type="arrow" w="med" len="med"/>
            <a:tailEnd type="arrow"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62626"/>
              </a:solidFill>
              <a:effectLst/>
              <a:uLnTx/>
              <a:uFillTx/>
              <a:latin typeface="微软雅黑"/>
              <a:ea typeface="微软雅黑"/>
              <a:cs typeface="+mn-cs"/>
            </a:endParaRPr>
          </a:p>
        </p:txBody>
      </p:sp>
      <p:sp>
        <p:nvSpPr>
          <p:cNvPr id="46" name="任意多边形 131">
            <a:extLst>
              <a:ext uri="{FF2B5EF4-FFF2-40B4-BE49-F238E27FC236}">
                <a16:creationId xmlns:a16="http://schemas.microsoft.com/office/drawing/2014/main" id="{C1608019-8A7E-396B-F3BB-183AC3036100}"/>
              </a:ext>
            </a:extLst>
          </p:cNvPr>
          <p:cNvSpPr/>
          <p:nvPr/>
        </p:nvSpPr>
        <p:spPr>
          <a:xfrm>
            <a:off x="3177937" y="4820460"/>
            <a:ext cx="664029" cy="250391"/>
          </a:xfrm>
          <a:custGeom>
            <a:avLst/>
            <a:gdLst>
              <a:gd name="connsiteX0" fmla="*/ 0 w 664029"/>
              <a:gd name="connsiteY0" fmla="*/ 10886 h 250391"/>
              <a:gd name="connsiteX1" fmla="*/ 337458 w 664029"/>
              <a:gd name="connsiteY1" fmla="*/ 250371 h 250391"/>
              <a:gd name="connsiteX2" fmla="*/ 664029 w 664029"/>
              <a:gd name="connsiteY2" fmla="*/ 0 h 250391"/>
            </a:gdLst>
            <a:ahLst/>
            <a:cxnLst>
              <a:cxn ang="0">
                <a:pos x="connsiteX0" y="connsiteY0"/>
              </a:cxn>
              <a:cxn ang="0">
                <a:pos x="connsiteX1" y="connsiteY1"/>
              </a:cxn>
              <a:cxn ang="0">
                <a:pos x="connsiteX2" y="connsiteY2"/>
              </a:cxn>
            </a:cxnLst>
            <a:rect l="l" t="t" r="r" b="b"/>
            <a:pathLst>
              <a:path w="664029" h="250391">
                <a:moveTo>
                  <a:pt x="0" y="10886"/>
                </a:moveTo>
                <a:cubicBezTo>
                  <a:pt x="113393" y="131535"/>
                  <a:pt x="226787" y="252185"/>
                  <a:pt x="337458" y="250371"/>
                </a:cubicBezTo>
                <a:cubicBezTo>
                  <a:pt x="448129" y="248557"/>
                  <a:pt x="664029" y="0"/>
                  <a:pt x="664029" y="0"/>
                </a:cubicBezTo>
              </a:path>
            </a:pathLst>
          </a:custGeom>
          <a:noFill/>
          <a:ln w="25400" cap="flat" cmpd="sng" algn="ctr">
            <a:solidFill>
              <a:srgbClr val="00FFFF"/>
            </a:solidFill>
            <a:prstDash val="solid"/>
            <a:headEnd type="arrow" w="med" len="med"/>
            <a:tailEnd type="arrow"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62626"/>
              </a:solidFill>
              <a:effectLst/>
              <a:uLnTx/>
              <a:uFillTx/>
              <a:latin typeface="微软雅黑"/>
              <a:ea typeface="微软雅黑"/>
              <a:cs typeface="+mn-cs"/>
            </a:endParaRPr>
          </a:p>
        </p:txBody>
      </p:sp>
      <p:sp>
        <p:nvSpPr>
          <p:cNvPr id="47" name="任意多边形 132">
            <a:extLst>
              <a:ext uri="{FF2B5EF4-FFF2-40B4-BE49-F238E27FC236}">
                <a16:creationId xmlns:a16="http://schemas.microsoft.com/office/drawing/2014/main" id="{4A9A7866-2148-EE51-FA9B-27D2184E22B8}"/>
              </a:ext>
            </a:extLst>
          </p:cNvPr>
          <p:cNvSpPr/>
          <p:nvPr/>
        </p:nvSpPr>
        <p:spPr>
          <a:xfrm>
            <a:off x="1691162" y="5107038"/>
            <a:ext cx="1486775" cy="250391"/>
          </a:xfrm>
          <a:custGeom>
            <a:avLst/>
            <a:gdLst>
              <a:gd name="connsiteX0" fmla="*/ 0 w 664029"/>
              <a:gd name="connsiteY0" fmla="*/ 10886 h 250391"/>
              <a:gd name="connsiteX1" fmla="*/ 337458 w 664029"/>
              <a:gd name="connsiteY1" fmla="*/ 250371 h 250391"/>
              <a:gd name="connsiteX2" fmla="*/ 664029 w 664029"/>
              <a:gd name="connsiteY2" fmla="*/ 0 h 250391"/>
            </a:gdLst>
            <a:ahLst/>
            <a:cxnLst>
              <a:cxn ang="0">
                <a:pos x="connsiteX0" y="connsiteY0"/>
              </a:cxn>
              <a:cxn ang="0">
                <a:pos x="connsiteX1" y="connsiteY1"/>
              </a:cxn>
              <a:cxn ang="0">
                <a:pos x="connsiteX2" y="connsiteY2"/>
              </a:cxn>
            </a:cxnLst>
            <a:rect l="l" t="t" r="r" b="b"/>
            <a:pathLst>
              <a:path w="664029" h="250391">
                <a:moveTo>
                  <a:pt x="0" y="10886"/>
                </a:moveTo>
                <a:cubicBezTo>
                  <a:pt x="113393" y="131535"/>
                  <a:pt x="226787" y="252185"/>
                  <a:pt x="337458" y="250371"/>
                </a:cubicBezTo>
                <a:cubicBezTo>
                  <a:pt x="448129" y="248557"/>
                  <a:pt x="664029" y="0"/>
                  <a:pt x="664029" y="0"/>
                </a:cubicBezTo>
              </a:path>
            </a:pathLst>
          </a:custGeom>
          <a:noFill/>
          <a:ln w="25400" cap="flat" cmpd="sng" algn="ctr">
            <a:solidFill>
              <a:srgbClr val="00FFFF"/>
            </a:solidFill>
            <a:prstDash val="solid"/>
            <a:headEnd type="arrow" w="med" len="med"/>
            <a:tailEnd type="arrow"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62626"/>
              </a:solidFill>
              <a:effectLst/>
              <a:uLnTx/>
              <a:uFillTx/>
              <a:latin typeface="微软雅黑"/>
              <a:ea typeface="微软雅黑"/>
              <a:cs typeface="+mn-cs"/>
            </a:endParaRPr>
          </a:p>
        </p:txBody>
      </p:sp>
      <p:sp>
        <p:nvSpPr>
          <p:cNvPr id="48" name="任意多边形 133">
            <a:extLst>
              <a:ext uri="{FF2B5EF4-FFF2-40B4-BE49-F238E27FC236}">
                <a16:creationId xmlns:a16="http://schemas.microsoft.com/office/drawing/2014/main" id="{00FA3265-67A6-BECD-E3AA-4C5C6502B558}"/>
              </a:ext>
            </a:extLst>
          </p:cNvPr>
          <p:cNvSpPr/>
          <p:nvPr/>
        </p:nvSpPr>
        <p:spPr>
          <a:xfrm>
            <a:off x="2355191" y="5098654"/>
            <a:ext cx="1486775" cy="250391"/>
          </a:xfrm>
          <a:custGeom>
            <a:avLst/>
            <a:gdLst>
              <a:gd name="connsiteX0" fmla="*/ 0 w 664029"/>
              <a:gd name="connsiteY0" fmla="*/ 10886 h 250391"/>
              <a:gd name="connsiteX1" fmla="*/ 337458 w 664029"/>
              <a:gd name="connsiteY1" fmla="*/ 250371 h 250391"/>
              <a:gd name="connsiteX2" fmla="*/ 664029 w 664029"/>
              <a:gd name="connsiteY2" fmla="*/ 0 h 250391"/>
            </a:gdLst>
            <a:ahLst/>
            <a:cxnLst>
              <a:cxn ang="0">
                <a:pos x="connsiteX0" y="connsiteY0"/>
              </a:cxn>
              <a:cxn ang="0">
                <a:pos x="connsiteX1" y="connsiteY1"/>
              </a:cxn>
              <a:cxn ang="0">
                <a:pos x="connsiteX2" y="connsiteY2"/>
              </a:cxn>
            </a:cxnLst>
            <a:rect l="l" t="t" r="r" b="b"/>
            <a:pathLst>
              <a:path w="664029" h="250391">
                <a:moveTo>
                  <a:pt x="0" y="10886"/>
                </a:moveTo>
                <a:cubicBezTo>
                  <a:pt x="113393" y="131535"/>
                  <a:pt x="226787" y="252185"/>
                  <a:pt x="337458" y="250371"/>
                </a:cubicBezTo>
                <a:cubicBezTo>
                  <a:pt x="448129" y="248557"/>
                  <a:pt x="664029" y="0"/>
                  <a:pt x="664029" y="0"/>
                </a:cubicBezTo>
              </a:path>
            </a:pathLst>
          </a:custGeom>
          <a:noFill/>
          <a:ln w="25400" cap="flat" cmpd="sng" algn="ctr">
            <a:solidFill>
              <a:srgbClr val="00FFFF"/>
            </a:solidFill>
            <a:prstDash val="solid"/>
            <a:headEnd type="arrow" w="med" len="med"/>
            <a:tailEnd type="arrow"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62626"/>
              </a:solidFill>
              <a:effectLst/>
              <a:uLnTx/>
              <a:uFillTx/>
              <a:latin typeface="微软雅黑"/>
              <a:ea typeface="微软雅黑"/>
              <a:cs typeface="+mn-cs"/>
            </a:endParaRPr>
          </a:p>
        </p:txBody>
      </p:sp>
      <p:sp>
        <p:nvSpPr>
          <p:cNvPr id="49" name="任意多边形 134">
            <a:extLst>
              <a:ext uri="{FF2B5EF4-FFF2-40B4-BE49-F238E27FC236}">
                <a16:creationId xmlns:a16="http://schemas.microsoft.com/office/drawing/2014/main" id="{4F5D157C-C2B5-3E11-D8EE-EC5898C17291}"/>
              </a:ext>
            </a:extLst>
          </p:cNvPr>
          <p:cNvSpPr/>
          <p:nvPr/>
        </p:nvSpPr>
        <p:spPr>
          <a:xfrm>
            <a:off x="1691162" y="5405562"/>
            <a:ext cx="664029" cy="250391"/>
          </a:xfrm>
          <a:custGeom>
            <a:avLst/>
            <a:gdLst>
              <a:gd name="connsiteX0" fmla="*/ 0 w 664029"/>
              <a:gd name="connsiteY0" fmla="*/ 10886 h 250391"/>
              <a:gd name="connsiteX1" fmla="*/ 337458 w 664029"/>
              <a:gd name="connsiteY1" fmla="*/ 250371 h 250391"/>
              <a:gd name="connsiteX2" fmla="*/ 664029 w 664029"/>
              <a:gd name="connsiteY2" fmla="*/ 0 h 250391"/>
            </a:gdLst>
            <a:ahLst/>
            <a:cxnLst>
              <a:cxn ang="0">
                <a:pos x="connsiteX0" y="connsiteY0"/>
              </a:cxn>
              <a:cxn ang="0">
                <a:pos x="connsiteX1" y="connsiteY1"/>
              </a:cxn>
              <a:cxn ang="0">
                <a:pos x="connsiteX2" y="connsiteY2"/>
              </a:cxn>
            </a:cxnLst>
            <a:rect l="l" t="t" r="r" b="b"/>
            <a:pathLst>
              <a:path w="664029" h="250391">
                <a:moveTo>
                  <a:pt x="0" y="10886"/>
                </a:moveTo>
                <a:cubicBezTo>
                  <a:pt x="113393" y="131535"/>
                  <a:pt x="226787" y="252185"/>
                  <a:pt x="337458" y="250371"/>
                </a:cubicBezTo>
                <a:cubicBezTo>
                  <a:pt x="448129" y="248557"/>
                  <a:pt x="664029" y="0"/>
                  <a:pt x="664029" y="0"/>
                </a:cubicBezTo>
              </a:path>
            </a:pathLst>
          </a:custGeom>
          <a:noFill/>
          <a:ln w="25400" cap="flat" cmpd="sng" algn="ctr">
            <a:solidFill>
              <a:srgbClr val="4A52FF"/>
            </a:solidFill>
            <a:prstDash val="solid"/>
            <a:headEnd type="arrow" w="med" len="med"/>
            <a:tailEnd type="arrow"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62626"/>
              </a:solidFill>
              <a:effectLst/>
              <a:uLnTx/>
              <a:uFillTx/>
              <a:latin typeface="微软雅黑"/>
              <a:ea typeface="微软雅黑"/>
              <a:cs typeface="+mn-cs"/>
            </a:endParaRPr>
          </a:p>
        </p:txBody>
      </p:sp>
      <p:sp>
        <p:nvSpPr>
          <p:cNvPr id="50" name="任意多边形 135">
            <a:extLst>
              <a:ext uri="{FF2B5EF4-FFF2-40B4-BE49-F238E27FC236}">
                <a16:creationId xmlns:a16="http://schemas.microsoft.com/office/drawing/2014/main" id="{0C4E0726-AD9B-7D19-3717-0E3E5B9E3EA8}"/>
              </a:ext>
            </a:extLst>
          </p:cNvPr>
          <p:cNvSpPr/>
          <p:nvPr/>
        </p:nvSpPr>
        <p:spPr>
          <a:xfrm>
            <a:off x="3177937" y="5405562"/>
            <a:ext cx="664029" cy="250391"/>
          </a:xfrm>
          <a:custGeom>
            <a:avLst/>
            <a:gdLst>
              <a:gd name="connsiteX0" fmla="*/ 0 w 664029"/>
              <a:gd name="connsiteY0" fmla="*/ 10886 h 250391"/>
              <a:gd name="connsiteX1" fmla="*/ 337458 w 664029"/>
              <a:gd name="connsiteY1" fmla="*/ 250371 h 250391"/>
              <a:gd name="connsiteX2" fmla="*/ 664029 w 664029"/>
              <a:gd name="connsiteY2" fmla="*/ 0 h 250391"/>
            </a:gdLst>
            <a:ahLst/>
            <a:cxnLst>
              <a:cxn ang="0">
                <a:pos x="connsiteX0" y="connsiteY0"/>
              </a:cxn>
              <a:cxn ang="0">
                <a:pos x="connsiteX1" y="connsiteY1"/>
              </a:cxn>
              <a:cxn ang="0">
                <a:pos x="connsiteX2" y="connsiteY2"/>
              </a:cxn>
            </a:cxnLst>
            <a:rect l="l" t="t" r="r" b="b"/>
            <a:pathLst>
              <a:path w="664029" h="250391">
                <a:moveTo>
                  <a:pt x="0" y="10886"/>
                </a:moveTo>
                <a:cubicBezTo>
                  <a:pt x="113393" y="131535"/>
                  <a:pt x="226787" y="252185"/>
                  <a:pt x="337458" y="250371"/>
                </a:cubicBezTo>
                <a:cubicBezTo>
                  <a:pt x="448129" y="248557"/>
                  <a:pt x="664029" y="0"/>
                  <a:pt x="664029" y="0"/>
                </a:cubicBezTo>
              </a:path>
            </a:pathLst>
          </a:custGeom>
          <a:noFill/>
          <a:ln w="25400" cap="flat" cmpd="sng" algn="ctr">
            <a:solidFill>
              <a:srgbClr val="4A52FF"/>
            </a:solidFill>
            <a:prstDash val="solid"/>
            <a:headEnd type="arrow" w="med" len="med"/>
            <a:tailEnd type="arrow"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62626"/>
              </a:solidFill>
              <a:effectLst/>
              <a:uLnTx/>
              <a:uFillTx/>
              <a:latin typeface="微软雅黑"/>
              <a:ea typeface="微软雅黑"/>
              <a:cs typeface="+mn-cs"/>
            </a:endParaRPr>
          </a:p>
        </p:txBody>
      </p:sp>
      <p:sp>
        <p:nvSpPr>
          <p:cNvPr id="51" name="任意多边形 136">
            <a:extLst>
              <a:ext uri="{FF2B5EF4-FFF2-40B4-BE49-F238E27FC236}">
                <a16:creationId xmlns:a16="http://schemas.microsoft.com/office/drawing/2014/main" id="{325F6F01-A460-ECFC-A9A8-628B735A9E7E}"/>
              </a:ext>
            </a:extLst>
          </p:cNvPr>
          <p:cNvSpPr/>
          <p:nvPr/>
        </p:nvSpPr>
        <p:spPr>
          <a:xfrm>
            <a:off x="1691162" y="5760185"/>
            <a:ext cx="1486775" cy="250391"/>
          </a:xfrm>
          <a:custGeom>
            <a:avLst/>
            <a:gdLst>
              <a:gd name="connsiteX0" fmla="*/ 0 w 664029"/>
              <a:gd name="connsiteY0" fmla="*/ 10886 h 250391"/>
              <a:gd name="connsiteX1" fmla="*/ 337458 w 664029"/>
              <a:gd name="connsiteY1" fmla="*/ 250371 h 250391"/>
              <a:gd name="connsiteX2" fmla="*/ 664029 w 664029"/>
              <a:gd name="connsiteY2" fmla="*/ 0 h 250391"/>
            </a:gdLst>
            <a:ahLst/>
            <a:cxnLst>
              <a:cxn ang="0">
                <a:pos x="connsiteX0" y="connsiteY0"/>
              </a:cxn>
              <a:cxn ang="0">
                <a:pos x="connsiteX1" y="connsiteY1"/>
              </a:cxn>
              <a:cxn ang="0">
                <a:pos x="connsiteX2" y="connsiteY2"/>
              </a:cxn>
            </a:cxnLst>
            <a:rect l="l" t="t" r="r" b="b"/>
            <a:pathLst>
              <a:path w="664029" h="250391">
                <a:moveTo>
                  <a:pt x="0" y="10886"/>
                </a:moveTo>
                <a:cubicBezTo>
                  <a:pt x="113393" y="131535"/>
                  <a:pt x="226787" y="252185"/>
                  <a:pt x="337458" y="250371"/>
                </a:cubicBezTo>
                <a:cubicBezTo>
                  <a:pt x="448129" y="248557"/>
                  <a:pt x="664029" y="0"/>
                  <a:pt x="664029" y="0"/>
                </a:cubicBezTo>
              </a:path>
            </a:pathLst>
          </a:custGeom>
          <a:noFill/>
          <a:ln w="25400" cap="flat" cmpd="sng" algn="ctr">
            <a:solidFill>
              <a:srgbClr val="4A52FF"/>
            </a:solidFill>
            <a:prstDash val="solid"/>
            <a:headEnd type="arrow" w="med" len="med"/>
            <a:tailEnd type="arrow"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62626"/>
              </a:solidFill>
              <a:effectLst/>
              <a:uLnTx/>
              <a:uFillTx/>
              <a:latin typeface="微软雅黑"/>
              <a:ea typeface="微软雅黑"/>
              <a:cs typeface="+mn-cs"/>
            </a:endParaRPr>
          </a:p>
        </p:txBody>
      </p:sp>
      <p:sp>
        <p:nvSpPr>
          <p:cNvPr id="52" name="任意多边形 137">
            <a:extLst>
              <a:ext uri="{FF2B5EF4-FFF2-40B4-BE49-F238E27FC236}">
                <a16:creationId xmlns:a16="http://schemas.microsoft.com/office/drawing/2014/main" id="{9BBE544D-C79B-E763-771E-409FEC4FFF51}"/>
              </a:ext>
            </a:extLst>
          </p:cNvPr>
          <p:cNvSpPr/>
          <p:nvPr/>
        </p:nvSpPr>
        <p:spPr>
          <a:xfrm>
            <a:off x="2355191" y="5740914"/>
            <a:ext cx="1486775" cy="250391"/>
          </a:xfrm>
          <a:custGeom>
            <a:avLst/>
            <a:gdLst>
              <a:gd name="connsiteX0" fmla="*/ 0 w 664029"/>
              <a:gd name="connsiteY0" fmla="*/ 10886 h 250391"/>
              <a:gd name="connsiteX1" fmla="*/ 337458 w 664029"/>
              <a:gd name="connsiteY1" fmla="*/ 250371 h 250391"/>
              <a:gd name="connsiteX2" fmla="*/ 664029 w 664029"/>
              <a:gd name="connsiteY2" fmla="*/ 0 h 250391"/>
            </a:gdLst>
            <a:ahLst/>
            <a:cxnLst>
              <a:cxn ang="0">
                <a:pos x="connsiteX0" y="connsiteY0"/>
              </a:cxn>
              <a:cxn ang="0">
                <a:pos x="connsiteX1" y="connsiteY1"/>
              </a:cxn>
              <a:cxn ang="0">
                <a:pos x="connsiteX2" y="connsiteY2"/>
              </a:cxn>
            </a:cxnLst>
            <a:rect l="l" t="t" r="r" b="b"/>
            <a:pathLst>
              <a:path w="664029" h="250391">
                <a:moveTo>
                  <a:pt x="0" y="10886"/>
                </a:moveTo>
                <a:cubicBezTo>
                  <a:pt x="113393" y="131535"/>
                  <a:pt x="226787" y="252185"/>
                  <a:pt x="337458" y="250371"/>
                </a:cubicBezTo>
                <a:cubicBezTo>
                  <a:pt x="448129" y="248557"/>
                  <a:pt x="664029" y="0"/>
                  <a:pt x="664029" y="0"/>
                </a:cubicBezTo>
              </a:path>
            </a:pathLst>
          </a:custGeom>
          <a:noFill/>
          <a:ln w="25400" cap="flat" cmpd="sng" algn="ctr">
            <a:solidFill>
              <a:srgbClr val="4A52FF"/>
            </a:solidFill>
            <a:prstDash val="solid"/>
            <a:headEnd type="arrow" w="med" len="med"/>
            <a:tailEnd type="arrow"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62626"/>
              </a:solidFill>
              <a:effectLst/>
              <a:uLnTx/>
              <a:uFillTx/>
              <a:latin typeface="微软雅黑"/>
              <a:ea typeface="微软雅黑"/>
              <a:cs typeface="+mn-cs"/>
            </a:endParaRPr>
          </a:p>
        </p:txBody>
      </p:sp>
      <p:sp>
        <p:nvSpPr>
          <p:cNvPr id="53" name="文本框 52">
            <a:extLst>
              <a:ext uri="{FF2B5EF4-FFF2-40B4-BE49-F238E27FC236}">
                <a16:creationId xmlns:a16="http://schemas.microsoft.com/office/drawing/2014/main" id="{E3984B99-E35A-300E-6004-D32724FD0CA7}"/>
              </a:ext>
            </a:extLst>
          </p:cNvPr>
          <p:cNvSpPr txBox="1"/>
          <p:nvPr/>
        </p:nvSpPr>
        <p:spPr>
          <a:xfrm>
            <a:off x="1079712" y="4814244"/>
            <a:ext cx="455574" cy="215444"/>
          </a:xfrm>
          <a:prstGeom prst="rect">
            <a:avLst/>
          </a:prstGeom>
          <a:noFill/>
        </p:spPr>
        <p:txBody>
          <a:bodyPr wrap="none" rtlCol="0">
            <a:spAutoFit/>
          </a:bodyPr>
          <a:lstStyle/>
          <a:p>
            <a:r>
              <a:rPr lang="en-US" altLang="zh-CN" sz="800" dirty="0">
                <a:solidFill>
                  <a:srgbClr val="262626"/>
                </a:solidFill>
                <a:latin typeface="微软雅黑"/>
                <a:ea typeface="微软雅黑"/>
              </a:rPr>
              <a:t>step1</a:t>
            </a:r>
            <a:endParaRPr lang="zh-CN" altLang="en-US" sz="800" dirty="0">
              <a:solidFill>
                <a:srgbClr val="262626"/>
              </a:solidFill>
              <a:latin typeface="微软雅黑"/>
              <a:ea typeface="微软雅黑"/>
            </a:endParaRPr>
          </a:p>
        </p:txBody>
      </p:sp>
      <p:sp>
        <p:nvSpPr>
          <p:cNvPr id="54" name="文本框 53">
            <a:extLst>
              <a:ext uri="{FF2B5EF4-FFF2-40B4-BE49-F238E27FC236}">
                <a16:creationId xmlns:a16="http://schemas.microsoft.com/office/drawing/2014/main" id="{80FB2A3D-91E6-8AF4-2206-0CE9BD09A32E}"/>
              </a:ext>
            </a:extLst>
          </p:cNvPr>
          <p:cNvSpPr txBox="1"/>
          <p:nvPr/>
        </p:nvSpPr>
        <p:spPr>
          <a:xfrm>
            <a:off x="1079712" y="5118177"/>
            <a:ext cx="455574" cy="215444"/>
          </a:xfrm>
          <a:prstGeom prst="rect">
            <a:avLst/>
          </a:prstGeom>
          <a:noFill/>
        </p:spPr>
        <p:txBody>
          <a:bodyPr wrap="none" rtlCol="0">
            <a:spAutoFit/>
          </a:bodyPr>
          <a:lstStyle/>
          <a:p>
            <a:r>
              <a:rPr lang="en-US" altLang="zh-CN" sz="800" dirty="0">
                <a:solidFill>
                  <a:srgbClr val="262626"/>
                </a:solidFill>
                <a:latin typeface="微软雅黑"/>
                <a:ea typeface="微软雅黑"/>
              </a:rPr>
              <a:t>step2</a:t>
            </a:r>
            <a:endParaRPr lang="zh-CN" altLang="en-US" sz="800" dirty="0">
              <a:solidFill>
                <a:srgbClr val="262626"/>
              </a:solidFill>
              <a:latin typeface="微软雅黑"/>
              <a:ea typeface="微软雅黑"/>
            </a:endParaRPr>
          </a:p>
        </p:txBody>
      </p:sp>
      <p:sp>
        <p:nvSpPr>
          <p:cNvPr id="55" name="文本框 54">
            <a:extLst>
              <a:ext uri="{FF2B5EF4-FFF2-40B4-BE49-F238E27FC236}">
                <a16:creationId xmlns:a16="http://schemas.microsoft.com/office/drawing/2014/main" id="{980E7307-3010-1979-530B-E1DB21E8EC48}"/>
              </a:ext>
            </a:extLst>
          </p:cNvPr>
          <p:cNvSpPr txBox="1"/>
          <p:nvPr/>
        </p:nvSpPr>
        <p:spPr>
          <a:xfrm>
            <a:off x="1079712" y="5400338"/>
            <a:ext cx="455574" cy="215444"/>
          </a:xfrm>
          <a:prstGeom prst="rect">
            <a:avLst/>
          </a:prstGeom>
          <a:noFill/>
        </p:spPr>
        <p:txBody>
          <a:bodyPr wrap="none" rtlCol="0">
            <a:spAutoFit/>
          </a:bodyPr>
          <a:lstStyle/>
          <a:p>
            <a:r>
              <a:rPr lang="en-US" altLang="zh-CN" sz="800" dirty="0">
                <a:solidFill>
                  <a:srgbClr val="262626"/>
                </a:solidFill>
                <a:latin typeface="微软雅黑"/>
                <a:ea typeface="微软雅黑"/>
              </a:rPr>
              <a:t>step3</a:t>
            </a:r>
            <a:endParaRPr lang="zh-CN" altLang="en-US" sz="800" dirty="0">
              <a:solidFill>
                <a:srgbClr val="262626"/>
              </a:solidFill>
              <a:latin typeface="微软雅黑"/>
              <a:ea typeface="微软雅黑"/>
            </a:endParaRPr>
          </a:p>
        </p:txBody>
      </p:sp>
      <p:sp>
        <p:nvSpPr>
          <p:cNvPr id="56" name="文本框 55">
            <a:extLst>
              <a:ext uri="{FF2B5EF4-FFF2-40B4-BE49-F238E27FC236}">
                <a16:creationId xmlns:a16="http://schemas.microsoft.com/office/drawing/2014/main" id="{B1BD2F60-833B-DBBC-42E5-D372BBCA24FB}"/>
              </a:ext>
            </a:extLst>
          </p:cNvPr>
          <p:cNvSpPr txBox="1"/>
          <p:nvPr/>
        </p:nvSpPr>
        <p:spPr>
          <a:xfrm>
            <a:off x="1079712" y="5769593"/>
            <a:ext cx="455574" cy="215444"/>
          </a:xfrm>
          <a:prstGeom prst="rect">
            <a:avLst/>
          </a:prstGeom>
          <a:noFill/>
        </p:spPr>
        <p:txBody>
          <a:bodyPr wrap="none" rtlCol="0">
            <a:spAutoFit/>
          </a:bodyPr>
          <a:lstStyle/>
          <a:p>
            <a:r>
              <a:rPr lang="en-US" altLang="zh-CN" sz="800" dirty="0">
                <a:solidFill>
                  <a:srgbClr val="262626"/>
                </a:solidFill>
                <a:latin typeface="微软雅黑"/>
                <a:ea typeface="微软雅黑"/>
              </a:rPr>
              <a:t>step4</a:t>
            </a:r>
            <a:endParaRPr lang="zh-CN" altLang="en-US" sz="800" dirty="0">
              <a:solidFill>
                <a:srgbClr val="262626"/>
              </a:solidFill>
              <a:latin typeface="微软雅黑"/>
              <a:ea typeface="微软雅黑"/>
            </a:endParaRPr>
          </a:p>
        </p:txBody>
      </p:sp>
      <p:sp>
        <p:nvSpPr>
          <p:cNvPr id="57" name="文本框 56">
            <a:extLst>
              <a:ext uri="{FF2B5EF4-FFF2-40B4-BE49-F238E27FC236}">
                <a16:creationId xmlns:a16="http://schemas.microsoft.com/office/drawing/2014/main" id="{0DBC228B-C0EB-5059-1D07-7C75ACC28B23}"/>
              </a:ext>
            </a:extLst>
          </p:cNvPr>
          <p:cNvSpPr txBox="1"/>
          <p:nvPr/>
        </p:nvSpPr>
        <p:spPr>
          <a:xfrm>
            <a:off x="1868781" y="6179634"/>
            <a:ext cx="1744388" cy="316369"/>
          </a:xfrm>
          <a:prstGeom prst="rect">
            <a:avLst/>
          </a:prstGeom>
          <a:noFill/>
        </p:spPr>
        <p:txBody>
          <a:bodyPr wrap="none" rtlCol="0">
            <a:spAutoFit/>
          </a:bodyPr>
          <a:lstStyle/>
          <a:p>
            <a:pPr>
              <a:lnSpc>
                <a:spcPct val="150000"/>
              </a:lnSpc>
            </a:pPr>
            <a:r>
              <a:rPr lang="zh-CN" altLang="en-US" sz="1100" b="1" dirty="0">
                <a:solidFill>
                  <a:srgbClr val="262626"/>
                </a:solidFill>
                <a:latin typeface="微软雅黑" panose="020B0503020204020204" pitchFamily="34" charset="-122"/>
                <a:ea typeface="微软雅黑" panose="020B0503020204020204" pitchFamily="34" charset="-122"/>
              </a:rPr>
              <a:t>通信交互复杂度</a:t>
            </a:r>
            <a:r>
              <a:rPr lang="en-US" altLang="zh-CN" sz="1100" b="1" dirty="0">
                <a:solidFill>
                  <a:srgbClr val="262626"/>
                </a:solidFill>
                <a:latin typeface="微软雅黑" panose="020B0503020204020204" pitchFamily="34" charset="-122"/>
                <a:ea typeface="微软雅黑" panose="020B0503020204020204" pitchFamily="34" charset="-122"/>
              </a:rPr>
              <a:t>O(</a:t>
            </a:r>
            <a:r>
              <a:rPr lang="en-US" altLang="zh-CN" sz="1100" b="1" dirty="0" err="1">
                <a:solidFill>
                  <a:srgbClr val="262626"/>
                </a:solidFill>
                <a:latin typeface="微软雅黑" panose="020B0503020204020204" pitchFamily="34" charset="-122"/>
                <a:ea typeface="微软雅黑" panose="020B0503020204020204" pitchFamily="34" charset="-122"/>
              </a:rPr>
              <a:t>logN</a:t>
            </a:r>
            <a:r>
              <a:rPr lang="en-US" altLang="zh-CN" sz="1100" b="1" dirty="0">
                <a:solidFill>
                  <a:srgbClr val="262626"/>
                </a:solidFill>
                <a:latin typeface="微软雅黑" panose="020B0503020204020204" pitchFamily="34" charset="-122"/>
                <a:ea typeface="微软雅黑" panose="020B0503020204020204" pitchFamily="34" charset="-122"/>
              </a:rPr>
              <a:t>)</a:t>
            </a:r>
            <a:endParaRPr lang="zh-CN" altLang="en-US" sz="1100" b="1" dirty="0">
              <a:solidFill>
                <a:srgbClr val="262626"/>
              </a:solidFill>
              <a:latin typeface="微软雅黑" panose="020B0503020204020204" pitchFamily="34" charset="-122"/>
              <a:ea typeface="微软雅黑" panose="020B0503020204020204" pitchFamily="34" charset="-122"/>
            </a:endParaRPr>
          </a:p>
        </p:txBody>
      </p:sp>
      <p:sp>
        <p:nvSpPr>
          <p:cNvPr id="58" name="文本框 57">
            <a:extLst>
              <a:ext uri="{FF2B5EF4-FFF2-40B4-BE49-F238E27FC236}">
                <a16:creationId xmlns:a16="http://schemas.microsoft.com/office/drawing/2014/main" id="{0B4B26AD-A20A-A26D-CDBE-02EF6229776D}"/>
              </a:ext>
            </a:extLst>
          </p:cNvPr>
          <p:cNvSpPr txBox="1"/>
          <p:nvPr/>
        </p:nvSpPr>
        <p:spPr>
          <a:xfrm>
            <a:off x="5336057" y="6179634"/>
            <a:ext cx="1483098" cy="316369"/>
          </a:xfrm>
          <a:prstGeom prst="rect">
            <a:avLst/>
          </a:prstGeom>
          <a:noFill/>
        </p:spPr>
        <p:txBody>
          <a:bodyPr wrap="none" rtlCol="0">
            <a:spAutoFit/>
          </a:bodyPr>
          <a:lstStyle/>
          <a:p>
            <a:pPr>
              <a:lnSpc>
                <a:spcPct val="150000"/>
              </a:lnSpc>
            </a:pPr>
            <a:r>
              <a:rPr lang="zh-CN" altLang="en-US" sz="1100" b="1" dirty="0">
                <a:solidFill>
                  <a:srgbClr val="262626"/>
                </a:solidFill>
                <a:latin typeface="微软雅黑" panose="020B0503020204020204" pitchFamily="34" charset="-122"/>
                <a:ea typeface="微软雅黑" panose="020B0503020204020204" pitchFamily="34" charset="-122"/>
              </a:rPr>
              <a:t>通信交互复杂度</a:t>
            </a:r>
            <a:r>
              <a:rPr lang="en-US" altLang="zh-CN" sz="1100" b="1" dirty="0">
                <a:solidFill>
                  <a:srgbClr val="262626"/>
                </a:solidFill>
                <a:latin typeface="微软雅黑" panose="020B0503020204020204" pitchFamily="34" charset="-122"/>
                <a:ea typeface="微软雅黑" panose="020B0503020204020204" pitchFamily="34" charset="-122"/>
              </a:rPr>
              <a:t>O(1)</a:t>
            </a:r>
            <a:endParaRPr lang="zh-CN" altLang="en-US" sz="1100" b="1" dirty="0">
              <a:solidFill>
                <a:srgbClr val="262626"/>
              </a:solidFill>
              <a:latin typeface="微软雅黑" panose="020B0503020204020204" pitchFamily="34" charset="-122"/>
              <a:ea typeface="微软雅黑" panose="020B0503020204020204" pitchFamily="34" charset="-122"/>
            </a:endParaRPr>
          </a:p>
        </p:txBody>
      </p:sp>
      <p:cxnSp>
        <p:nvCxnSpPr>
          <p:cNvPr id="59" name="直接箭头连接符 58">
            <a:extLst>
              <a:ext uri="{FF2B5EF4-FFF2-40B4-BE49-F238E27FC236}">
                <a16:creationId xmlns:a16="http://schemas.microsoft.com/office/drawing/2014/main" id="{E3EC3940-8298-4D8B-EB61-CCDC91729914}"/>
              </a:ext>
            </a:extLst>
          </p:cNvPr>
          <p:cNvCxnSpPr/>
          <p:nvPr/>
        </p:nvCxnSpPr>
        <p:spPr>
          <a:xfrm flipV="1">
            <a:off x="8326045" y="4325549"/>
            <a:ext cx="0" cy="2031445"/>
          </a:xfrm>
          <a:prstGeom prst="straightConnector1">
            <a:avLst/>
          </a:prstGeom>
          <a:noFill/>
          <a:ln w="9525" cap="flat" cmpd="sng" algn="ctr">
            <a:solidFill>
              <a:srgbClr val="4A52FF"/>
            </a:solidFill>
            <a:prstDash val="solid"/>
            <a:tailEnd type="triangle"/>
          </a:ln>
          <a:effectLst/>
        </p:spPr>
      </p:cxnSp>
      <p:cxnSp>
        <p:nvCxnSpPr>
          <p:cNvPr id="60" name="直接箭头连接符 59">
            <a:extLst>
              <a:ext uri="{FF2B5EF4-FFF2-40B4-BE49-F238E27FC236}">
                <a16:creationId xmlns:a16="http://schemas.microsoft.com/office/drawing/2014/main" id="{073C7B70-6C6A-394D-D62E-4DC4EBE8F354}"/>
              </a:ext>
            </a:extLst>
          </p:cNvPr>
          <p:cNvCxnSpPr/>
          <p:nvPr/>
        </p:nvCxnSpPr>
        <p:spPr>
          <a:xfrm>
            <a:off x="8326045" y="6356994"/>
            <a:ext cx="2921864" cy="17298"/>
          </a:xfrm>
          <a:prstGeom prst="straightConnector1">
            <a:avLst/>
          </a:prstGeom>
          <a:noFill/>
          <a:ln w="9525" cap="flat" cmpd="sng" algn="ctr">
            <a:solidFill>
              <a:srgbClr val="4A52FF"/>
            </a:solidFill>
            <a:prstDash val="solid"/>
            <a:tailEnd type="triangle"/>
          </a:ln>
          <a:effectLst/>
        </p:spPr>
      </p:cxnSp>
      <p:sp>
        <p:nvSpPr>
          <p:cNvPr id="61" name="文本框 60">
            <a:extLst>
              <a:ext uri="{FF2B5EF4-FFF2-40B4-BE49-F238E27FC236}">
                <a16:creationId xmlns:a16="http://schemas.microsoft.com/office/drawing/2014/main" id="{81C4CB18-3D58-AEFE-1F7F-0DDC4B3AECB8}"/>
              </a:ext>
            </a:extLst>
          </p:cNvPr>
          <p:cNvSpPr txBox="1"/>
          <p:nvPr/>
        </p:nvSpPr>
        <p:spPr>
          <a:xfrm>
            <a:off x="8034800" y="4303903"/>
            <a:ext cx="230381" cy="1323439"/>
          </a:xfrm>
          <a:prstGeom prst="rect">
            <a:avLst/>
          </a:prstGeom>
          <a:noFill/>
        </p:spPr>
        <p:txBody>
          <a:bodyPr wrap="square" rtlCol="0">
            <a:spAutoFit/>
          </a:bodyPr>
          <a:lstStyle/>
          <a:p>
            <a:pPr algn="ctr"/>
            <a:r>
              <a:rPr lang="en-US" altLang="zh-CN" sz="800" dirty="0">
                <a:solidFill>
                  <a:srgbClr val="262626"/>
                </a:solidFill>
                <a:latin typeface="微软雅黑"/>
                <a:ea typeface="微软雅黑"/>
              </a:rPr>
              <a:t>1</a:t>
            </a:r>
            <a:r>
              <a:rPr lang="zh-CN" altLang="en-US" sz="800" dirty="0">
                <a:solidFill>
                  <a:srgbClr val="262626"/>
                </a:solidFill>
                <a:latin typeface="微软雅黑"/>
                <a:ea typeface="微软雅黑"/>
              </a:rPr>
              <a:t>轮训练时间</a:t>
            </a:r>
            <a:endParaRPr lang="en-US" altLang="zh-CN" sz="800" dirty="0">
              <a:solidFill>
                <a:srgbClr val="262626"/>
              </a:solidFill>
              <a:latin typeface="微软雅黑"/>
              <a:ea typeface="微软雅黑"/>
            </a:endParaRPr>
          </a:p>
          <a:p>
            <a:pPr algn="ctr"/>
            <a:endParaRPr lang="en-US" altLang="zh-CN" sz="800" dirty="0">
              <a:solidFill>
                <a:srgbClr val="262626"/>
              </a:solidFill>
              <a:latin typeface="微软雅黑"/>
              <a:ea typeface="微软雅黑"/>
            </a:endParaRPr>
          </a:p>
          <a:p>
            <a:pPr algn="ctr"/>
            <a:r>
              <a:rPr lang="zh-CN" altLang="en-US" sz="800" dirty="0">
                <a:solidFill>
                  <a:srgbClr val="262626"/>
                </a:solidFill>
                <a:latin typeface="微软雅黑"/>
                <a:ea typeface="微软雅黑"/>
              </a:rPr>
              <a:t>单位</a:t>
            </a:r>
            <a:endParaRPr lang="en-US" altLang="zh-CN" sz="800" dirty="0">
              <a:solidFill>
                <a:srgbClr val="262626"/>
              </a:solidFill>
              <a:latin typeface="微软雅黑"/>
              <a:ea typeface="微软雅黑"/>
            </a:endParaRPr>
          </a:p>
          <a:p>
            <a:pPr algn="ctr"/>
            <a:r>
              <a:rPr lang="zh-CN" altLang="en-US" sz="800" dirty="0">
                <a:solidFill>
                  <a:srgbClr val="262626"/>
                </a:solidFill>
                <a:latin typeface="微软雅黑"/>
                <a:ea typeface="微软雅黑"/>
              </a:rPr>
              <a:t>秒</a:t>
            </a:r>
          </a:p>
        </p:txBody>
      </p:sp>
      <p:sp>
        <p:nvSpPr>
          <p:cNvPr id="62" name="文本框 61">
            <a:extLst>
              <a:ext uri="{FF2B5EF4-FFF2-40B4-BE49-F238E27FC236}">
                <a16:creationId xmlns:a16="http://schemas.microsoft.com/office/drawing/2014/main" id="{459A80D6-397D-980E-DF1D-0E58D72B58FB}"/>
              </a:ext>
            </a:extLst>
          </p:cNvPr>
          <p:cNvSpPr txBox="1"/>
          <p:nvPr/>
        </p:nvSpPr>
        <p:spPr>
          <a:xfrm>
            <a:off x="8393485" y="4529723"/>
            <a:ext cx="386644" cy="230832"/>
          </a:xfrm>
          <a:prstGeom prst="rect">
            <a:avLst/>
          </a:prstGeom>
          <a:noFill/>
        </p:spPr>
        <p:txBody>
          <a:bodyPr wrap="none" rtlCol="0">
            <a:spAutoFit/>
          </a:bodyPr>
          <a:lstStyle/>
          <a:p>
            <a:r>
              <a:rPr lang="en-US" altLang="zh-CN" sz="900" dirty="0">
                <a:solidFill>
                  <a:srgbClr val="262626"/>
                </a:solidFill>
                <a:latin typeface="微软雅黑"/>
                <a:ea typeface="微软雅黑"/>
              </a:rPr>
              <a:t>360</a:t>
            </a:r>
            <a:endParaRPr lang="zh-CN" altLang="en-US" sz="900" dirty="0">
              <a:solidFill>
                <a:srgbClr val="262626"/>
              </a:solidFill>
              <a:latin typeface="微软雅黑"/>
              <a:ea typeface="微软雅黑"/>
            </a:endParaRPr>
          </a:p>
        </p:txBody>
      </p:sp>
      <p:sp>
        <p:nvSpPr>
          <p:cNvPr id="63" name="文本框 62">
            <a:extLst>
              <a:ext uri="{FF2B5EF4-FFF2-40B4-BE49-F238E27FC236}">
                <a16:creationId xmlns:a16="http://schemas.microsoft.com/office/drawing/2014/main" id="{E1E9F0CD-DD6E-AB4A-E752-F69ABA956C18}"/>
              </a:ext>
            </a:extLst>
          </p:cNvPr>
          <p:cNvSpPr txBox="1"/>
          <p:nvPr/>
        </p:nvSpPr>
        <p:spPr>
          <a:xfrm>
            <a:off x="8380568" y="6411130"/>
            <a:ext cx="785553" cy="123111"/>
          </a:xfrm>
          <a:prstGeom prst="rect">
            <a:avLst/>
          </a:prstGeom>
          <a:noFill/>
        </p:spPr>
        <p:txBody>
          <a:bodyPr wrap="square" lIns="0" tIns="0" rIns="0" bIns="0" rtlCol="0" anchor="ctr" anchorCtr="0">
            <a:spAutoFit/>
          </a:bodyPr>
          <a:lstStyle/>
          <a:p>
            <a:pPr algn="ctr"/>
            <a:r>
              <a:rPr lang="en-US" altLang="zh-CN" sz="800" dirty="0">
                <a:solidFill>
                  <a:srgbClr val="262626"/>
                </a:solidFill>
                <a:latin typeface="微软雅黑"/>
                <a:ea typeface="微软雅黑"/>
              </a:rPr>
              <a:t>Batch=16</a:t>
            </a:r>
            <a:endParaRPr lang="zh-CN" altLang="en-US" sz="800" dirty="0">
              <a:solidFill>
                <a:srgbClr val="262626"/>
              </a:solidFill>
              <a:latin typeface="微软雅黑"/>
              <a:ea typeface="微软雅黑"/>
            </a:endParaRPr>
          </a:p>
        </p:txBody>
      </p:sp>
      <p:sp>
        <p:nvSpPr>
          <p:cNvPr id="64" name="文本框 63">
            <a:extLst>
              <a:ext uri="{FF2B5EF4-FFF2-40B4-BE49-F238E27FC236}">
                <a16:creationId xmlns:a16="http://schemas.microsoft.com/office/drawing/2014/main" id="{513CD4E7-BEAD-6A6F-7893-50D96CE7A74E}"/>
              </a:ext>
            </a:extLst>
          </p:cNvPr>
          <p:cNvSpPr txBox="1"/>
          <p:nvPr/>
        </p:nvSpPr>
        <p:spPr>
          <a:xfrm>
            <a:off x="10111399" y="6411130"/>
            <a:ext cx="785553" cy="123111"/>
          </a:xfrm>
          <a:prstGeom prst="rect">
            <a:avLst/>
          </a:prstGeom>
          <a:noFill/>
        </p:spPr>
        <p:txBody>
          <a:bodyPr wrap="square" lIns="0" tIns="0" rIns="0" bIns="0" rtlCol="0" anchor="ctr" anchorCtr="0">
            <a:spAutoFit/>
          </a:bodyPr>
          <a:lstStyle/>
          <a:p>
            <a:pPr algn="ctr"/>
            <a:r>
              <a:rPr lang="en-US" altLang="zh-CN" sz="800" dirty="0">
                <a:solidFill>
                  <a:srgbClr val="262626"/>
                </a:solidFill>
                <a:latin typeface="微软雅黑"/>
                <a:ea typeface="微软雅黑"/>
              </a:rPr>
              <a:t>Batch=64</a:t>
            </a:r>
            <a:endParaRPr lang="zh-CN" altLang="en-US" sz="800" dirty="0">
              <a:solidFill>
                <a:srgbClr val="262626"/>
              </a:solidFill>
              <a:latin typeface="微软雅黑"/>
              <a:ea typeface="微软雅黑"/>
            </a:endParaRPr>
          </a:p>
        </p:txBody>
      </p:sp>
      <p:sp>
        <p:nvSpPr>
          <p:cNvPr id="65" name="文本框 64">
            <a:extLst>
              <a:ext uri="{FF2B5EF4-FFF2-40B4-BE49-F238E27FC236}">
                <a16:creationId xmlns:a16="http://schemas.microsoft.com/office/drawing/2014/main" id="{0C994FC0-8DB8-7642-2FAA-8C4F8830DABF}"/>
              </a:ext>
            </a:extLst>
          </p:cNvPr>
          <p:cNvSpPr txBox="1"/>
          <p:nvPr/>
        </p:nvSpPr>
        <p:spPr>
          <a:xfrm>
            <a:off x="8723448" y="5295412"/>
            <a:ext cx="386644" cy="230832"/>
          </a:xfrm>
          <a:prstGeom prst="rect">
            <a:avLst/>
          </a:prstGeom>
          <a:noFill/>
        </p:spPr>
        <p:txBody>
          <a:bodyPr wrap="none" rtlCol="0">
            <a:spAutoFit/>
          </a:bodyPr>
          <a:lstStyle/>
          <a:p>
            <a:r>
              <a:rPr lang="en-US" altLang="zh-CN" sz="900" dirty="0">
                <a:solidFill>
                  <a:srgbClr val="262626"/>
                </a:solidFill>
                <a:latin typeface="微软雅黑"/>
                <a:ea typeface="微软雅黑"/>
              </a:rPr>
              <a:t>186</a:t>
            </a:r>
            <a:endParaRPr lang="zh-CN" altLang="en-US" sz="900" dirty="0">
              <a:solidFill>
                <a:srgbClr val="262626"/>
              </a:solidFill>
              <a:latin typeface="微软雅黑"/>
              <a:ea typeface="微软雅黑"/>
            </a:endParaRPr>
          </a:p>
        </p:txBody>
      </p:sp>
      <p:sp>
        <p:nvSpPr>
          <p:cNvPr id="66" name="文本框 65">
            <a:extLst>
              <a:ext uri="{FF2B5EF4-FFF2-40B4-BE49-F238E27FC236}">
                <a16:creationId xmlns:a16="http://schemas.microsoft.com/office/drawing/2014/main" id="{CD0DCF32-26D4-B85D-FEF1-71BA86003C86}"/>
              </a:ext>
            </a:extLst>
          </p:cNvPr>
          <p:cNvSpPr txBox="1"/>
          <p:nvPr/>
        </p:nvSpPr>
        <p:spPr>
          <a:xfrm>
            <a:off x="10146082" y="5621918"/>
            <a:ext cx="386644" cy="230832"/>
          </a:xfrm>
          <a:prstGeom prst="rect">
            <a:avLst/>
          </a:prstGeom>
          <a:noFill/>
        </p:spPr>
        <p:txBody>
          <a:bodyPr wrap="none" rtlCol="0">
            <a:spAutoFit/>
          </a:bodyPr>
          <a:lstStyle/>
          <a:p>
            <a:r>
              <a:rPr lang="en-US" altLang="zh-CN" sz="900" dirty="0">
                <a:solidFill>
                  <a:srgbClr val="262626"/>
                </a:solidFill>
                <a:latin typeface="微软雅黑"/>
                <a:ea typeface="微软雅黑"/>
              </a:rPr>
              <a:t>117</a:t>
            </a:r>
            <a:endParaRPr lang="zh-CN" altLang="en-US" sz="900" dirty="0">
              <a:solidFill>
                <a:srgbClr val="262626"/>
              </a:solidFill>
              <a:latin typeface="微软雅黑"/>
              <a:ea typeface="微软雅黑"/>
            </a:endParaRPr>
          </a:p>
        </p:txBody>
      </p:sp>
      <p:sp>
        <p:nvSpPr>
          <p:cNvPr id="67" name="文本框 66">
            <a:extLst>
              <a:ext uri="{FF2B5EF4-FFF2-40B4-BE49-F238E27FC236}">
                <a16:creationId xmlns:a16="http://schemas.microsoft.com/office/drawing/2014/main" id="{093E49BA-72C5-F11C-07B8-A009B5FC916B}"/>
              </a:ext>
            </a:extLst>
          </p:cNvPr>
          <p:cNvSpPr txBox="1"/>
          <p:nvPr/>
        </p:nvSpPr>
        <p:spPr>
          <a:xfrm>
            <a:off x="10476045" y="5733558"/>
            <a:ext cx="386644" cy="230832"/>
          </a:xfrm>
          <a:prstGeom prst="rect">
            <a:avLst/>
          </a:prstGeom>
          <a:noFill/>
        </p:spPr>
        <p:txBody>
          <a:bodyPr wrap="none" rtlCol="0">
            <a:spAutoFit/>
          </a:bodyPr>
          <a:lstStyle/>
          <a:p>
            <a:r>
              <a:rPr lang="en-US" altLang="zh-CN" sz="900" dirty="0">
                <a:solidFill>
                  <a:srgbClr val="262626"/>
                </a:solidFill>
                <a:latin typeface="微软雅黑"/>
                <a:ea typeface="微软雅黑"/>
              </a:rPr>
              <a:t>105</a:t>
            </a:r>
            <a:endParaRPr lang="zh-CN" altLang="en-US" sz="900" dirty="0">
              <a:solidFill>
                <a:srgbClr val="262626"/>
              </a:solidFill>
              <a:latin typeface="微软雅黑"/>
              <a:ea typeface="微软雅黑"/>
            </a:endParaRPr>
          </a:p>
        </p:txBody>
      </p:sp>
      <p:sp>
        <p:nvSpPr>
          <p:cNvPr id="68" name="文本框 67">
            <a:extLst>
              <a:ext uri="{FF2B5EF4-FFF2-40B4-BE49-F238E27FC236}">
                <a16:creationId xmlns:a16="http://schemas.microsoft.com/office/drawing/2014/main" id="{30D7D6FA-6053-3EBF-9B62-55B884BF272B}"/>
              </a:ext>
            </a:extLst>
          </p:cNvPr>
          <p:cNvSpPr txBox="1"/>
          <p:nvPr/>
        </p:nvSpPr>
        <p:spPr>
          <a:xfrm>
            <a:off x="10758038" y="6411130"/>
            <a:ext cx="785553" cy="123111"/>
          </a:xfrm>
          <a:prstGeom prst="rect">
            <a:avLst/>
          </a:prstGeom>
          <a:noFill/>
        </p:spPr>
        <p:txBody>
          <a:bodyPr wrap="square" lIns="0" tIns="0" rIns="0" bIns="0" rtlCol="0" anchor="ctr" anchorCtr="0">
            <a:spAutoFit/>
          </a:bodyPr>
          <a:lstStyle/>
          <a:p>
            <a:pPr algn="ctr"/>
            <a:r>
              <a:rPr lang="zh-CN" altLang="en-US" sz="800" dirty="0">
                <a:solidFill>
                  <a:srgbClr val="262626"/>
                </a:solidFill>
                <a:latin typeface="微软雅黑"/>
                <a:ea typeface="微软雅黑"/>
              </a:rPr>
              <a:t>批量数据量</a:t>
            </a:r>
          </a:p>
        </p:txBody>
      </p:sp>
      <p:sp>
        <p:nvSpPr>
          <p:cNvPr id="69" name="矩形 68">
            <a:extLst>
              <a:ext uri="{FF2B5EF4-FFF2-40B4-BE49-F238E27FC236}">
                <a16:creationId xmlns:a16="http://schemas.microsoft.com/office/drawing/2014/main" id="{3EADFB02-50CD-EBCF-F879-B354CBC90D5C}"/>
              </a:ext>
            </a:extLst>
          </p:cNvPr>
          <p:cNvSpPr/>
          <p:nvPr/>
        </p:nvSpPr>
        <p:spPr>
          <a:xfrm>
            <a:off x="9995479" y="4412066"/>
            <a:ext cx="365927" cy="96451"/>
          </a:xfrm>
          <a:prstGeom prst="rect">
            <a:avLst/>
          </a:prstGeom>
          <a:gradFill>
            <a:gsLst>
              <a:gs pos="0">
                <a:srgbClr val="4A52FF">
                  <a:alpha val="0"/>
                </a:srgbClr>
              </a:gs>
              <a:gs pos="100000">
                <a:srgbClr val="4A52FF"/>
              </a:gs>
            </a:gsLst>
            <a:lin ang="16200000" scaled="1"/>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62626"/>
              </a:solidFill>
              <a:effectLst/>
              <a:uLnTx/>
              <a:uFillTx/>
              <a:latin typeface="微软雅黑"/>
              <a:ea typeface="微软雅黑"/>
              <a:cs typeface="+mn-cs"/>
            </a:endParaRPr>
          </a:p>
        </p:txBody>
      </p:sp>
      <p:sp>
        <p:nvSpPr>
          <p:cNvPr id="70" name="矩形 69">
            <a:extLst>
              <a:ext uri="{FF2B5EF4-FFF2-40B4-BE49-F238E27FC236}">
                <a16:creationId xmlns:a16="http://schemas.microsoft.com/office/drawing/2014/main" id="{FA107386-5B8A-4769-B940-1A3BACEEAAE1}"/>
              </a:ext>
            </a:extLst>
          </p:cNvPr>
          <p:cNvSpPr/>
          <p:nvPr/>
        </p:nvSpPr>
        <p:spPr>
          <a:xfrm>
            <a:off x="9995479" y="4589697"/>
            <a:ext cx="365927" cy="96451"/>
          </a:xfrm>
          <a:prstGeom prst="rect">
            <a:avLst/>
          </a:prstGeom>
          <a:gradFill flip="none" rotWithShape="1">
            <a:gsLst>
              <a:gs pos="0">
                <a:srgbClr val="00FFFF">
                  <a:alpha val="0"/>
                </a:srgbClr>
              </a:gs>
              <a:gs pos="100000">
                <a:srgbClr val="00FFFF"/>
              </a:gs>
            </a:gsLst>
            <a:lin ang="16200000" scaled="1"/>
            <a:tileRect/>
          </a:gradFill>
          <a:ln w="9525" cap="flat" cmpd="sng" algn="ctr">
            <a:no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sp>
        <p:nvSpPr>
          <p:cNvPr id="71" name="文本框 70">
            <a:extLst>
              <a:ext uri="{FF2B5EF4-FFF2-40B4-BE49-F238E27FC236}">
                <a16:creationId xmlns:a16="http://schemas.microsoft.com/office/drawing/2014/main" id="{E0F587EA-50A0-4AED-B56D-F796D7A79A47}"/>
              </a:ext>
            </a:extLst>
          </p:cNvPr>
          <p:cNvSpPr txBox="1"/>
          <p:nvPr/>
        </p:nvSpPr>
        <p:spPr>
          <a:xfrm>
            <a:off x="10291461" y="4581002"/>
            <a:ext cx="785553" cy="123111"/>
          </a:xfrm>
          <a:prstGeom prst="rect">
            <a:avLst/>
          </a:prstGeom>
          <a:noFill/>
        </p:spPr>
        <p:txBody>
          <a:bodyPr wrap="square" lIns="0" tIns="0" rIns="0" bIns="0" rtlCol="0" anchor="ctr" anchorCtr="0">
            <a:spAutoFit/>
          </a:bodyPr>
          <a:lstStyle/>
          <a:p>
            <a:pPr algn="ctr"/>
            <a:r>
              <a:rPr lang="zh-CN" altLang="en-US" sz="800" dirty="0">
                <a:solidFill>
                  <a:srgbClr val="262626"/>
                </a:solidFill>
                <a:latin typeface="微软雅黑"/>
                <a:ea typeface="微软雅黑"/>
              </a:rPr>
              <a:t>在网计算</a:t>
            </a:r>
          </a:p>
        </p:txBody>
      </p:sp>
      <p:sp>
        <p:nvSpPr>
          <p:cNvPr id="72" name="文本框 71">
            <a:extLst>
              <a:ext uri="{FF2B5EF4-FFF2-40B4-BE49-F238E27FC236}">
                <a16:creationId xmlns:a16="http://schemas.microsoft.com/office/drawing/2014/main" id="{10C56330-391C-8F95-4C97-4DD6375F3FBC}"/>
              </a:ext>
            </a:extLst>
          </p:cNvPr>
          <p:cNvSpPr txBox="1"/>
          <p:nvPr/>
        </p:nvSpPr>
        <p:spPr>
          <a:xfrm>
            <a:off x="10280577" y="4395946"/>
            <a:ext cx="785553" cy="123111"/>
          </a:xfrm>
          <a:prstGeom prst="rect">
            <a:avLst/>
          </a:prstGeom>
          <a:noFill/>
        </p:spPr>
        <p:txBody>
          <a:bodyPr wrap="square" lIns="0" tIns="0" rIns="0" bIns="0" rtlCol="0" anchor="ctr" anchorCtr="0">
            <a:spAutoFit/>
          </a:bodyPr>
          <a:lstStyle/>
          <a:p>
            <a:pPr algn="ctr"/>
            <a:r>
              <a:rPr lang="zh-CN" altLang="en-US" sz="800" dirty="0">
                <a:solidFill>
                  <a:srgbClr val="262626"/>
                </a:solidFill>
                <a:latin typeface="微软雅黑"/>
                <a:ea typeface="微软雅黑"/>
              </a:rPr>
              <a:t>传统模式</a:t>
            </a:r>
          </a:p>
        </p:txBody>
      </p:sp>
      <p:sp>
        <p:nvSpPr>
          <p:cNvPr id="73" name="文本框 72">
            <a:extLst>
              <a:ext uri="{FF2B5EF4-FFF2-40B4-BE49-F238E27FC236}">
                <a16:creationId xmlns:a16="http://schemas.microsoft.com/office/drawing/2014/main" id="{E3FABE6A-672D-B064-5AC0-9427A1298F0F}"/>
              </a:ext>
            </a:extLst>
          </p:cNvPr>
          <p:cNvSpPr txBox="1"/>
          <p:nvPr/>
        </p:nvSpPr>
        <p:spPr>
          <a:xfrm>
            <a:off x="8695671" y="5045946"/>
            <a:ext cx="471604" cy="230832"/>
          </a:xfrm>
          <a:prstGeom prst="rect">
            <a:avLst/>
          </a:prstGeom>
          <a:noFill/>
        </p:spPr>
        <p:txBody>
          <a:bodyPr wrap="none" rtlCol="0">
            <a:spAutoFit/>
          </a:bodyPr>
          <a:lstStyle/>
          <a:p>
            <a:r>
              <a:rPr lang="en-US" altLang="zh-CN" sz="900" dirty="0">
                <a:solidFill>
                  <a:srgbClr val="262626"/>
                </a:solidFill>
                <a:latin typeface="微软雅黑"/>
                <a:ea typeface="微软雅黑"/>
              </a:rPr>
              <a:t>-48%</a:t>
            </a:r>
            <a:endParaRPr lang="zh-CN" altLang="en-US" sz="900" dirty="0">
              <a:solidFill>
                <a:srgbClr val="262626"/>
              </a:solidFill>
              <a:latin typeface="微软雅黑"/>
              <a:ea typeface="微软雅黑"/>
            </a:endParaRPr>
          </a:p>
        </p:txBody>
      </p:sp>
      <p:sp>
        <p:nvSpPr>
          <p:cNvPr id="74" name="文本框 73">
            <a:extLst>
              <a:ext uri="{FF2B5EF4-FFF2-40B4-BE49-F238E27FC236}">
                <a16:creationId xmlns:a16="http://schemas.microsoft.com/office/drawing/2014/main" id="{0001B57F-D71E-575A-9B41-1CF172C545B2}"/>
              </a:ext>
            </a:extLst>
          </p:cNvPr>
          <p:cNvSpPr txBox="1"/>
          <p:nvPr/>
        </p:nvSpPr>
        <p:spPr>
          <a:xfrm>
            <a:off x="10436234" y="5491180"/>
            <a:ext cx="471604" cy="230832"/>
          </a:xfrm>
          <a:prstGeom prst="rect">
            <a:avLst/>
          </a:prstGeom>
          <a:noFill/>
        </p:spPr>
        <p:txBody>
          <a:bodyPr wrap="none" rtlCol="0">
            <a:spAutoFit/>
          </a:bodyPr>
          <a:lstStyle/>
          <a:p>
            <a:r>
              <a:rPr lang="en-US" altLang="zh-CN" sz="900" dirty="0">
                <a:solidFill>
                  <a:srgbClr val="262626"/>
                </a:solidFill>
                <a:latin typeface="微软雅黑"/>
                <a:ea typeface="微软雅黑"/>
              </a:rPr>
              <a:t>-10%</a:t>
            </a:r>
            <a:endParaRPr lang="zh-CN" altLang="en-US" sz="900" dirty="0">
              <a:solidFill>
                <a:srgbClr val="262626"/>
              </a:solidFill>
              <a:latin typeface="微软雅黑"/>
              <a:ea typeface="微软雅黑"/>
            </a:endParaRPr>
          </a:p>
        </p:txBody>
      </p:sp>
      <p:sp>
        <p:nvSpPr>
          <p:cNvPr id="75" name="矩形 74">
            <a:extLst>
              <a:ext uri="{FF2B5EF4-FFF2-40B4-BE49-F238E27FC236}">
                <a16:creationId xmlns:a16="http://schemas.microsoft.com/office/drawing/2014/main" id="{653AD81B-EEBC-A6EE-6B05-99539D0ABE7A}"/>
              </a:ext>
            </a:extLst>
          </p:cNvPr>
          <p:cNvSpPr/>
          <p:nvPr/>
        </p:nvSpPr>
        <p:spPr>
          <a:xfrm>
            <a:off x="9386910" y="5183227"/>
            <a:ext cx="206828" cy="1173768"/>
          </a:xfrm>
          <a:prstGeom prst="rect">
            <a:avLst/>
          </a:prstGeom>
          <a:gradFill>
            <a:gsLst>
              <a:gs pos="0">
                <a:srgbClr val="4A52FF">
                  <a:alpha val="0"/>
                </a:srgbClr>
              </a:gs>
              <a:gs pos="100000">
                <a:srgbClr val="4A52FF"/>
              </a:gs>
            </a:gsLst>
            <a:lin ang="16200000" scaled="1"/>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62626"/>
              </a:solidFill>
              <a:effectLst/>
              <a:uLnTx/>
              <a:uFillTx/>
              <a:latin typeface="微软雅黑"/>
              <a:ea typeface="微软雅黑"/>
              <a:cs typeface="+mn-cs"/>
            </a:endParaRPr>
          </a:p>
        </p:txBody>
      </p:sp>
      <p:sp>
        <p:nvSpPr>
          <p:cNvPr id="76" name="矩形 75">
            <a:extLst>
              <a:ext uri="{FF2B5EF4-FFF2-40B4-BE49-F238E27FC236}">
                <a16:creationId xmlns:a16="http://schemas.microsoft.com/office/drawing/2014/main" id="{E12C7D9F-CB9E-8002-AEA8-A4D0E6B5A283}"/>
              </a:ext>
            </a:extLst>
          </p:cNvPr>
          <p:cNvSpPr/>
          <p:nvPr/>
        </p:nvSpPr>
        <p:spPr>
          <a:xfrm>
            <a:off x="9723516" y="5716641"/>
            <a:ext cx="206828" cy="640353"/>
          </a:xfrm>
          <a:prstGeom prst="rect">
            <a:avLst/>
          </a:prstGeom>
          <a:gradFill flip="none" rotWithShape="1">
            <a:gsLst>
              <a:gs pos="0">
                <a:srgbClr val="00FFFF">
                  <a:alpha val="0"/>
                </a:srgbClr>
              </a:gs>
              <a:gs pos="100000">
                <a:srgbClr val="00FFFF"/>
              </a:gs>
            </a:gsLst>
            <a:lin ang="16200000" scaled="1"/>
            <a:tileRect/>
          </a:gradFill>
          <a:ln w="9525" cap="flat" cmpd="sng" algn="ctr">
            <a:no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sp>
        <p:nvSpPr>
          <p:cNvPr id="77" name="文本框 76">
            <a:extLst>
              <a:ext uri="{FF2B5EF4-FFF2-40B4-BE49-F238E27FC236}">
                <a16:creationId xmlns:a16="http://schemas.microsoft.com/office/drawing/2014/main" id="{BBCCD93B-BFDB-0ED1-47FF-B7846E68EA9B}"/>
              </a:ext>
            </a:extLst>
          </p:cNvPr>
          <p:cNvSpPr txBox="1"/>
          <p:nvPr/>
        </p:nvSpPr>
        <p:spPr>
          <a:xfrm>
            <a:off x="9262313" y="6411130"/>
            <a:ext cx="785553" cy="123111"/>
          </a:xfrm>
          <a:prstGeom prst="rect">
            <a:avLst/>
          </a:prstGeom>
          <a:noFill/>
        </p:spPr>
        <p:txBody>
          <a:bodyPr wrap="square" lIns="0" tIns="0" rIns="0" bIns="0" rtlCol="0" anchor="ctr" anchorCtr="0">
            <a:spAutoFit/>
          </a:bodyPr>
          <a:lstStyle/>
          <a:p>
            <a:pPr algn="ctr"/>
            <a:r>
              <a:rPr lang="en-US" altLang="zh-CN" sz="800" dirty="0">
                <a:solidFill>
                  <a:srgbClr val="262626"/>
                </a:solidFill>
                <a:latin typeface="微软雅黑"/>
                <a:ea typeface="微软雅黑"/>
              </a:rPr>
              <a:t>Batch=32</a:t>
            </a:r>
            <a:endParaRPr lang="zh-CN" altLang="en-US" sz="800" dirty="0">
              <a:solidFill>
                <a:srgbClr val="262626"/>
              </a:solidFill>
              <a:latin typeface="微软雅黑"/>
              <a:ea typeface="微软雅黑"/>
            </a:endParaRPr>
          </a:p>
        </p:txBody>
      </p:sp>
      <p:sp>
        <p:nvSpPr>
          <p:cNvPr id="78" name="文本框 77">
            <a:extLst>
              <a:ext uri="{FF2B5EF4-FFF2-40B4-BE49-F238E27FC236}">
                <a16:creationId xmlns:a16="http://schemas.microsoft.com/office/drawing/2014/main" id="{E6072D19-A4AD-1F57-FD50-B7112EFF5B10}"/>
              </a:ext>
            </a:extLst>
          </p:cNvPr>
          <p:cNvSpPr txBox="1"/>
          <p:nvPr/>
        </p:nvSpPr>
        <p:spPr>
          <a:xfrm>
            <a:off x="9296996" y="4947004"/>
            <a:ext cx="386644" cy="230832"/>
          </a:xfrm>
          <a:prstGeom prst="rect">
            <a:avLst/>
          </a:prstGeom>
          <a:noFill/>
        </p:spPr>
        <p:txBody>
          <a:bodyPr wrap="none" rtlCol="0">
            <a:spAutoFit/>
          </a:bodyPr>
          <a:lstStyle/>
          <a:p>
            <a:r>
              <a:rPr lang="en-US" altLang="zh-CN" sz="900" dirty="0">
                <a:solidFill>
                  <a:srgbClr val="262626"/>
                </a:solidFill>
                <a:latin typeface="微软雅黑"/>
                <a:ea typeface="微软雅黑"/>
              </a:rPr>
              <a:t>205</a:t>
            </a:r>
            <a:endParaRPr lang="zh-CN" altLang="en-US" sz="900" dirty="0">
              <a:solidFill>
                <a:srgbClr val="262626"/>
              </a:solidFill>
              <a:latin typeface="微软雅黑"/>
              <a:ea typeface="微软雅黑"/>
            </a:endParaRPr>
          </a:p>
        </p:txBody>
      </p:sp>
      <p:sp>
        <p:nvSpPr>
          <p:cNvPr id="79" name="文本框 78">
            <a:extLst>
              <a:ext uri="{FF2B5EF4-FFF2-40B4-BE49-F238E27FC236}">
                <a16:creationId xmlns:a16="http://schemas.microsoft.com/office/drawing/2014/main" id="{87F61448-BC4A-8895-4E56-5239A96600A8}"/>
              </a:ext>
            </a:extLst>
          </p:cNvPr>
          <p:cNvSpPr txBox="1"/>
          <p:nvPr/>
        </p:nvSpPr>
        <p:spPr>
          <a:xfrm>
            <a:off x="9626959" y="5485909"/>
            <a:ext cx="386644" cy="230832"/>
          </a:xfrm>
          <a:prstGeom prst="rect">
            <a:avLst/>
          </a:prstGeom>
          <a:noFill/>
        </p:spPr>
        <p:txBody>
          <a:bodyPr wrap="none" rtlCol="0">
            <a:spAutoFit/>
          </a:bodyPr>
          <a:lstStyle/>
          <a:p>
            <a:r>
              <a:rPr lang="en-US" altLang="zh-CN" sz="900" dirty="0">
                <a:solidFill>
                  <a:srgbClr val="262626"/>
                </a:solidFill>
                <a:latin typeface="微软雅黑"/>
                <a:ea typeface="微软雅黑"/>
              </a:rPr>
              <a:t>123</a:t>
            </a:r>
            <a:endParaRPr lang="zh-CN" altLang="en-US" sz="900" dirty="0">
              <a:solidFill>
                <a:srgbClr val="262626"/>
              </a:solidFill>
              <a:latin typeface="微软雅黑"/>
              <a:ea typeface="微软雅黑"/>
            </a:endParaRPr>
          </a:p>
        </p:txBody>
      </p:sp>
      <p:sp>
        <p:nvSpPr>
          <p:cNvPr id="80" name="文本框 79">
            <a:extLst>
              <a:ext uri="{FF2B5EF4-FFF2-40B4-BE49-F238E27FC236}">
                <a16:creationId xmlns:a16="http://schemas.microsoft.com/office/drawing/2014/main" id="{2C1544B9-76B1-A6DB-D1D9-73F5AEE53B18}"/>
              </a:ext>
            </a:extLst>
          </p:cNvPr>
          <p:cNvSpPr txBox="1"/>
          <p:nvPr/>
        </p:nvSpPr>
        <p:spPr>
          <a:xfrm>
            <a:off x="9593555" y="5261307"/>
            <a:ext cx="471604" cy="230832"/>
          </a:xfrm>
          <a:prstGeom prst="rect">
            <a:avLst/>
          </a:prstGeom>
          <a:noFill/>
        </p:spPr>
        <p:txBody>
          <a:bodyPr wrap="none" rtlCol="0">
            <a:spAutoFit/>
          </a:bodyPr>
          <a:lstStyle/>
          <a:p>
            <a:r>
              <a:rPr lang="en-US" altLang="zh-CN" sz="900" dirty="0">
                <a:solidFill>
                  <a:srgbClr val="262626"/>
                </a:solidFill>
                <a:latin typeface="微软雅黑"/>
                <a:ea typeface="微软雅黑"/>
              </a:rPr>
              <a:t>-40%</a:t>
            </a:r>
            <a:endParaRPr lang="zh-CN" altLang="en-US" sz="900" dirty="0">
              <a:solidFill>
                <a:srgbClr val="262626"/>
              </a:solidFill>
              <a:latin typeface="微软雅黑"/>
              <a:ea typeface="微软雅黑"/>
            </a:endParaRPr>
          </a:p>
        </p:txBody>
      </p:sp>
      <p:sp>
        <p:nvSpPr>
          <p:cNvPr id="81" name="梯形 80">
            <a:extLst>
              <a:ext uri="{FF2B5EF4-FFF2-40B4-BE49-F238E27FC236}">
                <a16:creationId xmlns:a16="http://schemas.microsoft.com/office/drawing/2014/main" id="{5D9133C9-6DAD-A170-D390-EF1D00C51AF0}"/>
              </a:ext>
            </a:extLst>
          </p:cNvPr>
          <p:cNvSpPr/>
          <p:nvPr/>
        </p:nvSpPr>
        <p:spPr>
          <a:xfrm>
            <a:off x="958141" y="3967860"/>
            <a:ext cx="3281726" cy="206829"/>
          </a:xfrm>
          <a:prstGeom prst="trapezoid">
            <a:avLst>
              <a:gd name="adj" fmla="val 182142"/>
            </a:avLst>
          </a:prstGeom>
          <a:gradFill flip="none" rotWithShape="1">
            <a:gsLst>
              <a:gs pos="0">
                <a:srgbClr val="00FFFF">
                  <a:alpha val="0"/>
                </a:srgbClr>
              </a:gs>
              <a:gs pos="99000">
                <a:srgbClr val="00FFFF">
                  <a:alpha val="30000"/>
                </a:srgb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262626"/>
              </a:solidFill>
              <a:effectLst/>
              <a:uLnTx/>
              <a:uFillTx/>
              <a:latin typeface="微软雅黑"/>
              <a:ea typeface="微软雅黑"/>
              <a:cs typeface="+mn-cs"/>
            </a:endParaRPr>
          </a:p>
        </p:txBody>
      </p:sp>
      <p:sp>
        <p:nvSpPr>
          <p:cNvPr id="82" name="梯形 81">
            <a:extLst>
              <a:ext uri="{FF2B5EF4-FFF2-40B4-BE49-F238E27FC236}">
                <a16:creationId xmlns:a16="http://schemas.microsoft.com/office/drawing/2014/main" id="{83F082B9-9800-3DBB-CAB5-28F23FCE049E}"/>
              </a:ext>
            </a:extLst>
          </p:cNvPr>
          <p:cNvSpPr/>
          <p:nvPr/>
        </p:nvSpPr>
        <p:spPr>
          <a:xfrm>
            <a:off x="4452170" y="3967860"/>
            <a:ext cx="3281726" cy="206829"/>
          </a:xfrm>
          <a:prstGeom prst="trapezoid">
            <a:avLst>
              <a:gd name="adj" fmla="val 182142"/>
            </a:avLst>
          </a:prstGeom>
          <a:gradFill flip="none" rotWithShape="1">
            <a:gsLst>
              <a:gs pos="0">
                <a:srgbClr val="00FFFF">
                  <a:alpha val="0"/>
                </a:srgbClr>
              </a:gs>
              <a:gs pos="99000">
                <a:srgbClr val="00FFFF">
                  <a:alpha val="30000"/>
                </a:srgb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262626"/>
              </a:solidFill>
              <a:effectLst/>
              <a:uLnTx/>
              <a:uFillTx/>
              <a:latin typeface="微软雅黑"/>
              <a:ea typeface="微软雅黑"/>
              <a:cs typeface="+mn-cs"/>
            </a:endParaRPr>
          </a:p>
        </p:txBody>
      </p:sp>
      <p:sp>
        <p:nvSpPr>
          <p:cNvPr id="83" name="文本框 82">
            <a:extLst>
              <a:ext uri="{FF2B5EF4-FFF2-40B4-BE49-F238E27FC236}">
                <a16:creationId xmlns:a16="http://schemas.microsoft.com/office/drawing/2014/main" id="{78B407BE-5E67-E7B3-7F6F-A0BC545EF183}"/>
              </a:ext>
            </a:extLst>
          </p:cNvPr>
          <p:cNvSpPr txBox="1"/>
          <p:nvPr/>
        </p:nvSpPr>
        <p:spPr>
          <a:xfrm>
            <a:off x="1413025" y="3880176"/>
            <a:ext cx="2321148" cy="224036"/>
          </a:xfrm>
          <a:prstGeom prst="rect">
            <a:avLst/>
          </a:prstGeom>
          <a:noFill/>
        </p:spPr>
        <p:txBody>
          <a:bodyPr wrap="none" lIns="0" tIns="0" rIns="0" bIns="0" rtlCol="0" anchor="ctr" anchorCtr="0">
            <a:spAutoFit/>
          </a:bodyPr>
          <a:lstStyle/>
          <a:p>
            <a:pPr>
              <a:lnSpc>
                <a:spcPct val="150000"/>
              </a:lnSpc>
            </a:pPr>
            <a:r>
              <a:rPr lang="zh-CN" altLang="en-US" sz="1100" b="1" dirty="0">
                <a:solidFill>
                  <a:srgbClr val="262626"/>
                </a:solidFill>
                <a:latin typeface="微软雅黑" panose="020B0503020204020204" pitchFamily="34" charset="-122"/>
                <a:ea typeface="微软雅黑" panose="020B0503020204020204" pitchFamily="34" charset="-122"/>
              </a:rPr>
              <a:t>传统模式：</a:t>
            </a:r>
            <a:r>
              <a:rPr lang="en-US" altLang="zh-CN" sz="1100" b="1" dirty="0" err="1">
                <a:solidFill>
                  <a:srgbClr val="262626"/>
                </a:solidFill>
                <a:latin typeface="微软雅黑" panose="020B0503020204020204" pitchFamily="34" charset="-122"/>
                <a:ea typeface="微软雅黑" panose="020B0503020204020204" pitchFamily="34" charset="-122"/>
              </a:rPr>
              <a:t>All_Reduce</a:t>
            </a:r>
            <a:r>
              <a:rPr lang="zh-CN" altLang="en-US" sz="1100" b="1" dirty="0">
                <a:solidFill>
                  <a:srgbClr val="262626"/>
                </a:solidFill>
                <a:latin typeface="微软雅黑" panose="020B0503020204020204" pitchFamily="34" charset="-122"/>
                <a:ea typeface="微软雅黑" panose="020B0503020204020204" pitchFamily="34" charset="-122"/>
              </a:rPr>
              <a:t>需要多次交互</a:t>
            </a:r>
          </a:p>
        </p:txBody>
      </p:sp>
      <p:sp>
        <p:nvSpPr>
          <p:cNvPr id="84" name="文本框 83">
            <a:extLst>
              <a:ext uri="{FF2B5EF4-FFF2-40B4-BE49-F238E27FC236}">
                <a16:creationId xmlns:a16="http://schemas.microsoft.com/office/drawing/2014/main" id="{25CE6B0B-8EC6-5E43-EF7F-3CF949E94A57}"/>
              </a:ext>
            </a:extLst>
          </p:cNvPr>
          <p:cNvSpPr txBox="1"/>
          <p:nvPr/>
        </p:nvSpPr>
        <p:spPr>
          <a:xfrm>
            <a:off x="4754608" y="3880176"/>
            <a:ext cx="2407710" cy="224036"/>
          </a:xfrm>
          <a:prstGeom prst="rect">
            <a:avLst/>
          </a:prstGeom>
          <a:noFill/>
        </p:spPr>
        <p:txBody>
          <a:bodyPr wrap="none" lIns="0" tIns="0" rIns="0" bIns="0" rtlCol="0" anchor="ctr" anchorCtr="0">
            <a:spAutoFit/>
          </a:bodyPr>
          <a:lstStyle/>
          <a:p>
            <a:pPr>
              <a:lnSpc>
                <a:spcPct val="150000"/>
              </a:lnSpc>
            </a:pPr>
            <a:r>
              <a:rPr lang="zh-CN" altLang="en-US" sz="1100" b="1" dirty="0">
                <a:solidFill>
                  <a:srgbClr val="262626"/>
                </a:solidFill>
                <a:latin typeface="微软雅黑" panose="020B0503020204020204" pitchFamily="34" charset="-122"/>
                <a:ea typeface="微软雅黑" panose="020B0503020204020204" pitchFamily="34" charset="-122"/>
              </a:rPr>
              <a:t>在网计算：</a:t>
            </a:r>
            <a:r>
              <a:rPr lang="en-US" altLang="zh-CN" sz="1100" b="1" dirty="0" err="1">
                <a:solidFill>
                  <a:srgbClr val="262626"/>
                </a:solidFill>
                <a:latin typeface="微软雅黑" panose="020B0503020204020204" pitchFamily="34" charset="-122"/>
                <a:ea typeface="微软雅黑" panose="020B0503020204020204" pitchFamily="34" charset="-122"/>
              </a:rPr>
              <a:t>All_Reduce</a:t>
            </a:r>
            <a:r>
              <a:rPr lang="zh-CN" altLang="en-US" sz="1100" b="1" dirty="0">
                <a:solidFill>
                  <a:srgbClr val="262626"/>
                </a:solidFill>
                <a:latin typeface="微软雅黑" panose="020B0503020204020204" pitchFamily="34" charset="-122"/>
                <a:ea typeface="微软雅黑" panose="020B0503020204020204" pitchFamily="34" charset="-122"/>
              </a:rPr>
              <a:t>仅需要</a:t>
            </a:r>
            <a:r>
              <a:rPr lang="en-US" altLang="zh-CN" sz="1100" b="1" dirty="0">
                <a:solidFill>
                  <a:srgbClr val="262626"/>
                </a:solidFill>
                <a:latin typeface="微软雅黑" panose="020B0503020204020204" pitchFamily="34" charset="-122"/>
                <a:ea typeface="微软雅黑" panose="020B0503020204020204" pitchFamily="34" charset="-122"/>
              </a:rPr>
              <a:t>1</a:t>
            </a:r>
            <a:r>
              <a:rPr lang="zh-CN" altLang="en-US" sz="1100" b="1" dirty="0">
                <a:solidFill>
                  <a:srgbClr val="262626"/>
                </a:solidFill>
                <a:latin typeface="微软雅黑" panose="020B0503020204020204" pitchFamily="34" charset="-122"/>
                <a:ea typeface="微软雅黑" panose="020B0503020204020204" pitchFamily="34" charset="-122"/>
              </a:rPr>
              <a:t>次交互</a:t>
            </a:r>
          </a:p>
        </p:txBody>
      </p:sp>
      <p:sp>
        <p:nvSpPr>
          <p:cNvPr id="85" name="object 13">
            <a:extLst>
              <a:ext uri="{FF2B5EF4-FFF2-40B4-BE49-F238E27FC236}">
                <a16:creationId xmlns:a16="http://schemas.microsoft.com/office/drawing/2014/main" id="{5116BC7D-E341-95B3-8DA5-567CF9B059AF}"/>
              </a:ext>
            </a:extLst>
          </p:cNvPr>
          <p:cNvSpPr txBox="1"/>
          <p:nvPr/>
        </p:nvSpPr>
        <p:spPr>
          <a:xfrm>
            <a:off x="8419561" y="3934903"/>
            <a:ext cx="2637303" cy="169277"/>
          </a:xfrm>
          <a:prstGeom prst="rect">
            <a:avLst/>
          </a:prstGeom>
        </p:spPr>
        <p:txBody>
          <a:bodyPr vert="horz" wrap="square" lIns="0" tIns="0" rIns="0" bIns="0" rtlCol="0" anchor="ctr" anchorCtr="0">
            <a:spAutoFit/>
          </a:bodyPr>
          <a:lstStyle/>
          <a:p>
            <a:pPr marL="9952" algn="ctr">
              <a:spcBef>
                <a:spcPts val="78"/>
              </a:spcBef>
            </a:pPr>
            <a:r>
              <a:rPr lang="en-US" altLang="zh-CN" sz="1100" b="1" dirty="0">
                <a:solidFill>
                  <a:srgbClr val="262626"/>
                </a:solidFill>
                <a:latin typeface="微软雅黑" panose="020B0503020204020204" pitchFamily="34" charset="-122"/>
                <a:ea typeface="微软雅黑" panose="020B0503020204020204" pitchFamily="34" charset="-122"/>
                <a:cs typeface="微软雅黑"/>
              </a:rPr>
              <a:t>Resnet50</a:t>
            </a:r>
            <a:r>
              <a:rPr lang="zh-CN" altLang="en-US" sz="1100" b="1" dirty="0">
                <a:solidFill>
                  <a:srgbClr val="262626"/>
                </a:solidFill>
                <a:latin typeface="微软雅黑" panose="020B0503020204020204" pitchFamily="34" charset="-122"/>
                <a:ea typeface="微软雅黑" panose="020B0503020204020204" pitchFamily="34" charset="-122"/>
                <a:cs typeface="微软雅黑"/>
              </a:rPr>
              <a:t>，最多可以节省</a:t>
            </a:r>
            <a:r>
              <a:rPr lang="en-US" altLang="zh-CN" sz="1100" b="1" dirty="0">
                <a:solidFill>
                  <a:srgbClr val="262626"/>
                </a:solidFill>
                <a:latin typeface="微软雅黑" panose="020B0503020204020204" pitchFamily="34" charset="-122"/>
                <a:ea typeface="微软雅黑" panose="020B0503020204020204" pitchFamily="34" charset="-122"/>
                <a:cs typeface="微软雅黑"/>
              </a:rPr>
              <a:t>48%</a:t>
            </a:r>
            <a:r>
              <a:rPr lang="zh-CN" altLang="en-US" sz="1100" b="1" dirty="0">
                <a:solidFill>
                  <a:srgbClr val="262626"/>
                </a:solidFill>
                <a:latin typeface="微软雅黑" panose="020B0503020204020204" pitchFamily="34" charset="-122"/>
                <a:ea typeface="微软雅黑" panose="020B0503020204020204" pitchFamily="34" charset="-122"/>
                <a:cs typeface="微软雅黑"/>
              </a:rPr>
              <a:t>的训练时间</a:t>
            </a:r>
            <a:endParaRPr sz="1100" b="1" dirty="0">
              <a:solidFill>
                <a:srgbClr val="262626"/>
              </a:solidFill>
              <a:latin typeface="微软雅黑" panose="020B0503020204020204" pitchFamily="34" charset="-122"/>
              <a:ea typeface="微软雅黑" panose="020B0503020204020204" pitchFamily="34" charset="-122"/>
              <a:cs typeface="微软雅黑"/>
            </a:endParaRPr>
          </a:p>
        </p:txBody>
      </p:sp>
      <p:sp>
        <p:nvSpPr>
          <p:cNvPr id="86" name="Freeform 3">
            <a:extLst>
              <a:ext uri="{FF2B5EF4-FFF2-40B4-BE49-F238E27FC236}">
                <a16:creationId xmlns:a16="http://schemas.microsoft.com/office/drawing/2014/main" id="{D835ED60-EDE1-D896-A873-0FABE2E542AF}"/>
              </a:ext>
            </a:extLst>
          </p:cNvPr>
          <p:cNvSpPr>
            <a:spLocks noEditPoints="1"/>
          </p:cNvSpPr>
          <p:nvPr/>
        </p:nvSpPr>
        <p:spPr bwMode="auto">
          <a:xfrm>
            <a:off x="5326084" y="2357544"/>
            <a:ext cx="1449600" cy="1449600"/>
          </a:xfrm>
          <a:custGeom>
            <a:avLst/>
            <a:gdLst>
              <a:gd name="T0" fmla="*/ 894 w 971"/>
              <a:gd name="T1" fmla="*/ 509 h 971"/>
              <a:gd name="T2" fmla="*/ 969 w 971"/>
              <a:gd name="T3" fmla="*/ 442 h 971"/>
              <a:gd name="T4" fmla="*/ 883 w 971"/>
              <a:gd name="T5" fmla="*/ 390 h 971"/>
              <a:gd name="T6" fmla="*/ 938 w 971"/>
              <a:gd name="T7" fmla="*/ 309 h 971"/>
              <a:gd name="T8" fmla="*/ 838 w 971"/>
              <a:gd name="T9" fmla="*/ 279 h 971"/>
              <a:gd name="T10" fmla="*/ 802 w 971"/>
              <a:gd name="T11" fmla="*/ 227 h 971"/>
              <a:gd name="T12" fmla="*/ 813 w 971"/>
              <a:gd name="T13" fmla="*/ 127 h 971"/>
              <a:gd name="T14" fmla="*/ 714 w 971"/>
              <a:gd name="T15" fmla="*/ 146 h 971"/>
              <a:gd name="T16" fmla="*/ 700 w 971"/>
              <a:gd name="T17" fmla="*/ 50 h 971"/>
              <a:gd name="T18" fmla="*/ 606 w 971"/>
              <a:gd name="T19" fmla="*/ 95 h 971"/>
              <a:gd name="T20" fmla="*/ 545 w 971"/>
              <a:gd name="T21" fmla="*/ 81 h 971"/>
              <a:gd name="T22" fmla="*/ 485 w 971"/>
              <a:gd name="T23" fmla="*/ 0 h 971"/>
              <a:gd name="T24" fmla="*/ 425 w 971"/>
              <a:gd name="T25" fmla="*/ 80 h 971"/>
              <a:gd name="T26" fmla="*/ 350 w 971"/>
              <a:gd name="T27" fmla="*/ 19 h 971"/>
              <a:gd name="T28" fmla="*/ 311 w 971"/>
              <a:gd name="T29" fmla="*/ 115 h 971"/>
              <a:gd name="T30" fmla="*/ 256 w 971"/>
              <a:gd name="T31" fmla="*/ 146 h 971"/>
              <a:gd name="T32" fmla="*/ 157 w 971"/>
              <a:gd name="T33" fmla="*/ 126 h 971"/>
              <a:gd name="T34" fmla="*/ 167 w 971"/>
              <a:gd name="T35" fmla="*/ 226 h 971"/>
              <a:gd name="T36" fmla="*/ 70 w 971"/>
              <a:gd name="T37" fmla="*/ 232 h 971"/>
              <a:gd name="T38" fmla="*/ 106 w 971"/>
              <a:gd name="T39" fmla="*/ 329 h 971"/>
              <a:gd name="T40" fmla="*/ 86 w 971"/>
              <a:gd name="T41" fmla="*/ 389 h 971"/>
              <a:gd name="T42" fmla="*/ 0 w 971"/>
              <a:gd name="T43" fmla="*/ 441 h 971"/>
              <a:gd name="T44" fmla="*/ 75 w 971"/>
              <a:gd name="T45" fmla="*/ 508 h 971"/>
              <a:gd name="T46" fmla="*/ 6 w 971"/>
              <a:gd name="T47" fmla="*/ 577 h 971"/>
              <a:gd name="T48" fmla="*/ 98 w 971"/>
              <a:gd name="T49" fmla="*/ 625 h 971"/>
              <a:gd name="T50" fmla="*/ 124 w 971"/>
              <a:gd name="T51" fmla="*/ 683 h 971"/>
              <a:gd name="T52" fmla="*/ 96 w 971"/>
              <a:gd name="T53" fmla="*/ 779 h 971"/>
              <a:gd name="T54" fmla="*/ 196 w 971"/>
              <a:gd name="T55" fmla="*/ 778 h 971"/>
              <a:gd name="T56" fmla="*/ 192 w 971"/>
              <a:gd name="T57" fmla="*/ 876 h 971"/>
              <a:gd name="T58" fmla="*/ 293 w 971"/>
              <a:gd name="T59" fmla="*/ 849 h 971"/>
              <a:gd name="T60" fmla="*/ 351 w 971"/>
              <a:gd name="T61" fmla="*/ 874 h 971"/>
              <a:gd name="T62" fmla="*/ 394 w 971"/>
              <a:gd name="T63" fmla="*/ 965 h 971"/>
              <a:gd name="T64" fmla="*/ 468 w 971"/>
              <a:gd name="T65" fmla="*/ 896 h 971"/>
              <a:gd name="T66" fmla="*/ 531 w 971"/>
              <a:gd name="T67" fmla="*/ 971 h 971"/>
              <a:gd name="T68" fmla="*/ 587 w 971"/>
              <a:gd name="T69" fmla="*/ 884 h 971"/>
              <a:gd name="T70" fmla="*/ 647 w 971"/>
              <a:gd name="T71" fmla="*/ 863 h 971"/>
              <a:gd name="T72" fmla="*/ 740 w 971"/>
              <a:gd name="T73" fmla="*/ 900 h 971"/>
              <a:gd name="T74" fmla="*/ 748 w 971"/>
              <a:gd name="T75" fmla="*/ 800 h 971"/>
              <a:gd name="T76" fmla="*/ 845 w 971"/>
              <a:gd name="T77" fmla="*/ 813 h 971"/>
              <a:gd name="T78" fmla="*/ 828 w 971"/>
              <a:gd name="T79" fmla="*/ 711 h 971"/>
              <a:gd name="T80" fmla="*/ 858 w 971"/>
              <a:gd name="T81" fmla="*/ 655 h 971"/>
              <a:gd name="T82" fmla="*/ 952 w 971"/>
              <a:gd name="T83" fmla="*/ 620 h 971"/>
              <a:gd name="T84" fmla="*/ 891 w 971"/>
              <a:gd name="T85" fmla="*/ 541 h 971"/>
              <a:gd name="T86" fmla="*/ 766 w 971"/>
              <a:gd name="T87" fmla="*/ 641 h 971"/>
              <a:gd name="T88" fmla="*/ 588 w 971"/>
              <a:gd name="T89" fmla="*/ 790 h 971"/>
              <a:gd name="T90" fmla="*/ 357 w 971"/>
              <a:gd name="T91" fmla="*/ 781 h 971"/>
              <a:gd name="T92" fmla="*/ 191 w 971"/>
              <a:gd name="T93" fmla="*/ 618 h 971"/>
              <a:gd name="T94" fmla="*/ 179 w 971"/>
              <a:gd name="T95" fmla="*/ 386 h 971"/>
              <a:gd name="T96" fmla="*/ 326 w 971"/>
              <a:gd name="T97" fmla="*/ 207 h 971"/>
              <a:gd name="T98" fmla="*/ 556 w 971"/>
              <a:gd name="T99" fmla="*/ 173 h 971"/>
              <a:gd name="T100" fmla="*/ 748 w 971"/>
              <a:gd name="T101" fmla="*/ 303 h 971"/>
              <a:gd name="T102" fmla="*/ 803 w 971"/>
              <a:gd name="T103" fmla="*/ 52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71" h="971">
                <a:moveTo>
                  <a:pt x="891" y="541"/>
                </a:moveTo>
                <a:cubicBezTo>
                  <a:pt x="893" y="530"/>
                  <a:pt x="893" y="520"/>
                  <a:pt x="894" y="509"/>
                </a:cubicBezTo>
                <a:cubicBezTo>
                  <a:pt x="920" y="502"/>
                  <a:pt x="946" y="494"/>
                  <a:pt x="971" y="485"/>
                </a:cubicBezTo>
                <a:cubicBezTo>
                  <a:pt x="971" y="470"/>
                  <a:pt x="970" y="456"/>
                  <a:pt x="969" y="442"/>
                </a:cubicBezTo>
                <a:cubicBezTo>
                  <a:pt x="942" y="433"/>
                  <a:pt x="916" y="426"/>
                  <a:pt x="889" y="421"/>
                </a:cubicBezTo>
                <a:cubicBezTo>
                  <a:pt x="888" y="411"/>
                  <a:pt x="885" y="400"/>
                  <a:pt x="883" y="390"/>
                </a:cubicBezTo>
                <a:cubicBezTo>
                  <a:pt x="880" y="380"/>
                  <a:pt x="878" y="370"/>
                  <a:pt x="874" y="360"/>
                </a:cubicBezTo>
                <a:cubicBezTo>
                  <a:pt x="896" y="344"/>
                  <a:pt x="917" y="327"/>
                  <a:pt x="938" y="309"/>
                </a:cubicBezTo>
                <a:cubicBezTo>
                  <a:pt x="932" y="296"/>
                  <a:pt x="927" y="283"/>
                  <a:pt x="920" y="270"/>
                </a:cubicBezTo>
                <a:cubicBezTo>
                  <a:pt x="893" y="271"/>
                  <a:pt x="865" y="274"/>
                  <a:pt x="838" y="279"/>
                </a:cubicBezTo>
                <a:cubicBezTo>
                  <a:pt x="833" y="270"/>
                  <a:pt x="828" y="261"/>
                  <a:pt x="821" y="252"/>
                </a:cubicBezTo>
                <a:cubicBezTo>
                  <a:pt x="816" y="244"/>
                  <a:pt x="809" y="235"/>
                  <a:pt x="802" y="227"/>
                </a:cubicBezTo>
                <a:cubicBezTo>
                  <a:pt x="817" y="205"/>
                  <a:pt x="831" y="181"/>
                  <a:pt x="843" y="157"/>
                </a:cubicBezTo>
                <a:cubicBezTo>
                  <a:pt x="833" y="147"/>
                  <a:pt x="823" y="137"/>
                  <a:pt x="813" y="127"/>
                </a:cubicBezTo>
                <a:cubicBezTo>
                  <a:pt x="787" y="139"/>
                  <a:pt x="763" y="151"/>
                  <a:pt x="740" y="165"/>
                </a:cubicBezTo>
                <a:cubicBezTo>
                  <a:pt x="731" y="159"/>
                  <a:pt x="723" y="153"/>
                  <a:pt x="714" y="146"/>
                </a:cubicBezTo>
                <a:cubicBezTo>
                  <a:pt x="705" y="141"/>
                  <a:pt x="696" y="135"/>
                  <a:pt x="687" y="130"/>
                </a:cubicBezTo>
                <a:cubicBezTo>
                  <a:pt x="693" y="104"/>
                  <a:pt x="697" y="77"/>
                  <a:pt x="700" y="50"/>
                </a:cubicBezTo>
                <a:cubicBezTo>
                  <a:pt x="687" y="44"/>
                  <a:pt x="674" y="38"/>
                  <a:pt x="661" y="33"/>
                </a:cubicBezTo>
                <a:cubicBezTo>
                  <a:pt x="641" y="52"/>
                  <a:pt x="623" y="73"/>
                  <a:pt x="606" y="95"/>
                </a:cubicBezTo>
                <a:cubicBezTo>
                  <a:pt x="596" y="92"/>
                  <a:pt x="586" y="89"/>
                  <a:pt x="576" y="86"/>
                </a:cubicBezTo>
                <a:cubicBezTo>
                  <a:pt x="566" y="84"/>
                  <a:pt x="555" y="82"/>
                  <a:pt x="545" y="81"/>
                </a:cubicBezTo>
                <a:cubicBezTo>
                  <a:pt x="541" y="54"/>
                  <a:pt x="535" y="28"/>
                  <a:pt x="528" y="2"/>
                </a:cubicBezTo>
                <a:cubicBezTo>
                  <a:pt x="513" y="0"/>
                  <a:pt x="499" y="0"/>
                  <a:pt x="485" y="0"/>
                </a:cubicBezTo>
                <a:cubicBezTo>
                  <a:pt x="474" y="25"/>
                  <a:pt x="464" y="51"/>
                  <a:pt x="457" y="77"/>
                </a:cubicBezTo>
                <a:cubicBezTo>
                  <a:pt x="446" y="78"/>
                  <a:pt x="436" y="79"/>
                  <a:pt x="425" y="80"/>
                </a:cubicBezTo>
                <a:cubicBezTo>
                  <a:pt x="415" y="82"/>
                  <a:pt x="404" y="84"/>
                  <a:pt x="394" y="86"/>
                </a:cubicBezTo>
                <a:cubicBezTo>
                  <a:pt x="381" y="63"/>
                  <a:pt x="366" y="41"/>
                  <a:pt x="350" y="19"/>
                </a:cubicBezTo>
                <a:cubicBezTo>
                  <a:pt x="336" y="23"/>
                  <a:pt x="322" y="27"/>
                  <a:pt x="309" y="32"/>
                </a:cubicBezTo>
                <a:cubicBezTo>
                  <a:pt x="308" y="60"/>
                  <a:pt x="309" y="88"/>
                  <a:pt x="311" y="115"/>
                </a:cubicBezTo>
                <a:cubicBezTo>
                  <a:pt x="301" y="119"/>
                  <a:pt x="292" y="124"/>
                  <a:pt x="283" y="129"/>
                </a:cubicBezTo>
                <a:cubicBezTo>
                  <a:pt x="273" y="134"/>
                  <a:pt x="264" y="140"/>
                  <a:pt x="256" y="146"/>
                </a:cubicBezTo>
                <a:cubicBezTo>
                  <a:pt x="235" y="129"/>
                  <a:pt x="213" y="113"/>
                  <a:pt x="190" y="99"/>
                </a:cubicBezTo>
                <a:cubicBezTo>
                  <a:pt x="178" y="108"/>
                  <a:pt x="167" y="117"/>
                  <a:pt x="157" y="126"/>
                </a:cubicBezTo>
                <a:cubicBezTo>
                  <a:pt x="166" y="153"/>
                  <a:pt x="176" y="178"/>
                  <a:pt x="188" y="203"/>
                </a:cubicBezTo>
                <a:cubicBezTo>
                  <a:pt x="181" y="210"/>
                  <a:pt x="174" y="218"/>
                  <a:pt x="167" y="226"/>
                </a:cubicBezTo>
                <a:cubicBezTo>
                  <a:pt x="161" y="235"/>
                  <a:pt x="154" y="243"/>
                  <a:pt x="148" y="252"/>
                </a:cubicBezTo>
                <a:cubicBezTo>
                  <a:pt x="122" y="243"/>
                  <a:pt x="97" y="237"/>
                  <a:pt x="70" y="232"/>
                </a:cubicBezTo>
                <a:cubicBezTo>
                  <a:pt x="62" y="244"/>
                  <a:pt x="55" y="256"/>
                  <a:pt x="49" y="269"/>
                </a:cubicBezTo>
                <a:cubicBezTo>
                  <a:pt x="67" y="290"/>
                  <a:pt x="86" y="310"/>
                  <a:pt x="106" y="329"/>
                </a:cubicBezTo>
                <a:cubicBezTo>
                  <a:pt x="102" y="339"/>
                  <a:pt x="98" y="348"/>
                  <a:pt x="95" y="358"/>
                </a:cubicBezTo>
                <a:cubicBezTo>
                  <a:pt x="91" y="369"/>
                  <a:pt x="88" y="379"/>
                  <a:pt x="86" y="389"/>
                </a:cubicBezTo>
                <a:cubicBezTo>
                  <a:pt x="59" y="391"/>
                  <a:pt x="32" y="394"/>
                  <a:pt x="6" y="399"/>
                </a:cubicBezTo>
                <a:cubicBezTo>
                  <a:pt x="3" y="413"/>
                  <a:pt x="1" y="427"/>
                  <a:pt x="0" y="441"/>
                </a:cubicBezTo>
                <a:cubicBezTo>
                  <a:pt x="24" y="454"/>
                  <a:pt x="49" y="466"/>
                  <a:pt x="74" y="476"/>
                </a:cubicBezTo>
                <a:cubicBezTo>
                  <a:pt x="74" y="487"/>
                  <a:pt x="74" y="497"/>
                  <a:pt x="75" y="508"/>
                </a:cubicBezTo>
                <a:cubicBezTo>
                  <a:pt x="75" y="518"/>
                  <a:pt x="76" y="529"/>
                  <a:pt x="78" y="539"/>
                </a:cubicBezTo>
                <a:cubicBezTo>
                  <a:pt x="53" y="551"/>
                  <a:pt x="30" y="563"/>
                  <a:pt x="6" y="577"/>
                </a:cubicBezTo>
                <a:cubicBezTo>
                  <a:pt x="9" y="591"/>
                  <a:pt x="12" y="605"/>
                  <a:pt x="16" y="619"/>
                </a:cubicBezTo>
                <a:cubicBezTo>
                  <a:pt x="44" y="623"/>
                  <a:pt x="71" y="625"/>
                  <a:pt x="98" y="625"/>
                </a:cubicBezTo>
                <a:cubicBezTo>
                  <a:pt x="102" y="635"/>
                  <a:pt x="106" y="645"/>
                  <a:pt x="110" y="654"/>
                </a:cubicBezTo>
                <a:cubicBezTo>
                  <a:pt x="114" y="664"/>
                  <a:pt x="119" y="674"/>
                  <a:pt x="124" y="683"/>
                </a:cubicBezTo>
                <a:cubicBezTo>
                  <a:pt x="106" y="702"/>
                  <a:pt x="88" y="723"/>
                  <a:pt x="71" y="744"/>
                </a:cubicBezTo>
                <a:cubicBezTo>
                  <a:pt x="79" y="756"/>
                  <a:pt x="87" y="768"/>
                  <a:pt x="96" y="779"/>
                </a:cubicBezTo>
                <a:cubicBezTo>
                  <a:pt x="123" y="773"/>
                  <a:pt x="149" y="765"/>
                  <a:pt x="174" y="755"/>
                </a:cubicBezTo>
                <a:cubicBezTo>
                  <a:pt x="181" y="763"/>
                  <a:pt x="189" y="771"/>
                  <a:pt x="196" y="778"/>
                </a:cubicBezTo>
                <a:cubicBezTo>
                  <a:pt x="204" y="786"/>
                  <a:pt x="211" y="793"/>
                  <a:pt x="220" y="800"/>
                </a:cubicBezTo>
                <a:cubicBezTo>
                  <a:pt x="209" y="824"/>
                  <a:pt x="200" y="850"/>
                  <a:pt x="192" y="876"/>
                </a:cubicBezTo>
                <a:cubicBezTo>
                  <a:pt x="204" y="884"/>
                  <a:pt x="216" y="892"/>
                  <a:pt x="228" y="900"/>
                </a:cubicBezTo>
                <a:cubicBezTo>
                  <a:pt x="251" y="884"/>
                  <a:pt x="272" y="867"/>
                  <a:pt x="293" y="849"/>
                </a:cubicBezTo>
                <a:cubicBezTo>
                  <a:pt x="302" y="854"/>
                  <a:pt x="311" y="858"/>
                  <a:pt x="321" y="863"/>
                </a:cubicBezTo>
                <a:cubicBezTo>
                  <a:pt x="331" y="867"/>
                  <a:pt x="341" y="871"/>
                  <a:pt x="351" y="874"/>
                </a:cubicBezTo>
                <a:cubicBezTo>
                  <a:pt x="350" y="901"/>
                  <a:pt x="351" y="928"/>
                  <a:pt x="353" y="955"/>
                </a:cubicBezTo>
                <a:cubicBezTo>
                  <a:pt x="366" y="959"/>
                  <a:pt x="380" y="962"/>
                  <a:pt x="394" y="965"/>
                </a:cubicBezTo>
                <a:cubicBezTo>
                  <a:pt x="410" y="942"/>
                  <a:pt x="424" y="918"/>
                  <a:pt x="436" y="894"/>
                </a:cubicBezTo>
                <a:cubicBezTo>
                  <a:pt x="447" y="895"/>
                  <a:pt x="457" y="896"/>
                  <a:pt x="468" y="896"/>
                </a:cubicBezTo>
                <a:cubicBezTo>
                  <a:pt x="479" y="897"/>
                  <a:pt x="489" y="897"/>
                  <a:pt x="500" y="896"/>
                </a:cubicBezTo>
                <a:cubicBezTo>
                  <a:pt x="509" y="921"/>
                  <a:pt x="519" y="947"/>
                  <a:pt x="531" y="971"/>
                </a:cubicBezTo>
                <a:cubicBezTo>
                  <a:pt x="545" y="969"/>
                  <a:pt x="559" y="967"/>
                  <a:pt x="573" y="965"/>
                </a:cubicBezTo>
                <a:cubicBezTo>
                  <a:pt x="580" y="937"/>
                  <a:pt x="584" y="911"/>
                  <a:pt x="587" y="884"/>
                </a:cubicBezTo>
                <a:cubicBezTo>
                  <a:pt x="597" y="881"/>
                  <a:pt x="607" y="878"/>
                  <a:pt x="617" y="875"/>
                </a:cubicBezTo>
                <a:cubicBezTo>
                  <a:pt x="627" y="871"/>
                  <a:pt x="637" y="867"/>
                  <a:pt x="647" y="863"/>
                </a:cubicBezTo>
                <a:cubicBezTo>
                  <a:pt x="664" y="883"/>
                  <a:pt x="683" y="903"/>
                  <a:pt x="703" y="921"/>
                </a:cubicBezTo>
                <a:cubicBezTo>
                  <a:pt x="716" y="915"/>
                  <a:pt x="728" y="908"/>
                  <a:pt x="740" y="900"/>
                </a:cubicBezTo>
                <a:cubicBezTo>
                  <a:pt x="736" y="873"/>
                  <a:pt x="731" y="846"/>
                  <a:pt x="723" y="820"/>
                </a:cubicBezTo>
                <a:cubicBezTo>
                  <a:pt x="732" y="814"/>
                  <a:pt x="740" y="807"/>
                  <a:pt x="748" y="800"/>
                </a:cubicBezTo>
                <a:cubicBezTo>
                  <a:pt x="757" y="794"/>
                  <a:pt x="764" y="786"/>
                  <a:pt x="772" y="779"/>
                </a:cubicBezTo>
                <a:cubicBezTo>
                  <a:pt x="795" y="792"/>
                  <a:pt x="820" y="803"/>
                  <a:pt x="845" y="813"/>
                </a:cubicBezTo>
                <a:cubicBezTo>
                  <a:pt x="855" y="802"/>
                  <a:pt x="864" y="791"/>
                  <a:pt x="872" y="780"/>
                </a:cubicBezTo>
                <a:cubicBezTo>
                  <a:pt x="859" y="756"/>
                  <a:pt x="844" y="733"/>
                  <a:pt x="828" y="711"/>
                </a:cubicBezTo>
                <a:cubicBezTo>
                  <a:pt x="834" y="702"/>
                  <a:pt x="839" y="693"/>
                  <a:pt x="844" y="684"/>
                </a:cubicBezTo>
                <a:cubicBezTo>
                  <a:pt x="849" y="674"/>
                  <a:pt x="854" y="665"/>
                  <a:pt x="858" y="655"/>
                </a:cubicBezTo>
                <a:cubicBezTo>
                  <a:pt x="885" y="659"/>
                  <a:pt x="911" y="660"/>
                  <a:pt x="939" y="661"/>
                </a:cubicBezTo>
                <a:cubicBezTo>
                  <a:pt x="944" y="647"/>
                  <a:pt x="948" y="634"/>
                  <a:pt x="952" y="620"/>
                </a:cubicBezTo>
                <a:cubicBezTo>
                  <a:pt x="931" y="602"/>
                  <a:pt x="908" y="586"/>
                  <a:pt x="886" y="572"/>
                </a:cubicBezTo>
                <a:cubicBezTo>
                  <a:pt x="888" y="561"/>
                  <a:pt x="890" y="551"/>
                  <a:pt x="891" y="541"/>
                </a:cubicBezTo>
                <a:close/>
                <a:moveTo>
                  <a:pt x="803" y="529"/>
                </a:moveTo>
                <a:cubicBezTo>
                  <a:pt x="798" y="568"/>
                  <a:pt x="785" y="606"/>
                  <a:pt x="766" y="641"/>
                </a:cubicBezTo>
                <a:cubicBezTo>
                  <a:pt x="747" y="676"/>
                  <a:pt x="721" y="707"/>
                  <a:pt x="691" y="732"/>
                </a:cubicBezTo>
                <a:cubicBezTo>
                  <a:pt x="661" y="758"/>
                  <a:pt x="626" y="778"/>
                  <a:pt x="588" y="790"/>
                </a:cubicBezTo>
                <a:cubicBezTo>
                  <a:pt x="551" y="803"/>
                  <a:pt x="511" y="809"/>
                  <a:pt x="472" y="807"/>
                </a:cubicBezTo>
                <a:cubicBezTo>
                  <a:pt x="432" y="806"/>
                  <a:pt x="393" y="797"/>
                  <a:pt x="357" y="781"/>
                </a:cubicBezTo>
                <a:cubicBezTo>
                  <a:pt x="320" y="765"/>
                  <a:pt x="287" y="743"/>
                  <a:pt x="259" y="715"/>
                </a:cubicBezTo>
                <a:cubicBezTo>
                  <a:pt x="230" y="687"/>
                  <a:pt x="207" y="654"/>
                  <a:pt x="191" y="618"/>
                </a:cubicBezTo>
                <a:cubicBezTo>
                  <a:pt x="175" y="582"/>
                  <a:pt x="166" y="543"/>
                  <a:pt x="164" y="503"/>
                </a:cubicBezTo>
                <a:cubicBezTo>
                  <a:pt x="161" y="464"/>
                  <a:pt x="167" y="424"/>
                  <a:pt x="179" y="386"/>
                </a:cubicBezTo>
                <a:cubicBezTo>
                  <a:pt x="191" y="349"/>
                  <a:pt x="211" y="313"/>
                  <a:pt x="236" y="283"/>
                </a:cubicBezTo>
                <a:cubicBezTo>
                  <a:pt x="261" y="252"/>
                  <a:pt x="292" y="226"/>
                  <a:pt x="326" y="207"/>
                </a:cubicBezTo>
                <a:cubicBezTo>
                  <a:pt x="361" y="187"/>
                  <a:pt x="399" y="174"/>
                  <a:pt x="438" y="168"/>
                </a:cubicBezTo>
                <a:cubicBezTo>
                  <a:pt x="477" y="163"/>
                  <a:pt x="517" y="164"/>
                  <a:pt x="556" y="173"/>
                </a:cubicBezTo>
                <a:cubicBezTo>
                  <a:pt x="594" y="182"/>
                  <a:pt x="632" y="198"/>
                  <a:pt x="664" y="220"/>
                </a:cubicBezTo>
                <a:cubicBezTo>
                  <a:pt x="697" y="242"/>
                  <a:pt x="726" y="271"/>
                  <a:pt x="748" y="303"/>
                </a:cubicBezTo>
                <a:cubicBezTo>
                  <a:pt x="771" y="336"/>
                  <a:pt x="787" y="372"/>
                  <a:pt x="797" y="411"/>
                </a:cubicBezTo>
                <a:cubicBezTo>
                  <a:pt x="806" y="450"/>
                  <a:pt x="808" y="490"/>
                  <a:pt x="803" y="529"/>
                </a:cubicBezTo>
                <a:close/>
              </a:path>
            </a:pathLst>
          </a:custGeom>
          <a:solidFill>
            <a:srgbClr val="00B389">
              <a:alpha val="42000"/>
            </a:srgbClr>
          </a:solidFill>
          <a:ln w="6350">
            <a:solidFill>
              <a:srgbClr val="00B389"/>
            </a:solidFill>
          </a:ln>
        </p:spPr>
        <p:txBody>
          <a:bodyPr vert="horz" wrap="square" lIns="91435" tIns="45717" rIns="91435" bIns="4571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solidFill>
                <a:srgbClr val="00B389"/>
              </a:solidFill>
              <a:latin typeface="Arial" panose="020B0604020202020204" pitchFamily="34" charset="0"/>
              <a:ea typeface="微软雅黑" panose="020B0503020204020204" pitchFamily="34" charset="-122"/>
              <a:sym typeface="Arial" panose="020B0604020202020204" pitchFamily="34" charset="0"/>
            </a:endParaRPr>
          </a:p>
        </p:txBody>
      </p:sp>
      <p:sp>
        <p:nvSpPr>
          <p:cNvPr id="87" name="文本框 86">
            <a:extLst>
              <a:ext uri="{FF2B5EF4-FFF2-40B4-BE49-F238E27FC236}">
                <a16:creationId xmlns:a16="http://schemas.microsoft.com/office/drawing/2014/main" id="{87D122E9-B052-34AA-3DB6-C678F3DBCEF8}"/>
              </a:ext>
            </a:extLst>
          </p:cNvPr>
          <p:cNvSpPr txBox="1"/>
          <p:nvPr/>
        </p:nvSpPr>
        <p:spPr>
          <a:xfrm>
            <a:off x="5575924" y="2713011"/>
            <a:ext cx="949921" cy="707887"/>
          </a:xfrm>
          <a:prstGeom prst="rect">
            <a:avLst/>
          </a:prstGeom>
          <a:noFill/>
        </p:spPr>
        <p:txBody>
          <a:bodyPr wrap="square" rtlCol="0">
            <a:spAutoFit/>
          </a:bodyPr>
          <a:lstStyle/>
          <a:p>
            <a:pPr algn="ctr"/>
            <a:r>
              <a:rPr lang="zh-CN" altLang="en-US" sz="2000" b="1" dirty="0">
                <a:solidFill>
                  <a:srgbClr val="05B288"/>
                </a:solidFill>
                <a:latin typeface="Arial" panose="020B0604020202020204" pitchFamily="34" charset="0"/>
                <a:ea typeface="微软雅黑" panose="020B0503020204020204" pitchFamily="34" charset="-122"/>
                <a:sym typeface="Arial" panose="020B0604020202020204" pitchFamily="34" charset="0"/>
              </a:rPr>
              <a:t>网算</a:t>
            </a:r>
            <a:endParaRPr lang="en-US" altLang="zh-CN" sz="2000" b="1" dirty="0">
              <a:solidFill>
                <a:srgbClr val="05B288"/>
              </a:solidFill>
              <a:latin typeface="Arial" panose="020B0604020202020204" pitchFamily="34" charset="0"/>
              <a:ea typeface="微软雅黑" panose="020B0503020204020204" pitchFamily="34" charset="-122"/>
              <a:sym typeface="Arial" panose="020B0604020202020204" pitchFamily="34" charset="0"/>
            </a:endParaRPr>
          </a:p>
          <a:p>
            <a:pPr algn="ctr"/>
            <a:r>
              <a:rPr lang="zh-CN" altLang="en-US" sz="2000" b="1" dirty="0">
                <a:solidFill>
                  <a:srgbClr val="05B288"/>
                </a:solidFill>
                <a:latin typeface="Arial" panose="020B0604020202020204" pitchFamily="34" charset="0"/>
                <a:ea typeface="微软雅黑" panose="020B0503020204020204" pitchFamily="34" charset="-122"/>
                <a:sym typeface="Arial" panose="020B0604020202020204" pitchFamily="34" charset="0"/>
              </a:rPr>
              <a:t>一体</a:t>
            </a:r>
          </a:p>
        </p:txBody>
      </p:sp>
      <p:sp>
        <p:nvSpPr>
          <p:cNvPr id="88" name="文本框 87">
            <a:extLst>
              <a:ext uri="{FF2B5EF4-FFF2-40B4-BE49-F238E27FC236}">
                <a16:creationId xmlns:a16="http://schemas.microsoft.com/office/drawing/2014/main" id="{A08ADCDA-9776-3E42-1495-834764787CFA}"/>
              </a:ext>
            </a:extLst>
          </p:cNvPr>
          <p:cNvSpPr txBox="1"/>
          <p:nvPr/>
        </p:nvSpPr>
        <p:spPr>
          <a:xfrm>
            <a:off x="958140" y="2231467"/>
            <a:ext cx="3494029" cy="1541448"/>
          </a:xfrm>
          <a:prstGeom prst="rect">
            <a:avLst/>
          </a:prstGeom>
          <a:noFill/>
          <a:ln>
            <a:solidFill>
              <a:schemeClr val="tx1"/>
            </a:solidFill>
          </a:ln>
        </p:spPr>
        <p:txBody>
          <a:bodyPr wrap="square">
            <a:spAutoFit/>
          </a:bodyPr>
          <a:lstStyle/>
          <a:p>
            <a:pPr>
              <a:lnSpc>
                <a:spcPct val="150000"/>
              </a:lnSpc>
            </a:pPr>
            <a:r>
              <a:rPr lang="zh-CN" altLang="en-US" sz="1067" b="1" dirty="0">
                <a:solidFill>
                  <a:srgbClr val="C00000"/>
                </a:solidFill>
                <a:latin typeface="微软雅黑" panose="020B0503020204020204" pitchFamily="34" charset="-122"/>
                <a:ea typeface="微软雅黑" panose="020B0503020204020204" pitchFamily="34" charset="-122"/>
              </a:rPr>
              <a:t>在网计算（</a:t>
            </a:r>
            <a:r>
              <a:rPr lang="en-US" altLang="zh-CN" sz="1067" b="1" dirty="0">
                <a:solidFill>
                  <a:srgbClr val="C00000"/>
                </a:solidFill>
                <a:latin typeface="微软雅黑" panose="020B0503020204020204" pitchFamily="34" charset="-122"/>
                <a:ea typeface="微软雅黑" panose="020B0503020204020204" pitchFamily="34" charset="-122"/>
              </a:rPr>
              <a:t>In Network Computing</a:t>
            </a:r>
            <a:r>
              <a:rPr lang="zh-CN" altLang="en-US" sz="1067" b="1" dirty="0">
                <a:solidFill>
                  <a:srgbClr val="C00000"/>
                </a:solidFill>
                <a:latin typeface="微软雅黑" panose="020B0503020204020204" pitchFamily="34" charset="-122"/>
                <a:ea typeface="微软雅黑" panose="020B0503020204020204" pitchFamily="34" charset="-122"/>
              </a:rPr>
              <a:t>）</a:t>
            </a:r>
            <a:r>
              <a:rPr lang="zh-CN" altLang="en-US" sz="1067" dirty="0">
                <a:latin typeface="微软雅黑" panose="020B0503020204020204" pitchFamily="34" charset="-122"/>
                <a:ea typeface="微软雅黑" panose="020B0503020204020204" pitchFamily="34" charset="-122"/>
              </a:rPr>
              <a:t>，利用可编程网络设备卸载部分集合通信操作，减少计算节点之间的消息交互，有效降低通信延迟</a:t>
            </a:r>
            <a:r>
              <a:rPr lang="zh-CN" altLang="en-US" sz="1067" dirty="0">
                <a:solidFill>
                  <a:srgbClr val="333333"/>
                </a:solidFill>
                <a:latin typeface="微软雅黑" panose="020B0503020204020204" pitchFamily="34" charset="-122"/>
                <a:ea typeface="微软雅黑" panose="020B0503020204020204" pitchFamily="34" charset="-122"/>
              </a:rPr>
              <a:t>，</a:t>
            </a:r>
            <a:r>
              <a:rPr lang="zh-CN" altLang="en-US" sz="1067" dirty="0">
                <a:latin typeface="微软雅黑" panose="020B0503020204020204" pitchFamily="34" charset="-122"/>
                <a:ea typeface="微软雅黑" panose="020B0503020204020204" pitchFamily="34" charset="-122"/>
              </a:rPr>
              <a:t>从而大幅提升加速</a:t>
            </a:r>
            <a:r>
              <a:rPr lang="en-US" altLang="zh-CN" sz="1067" dirty="0">
                <a:latin typeface="微软雅黑" panose="020B0503020204020204" pitchFamily="34" charset="-122"/>
                <a:ea typeface="微软雅黑" panose="020B0503020204020204" pitchFamily="34" charset="-122"/>
              </a:rPr>
              <a:t>HPC</a:t>
            </a:r>
            <a:r>
              <a:rPr lang="zh-CN" altLang="en-US" sz="1067" dirty="0">
                <a:latin typeface="微软雅黑" panose="020B0503020204020204" pitchFamily="34" charset="-122"/>
                <a:ea typeface="微软雅黑" panose="020B0503020204020204" pitchFamily="34" charset="-122"/>
              </a:rPr>
              <a:t>和</a:t>
            </a:r>
            <a:r>
              <a:rPr lang="en-US" altLang="zh-CN" sz="1067" dirty="0">
                <a:latin typeface="微软雅黑" panose="020B0503020204020204" pitchFamily="34" charset="-122"/>
                <a:ea typeface="微软雅黑" panose="020B0503020204020204" pitchFamily="34" charset="-122"/>
              </a:rPr>
              <a:t>AI</a:t>
            </a:r>
            <a:r>
              <a:rPr lang="zh-CN" altLang="en-US" sz="1067" dirty="0">
                <a:latin typeface="微软雅黑" panose="020B0503020204020204" pitchFamily="34" charset="-122"/>
                <a:ea typeface="微软雅黑" panose="020B0503020204020204" pitchFamily="34" charset="-122"/>
              </a:rPr>
              <a:t>分布式计算效率</a:t>
            </a:r>
            <a:r>
              <a:rPr lang="zh-CN" altLang="en-US" sz="1067" dirty="0">
                <a:solidFill>
                  <a:srgbClr val="333333"/>
                </a:solidFill>
                <a:latin typeface="微软雅黑" panose="020B0503020204020204" pitchFamily="34" charset="-122"/>
                <a:ea typeface="微软雅黑" panose="020B0503020204020204" pitchFamily="34" charset="-122"/>
              </a:rPr>
              <a:t>。</a:t>
            </a:r>
            <a:endParaRPr lang="en-US" altLang="zh-CN" sz="1067" dirty="0">
              <a:solidFill>
                <a:srgbClr val="333333"/>
              </a:solidFill>
              <a:latin typeface="微软雅黑" panose="020B0503020204020204" pitchFamily="34" charset="-122"/>
              <a:ea typeface="微软雅黑" panose="020B0503020204020204" pitchFamily="34" charset="-122"/>
            </a:endParaRPr>
          </a:p>
          <a:p>
            <a:pPr marL="228594" indent="-228594">
              <a:lnSpc>
                <a:spcPct val="150000"/>
              </a:lnSpc>
              <a:buFont typeface="Wingdings" panose="05000000000000000000" pitchFamily="2" charset="2"/>
              <a:buChar char="p"/>
            </a:pPr>
            <a:r>
              <a:rPr lang="zh-CN" altLang="en-US" sz="1067" dirty="0">
                <a:solidFill>
                  <a:srgbClr val="333333"/>
                </a:solidFill>
                <a:latin typeface="微软雅黑" panose="020B0503020204020204" pitchFamily="34" charset="-122"/>
                <a:ea typeface="微软雅黑" panose="020B0503020204020204" pitchFamily="34" charset="-122"/>
              </a:rPr>
              <a:t>支持</a:t>
            </a:r>
            <a:r>
              <a:rPr lang="en-US" altLang="zh-CN" sz="1067" dirty="0" err="1">
                <a:solidFill>
                  <a:srgbClr val="333333"/>
                </a:solidFill>
                <a:latin typeface="微软雅黑" panose="020B0503020204020204" pitchFamily="34" charset="-122"/>
                <a:ea typeface="微软雅黑" panose="020B0503020204020204" pitchFamily="34" charset="-122"/>
              </a:rPr>
              <a:t>AllReduce</a:t>
            </a:r>
            <a:r>
              <a:rPr lang="zh-CN" altLang="en-US" sz="1067" dirty="0">
                <a:solidFill>
                  <a:srgbClr val="333333"/>
                </a:solidFill>
                <a:latin typeface="微软雅黑" panose="020B0503020204020204" pitchFamily="34" charset="-122"/>
                <a:ea typeface="微软雅黑" panose="020B0503020204020204" pitchFamily="34" charset="-122"/>
              </a:rPr>
              <a:t>、</a:t>
            </a:r>
            <a:r>
              <a:rPr lang="en-US" altLang="zh-CN" sz="1067" dirty="0">
                <a:solidFill>
                  <a:srgbClr val="333333"/>
                </a:solidFill>
                <a:latin typeface="微软雅黑" panose="020B0503020204020204" pitchFamily="34" charset="-122"/>
                <a:ea typeface="微软雅黑" panose="020B0503020204020204" pitchFamily="34" charset="-122"/>
              </a:rPr>
              <a:t>Broadcast</a:t>
            </a:r>
            <a:r>
              <a:rPr lang="zh-CN" altLang="en-US" sz="1067" dirty="0">
                <a:solidFill>
                  <a:srgbClr val="333333"/>
                </a:solidFill>
                <a:latin typeface="微软雅黑" panose="020B0503020204020204" pitchFamily="34" charset="-122"/>
                <a:ea typeface="微软雅黑" panose="020B0503020204020204" pitchFamily="34" charset="-122"/>
              </a:rPr>
              <a:t>、 </a:t>
            </a:r>
            <a:r>
              <a:rPr lang="en-US" altLang="zh-CN" sz="1067" dirty="0">
                <a:solidFill>
                  <a:srgbClr val="333333"/>
                </a:solidFill>
                <a:latin typeface="微软雅黑" panose="020B0503020204020204" pitchFamily="34" charset="-122"/>
                <a:ea typeface="微软雅黑" panose="020B0503020204020204" pitchFamily="34" charset="-122"/>
              </a:rPr>
              <a:t>Barrier</a:t>
            </a:r>
            <a:r>
              <a:rPr lang="zh-CN" altLang="en-US" sz="1067" dirty="0">
                <a:solidFill>
                  <a:srgbClr val="333333"/>
                </a:solidFill>
                <a:latin typeface="微软雅黑" panose="020B0503020204020204" pitchFamily="34" charset="-122"/>
                <a:ea typeface="微软雅黑" panose="020B0503020204020204" pitchFamily="34" charset="-122"/>
              </a:rPr>
              <a:t>等集合操作加速。</a:t>
            </a:r>
          </a:p>
        </p:txBody>
      </p:sp>
      <p:sp>
        <p:nvSpPr>
          <p:cNvPr id="89" name="文本框 88">
            <a:extLst>
              <a:ext uri="{FF2B5EF4-FFF2-40B4-BE49-F238E27FC236}">
                <a16:creationId xmlns:a16="http://schemas.microsoft.com/office/drawing/2014/main" id="{3FC7419B-4AB8-CB13-D214-A1BDEC76EB21}"/>
              </a:ext>
            </a:extLst>
          </p:cNvPr>
          <p:cNvSpPr txBox="1"/>
          <p:nvPr/>
        </p:nvSpPr>
        <p:spPr>
          <a:xfrm>
            <a:off x="7733896" y="2499439"/>
            <a:ext cx="3768071" cy="802399"/>
          </a:xfrm>
          <a:prstGeom prst="rect">
            <a:avLst/>
          </a:prstGeom>
          <a:noFill/>
          <a:ln>
            <a:solidFill>
              <a:schemeClr val="tx1"/>
            </a:solidFill>
          </a:ln>
        </p:spPr>
        <p:txBody>
          <a:bodyPr wrap="square">
            <a:spAutoFit/>
          </a:bodyPr>
          <a:lstStyle/>
          <a:p>
            <a:pPr>
              <a:lnSpc>
                <a:spcPct val="150000"/>
              </a:lnSpc>
            </a:pPr>
            <a:r>
              <a:rPr lang="zh-CN" altLang="en-US" sz="1067" dirty="0">
                <a:solidFill>
                  <a:srgbClr val="333333"/>
                </a:solidFill>
                <a:latin typeface="微软雅黑" panose="020B0503020204020204" pitchFamily="34" charset="-122"/>
                <a:ea typeface="微软雅黑" panose="020B0503020204020204" pitchFamily="34" charset="-122"/>
              </a:rPr>
              <a:t>交换机：采用可编程芯片实现高速在网计算，支持</a:t>
            </a:r>
            <a:r>
              <a:rPr lang="zh-CN" altLang="en-US" sz="1067" dirty="0">
                <a:solidFill>
                  <a:srgbClr val="C00000"/>
                </a:solidFill>
                <a:latin typeface="微软雅黑" panose="020B0503020204020204" pitchFamily="34" charset="-122"/>
                <a:ea typeface="微软雅黑" panose="020B0503020204020204" pitchFamily="34" charset="-122"/>
              </a:rPr>
              <a:t>多级组网和横向扩展</a:t>
            </a:r>
            <a:r>
              <a:rPr lang="zh-CN" altLang="en-US" sz="1067" dirty="0">
                <a:solidFill>
                  <a:srgbClr val="333333"/>
                </a:solidFill>
                <a:latin typeface="微软雅黑" panose="020B0503020204020204" pitchFamily="34" charset="-122"/>
                <a:ea typeface="微软雅黑" panose="020B0503020204020204" pitchFamily="34" charset="-122"/>
              </a:rPr>
              <a:t>，满足大规模</a:t>
            </a:r>
            <a:r>
              <a:rPr lang="en-US" altLang="zh-CN" sz="1067" dirty="0">
                <a:solidFill>
                  <a:srgbClr val="333333"/>
                </a:solidFill>
                <a:latin typeface="微软雅黑" panose="020B0503020204020204" pitchFamily="34" charset="-122"/>
                <a:ea typeface="微软雅黑" panose="020B0503020204020204" pitchFamily="34" charset="-122"/>
              </a:rPr>
              <a:t>HPC/AI </a:t>
            </a:r>
            <a:r>
              <a:rPr lang="zh-CN" altLang="en-US" sz="1067" dirty="0">
                <a:solidFill>
                  <a:srgbClr val="333333"/>
                </a:solidFill>
                <a:latin typeface="微软雅黑" panose="020B0503020204020204" pitchFamily="34" charset="-122"/>
                <a:ea typeface="微软雅黑" panose="020B0503020204020204" pitchFamily="34" charset="-122"/>
              </a:rPr>
              <a:t>计算集群需求。根据可编程逻辑的性能，可以</a:t>
            </a:r>
            <a:r>
              <a:rPr lang="zh-CN" altLang="en-US" sz="1067" b="1" dirty="0">
                <a:solidFill>
                  <a:srgbClr val="C00000"/>
                </a:solidFill>
                <a:latin typeface="微软雅黑" panose="020B0503020204020204" pitchFamily="34" charset="-122"/>
                <a:ea typeface="微软雅黑" panose="020B0503020204020204" pitchFamily="34" charset="-122"/>
              </a:rPr>
              <a:t>覆盖增量训练和全参训练场景。</a:t>
            </a:r>
            <a:endParaRPr lang="en-US" altLang="zh-CN" sz="1067"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999235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Allreduce</a:t>
            </a:r>
            <a:r>
              <a:rPr lang="zh-CN" altLang="en-US" dirty="0"/>
              <a:t>举例（</a:t>
            </a:r>
            <a:r>
              <a:rPr lang="en-US" altLang="zh-CN" dirty="0"/>
              <a:t>3</a:t>
            </a:r>
            <a:r>
              <a:rPr lang="zh-CN" altLang="en-US" dirty="0"/>
              <a:t>）</a:t>
            </a:r>
          </a:p>
        </p:txBody>
      </p:sp>
      <p:pic>
        <p:nvPicPr>
          <p:cNvPr id="4" name="图片 3">
            <a:extLst>
              <a:ext uri="{FF2B5EF4-FFF2-40B4-BE49-F238E27FC236}">
                <a16:creationId xmlns:a16="http://schemas.microsoft.com/office/drawing/2014/main" id="{9E49D87F-9615-6215-2F2E-A96EB02B5E05}"/>
              </a:ext>
            </a:extLst>
          </p:cNvPr>
          <p:cNvPicPr>
            <a:picLocks noChangeAspect="1"/>
          </p:cNvPicPr>
          <p:nvPr/>
        </p:nvPicPr>
        <p:blipFill>
          <a:blip r:embed="rId3"/>
          <a:stretch>
            <a:fillRect/>
          </a:stretch>
        </p:blipFill>
        <p:spPr>
          <a:xfrm>
            <a:off x="843217" y="2744650"/>
            <a:ext cx="10510583" cy="1368700"/>
          </a:xfrm>
          <a:prstGeom prst="rect">
            <a:avLst/>
          </a:prstGeom>
        </p:spPr>
      </p:pic>
      <p:pic>
        <p:nvPicPr>
          <p:cNvPr id="8" name="图片 7">
            <a:extLst>
              <a:ext uri="{FF2B5EF4-FFF2-40B4-BE49-F238E27FC236}">
                <a16:creationId xmlns:a16="http://schemas.microsoft.com/office/drawing/2014/main" id="{BBECA5B3-245D-F016-2635-902B0EA9C636}"/>
              </a:ext>
            </a:extLst>
          </p:cNvPr>
          <p:cNvPicPr>
            <a:picLocks noChangeAspect="1"/>
          </p:cNvPicPr>
          <p:nvPr/>
        </p:nvPicPr>
        <p:blipFill>
          <a:blip r:embed="rId4"/>
          <a:stretch>
            <a:fillRect/>
          </a:stretch>
        </p:blipFill>
        <p:spPr>
          <a:xfrm>
            <a:off x="390144" y="1873759"/>
            <a:ext cx="11411712" cy="3915156"/>
          </a:xfrm>
          <a:prstGeom prst="rect">
            <a:avLst/>
          </a:prstGeom>
        </p:spPr>
      </p:pic>
    </p:spTree>
    <p:extLst>
      <p:ext uri="{BB962C8B-B14F-4D97-AF65-F5344CB8AC3E}">
        <p14:creationId xmlns:p14="http://schemas.microsoft.com/office/powerpoint/2010/main" val="147373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8"/>
                                        </p:tgtEl>
                                        <p:attrNameLst>
                                          <p:attrName>ppt_w</p:attrName>
                                        </p:attrNameLst>
                                      </p:cBhvr>
                                      <p:tavLst>
                                        <p:tav tm="0">
                                          <p:val>
                                            <p:strVal val="ppt_w"/>
                                          </p:val>
                                        </p:tav>
                                        <p:tav tm="100000">
                                          <p:val>
                                            <p:fltVal val="0"/>
                                          </p:val>
                                        </p:tav>
                                      </p:tavLst>
                                    </p:anim>
                                    <p:anim calcmode="lin" valueType="num">
                                      <p:cBhvr>
                                        <p:cTn id="7" dur="500"/>
                                        <p:tgtEl>
                                          <p:spTgt spid="8"/>
                                        </p:tgtEl>
                                        <p:attrNameLst>
                                          <p:attrName>ppt_h</p:attrName>
                                        </p:attrNameLst>
                                      </p:cBhvr>
                                      <p:tavLst>
                                        <p:tav tm="0">
                                          <p:val>
                                            <p:strVal val="ppt_h"/>
                                          </p:val>
                                        </p:tav>
                                        <p:tav tm="100000">
                                          <p:val>
                                            <p:fltVal val="0"/>
                                          </p:val>
                                        </p:tav>
                                      </p:tavLst>
                                    </p:anim>
                                    <p:animEffect transition="out" filter="fade">
                                      <p:cBhvr>
                                        <p:cTn id="8" dur="500"/>
                                        <p:tgtEl>
                                          <p:spTgt spid="8"/>
                                        </p:tgtEl>
                                      </p:cBhvr>
                                    </p:animEffect>
                                    <p:set>
                                      <p:cBhvr>
                                        <p:cTn id="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8080" y="194554"/>
            <a:ext cx="11384489" cy="713740"/>
          </a:xfrm>
        </p:spPr>
        <p:txBody>
          <a:bodyPr>
            <a:normAutofit/>
          </a:bodyPr>
          <a:lstStyle/>
          <a:p>
            <a:r>
              <a:rPr lang="en-US" altLang="zh-CN" dirty="0"/>
              <a:t>3. UEC(Ultra Ethernet Consortium)</a:t>
            </a:r>
            <a:endParaRPr lang="zh-CN" altLang="en-US" dirty="0"/>
          </a:p>
        </p:txBody>
      </p:sp>
      <p:sp>
        <p:nvSpPr>
          <p:cNvPr id="3" name="矩形 2">
            <a:extLst>
              <a:ext uri="{FF2B5EF4-FFF2-40B4-BE49-F238E27FC236}">
                <a16:creationId xmlns:a16="http://schemas.microsoft.com/office/drawing/2014/main" id="{264078F3-DDCC-46B0-61F3-337337B1B643}"/>
              </a:ext>
            </a:extLst>
          </p:cNvPr>
          <p:cNvSpPr/>
          <p:nvPr/>
        </p:nvSpPr>
        <p:spPr>
          <a:xfrm>
            <a:off x="252212" y="1208531"/>
            <a:ext cx="3326957" cy="1937443"/>
          </a:xfrm>
          <a:prstGeom prst="rect">
            <a:avLst/>
          </a:prstGeom>
          <a:noFill/>
          <a:ln w="12700" cap="flat" cmpd="sng" algn="ctr">
            <a:solidFill>
              <a:srgbClr val="0070C0"/>
            </a:solidFill>
            <a:prstDash val="sysDot"/>
            <a:miter lim="800000"/>
          </a:ln>
          <a:effectLst/>
        </p:spPr>
        <p:txBody>
          <a:bodyPr lIns="0" rIns="0" rtlCol="0" anchor="ctr"/>
          <a:lstStyle/>
          <a:p>
            <a:pPr algn="ctr" defTabSz="554478"/>
            <a:endParaRPr lang="zh-CN" altLang="en-US" sz="971" kern="0">
              <a:solidFill>
                <a:srgbClr val="262626"/>
              </a:solidFill>
              <a:latin typeface="Arial"/>
              <a:ea typeface="微软雅黑"/>
            </a:endParaRPr>
          </a:p>
        </p:txBody>
      </p:sp>
      <p:pic>
        <p:nvPicPr>
          <p:cNvPr id="4" name="Picture 2">
            <a:extLst>
              <a:ext uri="{FF2B5EF4-FFF2-40B4-BE49-F238E27FC236}">
                <a16:creationId xmlns:a16="http://schemas.microsoft.com/office/drawing/2014/main" id="{AFCA826E-F78B-AE8E-8877-8FB27A8FABE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1300"/>
          <a:stretch/>
        </p:blipFill>
        <p:spPr bwMode="auto">
          <a:xfrm>
            <a:off x="1354141" y="1545261"/>
            <a:ext cx="1123100" cy="313461"/>
          </a:xfrm>
          <a:prstGeom prst="rect">
            <a:avLst/>
          </a:prstGeom>
          <a:noFill/>
          <a:extLst>
            <a:ext uri="{909E8E84-426E-40DD-AFC4-6F175D3DCCD1}">
              <a14:hiddenFill xmlns:a14="http://schemas.microsoft.com/office/drawing/2010/main">
                <a:solidFill>
                  <a:srgbClr val="FFFFFF"/>
                </a:solidFill>
              </a14:hiddenFill>
            </a:ext>
          </a:extLst>
        </p:spPr>
      </p:pic>
      <p:sp>
        <p:nvSpPr>
          <p:cNvPr id="5" name="椭圆 4">
            <a:extLst>
              <a:ext uri="{FF2B5EF4-FFF2-40B4-BE49-F238E27FC236}">
                <a16:creationId xmlns:a16="http://schemas.microsoft.com/office/drawing/2014/main" id="{BDD2F41E-182F-CE5C-A69E-0FF7178ED27E}"/>
              </a:ext>
            </a:extLst>
          </p:cNvPr>
          <p:cNvSpPr/>
          <p:nvPr/>
        </p:nvSpPr>
        <p:spPr>
          <a:xfrm>
            <a:off x="1744669" y="2155362"/>
            <a:ext cx="342043" cy="342043"/>
          </a:xfrm>
          <a:prstGeom prst="ellipse">
            <a:avLst/>
          </a:prstGeom>
          <a:solidFill>
            <a:srgbClr val="0070C0"/>
          </a:solidFill>
          <a:ln w="12700" cap="flat" cmpd="sng" algn="ctr">
            <a:solidFill>
              <a:srgbClr val="0070C0"/>
            </a:solidFill>
            <a:prstDash val="solid"/>
            <a:miter lim="800000"/>
          </a:ln>
          <a:effectLst/>
        </p:spPr>
        <p:txBody>
          <a:bodyPr lIns="0" rIns="0" rtlCol="0" anchor="ctr"/>
          <a:lstStyle/>
          <a:p>
            <a:pPr marL="0" marR="0" lvl="0" indent="0" algn="ctr" defTabSz="554478" eaLnBrk="1" fontAlgn="auto" latinLnBrk="0" hangingPunct="1">
              <a:lnSpc>
                <a:spcPct val="100000"/>
              </a:lnSpc>
              <a:spcBef>
                <a:spcPts val="0"/>
              </a:spcBef>
              <a:spcAft>
                <a:spcPts val="0"/>
              </a:spcAft>
              <a:buClrTx/>
              <a:buSzTx/>
              <a:buFontTx/>
              <a:buNone/>
              <a:tabLst/>
              <a:defRPr/>
            </a:pPr>
            <a:r>
              <a:rPr kumimoji="0" lang="en-US" altLang="zh-CN" sz="849" b="1" i="0" u="none" strike="noStrike" kern="0" cap="none" spc="0" normalizeH="0" baseline="0" noProof="0" dirty="0">
                <a:ln>
                  <a:noFill/>
                </a:ln>
                <a:solidFill>
                  <a:schemeClr val="bg1"/>
                </a:solidFill>
                <a:effectLst/>
                <a:uLnTx/>
                <a:uFillTx/>
                <a:latin typeface="微软雅黑" panose="020B0503020204020204" pitchFamily="34" charset="-122"/>
                <a:ea typeface="微软雅黑"/>
                <a:cs typeface="+mn-cs"/>
              </a:rPr>
              <a:t>AI</a:t>
            </a:r>
            <a:endParaRPr kumimoji="0" lang="zh-CN" altLang="en-US" sz="849" b="1" i="0" u="none" strike="noStrike" kern="0" cap="none" spc="0" normalizeH="0" baseline="0" noProof="0" dirty="0">
              <a:ln>
                <a:noFill/>
              </a:ln>
              <a:solidFill>
                <a:schemeClr val="bg1"/>
              </a:solidFill>
              <a:effectLst/>
              <a:uLnTx/>
              <a:uFillTx/>
              <a:latin typeface="微软雅黑" panose="020B0503020204020204" pitchFamily="34" charset="-122"/>
              <a:ea typeface="微软雅黑"/>
              <a:cs typeface="+mn-cs"/>
            </a:endParaRPr>
          </a:p>
        </p:txBody>
      </p:sp>
      <p:sp>
        <p:nvSpPr>
          <p:cNvPr id="6" name="矩形 5">
            <a:extLst>
              <a:ext uri="{FF2B5EF4-FFF2-40B4-BE49-F238E27FC236}">
                <a16:creationId xmlns:a16="http://schemas.microsoft.com/office/drawing/2014/main" id="{0B72C507-FF3E-CFEB-A5AE-88786A52F40F}"/>
              </a:ext>
            </a:extLst>
          </p:cNvPr>
          <p:cNvSpPr/>
          <p:nvPr/>
        </p:nvSpPr>
        <p:spPr>
          <a:xfrm>
            <a:off x="668081" y="1993435"/>
            <a:ext cx="881451" cy="217137"/>
          </a:xfrm>
          <a:prstGeom prst="rect">
            <a:avLst/>
          </a:prstGeom>
          <a:noFill/>
          <a:ln w="12700" cap="flat" cmpd="sng" algn="ctr">
            <a:solidFill>
              <a:srgbClr val="0070C0"/>
            </a:solidFill>
            <a:prstDash val="sysDot"/>
            <a:miter lim="800000"/>
          </a:ln>
          <a:effectLst/>
        </p:spPr>
        <p:txBody>
          <a:bodyPr lIns="0" rIns="0" rtlCol="0" anchor="ctr"/>
          <a:lstStyle/>
          <a:p>
            <a:pPr algn="ctr" defTabSz="554478"/>
            <a:r>
              <a:rPr lang="zh-CN" altLang="en-US" sz="971" kern="0" dirty="0">
                <a:solidFill>
                  <a:srgbClr val="002060"/>
                </a:solidFill>
                <a:latin typeface="Arial"/>
                <a:ea typeface="微软雅黑"/>
              </a:rPr>
              <a:t>电气及光信号</a:t>
            </a:r>
          </a:p>
        </p:txBody>
      </p:sp>
      <p:sp>
        <p:nvSpPr>
          <p:cNvPr id="7" name="矩形 6">
            <a:extLst>
              <a:ext uri="{FF2B5EF4-FFF2-40B4-BE49-F238E27FC236}">
                <a16:creationId xmlns:a16="http://schemas.microsoft.com/office/drawing/2014/main" id="{AC89F9D6-9FD0-FA01-901C-9FA8737EE633}"/>
              </a:ext>
            </a:extLst>
          </p:cNvPr>
          <p:cNvSpPr/>
          <p:nvPr/>
        </p:nvSpPr>
        <p:spPr>
          <a:xfrm>
            <a:off x="668081" y="2385331"/>
            <a:ext cx="881451" cy="217137"/>
          </a:xfrm>
          <a:prstGeom prst="rect">
            <a:avLst/>
          </a:prstGeom>
          <a:noFill/>
          <a:ln w="12700" cap="flat" cmpd="sng" algn="ctr">
            <a:solidFill>
              <a:srgbClr val="0070C0"/>
            </a:solidFill>
            <a:prstDash val="sysDot"/>
            <a:miter lim="800000"/>
          </a:ln>
          <a:effectLst/>
        </p:spPr>
        <p:txBody>
          <a:bodyPr lIns="0" rIns="0" rtlCol="0" anchor="ctr"/>
          <a:lstStyle/>
          <a:p>
            <a:pPr algn="ctr" defTabSz="554478"/>
            <a:r>
              <a:rPr lang="zh-CN" altLang="en-US" sz="971" kern="0" dirty="0">
                <a:solidFill>
                  <a:srgbClr val="002060"/>
                </a:solidFill>
                <a:latin typeface="Arial"/>
                <a:ea typeface="微软雅黑"/>
              </a:rPr>
              <a:t>拥塞控制机制</a:t>
            </a:r>
          </a:p>
        </p:txBody>
      </p:sp>
      <p:sp>
        <p:nvSpPr>
          <p:cNvPr id="8" name="矩形 7">
            <a:extLst>
              <a:ext uri="{FF2B5EF4-FFF2-40B4-BE49-F238E27FC236}">
                <a16:creationId xmlns:a16="http://schemas.microsoft.com/office/drawing/2014/main" id="{7E89EDFC-E96A-FFEB-310C-ABFD30408F68}"/>
              </a:ext>
            </a:extLst>
          </p:cNvPr>
          <p:cNvSpPr/>
          <p:nvPr/>
        </p:nvSpPr>
        <p:spPr>
          <a:xfrm>
            <a:off x="2281846" y="2000818"/>
            <a:ext cx="881451" cy="217137"/>
          </a:xfrm>
          <a:prstGeom prst="rect">
            <a:avLst/>
          </a:prstGeom>
          <a:noFill/>
          <a:ln w="12700" cap="flat" cmpd="sng" algn="ctr">
            <a:solidFill>
              <a:srgbClr val="0070C0"/>
            </a:solidFill>
            <a:prstDash val="sysDot"/>
            <a:miter lim="800000"/>
          </a:ln>
          <a:effectLst/>
        </p:spPr>
        <p:txBody>
          <a:bodyPr lIns="0" rIns="0" rtlCol="0" anchor="ctr"/>
          <a:lstStyle/>
          <a:p>
            <a:pPr algn="ctr" defTabSz="554478"/>
            <a:r>
              <a:rPr lang="zh-CN" altLang="en-US" sz="971" kern="0" dirty="0">
                <a:solidFill>
                  <a:srgbClr val="002060"/>
                </a:solidFill>
                <a:latin typeface="Arial"/>
                <a:ea typeface="微软雅黑"/>
              </a:rPr>
              <a:t>端到端协议</a:t>
            </a:r>
          </a:p>
        </p:txBody>
      </p:sp>
      <p:sp>
        <p:nvSpPr>
          <p:cNvPr id="9" name="矩形 8">
            <a:extLst>
              <a:ext uri="{FF2B5EF4-FFF2-40B4-BE49-F238E27FC236}">
                <a16:creationId xmlns:a16="http://schemas.microsoft.com/office/drawing/2014/main" id="{D2C54EE3-D290-8E7E-4562-69BCFED66CA7}"/>
              </a:ext>
            </a:extLst>
          </p:cNvPr>
          <p:cNvSpPr/>
          <p:nvPr/>
        </p:nvSpPr>
        <p:spPr>
          <a:xfrm>
            <a:off x="2281846" y="2392714"/>
            <a:ext cx="881451" cy="217137"/>
          </a:xfrm>
          <a:prstGeom prst="rect">
            <a:avLst/>
          </a:prstGeom>
          <a:noFill/>
          <a:ln w="12700" cap="flat" cmpd="sng" algn="ctr">
            <a:solidFill>
              <a:srgbClr val="0070C0"/>
            </a:solidFill>
            <a:prstDash val="sysDot"/>
            <a:miter lim="800000"/>
          </a:ln>
          <a:effectLst/>
        </p:spPr>
        <p:txBody>
          <a:bodyPr lIns="0" rIns="0" rtlCol="0" anchor="ctr"/>
          <a:lstStyle/>
          <a:p>
            <a:pPr algn="ctr" defTabSz="554478"/>
            <a:r>
              <a:rPr lang="zh-CN" altLang="en-US" sz="971" kern="0" dirty="0">
                <a:solidFill>
                  <a:srgbClr val="002060"/>
                </a:solidFill>
                <a:latin typeface="Arial"/>
                <a:ea typeface="微软雅黑"/>
              </a:rPr>
              <a:t>管理安全架构</a:t>
            </a:r>
          </a:p>
        </p:txBody>
      </p:sp>
      <p:cxnSp>
        <p:nvCxnSpPr>
          <p:cNvPr id="10" name="直接箭头连接符 9">
            <a:extLst>
              <a:ext uri="{FF2B5EF4-FFF2-40B4-BE49-F238E27FC236}">
                <a16:creationId xmlns:a16="http://schemas.microsoft.com/office/drawing/2014/main" id="{34D6198E-03AB-8E62-4E00-79B84AECB0D6}"/>
              </a:ext>
            </a:extLst>
          </p:cNvPr>
          <p:cNvCxnSpPr>
            <a:stCxn id="6" idx="3"/>
            <a:endCxn id="5" idx="1"/>
          </p:cNvCxnSpPr>
          <p:nvPr/>
        </p:nvCxnSpPr>
        <p:spPr>
          <a:xfrm>
            <a:off x="1549533" y="2102004"/>
            <a:ext cx="245227" cy="103451"/>
          </a:xfrm>
          <a:prstGeom prst="straightConnector1">
            <a:avLst/>
          </a:prstGeom>
          <a:noFill/>
          <a:ln w="6350" cap="flat" cmpd="sng" algn="ctr">
            <a:solidFill>
              <a:srgbClr val="0070C0"/>
            </a:solidFill>
            <a:prstDash val="solid"/>
            <a:miter lim="800000"/>
            <a:tailEnd type="triangle"/>
          </a:ln>
          <a:effectLst/>
        </p:spPr>
      </p:cxnSp>
      <p:cxnSp>
        <p:nvCxnSpPr>
          <p:cNvPr id="11" name="直接箭头连接符 10">
            <a:extLst>
              <a:ext uri="{FF2B5EF4-FFF2-40B4-BE49-F238E27FC236}">
                <a16:creationId xmlns:a16="http://schemas.microsoft.com/office/drawing/2014/main" id="{A0CC087A-A23A-BD45-5C29-C4447C317859}"/>
              </a:ext>
            </a:extLst>
          </p:cNvPr>
          <p:cNvCxnSpPr>
            <a:cxnSpLocks/>
            <a:stCxn id="7" idx="3"/>
            <a:endCxn id="5" idx="3"/>
          </p:cNvCxnSpPr>
          <p:nvPr/>
        </p:nvCxnSpPr>
        <p:spPr>
          <a:xfrm flipV="1">
            <a:off x="1549533" y="2447315"/>
            <a:ext cx="245227" cy="46585"/>
          </a:xfrm>
          <a:prstGeom prst="straightConnector1">
            <a:avLst/>
          </a:prstGeom>
          <a:noFill/>
          <a:ln w="6350" cap="flat" cmpd="sng" algn="ctr">
            <a:solidFill>
              <a:srgbClr val="0070C0"/>
            </a:solidFill>
            <a:prstDash val="solid"/>
            <a:miter lim="800000"/>
            <a:tailEnd type="triangle"/>
          </a:ln>
          <a:effectLst/>
        </p:spPr>
      </p:cxnSp>
      <p:cxnSp>
        <p:nvCxnSpPr>
          <p:cNvPr id="12" name="直接箭头连接符 11">
            <a:extLst>
              <a:ext uri="{FF2B5EF4-FFF2-40B4-BE49-F238E27FC236}">
                <a16:creationId xmlns:a16="http://schemas.microsoft.com/office/drawing/2014/main" id="{014C6680-3EB6-7696-F2AC-E9B3B98FBC3D}"/>
              </a:ext>
            </a:extLst>
          </p:cNvPr>
          <p:cNvCxnSpPr>
            <a:cxnSpLocks/>
            <a:stCxn id="9" idx="1"/>
            <a:endCxn id="5" idx="5"/>
          </p:cNvCxnSpPr>
          <p:nvPr/>
        </p:nvCxnSpPr>
        <p:spPr>
          <a:xfrm flipH="1" flipV="1">
            <a:off x="2036619" y="2447313"/>
            <a:ext cx="245227" cy="53968"/>
          </a:xfrm>
          <a:prstGeom prst="straightConnector1">
            <a:avLst/>
          </a:prstGeom>
          <a:noFill/>
          <a:ln w="6350" cap="flat" cmpd="sng" algn="ctr">
            <a:solidFill>
              <a:srgbClr val="0070C0"/>
            </a:solidFill>
            <a:prstDash val="solid"/>
            <a:miter lim="800000"/>
            <a:tailEnd type="triangle"/>
          </a:ln>
          <a:effectLst/>
        </p:spPr>
      </p:cxnSp>
      <p:cxnSp>
        <p:nvCxnSpPr>
          <p:cNvPr id="13" name="直接箭头连接符 12">
            <a:extLst>
              <a:ext uri="{FF2B5EF4-FFF2-40B4-BE49-F238E27FC236}">
                <a16:creationId xmlns:a16="http://schemas.microsoft.com/office/drawing/2014/main" id="{11AFD098-A65C-B1D0-46A0-872C243F2D49}"/>
              </a:ext>
            </a:extLst>
          </p:cNvPr>
          <p:cNvCxnSpPr>
            <a:cxnSpLocks/>
            <a:stCxn id="8" idx="1"/>
            <a:endCxn id="5" idx="7"/>
          </p:cNvCxnSpPr>
          <p:nvPr/>
        </p:nvCxnSpPr>
        <p:spPr>
          <a:xfrm flipH="1">
            <a:off x="2036619" y="2109387"/>
            <a:ext cx="245227" cy="96068"/>
          </a:xfrm>
          <a:prstGeom prst="straightConnector1">
            <a:avLst/>
          </a:prstGeom>
          <a:noFill/>
          <a:ln w="6350" cap="flat" cmpd="sng" algn="ctr">
            <a:solidFill>
              <a:srgbClr val="0070C0"/>
            </a:solidFill>
            <a:prstDash val="solid"/>
            <a:miter lim="800000"/>
            <a:tailEnd type="triangle"/>
          </a:ln>
          <a:effectLst/>
        </p:spPr>
      </p:cxnSp>
      <p:pic>
        <p:nvPicPr>
          <p:cNvPr id="15" name="图片 14">
            <a:extLst>
              <a:ext uri="{FF2B5EF4-FFF2-40B4-BE49-F238E27FC236}">
                <a16:creationId xmlns:a16="http://schemas.microsoft.com/office/drawing/2014/main" id="{B95A7D6F-9989-B53B-32A7-D4A36D4DEEAE}"/>
              </a:ext>
            </a:extLst>
          </p:cNvPr>
          <p:cNvPicPr>
            <a:picLocks noChangeAspect="1"/>
          </p:cNvPicPr>
          <p:nvPr/>
        </p:nvPicPr>
        <p:blipFill rotWithShape="1">
          <a:blip r:embed="rId4"/>
          <a:srcRect t="15279"/>
          <a:stretch/>
        </p:blipFill>
        <p:spPr>
          <a:xfrm>
            <a:off x="3705386" y="809142"/>
            <a:ext cx="7937440" cy="2885448"/>
          </a:xfrm>
          <a:prstGeom prst="rect">
            <a:avLst/>
          </a:prstGeom>
        </p:spPr>
      </p:pic>
      <p:sp>
        <p:nvSpPr>
          <p:cNvPr id="30" name="矩形 29">
            <a:extLst>
              <a:ext uri="{FF2B5EF4-FFF2-40B4-BE49-F238E27FC236}">
                <a16:creationId xmlns:a16="http://schemas.microsoft.com/office/drawing/2014/main" id="{54CC2A3D-BD2C-D352-22F8-54FC6B98AF38}"/>
              </a:ext>
            </a:extLst>
          </p:cNvPr>
          <p:cNvSpPr/>
          <p:nvPr/>
        </p:nvSpPr>
        <p:spPr>
          <a:xfrm>
            <a:off x="1354141" y="888052"/>
            <a:ext cx="1123100" cy="313461"/>
          </a:xfrm>
          <a:prstGeom prst="rect">
            <a:avLst/>
          </a:prstGeom>
          <a:solidFill>
            <a:srgbClr val="0070C0"/>
          </a:solidFill>
          <a:ln w="12700" cap="flat" cmpd="sng" algn="ctr">
            <a:solidFill>
              <a:srgbClr val="0070C0"/>
            </a:solidFill>
            <a:prstDash val="solid"/>
            <a:miter lim="800000"/>
          </a:ln>
          <a:effectLst/>
        </p:spPr>
        <p:txBody>
          <a:bodyPr lIns="0" rIns="0" rtlCol="0" anchor="ctr"/>
          <a:lstStyle/>
          <a:p>
            <a:pPr marL="0" marR="0" lvl="0" indent="0" algn="ctr" defTabSz="554478" eaLnBrk="1" fontAlgn="auto" latinLnBrk="0" hangingPunct="1">
              <a:lnSpc>
                <a:spcPct val="100000"/>
              </a:lnSpc>
              <a:spcBef>
                <a:spcPts val="0"/>
              </a:spcBef>
              <a:spcAft>
                <a:spcPts val="0"/>
              </a:spcAft>
              <a:buClrTx/>
              <a:buSzTx/>
              <a:buFontTx/>
              <a:buNone/>
              <a:tabLst/>
              <a:defRPr/>
            </a:pPr>
            <a:r>
              <a:rPr kumimoji="0" lang="en-US" altLang="zh-CN" sz="1400" b="1" u="none" strike="noStrike" kern="0" cap="none" spc="0" normalizeH="0" baseline="0" noProof="0" dirty="0">
                <a:ln>
                  <a:noFill/>
                </a:ln>
                <a:solidFill>
                  <a:schemeClr val="bg1"/>
                </a:solidFill>
                <a:effectLst/>
                <a:uLnTx/>
                <a:uFillTx/>
                <a:latin typeface="Arial"/>
                <a:ea typeface="微软雅黑"/>
                <a:cs typeface="+mn-cs"/>
              </a:rPr>
              <a:t>UEC</a:t>
            </a:r>
            <a:endParaRPr kumimoji="0" lang="zh-CN" altLang="en-US" sz="1050" b="1" u="none" strike="noStrike" kern="0" cap="none" spc="0" normalizeH="0" baseline="0" noProof="0" dirty="0">
              <a:ln>
                <a:noFill/>
              </a:ln>
              <a:solidFill>
                <a:schemeClr val="bg1"/>
              </a:solidFill>
              <a:effectLst/>
              <a:uLnTx/>
              <a:uFillTx/>
              <a:latin typeface="Arial"/>
              <a:ea typeface="微软雅黑"/>
              <a:cs typeface="+mn-cs"/>
            </a:endParaRPr>
          </a:p>
        </p:txBody>
      </p:sp>
      <p:sp>
        <p:nvSpPr>
          <p:cNvPr id="31" name="矩形 30">
            <a:extLst>
              <a:ext uri="{FF2B5EF4-FFF2-40B4-BE49-F238E27FC236}">
                <a16:creationId xmlns:a16="http://schemas.microsoft.com/office/drawing/2014/main" id="{377E3286-E963-6CA5-5AA0-367C132C86DD}"/>
              </a:ext>
            </a:extLst>
          </p:cNvPr>
          <p:cNvSpPr/>
          <p:nvPr/>
        </p:nvSpPr>
        <p:spPr>
          <a:xfrm>
            <a:off x="252212" y="3688478"/>
            <a:ext cx="2385887" cy="1898661"/>
          </a:xfrm>
          <a:prstGeom prst="rect">
            <a:avLst/>
          </a:prstGeom>
          <a:solidFill>
            <a:schemeClr val="bg2">
              <a:lumMod val="20000"/>
              <a:lumOff val="80000"/>
            </a:schemeClr>
          </a:solidFill>
          <a:ln>
            <a:solidFill>
              <a:schemeClr val="bg2"/>
            </a:solidFill>
            <a:extLst>
              <a:ext uri="{C807C97D-BFC1-408E-A445-0C87EB9F89A2}">
                <ask:lineSketchStyleProps xmlns:ask="http://schemas.microsoft.com/office/drawing/2018/sketchyshapes">
                  <ask:type>
                    <ask:lineSketchNone/>
                  </ask:type>
                </ask:lineSketchStyleProps>
              </a:ext>
            </a:extLst>
          </a:ln>
        </p:spPr>
        <p:txBody>
          <a:bodyPr wrap="square">
            <a:spAutoFit/>
          </a:bodyPr>
          <a:lstStyle/>
          <a:p>
            <a:pPr algn="ctr"/>
            <a:r>
              <a:rPr lang="zh-CN" altLang="en-US" sz="1067" b="1" dirty="0">
                <a:latin typeface="微软雅黑" panose="020B0503020204020204" pitchFamily="34" charset="-122"/>
                <a:ea typeface="微软雅黑" panose="020B0503020204020204" pitchFamily="34" charset="-122"/>
              </a:rPr>
              <a:t>特性</a:t>
            </a:r>
            <a:r>
              <a:rPr lang="en-US" altLang="zh-CN" sz="1067" b="1" dirty="0">
                <a:latin typeface="微软雅黑" panose="020B0503020204020204" pitchFamily="34" charset="-122"/>
                <a:ea typeface="微软雅黑" panose="020B0503020204020204" pitchFamily="34" charset="-122"/>
              </a:rPr>
              <a:t>1.</a:t>
            </a:r>
            <a:r>
              <a:rPr lang="zh-CN" altLang="en-US" sz="1067" b="1" dirty="0">
                <a:latin typeface="微软雅黑" panose="020B0503020204020204" pitchFamily="34" charset="-122"/>
                <a:ea typeface="微软雅黑" panose="020B0503020204020204" pitchFamily="34" charset="-122"/>
              </a:rPr>
              <a:t>多路径和包喷洒</a:t>
            </a:r>
            <a:endParaRPr lang="en-US" altLang="zh-CN" sz="1067" b="1" dirty="0">
              <a:latin typeface="微软雅黑" panose="020B0503020204020204" pitchFamily="34" charset="-122"/>
              <a:ea typeface="微软雅黑" panose="020B0503020204020204" pitchFamily="34" charset="-122"/>
            </a:endParaRPr>
          </a:p>
          <a:p>
            <a:pPr algn="ctr"/>
            <a:r>
              <a:rPr lang="en-US" altLang="zh-CN" sz="1067" dirty="0">
                <a:latin typeface="微软雅黑" panose="020B0503020204020204" pitchFamily="34" charset="-122"/>
                <a:ea typeface="微软雅黑" panose="020B0503020204020204" pitchFamily="34" charset="-122"/>
              </a:rPr>
              <a:t>(Multi-pathing/packet</a:t>
            </a:r>
            <a:r>
              <a:rPr lang="zh-CN" altLang="en-US" sz="1067" dirty="0">
                <a:latin typeface="微软雅黑" panose="020B0503020204020204" pitchFamily="34" charset="-122"/>
                <a:ea typeface="微软雅黑" panose="020B0503020204020204" pitchFamily="34" charset="-122"/>
              </a:rPr>
              <a:t> </a:t>
            </a:r>
            <a:r>
              <a:rPr lang="en-US" altLang="zh-CN" sz="1067" dirty="0" err="1">
                <a:latin typeface="微软雅黑" panose="020B0503020204020204" pitchFamily="34" charset="-122"/>
                <a:ea typeface="微软雅黑" panose="020B0503020204020204" pitchFamily="34" charset="-122"/>
              </a:rPr>
              <a:t>spraing</a:t>
            </a:r>
            <a:r>
              <a:rPr lang="en-US" altLang="zh-CN" sz="1067" dirty="0">
                <a:latin typeface="微软雅黑" panose="020B0503020204020204" pitchFamily="34" charset="-122"/>
                <a:ea typeface="微软雅黑" panose="020B0503020204020204" pitchFamily="34" charset="-122"/>
              </a:rPr>
              <a:t>)</a:t>
            </a:r>
          </a:p>
          <a:p>
            <a:pPr algn="ctr"/>
            <a:endParaRPr lang="en-US" altLang="zh-CN" sz="1067" dirty="0">
              <a:latin typeface="微软雅黑" panose="020B0503020204020204" pitchFamily="34" charset="-122"/>
              <a:ea typeface="微软雅黑" panose="020B0503020204020204" pitchFamily="34" charset="-122"/>
            </a:endParaRPr>
          </a:p>
          <a:p>
            <a:r>
              <a:rPr lang="zh-CN" altLang="en-US" sz="1067" b="1" dirty="0">
                <a:latin typeface="微软雅黑" panose="020B0503020204020204" pitchFamily="34" charset="-122"/>
                <a:ea typeface="微软雅黑" panose="020B0503020204020204" pitchFamily="34" charset="-122"/>
              </a:rPr>
              <a:t>现状</a:t>
            </a:r>
            <a:r>
              <a:rPr lang="zh-CN" altLang="en-US" sz="1067" dirty="0">
                <a:latin typeface="微软雅黑" panose="020B0503020204020204" pitchFamily="34" charset="-122"/>
                <a:ea typeface="微软雅黑" panose="020B0503020204020204" pitchFamily="34" charset="-122"/>
              </a:rPr>
              <a:t>：传统转发</a:t>
            </a:r>
            <a:r>
              <a:rPr lang="en-US" altLang="zh-CN" sz="1067" dirty="0">
                <a:latin typeface="微软雅黑" panose="020B0503020204020204" pitchFamily="34" charset="-122"/>
                <a:ea typeface="微软雅黑" panose="020B0503020204020204" pitchFamily="34" charset="-122"/>
              </a:rPr>
              <a:t>A—B</a:t>
            </a:r>
            <a:r>
              <a:rPr lang="zh-CN" altLang="en-US" sz="1067" dirty="0">
                <a:latin typeface="微软雅黑" panose="020B0503020204020204" pitchFamily="34" charset="-122"/>
                <a:ea typeface="微软雅黑" panose="020B0503020204020204" pitchFamily="34" charset="-122"/>
              </a:rPr>
              <a:t>之间只能有一条包路径，方式环路。即使有</a:t>
            </a:r>
            <a:r>
              <a:rPr lang="en-US" altLang="zh-CN" sz="1067" dirty="0">
                <a:latin typeface="微软雅黑" panose="020B0503020204020204" pitchFamily="34" charset="-122"/>
                <a:ea typeface="微软雅黑" panose="020B0503020204020204" pitchFamily="34" charset="-122"/>
              </a:rPr>
              <a:t>ECMP</a:t>
            </a:r>
            <a:r>
              <a:rPr lang="zh-CN" altLang="en-US" sz="1067" dirty="0">
                <a:latin typeface="微软雅黑" panose="020B0503020204020204" pitchFamily="34" charset="-122"/>
                <a:ea typeface="微软雅黑" panose="020B0503020204020204" pitchFamily="34" charset="-122"/>
              </a:rPr>
              <a:t>技术，也仍然一条流</a:t>
            </a:r>
            <a:r>
              <a:rPr lang="en-US" altLang="zh-CN" sz="1067" dirty="0">
                <a:latin typeface="微软雅黑" panose="020B0503020204020204" pitchFamily="34" charset="-122"/>
                <a:ea typeface="微软雅黑" panose="020B0503020204020204" pitchFamily="34" charset="-122"/>
              </a:rPr>
              <a:t>hash</a:t>
            </a:r>
            <a:r>
              <a:rPr lang="zh-CN" altLang="en-US" sz="1067" dirty="0">
                <a:latin typeface="微软雅黑" panose="020B0503020204020204" pitchFamily="34" charset="-122"/>
                <a:ea typeface="微软雅黑" panose="020B0503020204020204" pitchFamily="34" charset="-122"/>
              </a:rPr>
              <a:t>到一条路径中，甚至多流</a:t>
            </a:r>
            <a:r>
              <a:rPr lang="en-US" altLang="zh-CN" sz="1067" dirty="0">
                <a:latin typeface="微软雅黑" panose="020B0503020204020204" pitchFamily="34" charset="-122"/>
                <a:ea typeface="微软雅黑" panose="020B0503020204020204" pitchFamily="34" charset="-122"/>
              </a:rPr>
              <a:t>hash</a:t>
            </a:r>
            <a:r>
              <a:rPr lang="zh-CN" altLang="en-US" sz="1067" dirty="0">
                <a:latin typeface="微软雅黑" panose="020B0503020204020204" pitchFamily="34" charset="-122"/>
                <a:ea typeface="微软雅黑" panose="020B0503020204020204" pitchFamily="34" charset="-122"/>
              </a:rPr>
              <a:t>还可能导致流量负载不均。</a:t>
            </a:r>
            <a:endParaRPr lang="en-US" altLang="zh-CN" sz="1067" dirty="0">
              <a:latin typeface="微软雅黑" panose="020B0503020204020204" pitchFamily="34" charset="-122"/>
              <a:ea typeface="微软雅黑" panose="020B0503020204020204" pitchFamily="34" charset="-122"/>
            </a:endParaRPr>
          </a:p>
          <a:p>
            <a:endParaRPr lang="en-US" altLang="zh-CN" sz="1067" dirty="0">
              <a:latin typeface="微软雅黑" panose="020B0503020204020204" pitchFamily="34" charset="-122"/>
              <a:ea typeface="微软雅黑" panose="020B0503020204020204" pitchFamily="34" charset="-122"/>
            </a:endParaRPr>
          </a:p>
          <a:p>
            <a:r>
              <a:rPr lang="en-US" altLang="zh-CN" sz="1067" b="1" dirty="0">
                <a:latin typeface="微软雅黑" panose="020B0503020204020204" pitchFamily="34" charset="-122"/>
                <a:ea typeface="微软雅黑" panose="020B0503020204020204" pitchFamily="34" charset="-122"/>
              </a:rPr>
              <a:t>UEC</a:t>
            </a:r>
            <a:r>
              <a:rPr lang="zh-CN" altLang="en-US" sz="1067" dirty="0">
                <a:latin typeface="微软雅黑" panose="020B0503020204020204" pitchFamily="34" charset="-122"/>
                <a:ea typeface="微软雅黑" panose="020B0503020204020204" pitchFamily="34" charset="-122"/>
              </a:rPr>
              <a:t>：新技术支持一条流同时使用多条甚至所有转发路径，也叫做包喷洒。</a:t>
            </a:r>
            <a:endParaRPr lang="en-US" altLang="zh-CN" sz="1067" dirty="0">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93A9517A-5B7B-7B34-0541-A92C995C9D21}"/>
              </a:ext>
            </a:extLst>
          </p:cNvPr>
          <p:cNvSpPr/>
          <p:nvPr/>
        </p:nvSpPr>
        <p:spPr>
          <a:xfrm>
            <a:off x="2730074" y="3688478"/>
            <a:ext cx="2880000" cy="1898661"/>
          </a:xfrm>
          <a:prstGeom prst="rect">
            <a:avLst/>
          </a:prstGeom>
          <a:solidFill>
            <a:schemeClr val="bg2">
              <a:lumMod val="20000"/>
              <a:lumOff val="80000"/>
            </a:schemeClr>
          </a:solidFill>
          <a:ln>
            <a:solidFill>
              <a:schemeClr val="bg2"/>
            </a:solidFill>
            <a:extLst>
              <a:ext uri="{C807C97D-BFC1-408E-A445-0C87EB9F89A2}">
                <ask:lineSketchStyleProps xmlns:ask="http://schemas.microsoft.com/office/drawing/2018/sketchyshapes">
                  <ask:type>
                    <ask:lineSketchNone/>
                  </ask:type>
                </ask:lineSketchStyleProps>
              </a:ext>
            </a:extLst>
          </a:ln>
        </p:spPr>
        <p:txBody>
          <a:bodyPr wrap="square">
            <a:spAutoFit/>
          </a:bodyPr>
          <a:lstStyle/>
          <a:p>
            <a:pPr algn="ctr"/>
            <a:r>
              <a:rPr lang="zh-CN" altLang="en-US" sz="1067" b="1" dirty="0">
                <a:latin typeface="微软雅黑" panose="020B0503020204020204" pitchFamily="34" charset="-122"/>
                <a:ea typeface="微软雅黑" panose="020B0503020204020204" pitchFamily="34" charset="-122"/>
              </a:rPr>
              <a:t>特性</a:t>
            </a:r>
            <a:r>
              <a:rPr lang="en-US" altLang="zh-CN" sz="1067" b="1" dirty="0">
                <a:latin typeface="微软雅黑" panose="020B0503020204020204" pitchFamily="34" charset="-122"/>
                <a:ea typeface="微软雅黑" panose="020B0503020204020204" pitchFamily="34" charset="-122"/>
              </a:rPr>
              <a:t>2.</a:t>
            </a:r>
            <a:r>
              <a:rPr lang="zh-CN" altLang="en-US" sz="1067" b="1" dirty="0">
                <a:latin typeface="微软雅黑" panose="020B0503020204020204" pitchFamily="34" charset="-122"/>
                <a:ea typeface="微软雅黑" panose="020B0503020204020204" pitchFamily="34" charset="-122"/>
              </a:rPr>
              <a:t>报文乱序传输</a:t>
            </a:r>
            <a:endParaRPr lang="en-US" altLang="zh-CN" sz="1067" b="1" dirty="0">
              <a:latin typeface="微软雅黑" panose="020B0503020204020204" pitchFamily="34" charset="-122"/>
              <a:ea typeface="微软雅黑" panose="020B0503020204020204" pitchFamily="34" charset="-122"/>
            </a:endParaRPr>
          </a:p>
          <a:p>
            <a:pPr algn="ctr"/>
            <a:r>
              <a:rPr lang="en-US" altLang="zh-CN" sz="1067" dirty="0">
                <a:latin typeface="微软雅黑" panose="020B0503020204020204" pitchFamily="34" charset="-122"/>
                <a:ea typeface="微软雅黑" panose="020B0503020204020204" pitchFamily="34" charset="-122"/>
              </a:rPr>
              <a:t>(Flexible ordering)</a:t>
            </a:r>
          </a:p>
          <a:p>
            <a:pPr algn="ctr"/>
            <a:endParaRPr lang="en-US" altLang="zh-CN" sz="1067" dirty="0">
              <a:latin typeface="微软雅黑" panose="020B0503020204020204" pitchFamily="34" charset="-122"/>
              <a:ea typeface="微软雅黑" panose="020B0503020204020204" pitchFamily="34" charset="-122"/>
            </a:endParaRPr>
          </a:p>
          <a:p>
            <a:r>
              <a:rPr lang="zh-CN" altLang="en-US" sz="1067" b="1" dirty="0">
                <a:latin typeface="微软雅黑" panose="020B0503020204020204" pitchFamily="34" charset="-122"/>
                <a:ea typeface="微软雅黑" panose="020B0503020204020204" pitchFamily="34" charset="-122"/>
              </a:rPr>
              <a:t>现状</a:t>
            </a:r>
            <a:r>
              <a:rPr lang="zh-CN" altLang="en-US" sz="1067" dirty="0">
                <a:latin typeface="微软雅黑" panose="020B0503020204020204" pitchFamily="34" charset="-122"/>
                <a:ea typeface="微软雅黑" panose="020B0503020204020204" pitchFamily="34" charset="-122"/>
              </a:rPr>
              <a:t>：</a:t>
            </a:r>
            <a:r>
              <a:rPr lang="en-US" altLang="zh-CN" sz="1067" dirty="0">
                <a:latin typeface="微软雅黑" panose="020B0503020204020204" pitchFamily="34" charset="-122"/>
                <a:ea typeface="微软雅黑" panose="020B0503020204020204" pitchFamily="34" charset="-122"/>
              </a:rPr>
              <a:t>RDMA</a:t>
            </a:r>
            <a:r>
              <a:rPr lang="zh-CN" altLang="en-US" sz="1067" dirty="0">
                <a:latin typeface="微软雅黑" panose="020B0503020204020204" pitchFamily="34" charset="-122"/>
                <a:ea typeface="微软雅黑" panose="020B0503020204020204" pitchFamily="34" charset="-122"/>
              </a:rPr>
              <a:t>采用</a:t>
            </a:r>
            <a:r>
              <a:rPr lang="en-US" altLang="zh-CN" sz="1067" dirty="0">
                <a:latin typeface="微软雅黑" panose="020B0503020204020204" pitchFamily="34" charset="-122"/>
                <a:ea typeface="微软雅黑" panose="020B0503020204020204" pitchFamily="34" charset="-122"/>
              </a:rPr>
              <a:t>go-back-N</a:t>
            </a:r>
            <a:r>
              <a:rPr lang="zh-CN" altLang="en-US" sz="1067" dirty="0">
                <a:latin typeface="微软雅黑" panose="020B0503020204020204" pitchFamily="34" charset="-122"/>
                <a:ea typeface="微软雅黑" panose="020B0503020204020204" pitchFamily="34" charset="-122"/>
              </a:rPr>
              <a:t>机制，报文传递中不允许报文乱序</a:t>
            </a:r>
            <a:r>
              <a:rPr lang="en-US" altLang="zh-CN" sz="1067" dirty="0">
                <a:latin typeface="微软雅黑" panose="020B0503020204020204" pitchFamily="34" charset="-122"/>
                <a:ea typeface="微软雅黑" panose="020B0503020204020204" pitchFamily="34" charset="-122"/>
              </a:rPr>
              <a:t>/</a:t>
            </a:r>
            <a:r>
              <a:rPr lang="zh-CN" altLang="en-US" sz="1067" dirty="0">
                <a:latin typeface="微软雅黑" panose="020B0503020204020204" pitchFamily="34" charset="-122"/>
                <a:ea typeface="微软雅黑" panose="020B0503020204020204" pitchFamily="34" charset="-122"/>
              </a:rPr>
              <a:t>丢包，否则会导致大量重传，导致性能极低。</a:t>
            </a:r>
            <a:endParaRPr lang="en-US" altLang="zh-CN" sz="1067" dirty="0">
              <a:latin typeface="微软雅黑" panose="020B0503020204020204" pitchFamily="34" charset="-122"/>
              <a:ea typeface="微软雅黑" panose="020B0503020204020204" pitchFamily="34" charset="-122"/>
            </a:endParaRPr>
          </a:p>
          <a:p>
            <a:endParaRPr lang="en-US" altLang="zh-CN" sz="1067" dirty="0">
              <a:latin typeface="微软雅黑" panose="020B0503020204020204" pitchFamily="34" charset="-122"/>
              <a:ea typeface="微软雅黑" panose="020B0503020204020204" pitchFamily="34" charset="-122"/>
            </a:endParaRPr>
          </a:p>
          <a:p>
            <a:r>
              <a:rPr lang="en-US" altLang="zh-CN" sz="1067" b="1" dirty="0">
                <a:latin typeface="微软雅黑" panose="020B0503020204020204" pitchFamily="34" charset="-122"/>
                <a:ea typeface="微软雅黑" panose="020B0503020204020204" pitchFamily="34" charset="-122"/>
              </a:rPr>
              <a:t>UEC</a:t>
            </a:r>
            <a:r>
              <a:rPr lang="zh-CN" altLang="en-US" sz="1067" dirty="0">
                <a:latin typeface="微软雅黑" panose="020B0503020204020204" pitchFamily="34" charset="-122"/>
                <a:ea typeface="微软雅黑" panose="020B0503020204020204" pitchFamily="34" charset="-122"/>
              </a:rPr>
              <a:t>：</a:t>
            </a:r>
            <a:r>
              <a:rPr lang="en-US" altLang="zh-CN" sz="1067" dirty="0">
                <a:latin typeface="微软雅黑" panose="020B0503020204020204" pitchFamily="34" charset="-122"/>
                <a:ea typeface="微软雅黑" panose="020B0503020204020204" pitchFamily="34" charset="-122"/>
              </a:rPr>
              <a:t>AI</a:t>
            </a:r>
            <a:r>
              <a:rPr lang="zh-CN" altLang="en-US" sz="1067" dirty="0">
                <a:latin typeface="微软雅黑" panose="020B0503020204020204" pitchFamily="34" charset="-122"/>
                <a:ea typeface="微软雅黑" panose="020B0503020204020204" pitchFamily="34" charset="-122"/>
              </a:rPr>
              <a:t>应用其实不关心报文传顺序，一个</a:t>
            </a:r>
            <a:r>
              <a:rPr lang="en-US" altLang="zh-CN" sz="1067" dirty="0">
                <a:latin typeface="微软雅黑" panose="020B0503020204020204" pitchFamily="34" charset="-122"/>
                <a:ea typeface="微软雅黑" panose="020B0503020204020204" pitchFamily="34" charset="-122"/>
              </a:rPr>
              <a:t>bulk</a:t>
            </a:r>
            <a:r>
              <a:rPr lang="zh-CN" altLang="en-US" sz="1067" dirty="0">
                <a:latin typeface="微软雅黑" panose="020B0503020204020204" pitchFamily="34" charset="-122"/>
                <a:ea typeface="微软雅黑" panose="020B0503020204020204" pitchFamily="34" charset="-122"/>
              </a:rPr>
              <a:t>报文只要提交给应用之前排序好即可。支持报文乱序和重排，配合报文喷洒技术，使提高通信效率的方式。</a:t>
            </a:r>
            <a:endParaRPr lang="en-US" altLang="zh-CN" sz="1067" dirty="0">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9054729F-AB0D-8BA1-0045-D621DFBB0A57}"/>
              </a:ext>
            </a:extLst>
          </p:cNvPr>
          <p:cNvSpPr/>
          <p:nvPr/>
        </p:nvSpPr>
        <p:spPr>
          <a:xfrm>
            <a:off x="5694312" y="3689702"/>
            <a:ext cx="2880000" cy="2883931"/>
          </a:xfrm>
          <a:prstGeom prst="rect">
            <a:avLst/>
          </a:prstGeom>
          <a:solidFill>
            <a:schemeClr val="bg2">
              <a:lumMod val="20000"/>
              <a:lumOff val="80000"/>
            </a:schemeClr>
          </a:solidFill>
          <a:ln>
            <a:solidFill>
              <a:schemeClr val="bg2"/>
            </a:solidFill>
            <a:extLst>
              <a:ext uri="{C807C97D-BFC1-408E-A445-0C87EB9F89A2}">
                <ask:lineSketchStyleProps xmlns:ask="http://schemas.microsoft.com/office/drawing/2018/sketchyshapes">
                  <ask:type>
                    <ask:lineSketchNone/>
                  </ask:type>
                </ask:lineSketchStyleProps>
              </a:ext>
            </a:extLst>
          </a:ln>
        </p:spPr>
        <p:txBody>
          <a:bodyPr wrap="square">
            <a:spAutoFit/>
          </a:bodyPr>
          <a:lstStyle/>
          <a:p>
            <a:pPr algn="ctr"/>
            <a:r>
              <a:rPr lang="zh-CN" altLang="en-US" sz="1067" b="1" dirty="0">
                <a:latin typeface="微软雅黑" panose="020B0503020204020204" pitchFamily="34" charset="-122"/>
                <a:ea typeface="微软雅黑" panose="020B0503020204020204" pitchFamily="34" charset="-122"/>
              </a:rPr>
              <a:t>特性</a:t>
            </a:r>
            <a:r>
              <a:rPr lang="en-US" altLang="zh-CN" sz="1067" b="1" dirty="0">
                <a:latin typeface="微软雅黑" panose="020B0503020204020204" pitchFamily="34" charset="-122"/>
                <a:ea typeface="微软雅黑" panose="020B0503020204020204" pitchFamily="34" charset="-122"/>
              </a:rPr>
              <a:t>3.</a:t>
            </a:r>
            <a:r>
              <a:rPr lang="zh-CN" altLang="en-US" sz="1067" b="1" dirty="0">
                <a:latin typeface="微软雅黑" panose="020B0503020204020204" pitchFamily="34" charset="-122"/>
                <a:ea typeface="微软雅黑" panose="020B0503020204020204" pitchFamily="34" charset="-122"/>
              </a:rPr>
              <a:t>先进的拥塞控制</a:t>
            </a:r>
            <a:endParaRPr lang="en-US" altLang="zh-CN" sz="1067" b="1" dirty="0">
              <a:latin typeface="微软雅黑" panose="020B0503020204020204" pitchFamily="34" charset="-122"/>
              <a:ea typeface="微软雅黑" panose="020B0503020204020204" pitchFamily="34" charset="-122"/>
            </a:endParaRPr>
          </a:p>
          <a:p>
            <a:pPr algn="ctr"/>
            <a:r>
              <a:rPr lang="en-US" altLang="zh-CN" sz="1067" dirty="0">
                <a:latin typeface="微软雅黑" panose="020B0503020204020204" pitchFamily="34" charset="-122"/>
                <a:ea typeface="微软雅黑" panose="020B0503020204020204" pitchFamily="34" charset="-122"/>
              </a:rPr>
              <a:t>(optimized congestion control)</a:t>
            </a:r>
          </a:p>
          <a:p>
            <a:pPr algn="ctr"/>
            <a:endParaRPr lang="en-US" altLang="zh-CN" sz="1067" dirty="0">
              <a:latin typeface="微软雅黑" panose="020B0503020204020204" pitchFamily="34" charset="-122"/>
              <a:ea typeface="微软雅黑" panose="020B0503020204020204" pitchFamily="34" charset="-122"/>
            </a:endParaRPr>
          </a:p>
          <a:p>
            <a:r>
              <a:rPr lang="zh-CN" altLang="en-US" sz="1067" b="1" dirty="0">
                <a:latin typeface="微软雅黑" panose="020B0503020204020204" pitchFamily="34" charset="-122"/>
                <a:ea typeface="微软雅黑" panose="020B0503020204020204" pitchFamily="34" charset="-122"/>
              </a:rPr>
              <a:t>现状</a:t>
            </a:r>
            <a:r>
              <a:rPr lang="zh-CN" altLang="en-US" sz="1067" dirty="0">
                <a:latin typeface="微软雅黑" panose="020B0503020204020204" pitchFamily="34" charset="-122"/>
                <a:ea typeface="微软雅黑" panose="020B0503020204020204" pitchFamily="34" charset="-122"/>
              </a:rPr>
              <a:t>：</a:t>
            </a:r>
            <a:r>
              <a:rPr lang="en-US" altLang="zh-CN" sz="1067" dirty="0">
                <a:latin typeface="微软雅黑" panose="020B0503020204020204" pitchFamily="34" charset="-122"/>
                <a:ea typeface="微软雅黑" panose="020B0503020204020204" pitchFamily="34" charset="-122"/>
              </a:rPr>
              <a:t>DCQCN</a:t>
            </a:r>
            <a:r>
              <a:rPr lang="zh-CN" altLang="en-US" sz="1067" dirty="0">
                <a:latin typeface="微软雅黑" panose="020B0503020204020204" pitchFamily="34" charset="-122"/>
                <a:ea typeface="微软雅黑" panose="020B0503020204020204" pitchFamily="34" charset="-122"/>
              </a:rPr>
              <a:t>、</a:t>
            </a:r>
            <a:r>
              <a:rPr lang="en-US" altLang="zh-CN" sz="1067" dirty="0">
                <a:latin typeface="微软雅黑" panose="020B0503020204020204" pitchFamily="34" charset="-122"/>
                <a:ea typeface="微软雅黑" panose="020B0503020204020204" pitchFamily="34" charset="-122"/>
              </a:rPr>
              <a:t>Timely</a:t>
            </a:r>
            <a:r>
              <a:rPr lang="zh-CN" altLang="en-US" sz="1067" dirty="0">
                <a:latin typeface="微软雅黑" panose="020B0503020204020204" pitchFamily="34" charset="-122"/>
                <a:ea typeface="微软雅黑" panose="020B0503020204020204" pitchFamily="34" charset="-122"/>
              </a:rPr>
              <a:t>等算法</a:t>
            </a:r>
            <a:endParaRPr lang="en-US" altLang="zh-CN" sz="1067" dirty="0">
              <a:latin typeface="微软雅黑" panose="020B0503020204020204" pitchFamily="34" charset="-122"/>
              <a:ea typeface="微软雅黑" panose="020B0503020204020204" pitchFamily="34" charset="-122"/>
            </a:endParaRPr>
          </a:p>
          <a:p>
            <a:endParaRPr lang="en-US" altLang="zh-CN" sz="1067" dirty="0">
              <a:latin typeface="微软雅黑" panose="020B0503020204020204" pitchFamily="34" charset="-122"/>
              <a:ea typeface="微软雅黑" panose="020B0503020204020204" pitchFamily="34" charset="-122"/>
            </a:endParaRPr>
          </a:p>
          <a:p>
            <a:r>
              <a:rPr lang="en-US" altLang="zh-CN" sz="1067" b="1" dirty="0">
                <a:latin typeface="微软雅黑" panose="020B0503020204020204" pitchFamily="34" charset="-122"/>
                <a:ea typeface="微软雅黑" panose="020B0503020204020204" pitchFamily="34" charset="-122"/>
              </a:rPr>
              <a:t>UEC</a:t>
            </a:r>
            <a:r>
              <a:rPr lang="zh-CN" altLang="en-US" sz="1067" dirty="0">
                <a:latin typeface="微软雅黑" panose="020B0503020204020204" pitchFamily="34" charset="-122"/>
                <a:ea typeface="微软雅黑" panose="020B0503020204020204" pitchFamily="34" charset="-122"/>
              </a:rPr>
              <a:t>：</a:t>
            </a:r>
            <a:endParaRPr lang="en-US" altLang="zh-CN" sz="1067" dirty="0">
              <a:latin typeface="微软雅黑" panose="020B0503020204020204" pitchFamily="34" charset="-122"/>
              <a:ea typeface="微软雅黑" panose="020B0503020204020204" pitchFamily="34" charset="-122"/>
            </a:endParaRPr>
          </a:p>
          <a:p>
            <a:pPr marL="120648" indent="-120648">
              <a:buFont typeface="+mj-lt"/>
              <a:buAutoNum type="arabicPeriod"/>
            </a:pPr>
            <a:r>
              <a:rPr lang="en-US" altLang="zh-CN" sz="1067" dirty="0">
                <a:latin typeface="微软雅黑" panose="020B0503020204020204" pitchFamily="34" charset="-122"/>
                <a:ea typeface="微软雅黑" panose="020B0503020204020204" pitchFamily="34" charset="-122"/>
              </a:rPr>
              <a:t>1</a:t>
            </a:r>
            <a:r>
              <a:rPr lang="zh-CN" altLang="en-US" sz="1067" dirty="0">
                <a:latin typeface="微软雅黑" panose="020B0503020204020204" pitchFamily="34" charset="-122"/>
                <a:ea typeface="微软雅黑" panose="020B0503020204020204" pitchFamily="34" charset="-122"/>
              </a:rPr>
              <a:t>当存在一个非拥塞路径时，快速的提升流量到线速</a:t>
            </a:r>
            <a:endParaRPr lang="en-US" altLang="zh-CN" sz="1067" dirty="0">
              <a:latin typeface="微软雅黑" panose="020B0503020204020204" pitchFamily="34" charset="-122"/>
              <a:ea typeface="微软雅黑" panose="020B0503020204020204" pitchFamily="34" charset="-122"/>
            </a:endParaRPr>
          </a:p>
          <a:p>
            <a:pPr marL="120648" indent="-120648">
              <a:buFont typeface="+mj-lt"/>
              <a:buAutoNum type="arabicPeriod"/>
            </a:pPr>
            <a:r>
              <a:rPr lang="en-US" altLang="zh-CN" sz="1067" dirty="0">
                <a:latin typeface="微软雅黑" panose="020B0503020204020204" pitchFamily="34" charset="-122"/>
                <a:ea typeface="微软雅黑" panose="020B0503020204020204" pitchFamily="34" charset="-122"/>
              </a:rPr>
              <a:t>2</a:t>
            </a:r>
            <a:r>
              <a:rPr lang="zh-CN" altLang="en-US" sz="1067" dirty="0">
                <a:latin typeface="微软雅黑" panose="020B0503020204020204" pitchFamily="34" charset="-122"/>
                <a:ea typeface="微软雅黑" panose="020B0503020204020204" pitchFamily="34" charset="-122"/>
              </a:rPr>
              <a:t>管理网络中</a:t>
            </a:r>
            <a:r>
              <a:rPr lang="en-US" altLang="zh-CN" sz="1067" dirty="0">
                <a:latin typeface="微软雅黑" panose="020B0503020204020204" pitchFamily="34" charset="-122"/>
                <a:ea typeface="微软雅黑" panose="020B0503020204020204" pitchFamily="34" charset="-122"/>
              </a:rPr>
              <a:t>(fabric)</a:t>
            </a:r>
            <a:r>
              <a:rPr lang="zh-CN" altLang="en-US" sz="1067" dirty="0">
                <a:latin typeface="微软雅黑" panose="020B0503020204020204" pitchFamily="34" charset="-122"/>
                <a:ea typeface="微软雅黑" panose="020B0503020204020204" pitchFamily="34" charset="-122"/>
              </a:rPr>
              <a:t>、最后一跳</a:t>
            </a:r>
            <a:r>
              <a:rPr lang="en-US" altLang="zh-CN" sz="1067" dirty="0">
                <a:latin typeface="微软雅黑" panose="020B0503020204020204" pitchFamily="34" charset="-122"/>
                <a:ea typeface="微软雅黑" panose="020B0503020204020204" pitchFamily="34" charset="-122"/>
              </a:rPr>
              <a:t>(last hop)</a:t>
            </a:r>
            <a:r>
              <a:rPr lang="zh-CN" altLang="en-US" sz="1067" dirty="0">
                <a:latin typeface="微软雅黑" panose="020B0503020204020204" pitchFamily="34" charset="-122"/>
                <a:ea typeface="微软雅黑" panose="020B0503020204020204" pitchFamily="34" charset="-122"/>
              </a:rPr>
              <a:t>的路径拥塞</a:t>
            </a:r>
            <a:endParaRPr lang="en-US" altLang="zh-CN" sz="1067" dirty="0">
              <a:latin typeface="微软雅黑" panose="020B0503020204020204" pitchFamily="34" charset="-122"/>
              <a:ea typeface="微软雅黑" panose="020B0503020204020204" pitchFamily="34" charset="-122"/>
            </a:endParaRPr>
          </a:p>
          <a:p>
            <a:pPr marL="120648" indent="-120648">
              <a:buFont typeface="+mj-lt"/>
              <a:buAutoNum type="arabicPeriod"/>
            </a:pPr>
            <a:r>
              <a:rPr lang="en-US" altLang="zh-CN" sz="1067" dirty="0">
                <a:latin typeface="微软雅黑" panose="020B0503020204020204" pitchFamily="34" charset="-122"/>
                <a:ea typeface="微软雅黑" panose="020B0503020204020204" pitchFamily="34" charset="-122"/>
              </a:rPr>
              <a:t>3</a:t>
            </a:r>
            <a:r>
              <a:rPr lang="zh-CN" altLang="en-US" sz="1067" dirty="0">
                <a:latin typeface="微软雅黑" panose="020B0503020204020204" pitchFamily="34" charset="-122"/>
                <a:ea typeface="微软雅黑" panose="020B0503020204020204" pitchFamily="34" charset="-122"/>
              </a:rPr>
              <a:t>在最终的</a:t>
            </a:r>
            <a:r>
              <a:rPr lang="en-US" altLang="zh-CN" sz="1067" dirty="0" err="1">
                <a:latin typeface="微软雅黑" panose="020B0503020204020204" pitchFamily="34" charset="-122"/>
                <a:ea typeface="微软雅黑" panose="020B0503020204020204" pitchFamily="34" charset="-122"/>
              </a:rPr>
              <a:t>incast</a:t>
            </a:r>
            <a:r>
              <a:rPr lang="zh-CN" altLang="en-US" sz="1067" dirty="0">
                <a:latin typeface="微软雅黑" panose="020B0503020204020204" pitchFamily="34" charset="-122"/>
                <a:ea typeface="微软雅黑" panose="020B0503020204020204" pitchFamily="34" charset="-122"/>
              </a:rPr>
              <a:t>多打</a:t>
            </a:r>
            <a:r>
              <a:rPr lang="en-US" altLang="zh-CN" sz="1067" dirty="0">
                <a:latin typeface="微软雅黑" panose="020B0503020204020204" pitchFamily="34" charset="-122"/>
                <a:ea typeface="微软雅黑" panose="020B0503020204020204" pitchFamily="34" charset="-122"/>
              </a:rPr>
              <a:t>1</a:t>
            </a:r>
            <a:r>
              <a:rPr lang="zh-CN" altLang="en-US" sz="1067" dirty="0">
                <a:latin typeface="微软雅黑" panose="020B0503020204020204" pitchFamily="34" charset="-122"/>
                <a:ea typeface="微软雅黑" panose="020B0503020204020204" pitchFamily="34" charset="-122"/>
              </a:rPr>
              <a:t>链路上，如何控制并解决它所导致的丢包、重传、尾延迟的问题</a:t>
            </a:r>
            <a:endParaRPr lang="en-US" altLang="zh-CN" sz="1067" dirty="0">
              <a:latin typeface="微软雅黑" panose="020B0503020204020204" pitchFamily="34" charset="-122"/>
              <a:ea typeface="微软雅黑" panose="020B0503020204020204" pitchFamily="34" charset="-122"/>
            </a:endParaRPr>
          </a:p>
          <a:p>
            <a:pPr marL="120648" indent="-120648">
              <a:buFont typeface="+mj-lt"/>
              <a:buAutoNum type="arabicPeriod"/>
            </a:pPr>
            <a:r>
              <a:rPr lang="en-US" altLang="zh-CN" sz="1067" dirty="0">
                <a:latin typeface="微软雅黑" panose="020B0503020204020204" pitchFamily="34" charset="-122"/>
                <a:ea typeface="微软雅黑" panose="020B0503020204020204" pitchFamily="34" charset="-122"/>
              </a:rPr>
              <a:t>4</a:t>
            </a:r>
            <a:r>
              <a:rPr lang="zh-CN" altLang="en-US" sz="1067" dirty="0">
                <a:latin typeface="微软雅黑" panose="020B0503020204020204" pitchFamily="34" charset="-122"/>
                <a:ea typeface="微软雅黑" panose="020B0503020204020204" pitchFamily="34" charset="-122"/>
              </a:rPr>
              <a:t>当组网扩大、流量发生变化时，免调优、免配置、免监控。</a:t>
            </a:r>
            <a:endParaRPr lang="en-US" altLang="zh-CN" sz="1067" dirty="0">
              <a:latin typeface="微软雅黑" panose="020B0503020204020204" pitchFamily="34" charset="-122"/>
              <a:ea typeface="微软雅黑" panose="020B0503020204020204" pitchFamily="34" charset="-122"/>
            </a:endParaRPr>
          </a:p>
          <a:p>
            <a:endParaRPr lang="en-US" altLang="zh-CN" sz="1067" dirty="0">
              <a:latin typeface="微软雅黑" panose="020B0503020204020204" pitchFamily="34" charset="-122"/>
              <a:ea typeface="微软雅黑" panose="020B0503020204020204" pitchFamily="34" charset="-122"/>
            </a:endParaRPr>
          </a:p>
          <a:p>
            <a:r>
              <a:rPr lang="zh-CN" altLang="en-US" sz="1067" dirty="0">
                <a:solidFill>
                  <a:srgbClr val="3333FF"/>
                </a:solidFill>
                <a:latin typeface="微软雅黑" panose="020B0503020204020204" pitchFamily="34" charset="-122"/>
                <a:ea typeface="微软雅黑" panose="020B0503020204020204" pitchFamily="34" charset="-122"/>
              </a:rPr>
              <a:t>优化拥塞控制依赖端到端</a:t>
            </a:r>
            <a:r>
              <a:rPr lang="en-US" altLang="zh-CN" sz="1067" dirty="0">
                <a:solidFill>
                  <a:srgbClr val="3333FF"/>
                </a:solidFill>
                <a:latin typeface="微软雅黑" panose="020B0503020204020204" pitchFamily="34" charset="-122"/>
                <a:ea typeface="微软雅黑" panose="020B0503020204020204" pitchFamily="34" charset="-122"/>
              </a:rPr>
              <a:t>telemetry</a:t>
            </a:r>
            <a:r>
              <a:rPr lang="zh-CN" altLang="en-US" sz="1067" dirty="0">
                <a:solidFill>
                  <a:srgbClr val="3333FF"/>
                </a:solidFill>
                <a:latin typeface="微软雅黑" panose="020B0503020204020204" pitchFamily="34" charset="-122"/>
                <a:ea typeface="微软雅黑" panose="020B0503020204020204" pitchFamily="34" charset="-122"/>
              </a:rPr>
              <a:t>，提供拥塞位置、拥塞原因、缩短拥塞通知路径等。</a:t>
            </a:r>
            <a:endParaRPr lang="en-US" altLang="zh-CN" sz="1067" dirty="0">
              <a:solidFill>
                <a:srgbClr val="3333FF"/>
              </a:solidFill>
              <a:latin typeface="微软雅黑" panose="020B0503020204020204" pitchFamily="34" charset="-122"/>
              <a:ea typeface="微软雅黑" panose="020B0503020204020204" pitchFamily="34" charset="-122"/>
            </a:endParaRPr>
          </a:p>
        </p:txBody>
      </p:sp>
      <p:sp>
        <p:nvSpPr>
          <p:cNvPr id="34" name="矩形 33">
            <a:extLst>
              <a:ext uri="{FF2B5EF4-FFF2-40B4-BE49-F238E27FC236}">
                <a16:creationId xmlns:a16="http://schemas.microsoft.com/office/drawing/2014/main" id="{76A60C3A-71AC-3964-43C0-3721B87FBAE9}"/>
              </a:ext>
            </a:extLst>
          </p:cNvPr>
          <p:cNvSpPr/>
          <p:nvPr/>
        </p:nvSpPr>
        <p:spPr>
          <a:xfrm>
            <a:off x="8666288" y="3679999"/>
            <a:ext cx="3386282" cy="3048142"/>
          </a:xfrm>
          <a:prstGeom prst="rect">
            <a:avLst/>
          </a:prstGeom>
          <a:solidFill>
            <a:schemeClr val="bg2">
              <a:lumMod val="20000"/>
              <a:lumOff val="80000"/>
            </a:schemeClr>
          </a:solidFill>
          <a:ln>
            <a:solidFill>
              <a:schemeClr val="bg2"/>
            </a:solidFill>
            <a:extLst>
              <a:ext uri="{C807C97D-BFC1-408E-A445-0C87EB9F89A2}">
                <ask:lineSketchStyleProps xmlns:ask="http://schemas.microsoft.com/office/drawing/2018/sketchyshapes">
                  <ask:type>
                    <ask:lineSketchNone/>
                  </ask:type>
                </ask:lineSketchStyleProps>
              </a:ext>
            </a:extLst>
          </a:ln>
        </p:spPr>
        <p:txBody>
          <a:bodyPr wrap="square">
            <a:spAutoFit/>
          </a:bodyPr>
          <a:lstStyle/>
          <a:p>
            <a:pPr algn="ctr"/>
            <a:r>
              <a:rPr lang="zh-CN" altLang="en-US" sz="1067" b="1" dirty="0">
                <a:latin typeface="微软雅黑" panose="020B0503020204020204" pitchFamily="34" charset="-122"/>
                <a:ea typeface="微软雅黑" panose="020B0503020204020204" pitchFamily="34" charset="-122"/>
              </a:rPr>
              <a:t>特性</a:t>
            </a:r>
            <a:r>
              <a:rPr lang="en-US" altLang="zh-CN" sz="1067" b="1" dirty="0">
                <a:latin typeface="微软雅黑" panose="020B0503020204020204" pitchFamily="34" charset="-122"/>
                <a:ea typeface="微软雅黑" panose="020B0503020204020204" pitchFamily="34" charset="-122"/>
              </a:rPr>
              <a:t>4.UET</a:t>
            </a:r>
            <a:r>
              <a:rPr lang="zh-CN" altLang="en-US" sz="1067" b="1" dirty="0">
                <a:latin typeface="微软雅黑" panose="020B0503020204020204" pitchFamily="34" charset="-122"/>
                <a:ea typeface="微软雅黑" panose="020B0503020204020204" pitchFamily="34" charset="-122"/>
              </a:rPr>
              <a:t>传输层</a:t>
            </a:r>
            <a:endParaRPr lang="en-US" altLang="zh-CN" sz="1067" b="1" dirty="0">
              <a:latin typeface="微软雅黑" panose="020B0503020204020204" pitchFamily="34" charset="-122"/>
              <a:ea typeface="微软雅黑" panose="020B0503020204020204" pitchFamily="34" charset="-122"/>
            </a:endParaRPr>
          </a:p>
          <a:p>
            <a:pPr algn="ctr"/>
            <a:r>
              <a:rPr lang="zh-CN" altLang="en-US" sz="1067" dirty="0">
                <a:latin typeface="微软雅黑" panose="020B0503020204020204" pitchFamily="34" charset="-122"/>
                <a:ea typeface="微软雅黑" panose="020B0503020204020204" pitchFamily="34" charset="-122"/>
              </a:rPr>
              <a:t>（</a:t>
            </a:r>
            <a:r>
              <a:rPr lang="en-US" altLang="zh-CN" sz="1067" dirty="0">
                <a:latin typeface="微软雅黑" panose="020B0503020204020204" pitchFamily="34" charset="-122"/>
                <a:ea typeface="微软雅黑" panose="020B0503020204020204" pitchFamily="34" charset="-122"/>
              </a:rPr>
              <a:t>Ultra </a:t>
            </a:r>
            <a:r>
              <a:rPr lang="en-US" altLang="zh-CN" sz="1067" dirty="0" err="1">
                <a:latin typeface="微软雅黑" panose="020B0503020204020204" pitchFamily="34" charset="-122"/>
                <a:ea typeface="微软雅黑" panose="020B0503020204020204" pitchFamily="34" charset="-122"/>
              </a:rPr>
              <a:t>Ehternet</a:t>
            </a:r>
            <a:r>
              <a:rPr lang="en-US" altLang="zh-CN" sz="1067" dirty="0">
                <a:latin typeface="微软雅黑" panose="020B0503020204020204" pitchFamily="34" charset="-122"/>
                <a:ea typeface="微软雅黑" panose="020B0503020204020204" pitchFamily="34" charset="-122"/>
              </a:rPr>
              <a:t> Transport</a:t>
            </a:r>
            <a:r>
              <a:rPr lang="zh-CN" altLang="en-US" sz="1067" dirty="0">
                <a:latin typeface="微软雅黑" panose="020B0503020204020204" pitchFamily="34" charset="-122"/>
                <a:ea typeface="微软雅黑" panose="020B0503020204020204" pitchFamily="34" charset="-122"/>
              </a:rPr>
              <a:t>）</a:t>
            </a:r>
            <a:endParaRPr lang="en-US" altLang="zh-CN" sz="1067" dirty="0">
              <a:latin typeface="微软雅黑" panose="020B0503020204020204" pitchFamily="34" charset="-122"/>
              <a:ea typeface="微软雅黑" panose="020B0503020204020204" pitchFamily="34" charset="-122"/>
            </a:endParaRPr>
          </a:p>
          <a:p>
            <a:pPr algn="ctr"/>
            <a:endParaRPr lang="en-US" altLang="zh-CN" sz="1067" dirty="0">
              <a:latin typeface="微软雅黑" panose="020B0503020204020204" pitchFamily="34" charset="-122"/>
              <a:ea typeface="微软雅黑" panose="020B0503020204020204" pitchFamily="34" charset="-122"/>
            </a:endParaRPr>
          </a:p>
          <a:p>
            <a:r>
              <a:rPr lang="zh-CN" altLang="en-US" sz="1067" b="1" dirty="0">
                <a:latin typeface="微软雅黑" panose="020B0503020204020204" pitchFamily="34" charset="-122"/>
                <a:ea typeface="微软雅黑" panose="020B0503020204020204" pitchFamily="34" charset="-122"/>
              </a:rPr>
              <a:t>现状</a:t>
            </a:r>
            <a:r>
              <a:rPr lang="zh-CN" altLang="en-US" sz="1067" dirty="0">
                <a:latin typeface="微软雅黑" panose="020B0503020204020204" pitchFamily="34" charset="-122"/>
                <a:ea typeface="微软雅黑" panose="020B0503020204020204" pitchFamily="34" charset="-122"/>
              </a:rPr>
              <a:t>：</a:t>
            </a:r>
            <a:endParaRPr lang="en-US" altLang="zh-CN" sz="1067" dirty="0">
              <a:latin typeface="微软雅黑" panose="020B0503020204020204" pitchFamily="34" charset="-122"/>
              <a:ea typeface="微软雅黑" panose="020B0503020204020204" pitchFamily="34" charset="-122"/>
            </a:endParaRPr>
          </a:p>
          <a:p>
            <a:pPr marL="120648" indent="-120648">
              <a:buFont typeface="+mj-lt"/>
              <a:buAutoNum type="arabicPeriod"/>
            </a:pPr>
            <a:r>
              <a:rPr lang="en-US" altLang="zh-CN" sz="1067" dirty="0">
                <a:latin typeface="微软雅黑" panose="020B0503020204020204" pitchFamily="34" charset="-122"/>
                <a:ea typeface="微软雅黑" panose="020B0503020204020204" pitchFamily="34" charset="-122"/>
              </a:rPr>
              <a:t>1RDMA</a:t>
            </a:r>
            <a:r>
              <a:rPr lang="zh-CN" altLang="en-US" sz="1067" dirty="0">
                <a:latin typeface="微软雅黑" panose="020B0503020204020204" pitchFamily="34" charset="-122"/>
                <a:ea typeface="微软雅黑" panose="020B0503020204020204" pitchFamily="34" charset="-122"/>
              </a:rPr>
              <a:t>的</a:t>
            </a:r>
            <a:r>
              <a:rPr lang="en-US" altLang="zh-CN" sz="1067" dirty="0">
                <a:latin typeface="微软雅黑" panose="020B0503020204020204" pitchFamily="34" charset="-122"/>
                <a:ea typeface="微软雅黑" panose="020B0503020204020204" pitchFamily="34" charset="-122"/>
              </a:rPr>
              <a:t>go-back-N</a:t>
            </a:r>
            <a:r>
              <a:rPr lang="zh-CN" altLang="en-US" sz="1067" dirty="0">
                <a:latin typeface="微软雅黑" panose="020B0503020204020204" pitchFamily="34" charset="-122"/>
                <a:ea typeface="微软雅黑" panose="020B0503020204020204" pitchFamily="34" charset="-122"/>
              </a:rPr>
              <a:t>要求</a:t>
            </a:r>
            <a:r>
              <a:rPr lang="en-US" altLang="zh-CN" sz="1067" dirty="0">
                <a:latin typeface="微软雅黑" panose="020B0503020204020204" pitchFamily="34" charset="-122"/>
                <a:ea typeface="微软雅黑" panose="020B0503020204020204" pitchFamily="34" charset="-122"/>
              </a:rPr>
              <a:t>lossless</a:t>
            </a:r>
            <a:r>
              <a:rPr lang="zh-CN" altLang="en-US" sz="1067" dirty="0">
                <a:latin typeface="微软雅黑" panose="020B0503020204020204" pitchFamily="34" charset="-122"/>
                <a:ea typeface="微软雅黑" panose="020B0503020204020204" pitchFamily="34" charset="-122"/>
              </a:rPr>
              <a:t>，</a:t>
            </a:r>
            <a:r>
              <a:rPr lang="en-US" altLang="zh-CN" sz="1067" dirty="0">
                <a:latin typeface="微软雅黑" panose="020B0503020204020204" pitchFamily="34" charset="-122"/>
                <a:ea typeface="微软雅黑" panose="020B0503020204020204" pitchFamily="34" charset="-122"/>
              </a:rPr>
              <a:t>lossless</a:t>
            </a:r>
            <a:r>
              <a:rPr lang="zh-CN" altLang="en-US" sz="1067" dirty="0">
                <a:latin typeface="微软雅黑" panose="020B0503020204020204" pitchFamily="34" charset="-122"/>
                <a:ea typeface="微软雅黑" panose="020B0503020204020204" pitchFamily="34" charset="-122"/>
              </a:rPr>
              <a:t>要求</a:t>
            </a:r>
            <a:r>
              <a:rPr lang="en-US" altLang="zh-CN" sz="1067" dirty="0">
                <a:latin typeface="微软雅黑" panose="020B0503020204020204" pitchFamily="34" charset="-122"/>
                <a:ea typeface="微软雅黑" panose="020B0503020204020204" pitchFamily="34" charset="-122"/>
              </a:rPr>
              <a:t>PFC</a:t>
            </a:r>
            <a:r>
              <a:rPr lang="zh-CN" altLang="en-US" sz="1067" dirty="0">
                <a:latin typeface="微软雅黑" panose="020B0503020204020204" pitchFamily="34" charset="-122"/>
                <a:ea typeface="微软雅黑" panose="020B0503020204020204" pitchFamily="34" charset="-122"/>
              </a:rPr>
              <a:t>，</a:t>
            </a:r>
            <a:r>
              <a:rPr lang="en-US" altLang="zh-CN" sz="1067" dirty="0">
                <a:latin typeface="微软雅黑" panose="020B0503020204020204" pitchFamily="34" charset="-122"/>
                <a:ea typeface="微软雅黑" panose="020B0503020204020204" pitchFamily="34" charset="-122"/>
              </a:rPr>
              <a:t>PFC</a:t>
            </a:r>
            <a:r>
              <a:rPr lang="zh-CN" altLang="en-US" sz="1067" dirty="0">
                <a:latin typeface="微软雅黑" panose="020B0503020204020204" pitchFamily="34" charset="-122"/>
                <a:ea typeface="微软雅黑" panose="020B0503020204020204" pitchFamily="34" charset="-122"/>
              </a:rPr>
              <a:t>带来需要持续对网络优化和监控等问题，导致了高</a:t>
            </a:r>
            <a:r>
              <a:rPr lang="en-US" altLang="zh-CN" sz="1067" dirty="0">
                <a:latin typeface="微软雅黑" panose="020B0503020204020204" pitchFamily="34" charset="-122"/>
                <a:ea typeface="微软雅黑" panose="020B0503020204020204" pitchFamily="34" charset="-122"/>
              </a:rPr>
              <a:t>TCO</a:t>
            </a:r>
            <a:r>
              <a:rPr lang="zh-CN" altLang="en-US" sz="1067" dirty="0">
                <a:latin typeface="微软雅黑" panose="020B0503020204020204" pitchFamily="34" charset="-122"/>
                <a:ea typeface="微软雅黑" panose="020B0503020204020204" pitchFamily="34" charset="-122"/>
              </a:rPr>
              <a:t>。</a:t>
            </a:r>
            <a:endParaRPr lang="en-US" altLang="zh-CN" sz="1067" dirty="0">
              <a:latin typeface="微软雅黑" panose="020B0503020204020204" pitchFamily="34" charset="-122"/>
              <a:ea typeface="微软雅黑" panose="020B0503020204020204" pitchFamily="34" charset="-122"/>
            </a:endParaRPr>
          </a:p>
          <a:p>
            <a:pPr marL="120648" indent="-120648">
              <a:buFont typeface="+mj-lt"/>
              <a:buAutoNum type="arabicPeriod"/>
            </a:pPr>
            <a:r>
              <a:rPr lang="en-US" altLang="zh-CN" sz="1067" dirty="0">
                <a:latin typeface="微软雅黑" panose="020B0503020204020204" pitchFamily="34" charset="-122"/>
                <a:ea typeface="微软雅黑" panose="020B0503020204020204" pitchFamily="34" charset="-122"/>
              </a:rPr>
              <a:t>2.RDMA</a:t>
            </a:r>
            <a:r>
              <a:rPr lang="zh-CN" altLang="en-US" sz="1067" dirty="0">
                <a:latin typeface="微软雅黑" panose="020B0503020204020204" pitchFamily="34" charset="-122"/>
                <a:ea typeface="微软雅黑" panose="020B0503020204020204" pitchFamily="34" charset="-122"/>
              </a:rPr>
              <a:t>的</a:t>
            </a:r>
            <a:r>
              <a:rPr lang="en-US" altLang="zh-CN" sz="1067" dirty="0">
                <a:latin typeface="微软雅黑" panose="020B0503020204020204" pitchFamily="34" charset="-122"/>
                <a:ea typeface="微软雅黑" panose="020B0503020204020204" pitchFamily="34" charset="-122"/>
              </a:rPr>
              <a:t>RC</a:t>
            </a:r>
            <a:r>
              <a:rPr lang="zh-CN" altLang="en-US" sz="1067" dirty="0">
                <a:latin typeface="微软雅黑" panose="020B0503020204020204" pitchFamily="34" charset="-122"/>
                <a:ea typeface="微软雅黑" panose="020B0503020204020204" pitchFamily="34" charset="-122"/>
              </a:rPr>
              <a:t>传输模式下，在硬件卸载方面效率受限。</a:t>
            </a:r>
            <a:endParaRPr lang="en-US" altLang="zh-CN" sz="1067" dirty="0">
              <a:latin typeface="微软雅黑" panose="020B0503020204020204" pitchFamily="34" charset="-122"/>
              <a:ea typeface="微软雅黑" panose="020B0503020204020204" pitchFamily="34" charset="-122"/>
            </a:endParaRPr>
          </a:p>
          <a:p>
            <a:r>
              <a:rPr lang="en-US" altLang="zh-CN" sz="1067" b="1" dirty="0">
                <a:latin typeface="微软雅黑" panose="020B0503020204020204" pitchFamily="34" charset="-122"/>
                <a:ea typeface="微软雅黑" panose="020B0503020204020204" pitchFamily="34" charset="-122"/>
              </a:rPr>
              <a:t>UEC</a:t>
            </a:r>
            <a:r>
              <a:rPr lang="zh-CN" altLang="en-US" sz="1067" dirty="0">
                <a:latin typeface="微软雅黑" panose="020B0503020204020204" pitchFamily="34" charset="-122"/>
                <a:ea typeface="微软雅黑" panose="020B0503020204020204" pitchFamily="34" charset="-122"/>
              </a:rPr>
              <a:t>：设计新传输层，主要原则为</a:t>
            </a:r>
            <a:r>
              <a:rPr lang="en-US" altLang="zh-CN" sz="1067" dirty="0">
                <a:latin typeface="微软雅黑" panose="020B0503020204020204" pitchFamily="34" charset="-122"/>
                <a:ea typeface="微软雅黑" panose="020B0503020204020204" pitchFamily="34" charset="-122"/>
              </a:rPr>
              <a:t>1</a:t>
            </a:r>
            <a:r>
              <a:rPr lang="zh-CN" altLang="en-US" sz="1067" dirty="0">
                <a:latin typeface="微软雅黑" panose="020B0503020204020204" pitchFamily="34" charset="-122"/>
                <a:ea typeface="微软雅黑" panose="020B0503020204020204" pitchFamily="34" charset="-122"/>
              </a:rPr>
              <a:t>支持丢包恢复，</a:t>
            </a:r>
            <a:r>
              <a:rPr lang="en-US" altLang="zh-CN" sz="1067" dirty="0">
                <a:latin typeface="微软雅黑" panose="020B0503020204020204" pitchFamily="34" charset="-122"/>
                <a:ea typeface="微软雅黑" panose="020B0503020204020204" pitchFamily="34" charset="-122"/>
              </a:rPr>
              <a:t>2</a:t>
            </a:r>
            <a:r>
              <a:rPr lang="zh-CN" altLang="en-US" sz="1067" dirty="0">
                <a:latin typeface="微软雅黑" panose="020B0503020204020204" pitchFamily="34" charset="-122"/>
                <a:ea typeface="微软雅黑" panose="020B0503020204020204" pitchFamily="34" charset="-122"/>
              </a:rPr>
              <a:t>支持无</a:t>
            </a:r>
            <a:r>
              <a:rPr lang="en-US" altLang="zh-CN" sz="1067" dirty="0">
                <a:latin typeface="微软雅黑" panose="020B0503020204020204" pitchFamily="34" charset="-122"/>
                <a:ea typeface="微软雅黑" panose="020B0503020204020204" pitchFamily="34" charset="-122"/>
              </a:rPr>
              <a:t>PFC</a:t>
            </a:r>
            <a:r>
              <a:rPr lang="zh-CN" altLang="en-US" sz="1067" dirty="0">
                <a:latin typeface="微软雅黑" panose="020B0503020204020204" pitchFamily="34" charset="-122"/>
                <a:ea typeface="微软雅黑" panose="020B0503020204020204" pitchFamily="34" charset="-122"/>
              </a:rPr>
              <a:t>的网络。主要特点：</a:t>
            </a:r>
            <a:endParaRPr lang="en-US" altLang="zh-CN" sz="1067" dirty="0">
              <a:latin typeface="微软雅黑" panose="020B0503020204020204" pitchFamily="34" charset="-122"/>
              <a:ea typeface="微软雅黑" panose="020B0503020204020204" pitchFamily="34" charset="-122"/>
            </a:endParaRPr>
          </a:p>
          <a:p>
            <a:pPr marL="120648" indent="-120648">
              <a:buFont typeface="+mj-lt"/>
              <a:buAutoNum type="arabicPeriod"/>
            </a:pPr>
            <a:r>
              <a:rPr lang="zh-CN" altLang="en-US" sz="1067" dirty="0">
                <a:latin typeface="微软雅黑" panose="020B0503020204020204" pitchFamily="34" charset="-122"/>
                <a:ea typeface="微软雅黑" panose="020B0503020204020204" pitchFamily="34" charset="-122"/>
              </a:rPr>
              <a:t>开放协议，运行在</a:t>
            </a:r>
            <a:r>
              <a:rPr lang="en-US" altLang="zh-CN" sz="1067" dirty="0">
                <a:latin typeface="微软雅黑" panose="020B0503020204020204" pitchFamily="34" charset="-122"/>
                <a:ea typeface="微软雅黑" panose="020B0503020204020204" pitchFamily="34" charset="-122"/>
              </a:rPr>
              <a:t>IP/</a:t>
            </a:r>
            <a:r>
              <a:rPr lang="en-US" altLang="zh-CN" sz="1067" dirty="0" err="1">
                <a:latin typeface="微软雅黑" panose="020B0503020204020204" pitchFamily="34" charset="-122"/>
                <a:ea typeface="微软雅黑" panose="020B0503020204020204" pitchFamily="34" charset="-122"/>
              </a:rPr>
              <a:t>ethernet</a:t>
            </a:r>
            <a:r>
              <a:rPr lang="zh-CN" altLang="en-US" sz="1067" dirty="0">
                <a:latin typeface="微软雅黑" panose="020B0503020204020204" pitchFamily="34" charset="-122"/>
                <a:ea typeface="微软雅黑" panose="020B0503020204020204" pitchFamily="34" charset="-122"/>
              </a:rPr>
              <a:t>协议上</a:t>
            </a:r>
            <a:endParaRPr lang="en-US" altLang="zh-CN" sz="1067" dirty="0">
              <a:latin typeface="微软雅黑" panose="020B0503020204020204" pitchFamily="34" charset="-122"/>
              <a:ea typeface="微软雅黑" panose="020B0503020204020204" pitchFamily="34" charset="-122"/>
            </a:endParaRPr>
          </a:p>
          <a:p>
            <a:pPr marL="120648" indent="-120648">
              <a:buFont typeface="+mj-lt"/>
              <a:buAutoNum type="arabicPeriod"/>
            </a:pPr>
            <a:r>
              <a:rPr lang="zh-CN" altLang="en-US" sz="1067" dirty="0">
                <a:latin typeface="微软雅黑" panose="020B0503020204020204" pitchFamily="34" charset="-122"/>
                <a:ea typeface="微软雅黑" panose="020B0503020204020204" pitchFamily="34" charset="-122"/>
              </a:rPr>
              <a:t>消除</a:t>
            </a:r>
            <a:r>
              <a:rPr lang="en-US" altLang="zh-CN" sz="1067" dirty="0">
                <a:latin typeface="微软雅黑" panose="020B0503020204020204" pitchFamily="34" charset="-122"/>
                <a:ea typeface="微软雅黑" panose="020B0503020204020204" pitchFamily="34" charset="-122"/>
              </a:rPr>
              <a:t>PFC</a:t>
            </a:r>
            <a:r>
              <a:rPr lang="zh-CN" altLang="en-US" sz="1067" dirty="0">
                <a:latin typeface="微软雅黑" panose="020B0503020204020204" pitchFamily="34" charset="-122"/>
                <a:ea typeface="微软雅黑" panose="020B0503020204020204" pitchFamily="34" charset="-122"/>
              </a:rPr>
              <a:t>、负载均衡、路由技术</a:t>
            </a:r>
            <a:endParaRPr lang="en-US" altLang="zh-CN" sz="1067" dirty="0">
              <a:latin typeface="微软雅黑" panose="020B0503020204020204" pitchFamily="34" charset="-122"/>
              <a:ea typeface="微软雅黑" panose="020B0503020204020204" pitchFamily="34" charset="-122"/>
            </a:endParaRPr>
          </a:p>
          <a:p>
            <a:pPr marL="120648" indent="-120648">
              <a:buFont typeface="+mj-lt"/>
              <a:buAutoNum type="arabicPeriod"/>
            </a:pPr>
            <a:r>
              <a:rPr lang="zh-CN" altLang="en-US" sz="1067" dirty="0">
                <a:latin typeface="微软雅黑" panose="020B0503020204020204" pitchFamily="34" charset="-122"/>
                <a:ea typeface="微软雅黑" panose="020B0503020204020204" pitchFamily="34" charset="-122"/>
              </a:rPr>
              <a:t>精确流速控制，允许传输层快速提升至线速转发</a:t>
            </a:r>
            <a:endParaRPr lang="en-US" altLang="zh-CN" sz="1067" dirty="0">
              <a:latin typeface="微软雅黑" panose="020B0503020204020204" pitchFamily="34" charset="-122"/>
              <a:ea typeface="微软雅黑" panose="020B0503020204020204" pitchFamily="34" charset="-122"/>
            </a:endParaRPr>
          </a:p>
          <a:p>
            <a:pPr marL="120648" indent="-120648">
              <a:buFont typeface="+mj-lt"/>
              <a:buAutoNum type="arabicPeriod"/>
            </a:pPr>
            <a:r>
              <a:rPr lang="en-US" altLang="zh-CN" sz="1067" dirty="0">
                <a:latin typeface="微软雅黑" panose="020B0503020204020204" pitchFamily="34" charset="-122"/>
                <a:ea typeface="微软雅黑" panose="020B0503020204020204" pitchFamily="34" charset="-122"/>
              </a:rPr>
              <a:t>API</a:t>
            </a:r>
            <a:r>
              <a:rPr lang="zh-CN" altLang="en-US" sz="1067" dirty="0">
                <a:latin typeface="微软雅黑" panose="020B0503020204020204" pitchFamily="34" charset="-122"/>
                <a:ea typeface="微软雅黑" panose="020B0503020204020204" pitchFamily="34" charset="-122"/>
              </a:rPr>
              <a:t>支持乱序发送、保序接收</a:t>
            </a:r>
            <a:endParaRPr lang="en-US" altLang="zh-CN" sz="1067" dirty="0">
              <a:latin typeface="微软雅黑" panose="020B0503020204020204" pitchFamily="34" charset="-122"/>
              <a:ea typeface="微软雅黑" panose="020B0503020204020204" pitchFamily="34" charset="-122"/>
            </a:endParaRPr>
          </a:p>
          <a:p>
            <a:pPr marL="120648" indent="-120648">
              <a:buFont typeface="+mj-lt"/>
              <a:buAutoNum type="arabicPeriod"/>
            </a:pPr>
            <a:r>
              <a:rPr lang="zh-CN" altLang="en-US" sz="1067" dirty="0">
                <a:latin typeface="微软雅黑" panose="020B0503020204020204" pitchFamily="34" charset="-122"/>
                <a:ea typeface="微软雅黑" panose="020B0503020204020204" pitchFamily="34" charset="-122"/>
              </a:rPr>
              <a:t>最大规模支持</a:t>
            </a:r>
            <a:r>
              <a:rPr lang="en-US" altLang="zh-CN" sz="1067" dirty="0">
                <a:latin typeface="微软雅黑" panose="020B0503020204020204" pitchFamily="34" charset="-122"/>
                <a:ea typeface="微软雅黑" panose="020B0503020204020204" pitchFamily="34" charset="-122"/>
              </a:rPr>
              <a:t>1,000,000</a:t>
            </a:r>
            <a:r>
              <a:rPr lang="zh-CN" altLang="en-US" sz="1067" dirty="0">
                <a:latin typeface="微软雅黑" panose="020B0503020204020204" pitchFamily="34" charset="-122"/>
                <a:ea typeface="微软雅黑" panose="020B0503020204020204" pitchFamily="34" charset="-122"/>
              </a:rPr>
              <a:t>结点</a:t>
            </a:r>
            <a:endParaRPr lang="en-US" altLang="zh-CN" sz="1067" dirty="0">
              <a:latin typeface="微软雅黑" panose="020B0503020204020204" pitchFamily="34" charset="-122"/>
              <a:ea typeface="微软雅黑" panose="020B0503020204020204" pitchFamily="34" charset="-122"/>
            </a:endParaRPr>
          </a:p>
          <a:p>
            <a:pPr marL="120648" indent="-120648">
              <a:buFont typeface="+mj-lt"/>
              <a:buAutoNum type="arabicPeriod"/>
            </a:pPr>
            <a:r>
              <a:rPr lang="zh-CN" altLang="en-US" sz="1067" dirty="0">
                <a:latin typeface="微软雅黑" panose="020B0503020204020204" pitchFamily="34" charset="-122"/>
                <a:ea typeface="微软雅黑" panose="020B0503020204020204" pitchFamily="34" charset="-122"/>
              </a:rPr>
              <a:t>提供最佳网络利用率，免调优</a:t>
            </a:r>
            <a:endParaRPr lang="en-US" altLang="zh-CN" sz="1067" dirty="0">
              <a:latin typeface="微软雅黑" panose="020B0503020204020204" pitchFamily="34" charset="-122"/>
              <a:ea typeface="微软雅黑" panose="020B0503020204020204" pitchFamily="34" charset="-122"/>
            </a:endParaRPr>
          </a:p>
          <a:p>
            <a:pPr marL="120648" indent="-120648">
              <a:buFont typeface="+mj-lt"/>
              <a:buAutoNum type="arabicPeriod"/>
            </a:pPr>
            <a:r>
              <a:rPr lang="en-US" altLang="zh-CN" sz="1067" dirty="0">
                <a:latin typeface="微软雅黑" panose="020B0503020204020204" pitchFamily="34" charset="-122"/>
                <a:ea typeface="微软雅黑" panose="020B0503020204020204" pitchFamily="34" charset="-122"/>
              </a:rPr>
              <a:t> </a:t>
            </a:r>
            <a:r>
              <a:rPr lang="zh-CN" altLang="en-US" sz="1067" dirty="0">
                <a:latin typeface="微软雅黑" panose="020B0503020204020204" pitchFamily="34" charset="-122"/>
                <a:ea typeface="微软雅黑" panose="020B0503020204020204" pitchFamily="34" charset="-122"/>
              </a:rPr>
              <a:t>传输层支持流量加密和认证</a:t>
            </a:r>
            <a:endParaRPr lang="en-US" altLang="zh-CN" sz="1067"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963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nvSpPr>
        <p:spPr>
          <a:xfrm>
            <a:off x="0" y="387985"/>
            <a:ext cx="12192000" cy="518795"/>
          </a:xfrm>
          <a:prstGeom prst="rect">
            <a:avLst/>
          </a:prstGeom>
        </p:spPr>
        <p:txBody>
          <a:bodyPr/>
          <a:lstStyle>
            <a:lvl1pPr algn="l" defTabSz="914400" rtl="0" eaLnBrk="1" latinLnBrk="0" hangingPunct="1">
              <a:lnSpc>
                <a:spcPct val="90000"/>
              </a:lnSpc>
              <a:spcBef>
                <a:spcPct val="0"/>
              </a:spcBef>
              <a:buNone/>
              <a:defRPr sz="3600" b="1" kern="1200">
                <a:solidFill>
                  <a:schemeClr val="accent1">
                    <a:lumMod val="50000"/>
                  </a:schemeClr>
                </a:solidFill>
                <a:latin typeface="微软雅黑" panose="020B0503020204020204" charset="-122"/>
                <a:ea typeface="微软雅黑" panose="020B0503020204020204" charset="-122"/>
                <a:cs typeface="+mj-cs"/>
              </a:defRPr>
            </a:lvl1pPr>
          </a:lstStyle>
          <a:p>
            <a:pPr algn="ctr">
              <a:lnSpc>
                <a:spcPct val="100000"/>
              </a:lnSpc>
              <a:buClrTx/>
              <a:buSzTx/>
              <a:buFontTx/>
            </a:pPr>
            <a:r>
              <a:rPr kumimoji="1" lang="zh-CN" altLang="en-US" dirty="0">
                <a:solidFill>
                  <a:schemeClr val="tx2">
                    <a:lumMod val="90000"/>
                    <a:lumOff val="10000"/>
                  </a:schemeClr>
                </a:solidFill>
                <a:cs typeface="+mn-cs"/>
              </a:rPr>
              <a:t>提  纲</a:t>
            </a:r>
          </a:p>
        </p:txBody>
      </p:sp>
      <p:cxnSp>
        <p:nvCxnSpPr>
          <p:cNvPr id="5" name="直接连接符 4"/>
          <p:cNvCxnSpPr/>
          <p:nvPr/>
        </p:nvCxnSpPr>
        <p:spPr>
          <a:xfrm flipV="1">
            <a:off x="3215640" y="1134053"/>
            <a:ext cx="5760720" cy="18288"/>
          </a:xfrm>
          <a:prstGeom prst="line">
            <a:avLst/>
          </a:prstGeom>
          <a:ln w="381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grpSp>
        <p:nvGrpSpPr>
          <p:cNvPr id="15" name="组合 14"/>
          <p:cNvGrpSpPr/>
          <p:nvPr>
            <p:custDataLst>
              <p:tags r:id="rId1"/>
            </p:custDataLst>
          </p:nvPr>
        </p:nvGrpSpPr>
        <p:grpSpPr>
          <a:xfrm>
            <a:off x="3300984" y="1485029"/>
            <a:ext cx="6473952" cy="521970"/>
            <a:chOff x="3310128" y="1376952"/>
            <a:chExt cx="6473952" cy="521970"/>
          </a:xfrm>
        </p:grpSpPr>
        <p:sp>
          <p:nvSpPr>
            <p:cNvPr id="6" name="文本框 5"/>
            <p:cNvSpPr txBox="1"/>
            <p:nvPr>
              <p:custDataLst>
                <p:tags r:id="rId10"/>
              </p:custDataLst>
            </p:nvPr>
          </p:nvSpPr>
          <p:spPr>
            <a:xfrm>
              <a:off x="3310128" y="1407730"/>
              <a:ext cx="658368" cy="460375"/>
            </a:xfrm>
            <a:prstGeom prst="rect">
              <a:avLst/>
            </a:prstGeom>
            <a:solidFill>
              <a:srgbClr val="163E64"/>
            </a:solidFill>
            <a:ln>
              <a:solidFill>
                <a:srgbClr val="163E64"/>
              </a:solidFill>
            </a:ln>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altLang="zh-CN" sz="2400" b="1" dirty="0">
                  <a:latin typeface="微软雅黑" panose="020B0503020204020204" charset="-122"/>
                  <a:ea typeface="微软雅黑" panose="020B0503020204020204" charset="-122"/>
                </a:rPr>
                <a:t>1</a:t>
              </a:r>
              <a:endParaRPr lang="zh-CN" altLang="en-US" sz="2400" b="1" dirty="0">
                <a:latin typeface="微软雅黑" panose="020B0503020204020204" charset="-122"/>
                <a:ea typeface="微软雅黑" panose="020B0503020204020204" charset="-122"/>
              </a:endParaRPr>
            </a:p>
          </p:txBody>
        </p:sp>
        <p:sp>
          <p:nvSpPr>
            <p:cNvPr id="7" name="文本框 6"/>
            <p:cNvSpPr txBox="1"/>
            <p:nvPr>
              <p:custDataLst>
                <p:tags r:id="rId11"/>
              </p:custDataLst>
            </p:nvPr>
          </p:nvSpPr>
          <p:spPr>
            <a:xfrm>
              <a:off x="4169664" y="1376952"/>
              <a:ext cx="5614416" cy="521970"/>
            </a:xfrm>
            <a:prstGeom prst="rect">
              <a:avLst/>
            </a:prstGeom>
            <a:noFill/>
          </p:spPr>
          <p:txBody>
            <a:bodyPr wrap="square" rtlCol="0">
              <a:spAutoFit/>
            </a:bodyPr>
            <a:lstStyle/>
            <a:p>
              <a:pPr algn="l">
                <a:buClrTx/>
                <a:buSzTx/>
                <a:buFontTx/>
              </a:pPr>
              <a:r>
                <a:rPr kumimoji="1" lang="zh-CN" altLang="en-US" sz="2800" b="1" dirty="0">
                  <a:solidFill>
                    <a:schemeClr val="tx2">
                      <a:lumMod val="90000"/>
                      <a:lumOff val="10000"/>
                    </a:schemeClr>
                  </a:solidFill>
                  <a:latin typeface="微软雅黑" panose="020B0503020204020204" charset="-122"/>
                  <a:ea typeface="微软雅黑" panose="020B0503020204020204" charset="-122"/>
                </a:rPr>
                <a:t>大模型训练简介</a:t>
              </a:r>
            </a:p>
          </p:txBody>
        </p:sp>
      </p:grpSp>
      <p:sp>
        <p:nvSpPr>
          <p:cNvPr id="13" name="文本框 12"/>
          <p:cNvSpPr txBox="1"/>
          <p:nvPr>
            <p:custDataLst>
              <p:tags r:id="rId2"/>
            </p:custDataLst>
          </p:nvPr>
        </p:nvSpPr>
        <p:spPr>
          <a:xfrm>
            <a:off x="3300730" y="2329815"/>
            <a:ext cx="658495" cy="460375"/>
          </a:xfrm>
          <a:prstGeom prst="rect">
            <a:avLst/>
          </a:prstGeom>
          <a:solidFill>
            <a:srgbClr val="163E64"/>
          </a:solidFill>
          <a:ln>
            <a:solidFill>
              <a:srgbClr val="163E64"/>
            </a:solidFill>
          </a:ln>
        </p:spPr>
        <p:style>
          <a:lnRef idx="2">
            <a:schemeClr val="accent5">
              <a:shade val="50000"/>
            </a:schemeClr>
          </a:lnRef>
          <a:fillRef idx="1">
            <a:schemeClr val="accent5"/>
          </a:fillRef>
          <a:effectRef idx="0">
            <a:schemeClr val="accent5"/>
          </a:effectRef>
          <a:fontRef idx="minor">
            <a:schemeClr val="lt1"/>
          </a:fontRef>
        </p:style>
        <p:txBody>
          <a:bodyPr vertOverflow="overflow" horzOverflow="overflow" vert="horz" wrap="square" numCol="1" spcCol="0" rtlCol="0" fromWordArt="0" anchor="ctr" anchorCtr="0" forceAA="0" compatLnSpc="1">
            <a:spAutoFit/>
          </a:bodyPr>
          <a:lstStyle/>
          <a:p>
            <a:pPr lvl="0" algn="ctr">
              <a:buClrTx/>
              <a:buSzTx/>
              <a:buFontTx/>
            </a:pPr>
            <a:r>
              <a:rPr lang="en-US" altLang="zh-CN" sz="2400" b="1" dirty="0">
                <a:latin typeface="微软雅黑" panose="020B0503020204020204" charset="-122"/>
                <a:ea typeface="微软雅黑" panose="020B0503020204020204" charset="-122"/>
                <a:sym typeface="+mn-ea"/>
              </a:rPr>
              <a:t>2</a:t>
            </a:r>
          </a:p>
        </p:txBody>
      </p:sp>
      <p:sp>
        <p:nvSpPr>
          <p:cNvPr id="14" name="文本框 13"/>
          <p:cNvSpPr txBox="1"/>
          <p:nvPr>
            <p:custDataLst>
              <p:tags r:id="rId3"/>
            </p:custDataLst>
          </p:nvPr>
        </p:nvSpPr>
        <p:spPr>
          <a:xfrm>
            <a:off x="4160520" y="2299335"/>
            <a:ext cx="5608320" cy="521970"/>
          </a:xfrm>
          <a:prstGeom prst="rect">
            <a:avLst/>
          </a:prstGeom>
          <a:noFill/>
        </p:spPr>
        <p:txBody>
          <a:bodyPr wrap="square" rtlCol="0">
            <a:spAutoFit/>
          </a:bodyPr>
          <a:lstStyle/>
          <a:p>
            <a:pPr algn="l">
              <a:buClrTx/>
              <a:buSzTx/>
              <a:buFontTx/>
            </a:pPr>
            <a:r>
              <a:rPr kumimoji="1" lang="zh-CN" altLang="en-US" sz="2800" b="1" dirty="0">
                <a:solidFill>
                  <a:schemeClr val="tx2">
                    <a:lumMod val="90000"/>
                    <a:lumOff val="10000"/>
                  </a:schemeClr>
                </a:solidFill>
                <a:latin typeface="微软雅黑" panose="020B0503020204020204" charset="-122"/>
                <a:ea typeface="微软雅黑" panose="020B0503020204020204" charset="-122"/>
              </a:rPr>
              <a:t>机器内网络</a:t>
            </a:r>
          </a:p>
        </p:txBody>
      </p:sp>
      <p:sp>
        <p:nvSpPr>
          <p:cNvPr id="18" name="文本框 17"/>
          <p:cNvSpPr txBox="1"/>
          <p:nvPr>
            <p:custDataLst>
              <p:tags r:id="rId4"/>
            </p:custDataLst>
          </p:nvPr>
        </p:nvSpPr>
        <p:spPr>
          <a:xfrm>
            <a:off x="3300730" y="3144520"/>
            <a:ext cx="658495" cy="460375"/>
          </a:xfrm>
          <a:prstGeom prst="rect">
            <a:avLst/>
          </a:prstGeom>
          <a:solidFill>
            <a:srgbClr val="163E64"/>
          </a:solidFill>
          <a:ln>
            <a:solidFill>
              <a:srgbClr val="163E64"/>
            </a:solidFill>
          </a:ln>
        </p:spPr>
        <p:style>
          <a:lnRef idx="2">
            <a:schemeClr val="accent5">
              <a:shade val="50000"/>
            </a:schemeClr>
          </a:lnRef>
          <a:fillRef idx="1">
            <a:schemeClr val="accent5"/>
          </a:fillRef>
          <a:effectRef idx="0">
            <a:schemeClr val="accent5"/>
          </a:effectRef>
          <a:fontRef idx="minor">
            <a:schemeClr val="lt1"/>
          </a:fontRef>
        </p:style>
        <p:txBody>
          <a:bodyPr vertOverflow="overflow" horzOverflow="overflow" vert="horz" wrap="square" numCol="1" spcCol="0" rtlCol="0" fromWordArt="0" anchor="ctr" anchorCtr="0" forceAA="0" compatLnSpc="1">
            <a:spAutoFit/>
          </a:bodyPr>
          <a:lstStyle/>
          <a:p>
            <a:pPr lvl="0" algn="ctr">
              <a:buClrTx/>
              <a:buSzTx/>
              <a:buFontTx/>
            </a:pPr>
            <a:r>
              <a:rPr lang="en-US" altLang="zh-CN" sz="2400" b="1" dirty="0">
                <a:latin typeface="微软雅黑" panose="020B0503020204020204" charset="-122"/>
                <a:ea typeface="微软雅黑" panose="020B0503020204020204" charset="-122"/>
                <a:sym typeface="+mn-ea"/>
              </a:rPr>
              <a:t>3</a:t>
            </a:r>
          </a:p>
        </p:txBody>
      </p:sp>
      <p:sp>
        <p:nvSpPr>
          <p:cNvPr id="19" name="文本框 18"/>
          <p:cNvSpPr txBox="1"/>
          <p:nvPr>
            <p:custDataLst>
              <p:tags r:id="rId5"/>
            </p:custDataLst>
          </p:nvPr>
        </p:nvSpPr>
        <p:spPr>
          <a:xfrm>
            <a:off x="4160520" y="3113405"/>
            <a:ext cx="5614670" cy="521970"/>
          </a:xfrm>
          <a:prstGeom prst="rect">
            <a:avLst/>
          </a:prstGeom>
          <a:noFill/>
        </p:spPr>
        <p:txBody>
          <a:bodyPr wrap="square" rtlCol="0">
            <a:spAutoFit/>
          </a:bodyPr>
          <a:lstStyle/>
          <a:p>
            <a:pPr algn="l">
              <a:buClrTx/>
              <a:buSzTx/>
              <a:buFontTx/>
            </a:pPr>
            <a:r>
              <a:rPr kumimoji="1" lang="zh-CN" altLang="en-US" sz="2800" b="1" dirty="0">
                <a:solidFill>
                  <a:schemeClr val="tx2">
                    <a:lumMod val="90000"/>
                    <a:lumOff val="10000"/>
                  </a:schemeClr>
                </a:solidFill>
                <a:latin typeface="微软雅黑" panose="020B0503020204020204" charset="-122"/>
                <a:ea typeface="微软雅黑" panose="020B0503020204020204" charset="-122"/>
              </a:rPr>
              <a:t>机器间网络</a:t>
            </a:r>
          </a:p>
        </p:txBody>
      </p:sp>
      <p:sp>
        <p:nvSpPr>
          <p:cNvPr id="21" name="文本框 20"/>
          <p:cNvSpPr txBox="1"/>
          <p:nvPr>
            <p:custDataLst>
              <p:tags r:id="rId6"/>
            </p:custDataLst>
          </p:nvPr>
        </p:nvSpPr>
        <p:spPr>
          <a:xfrm>
            <a:off x="3300730" y="3958590"/>
            <a:ext cx="658495" cy="460375"/>
          </a:xfrm>
          <a:prstGeom prst="rect">
            <a:avLst/>
          </a:prstGeom>
          <a:solidFill>
            <a:srgbClr val="163E64"/>
          </a:solidFill>
          <a:ln>
            <a:solidFill>
              <a:srgbClr val="163E64"/>
            </a:solidFill>
          </a:ln>
        </p:spPr>
        <p:style>
          <a:lnRef idx="2">
            <a:schemeClr val="accent5">
              <a:shade val="50000"/>
            </a:schemeClr>
          </a:lnRef>
          <a:fillRef idx="1">
            <a:schemeClr val="accent5"/>
          </a:fillRef>
          <a:effectRef idx="0">
            <a:schemeClr val="accent5"/>
          </a:effectRef>
          <a:fontRef idx="minor">
            <a:schemeClr val="lt1"/>
          </a:fontRef>
        </p:style>
        <p:txBody>
          <a:bodyPr vertOverflow="overflow" horzOverflow="overflow" vert="horz" wrap="square" numCol="1" spcCol="0" rtlCol="0" fromWordArt="0" anchor="ctr" anchorCtr="0" forceAA="0" compatLnSpc="1">
            <a:spAutoFit/>
          </a:bodyPr>
          <a:lstStyle/>
          <a:p>
            <a:pPr lvl="0" algn="ctr">
              <a:buClrTx/>
              <a:buSzTx/>
              <a:buFontTx/>
            </a:pPr>
            <a:r>
              <a:rPr lang="en-US" altLang="zh-CN" sz="2400" b="1" dirty="0">
                <a:latin typeface="微软雅黑" panose="020B0503020204020204" charset="-122"/>
                <a:ea typeface="微软雅黑" panose="020B0503020204020204" charset="-122"/>
                <a:sym typeface="+mn-ea"/>
              </a:rPr>
              <a:t>4</a:t>
            </a:r>
          </a:p>
        </p:txBody>
      </p:sp>
      <p:sp>
        <p:nvSpPr>
          <p:cNvPr id="22" name="文本框 21"/>
          <p:cNvSpPr txBox="1"/>
          <p:nvPr>
            <p:custDataLst>
              <p:tags r:id="rId7"/>
            </p:custDataLst>
          </p:nvPr>
        </p:nvSpPr>
        <p:spPr>
          <a:xfrm>
            <a:off x="4160520" y="3928110"/>
            <a:ext cx="5614670" cy="521970"/>
          </a:xfrm>
          <a:prstGeom prst="rect">
            <a:avLst/>
          </a:prstGeom>
          <a:noFill/>
        </p:spPr>
        <p:txBody>
          <a:bodyPr wrap="square" rtlCol="0">
            <a:spAutoFit/>
          </a:bodyPr>
          <a:lstStyle/>
          <a:p>
            <a:pPr algn="l">
              <a:buClrTx/>
              <a:buSzTx/>
              <a:buFontTx/>
            </a:pPr>
            <a:r>
              <a:rPr kumimoji="1" lang="zh-CN" altLang="en-US" sz="2800" b="1" dirty="0">
                <a:solidFill>
                  <a:schemeClr val="tx2">
                    <a:lumMod val="90000"/>
                    <a:lumOff val="10000"/>
                  </a:schemeClr>
                </a:solidFill>
                <a:latin typeface="微软雅黑" panose="020B0503020204020204" charset="-122"/>
                <a:ea typeface="微软雅黑" panose="020B0503020204020204" charset="-122"/>
              </a:rPr>
              <a:t>技术演进举例</a:t>
            </a:r>
          </a:p>
        </p:txBody>
      </p:sp>
      <p:sp>
        <p:nvSpPr>
          <p:cNvPr id="24" name="文本框 23"/>
          <p:cNvSpPr txBox="1"/>
          <p:nvPr>
            <p:custDataLst>
              <p:tags r:id="rId8"/>
            </p:custDataLst>
          </p:nvPr>
        </p:nvSpPr>
        <p:spPr>
          <a:xfrm>
            <a:off x="3300730" y="4772660"/>
            <a:ext cx="658495" cy="460375"/>
          </a:xfrm>
          <a:prstGeom prst="rect">
            <a:avLst/>
          </a:prstGeom>
          <a:solidFill>
            <a:srgbClr val="163E64"/>
          </a:solidFill>
          <a:ln>
            <a:solidFill>
              <a:srgbClr val="163E64"/>
            </a:solidFill>
          </a:ln>
        </p:spPr>
        <p:style>
          <a:lnRef idx="2">
            <a:schemeClr val="accent5">
              <a:shade val="50000"/>
            </a:schemeClr>
          </a:lnRef>
          <a:fillRef idx="1">
            <a:schemeClr val="accent5"/>
          </a:fillRef>
          <a:effectRef idx="0">
            <a:schemeClr val="accent5"/>
          </a:effectRef>
          <a:fontRef idx="minor">
            <a:schemeClr val="lt1"/>
          </a:fontRef>
        </p:style>
        <p:txBody>
          <a:bodyPr vertOverflow="overflow" horzOverflow="overflow" vert="horz" wrap="square" numCol="1" spcCol="0" rtlCol="0" fromWordArt="0" anchor="ctr" anchorCtr="0" forceAA="0" compatLnSpc="1">
            <a:spAutoFit/>
          </a:bodyPr>
          <a:lstStyle/>
          <a:p>
            <a:pPr lvl="0" algn="ctr">
              <a:buClrTx/>
              <a:buSzTx/>
              <a:buFontTx/>
            </a:pPr>
            <a:r>
              <a:rPr lang="en-US" altLang="zh-CN" sz="2400" b="1" dirty="0">
                <a:latin typeface="微软雅黑" panose="020B0503020204020204" charset="-122"/>
                <a:ea typeface="微软雅黑" panose="020B0503020204020204" charset="-122"/>
                <a:sym typeface="+mn-ea"/>
              </a:rPr>
              <a:t>5</a:t>
            </a:r>
          </a:p>
        </p:txBody>
      </p:sp>
      <p:sp>
        <p:nvSpPr>
          <p:cNvPr id="25" name="文本框 24"/>
          <p:cNvSpPr txBox="1"/>
          <p:nvPr>
            <p:custDataLst>
              <p:tags r:id="rId9"/>
            </p:custDataLst>
          </p:nvPr>
        </p:nvSpPr>
        <p:spPr>
          <a:xfrm>
            <a:off x="4160520" y="4742180"/>
            <a:ext cx="5614670" cy="521970"/>
          </a:xfrm>
          <a:prstGeom prst="rect">
            <a:avLst/>
          </a:prstGeom>
          <a:noFill/>
        </p:spPr>
        <p:txBody>
          <a:bodyPr wrap="square" rtlCol="0">
            <a:spAutoFit/>
          </a:bodyPr>
          <a:lstStyle/>
          <a:p>
            <a:pPr algn="l">
              <a:buClrTx/>
              <a:buSzTx/>
              <a:buFontTx/>
            </a:pPr>
            <a:r>
              <a:rPr kumimoji="1" lang="zh-CN" altLang="en-US" sz="2800" b="1" dirty="0">
                <a:solidFill>
                  <a:schemeClr val="accent2"/>
                </a:solidFill>
                <a:latin typeface="微软雅黑" panose="020B0503020204020204" charset="-122"/>
                <a:ea typeface="微软雅黑" panose="020B0503020204020204" charset="-122"/>
              </a:rPr>
              <a:t>总结</a:t>
            </a:r>
          </a:p>
        </p:txBody>
      </p:sp>
    </p:spTree>
    <p:extLst>
      <p:ext uri="{BB962C8B-B14F-4D97-AF65-F5344CB8AC3E}">
        <p14:creationId xmlns:p14="http://schemas.microsoft.com/office/powerpoint/2010/main" val="21127980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txBox="1"/>
          <p:nvPr/>
        </p:nvSpPr>
        <p:spPr>
          <a:xfrm>
            <a:off x="571715" y="1894894"/>
            <a:ext cx="10686093" cy="3411190"/>
          </a:xfrm>
          <a:prstGeom prst="rect">
            <a:avLst/>
          </a:prstGeom>
        </p:spPr>
        <p:txBody>
          <a:bodyPr vert="horz" wrap="square" lIns="0" tIns="12700" rIns="0" bIns="0" rtlCol="0">
            <a:spAutoFit/>
          </a:bodyPr>
          <a:lstStyle/>
          <a:p>
            <a:pPr marL="354965" indent="-342265">
              <a:spcBef>
                <a:spcPts val="100"/>
              </a:spcBef>
              <a:buFont typeface="Arial"/>
              <a:buChar char="•"/>
              <a:tabLst>
                <a:tab pos="354965" algn="l"/>
                <a:tab pos="355600" algn="l"/>
              </a:tabLst>
            </a:pPr>
            <a:r>
              <a:rPr sz="2200" spc="-10" dirty="0" err="1">
                <a:latin typeface="微软雅黑" panose="020B0503020204020204" pitchFamily="34" charset="-122"/>
                <a:ea typeface="微软雅黑" panose="020B0503020204020204" pitchFamily="34" charset="-122"/>
              </a:rPr>
              <a:t>智算中心网络</a:t>
            </a:r>
            <a:r>
              <a:rPr lang="zh-CN" altLang="en-US" sz="2200" spc="-10" dirty="0">
                <a:latin typeface="微软雅黑" panose="020B0503020204020204" pitchFamily="34" charset="-122"/>
                <a:ea typeface="微软雅黑" panose="020B0503020204020204" pitchFamily="34" charset="-122"/>
              </a:rPr>
              <a:t>集群规模、</a:t>
            </a:r>
            <a:r>
              <a:rPr sz="2200" spc="-10" dirty="0" err="1">
                <a:latin typeface="微软雅黑" panose="020B0503020204020204" pitchFamily="34" charset="-122"/>
                <a:ea typeface="微软雅黑" panose="020B0503020204020204" pitchFamily="34" charset="-122"/>
              </a:rPr>
              <a:t>有效带宽成为提升训练效率的关键因素</a:t>
            </a:r>
            <a:r>
              <a:rPr lang="zh-CN" altLang="en-US" sz="2200" spc="-10" dirty="0">
                <a:latin typeface="微软雅黑" panose="020B0503020204020204" pitchFamily="34" charset="-122"/>
                <a:ea typeface="微软雅黑" panose="020B0503020204020204" pitchFamily="34" charset="-122"/>
              </a:rPr>
              <a:t>；</a:t>
            </a:r>
            <a:endParaRPr lang="en-US" sz="2200" spc="-10" dirty="0">
              <a:latin typeface="微软雅黑" panose="020B0503020204020204" pitchFamily="34" charset="-122"/>
              <a:ea typeface="微软雅黑" panose="020B0503020204020204" pitchFamily="34" charset="-122"/>
            </a:endParaRPr>
          </a:p>
          <a:p>
            <a:pPr marL="12700">
              <a:spcBef>
                <a:spcPts val="60"/>
              </a:spcBef>
              <a:tabLst>
                <a:tab pos="354965" algn="l"/>
                <a:tab pos="355600" algn="l"/>
              </a:tabLst>
            </a:pPr>
            <a:endParaRPr sz="2200" spc="-10" dirty="0">
              <a:latin typeface="微软雅黑" panose="020B0503020204020204" pitchFamily="34" charset="-122"/>
              <a:ea typeface="微软雅黑" panose="020B0503020204020204" pitchFamily="34" charset="-122"/>
            </a:endParaRPr>
          </a:p>
          <a:p>
            <a:pPr marL="354965" indent="-342265">
              <a:buFont typeface="Arial"/>
              <a:buChar char="•"/>
              <a:tabLst>
                <a:tab pos="354965" algn="l"/>
                <a:tab pos="355600" algn="l"/>
              </a:tabLst>
            </a:pPr>
            <a:r>
              <a:rPr sz="2200" spc="-10" dirty="0" err="1">
                <a:latin typeface="微软雅黑" panose="020B0503020204020204" pitchFamily="34" charset="-122"/>
                <a:ea typeface="微软雅黑" panose="020B0503020204020204" pitchFamily="34" charset="-122"/>
              </a:rPr>
              <a:t>链路负载均衡不均、拥塞控制机制、集群网络性能受限是当前智算中心网络面临的主要问题</a:t>
            </a:r>
            <a:r>
              <a:rPr lang="zh-CN" altLang="en-US" sz="2200" spc="-10" dirty="0">
                <a:latin typeface="微软雅黑" panose="020B0503020204020204" pitchFamily="34" charset="-122"/>
                <a:ea typeface="微软雅黑" panose="020B0503020204020204" pitchFamily="34" charset="-122"/>
              </a:rPr>
              <a:t>；</a:t>
            </a:r>
            <a:endParaRPr sz="2200" spc="-10" dirty="0">
              <a:latin typeface="微软雅黑" panose="020B0503020204020204" pitchFamily="34" charset="-122"/>
              <a:ea typeface="微软雅黑" panose="020B0503020204020204" pitchFamily="34" charset="-122"/>
            </a:endParaRPr>
          </a:p>
          <a:p>
            <a:pPr marL="354965" marR="40640" indent="-342265">
              <a:buFont typeface="Arial"/>
              <a:buChar char="•"/>
              <a:tabLst>
                <a:tab pos="354965" algn="l"/>
                <a:tab pos="355600" algn="l"/>
              </a:tabLst>
            </a:pPr>
            <a:endParaRPr lang="en-US" altLang="zh-CN" sz="2200" spc="-10" dirty="0">
              <a:latin typeface="微软雅黑" panose="020B0503020204020204" pitchFamily="34" charset="-122"/>
              <a:ea typeface="微软雅黑" panose="020B0503020204020204" pitchFamily="34" charset="-122"/>
            </a:endParaRPr>
          </a:p>
          <a:p>
            <a:pPr marL="354965" marR="40640" indent="-342265">
              <a:buFont typeface="Arial"/>
              <a:buChar char="•"/>
              <a:tabLst>
                <a:tab pos="354965" algn="l"/>
                <a:tab pos="355600" algn="l"/>
              </a:tabLst>
            </a:pPr>
            <a:r>
              <a:rPr lang="zh-CN" altLang="en-US" sz="2200" spc="-10" dirty="0">
                <a:latin typeface="微软雅黑" panose="020B0503020204020204" pitchFamily="34" charset="-122"/>
                <a:ea typeface="微软雅黑" panose="020B0503020204020204" pitchFamily="34" charset="-122"/>
              </a:rPr>
              <a:t>智算网络被认为是数据中心网络发展的新方向，当前智算网络的各个方面，包括硬件层面，网络拓扑、网络负载均衡、协议栈层面等都在快速更新迭代，需要长期保持关注和跟进；</a:t>
            </a:r>
            <a:endParaRPr lang="en-US" altLang="zh-CN" sz="2200" spc="-10" dirty="0">
              <a:latin typeface="微软雅黑" panose="020B0503020204020204" pitchFamily="34" charset="-122"/>
              <a:ea typeface="微软雅黑" panose="020B0503020204020204" pitchFamily="34" charset="-122"/>
            </a:endParaRPr>
          </a:p>
          <a:p>
            <a:pPr marL="354965" marR="40640" indent="-342265">
              <a:buFont typeface="Arial"/>
              <a:buChar char="•"/>
              <a:tabLst>
                <a:tab pos="354965" algn="l"/>
                <a:tab pos="355600" algn="l"/>
              </a:tabLst>
            </a:pPr>
            <a:endParaRPr lang="en-US" altLang="zh-CN" sz="2200" spc="-10" dirty="0">
              <a:latin typeface="微软雅黑" panose="020B0503020204020204" pitchFamily="34" charset="-122"/>
              <a:ea typeface="微软雅黑" panose="020B0503020204020204" pitchFamily="34" charset="-122"/>
            </a:endParaRPr>
          </a:p>
          <a:p>
            <a:pPr marL="354965" marR="40640" indent="-342265">
              <a:buFont typeface="Arial"/>
              <a:buChar char="•"/>
              <a:tabLst>
                <a:tab pos="354965" algn="l"/>
                <a:tab pos="355600" algn="l"/>
              </a:tabLst>
            </a:pPr>
            <a:r>
              <a:rPr lang="zh-CN" altLang="en-US" sz="2200" spc="-10" dirty="0">
                <a:latin typeface="微软雅黑" panose="020B0503020204020204" pitchFamily="34" charset="-122"/>
                <a:ea typeface="微软雅黑" panose="020B0503020204020204" pitchFamily="34" charset="-122"/>
              </a:rPr>
              <a:t>数据中心服务器形态发生变化，数据中心网络趋向多样；</a:t>
            </a:r>
            <a:endParaRPr sz="2200" spc="-10" dirty="0">
              <a:latin typeface="微软雅黑" panose="020B0503020204020204" pitchFamily="34" charset="-122"/>
              <a:ea typeface="微软雅黑" panose="020B0503020204020204" pitchFamily="34" charset="-122"/>
            </a:endParaRPr>
          </a:p>
        </p:txBody>
      </p:sp>
      <p:sp>
        <p:nvSpPr>
          <p:cNvPr id="16" name="标题 1">
            <a:extLst>
              <a:ext uri="{FF2B5EF4-FFF2-40B4-BE49-F238E27FC236}">
                <a16:creationId xmlns:a16="http://schemas.microsoft.com/office/drawing/2014/main" id="{750F8D42-7540-6200-24B6-836467DB83BF}"/>
              </a:ext>
            </a:extLst>
          </p:cNvPr>
          <p:cNvSpPr txBox="1">
            <a:spLocks/>
          </p:cNvSpPr>
          <p:nvPr/>
        </p:nvSpPr>
        <p:spPr>
          <a:xfrm>
            <a:off x="838200" y="601980"/>
            <a:ext cx="10515600" cy="713740"/>
          </a:xfrm>
          <a:prstGeom prst="rect">
            <a:avLst/>
          </a:prstGeom>
        </p:spPr>
        <p:txBody>
          <a:bodyPr vert="horz" lIns="91440" tIns="45720" rIns="91440" bIns="45720" rtlCol="0" anchor="ctr">
            <a:normAutofit/>
          </a:bodyPr>
          <a:lstStyle>
            <a:lvl1pPr marL="0" marR="0" lvl="0" algn="l" defTabSz="914400" rtl="0" eaLnBrk="1" fontAlgn="auto" latinLnBrk="0" hangingPunct="1">
              <a:lnSpc>
                <a:spcPct val="100000"/>
              </a:lnSpc>
              <a:spcBef>
                <a:spcPct val="0"/>
              </a:spcBef>
              <a:buClrTx/>
              <a:buSzTx/>
              <a:buFontTx/>
              <a:buNone/>
              <a:defRPr kumimoji="1" lang="zh-CN" altLang="en-US" sz="4000" b="1" i="0" u="none" strike="noStrike" kern="1200" cap="none" spc="0" normalizeH="0" baseline="0" noProof="1" dirty="0">
                <a:solidFill>
                  <a:schemeClr val="tx2">
                    <a:lumMod val="90000"/>
                    <a:lumOff val="10000"/>
                  </a:schemeClr>
                </a:solidFill>
                <a:latin typeface="微软雅黑" panose="020B0503020204020204" charset="-122"/>
                <a:ea typeface="微软雅黑" panose="020B0503020204020204" charset="-122"/>
                <a:cs typeface="+mn-cs"/>
              </a:defRPr>
            </a:lvl1pPr>
          </a:lstStyle>
          <a:p>
            <a:r>
              <a:rPr lang="zh-CN" altLang="en-US" dirty="0"/>
              <a:t>总结</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208722" y="2921635"/>
            <a:ext cx="9774555" cy="1014730"/>
          </a:xfrm>
          <a:prstGeom prst="rect">
            <a:avLst/>
          </a:prstGeom>
          <a:noFill/>
        </p:spPr>
        <p:txBody>
          <a:bodyPr wrap="square" rtlCol="0">
            <a:spAutoFit/>
          </a:bodyPr>
          <a:lstStyle/>
          <a:p>
            <a:pPr algn="ctr"/>
            <a:r>
              <a:rPr kumimoji="1" lang="zh-CN" altLang="en-US" sz="6000" b="1" dirty="0">
                <a:solidFill>
                  <a:schemeClr val="tx2">
                    <a:lumMod val="90000"/>
                    <a:lumOff val="10000"/>
                  </a:schemeClr>
                </a:solidFill>
                <a:latin typeface="微软雅黑" panose="020B0503020204020204" charset="-122"/>
                <a:ea typeface="微软雅黑" panose="020B0503020204020204" charset="-122"/>
              </a:rPr>
              <a:t>交流</a:t>
            </a:r>
            <a:endParaRPr kumimoji="1" lang="zh-CN" altLang="en-US" sz="5400" b="1" dirty="0">
              <a:solidFill>
                <a:schemeClr val="tx2">
                  <a:lumMod val="90000"/>
                  <a:lumOff val="10000"/>
                </a:schemeClr>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54832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88643" y="428250"/>
            <a:ext cx="8189885" cy="629018"/>
          </a:xfrm>
          <a:prstGeom prst="rect">
            <a:avLst/>
          </a:prstGeom>
        </p:spPr>
        <p:txBody>
          <a:bodyPr vert="horz" wrap="square" lIns="0" tIns="13335" rIns="0" bIns="0" rtlCol="0">
            <a:spAutoFit/>
          </a:bodyPr>
          <a:lstStyle/>
          <a:p>
            <a:pPr marL="12700">
              <a:lnSpc>
                <a:spcPct val="100000"/>
              </a:lnSpc>
              <a:spcBef>
                <a:spcPts val="105"/>
              </a:spcBef>
            </a:pPr>
            <a:r>
              <a:rPr spc="-10" dirty="0"/>
              <a:t>AIGC</a:t>
            </a:r>
            <a:r>
              <a:rPr spc="-5" dirty="0"/>
              <a:t>训练需要大规模</a:t>
            </a:r>
            <a:r>
              <a:rPr spc="-10" dirty="0"/>
              <a:t>GPU</a:t>
            </a:r>
            <a:r>
              <a:rPr spc="-20" dirty="0"/>
              <a:t>算力承载</a:t>
            </a:r>
          </a:p>
        </p:txBody>
      </p:sp>
      <p:sp>
        <p:nvSpPr>
          <p:cNvPr id="4" name="object 4"/>
          <p:cNvSpPr/>
          <p:nvPr/>
        </p:nvSpPr>
        <p:spPr>
          <a:xfrm>
            <a:off x="7970519" y="1184147"/>
            <a:ext cx="3828415" cy="5151120"/>
          </a:xfrm>
          <a:custGeom>
            <a:avLst/>
            <a:gdLst/>
            <a:ahLst/>
            <a:cxnLst/>
            <a:rect l="l" t="t" r="r" b="b"/>
            <a:pathLst>
              <a:path w="3828415" h="5151120">
                <a:moveTo>
                  <a:pt x="3828287" y="0"/>
                </a:moveTo>
                <a:lnTo>
                  <a:pt x="0" y="0"/>
                </a:lnTo>
                <a:lnTo>
                  <a:pt x="0" y="5151120"/>
                </a:lnTo>
                <a:lnTo>
                  <a:pt x="3828287" y="5151120"/>
                </a:lnTo>
                <a:lnTo>
                  <a:pt x="3828287" y="0"/>
                </a:lnTo>
                <a:close/>
              </a:path>
            </a:pathLst>
          </a:custGeom>
          <a:solidFill>
            <a:srgbClr val="F1F1F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5" name="object 5"/>
          <p:cNvSpPr txBox="1"/>
          <p:nvPr/>
        </p:nvSpPr>
        <p:spPr>
          <a:xfrm>
            <a:off x="8051038" y="1208426"/>
            <a:ext cx="3547745" cy="2242185"/>
          </a:xfrm>
          <a:prstGeom prst="rect">
            <a:avLst/>
          </a:prstGeom>
        </p:spPr>
        <p:txBody>
          <a:bodyPr vert="horz" wrap="square" lIns="0" tIns="99060" rIns="0" bIns="0" rtlCol="0">
            <a:spAutoFit/>
          </a:bodyPr>
          <a:lstStyle/>
          <a:p>
            <a:pPr marL="184785" marR="0" lvl="0" indent="-172720" algn="l" defTabSz="914400" rtl="0" eaLnBrk="1" fontAlgn="auto" latinLnBrk="0" hangingPunct="1">
              <a:lnSpc>
                <a:spcPct val="100000"/>
              </a:lnSpc>
              <a:spcBef>
                <a:spcPts val="780"/>
              </a:spcBef>
              <a:spcAft>
                <a:spcPts val="0"/>
              </a:spcAft>
              <a:buClrTx/>
              <a:buSzTx/>
              <a:buFont typeface="Arial"/>
              <a:buChar char="•"/>
              <a:tabLst>
                <a:tab pos="185420" algn="l"/>
              </a:tabLst>
              <a:defRPr/>
            </a:pPr>
            <a:r>
              <a:rPr kumimoji="0" sz="1200" b="0" i="0" u="none" strike="noStrike" kern="1200" cap="none" spc="-10" normalizeH="0" baseline="0" noProof="0" dirty="0">
                <a:ln>
                  <a:noFill/>
                </a:ln>
                <a:solidFill>
                  <a:prstClr val="black"/>
                </a:solidFill>
                <a:effectLst/>
                <a:uLnTx/>
                <a:uFillTx/>
                <a:latin typeface="微软雅黑"/>
                <a:ea typeface="+mn-ea"/>
                <a:cs typeface="微软雅黑"/>
              </a:rPr>
              <a:t>GPT</a:t>
            </a:r>
            <a:r>
              <a:rPr kumimoji="0" sz="1200" b="0" i="0" u="none" strike="noStrike" kern="1200" cap="none" spc="-15" normalizeH="0" baseline="0" noProof="0" dirty="0">
                <a:ln>
                  <a:noFill/>
                </a:ln>
                <a:solidFill>
                  <a:prstClr val="black"/>
                </a:solidFill>
                <a:effectLst/>
                <a:uLnTx/>
                <a:uFillTx/>
                <a:latin typeface="微软雅黑"/>
                <a:ea typeface="+mn-ea"/>
                <a:cs typeface="微软雅黑"/>
              </a:rPr>
              <a:t>模型的训练时间可按如下公式估算:</a:t>
            </a:r>
            <a:endParaRPr kumimoji="0" sz="1200" b="0" i="0" u="none" strike="noStrike" kern="1200" cap="none" spc="0" normalizeH="0" baseline="0" noProof="0">
              <a:ln>
                <a:noFill/>
              </a:ln>
              <a:solidFill>
                <a:prstClr val="black"/>
              </a:solidFill>
              <a:effectLst/>
              <a:uLnTx/>
              <a:uFillTx/>
              <a:latin typeface="微软雅黑"/>
              <a:ea typeface="+mn-ea"/>
              <a:cs typeface="微软雅黑"/>
            </a:endParaRPr>
          </a:p>
          <a:p>
            <a:pPr marL="918844" marR="0" lvl="0" indent="0" algn="l" defTabSz="914400" rtl="0" eaLnBrk="1" fontAlgn="auto" latinLnBrk="0" hangingPunct="1">
              <a:lnSpc>
                <a:spcPct val="100000"/>
              </a:lnSpc>
              <a:spcBef>
                <a:spcPts val="800"/>
              </a:spcBef>
              <a:spcAft>
                <a:spcPts val="0"/>
              </a:spcAft>
              <a:buClrTx/>
              <a:buSzTx/>
              <a:buFontTx/>
              <a:buNone/>
              <a:tabLst/>
              <a:defRPr/>
            </a:pPr>
            <a:r>
              <a:rPr kumimoji="0" sz="1400" b="0" i="0" u="none" strike="noStrike" kern="1200" cap="none" spc="0" normalizeH="0" baseline="0" noProof="0" dirty="0">
                <a:ln>
                  <a:noFill/>
                </a:ln>
                <a:solidFill>
                  <a:prstClr val="black"/>
                </a:solidFill>
                <a:effectLst/>
                <a:uLnTx/>
                <a:uFillTx/>
                <a:latin typeface="Times New Roman"/>
                <a:ea typeface="+mn-ea"/>
                <a:cs typeface="Times New Roman"/>
              </a:rPr>
              <a:t>Training</a:t>
            </a:r>
            <a:r>
              <a:rPr kumimoji="0" sz="1400" b="0" i="0" u="none" strike="noStrike" kern="1200" cap="none" spc="-85" normalizeH="0" baseline="0" noProof="0" dirty="0">
                <a:ln>
                  <a:noFill/>
                </a:ln>
                <a:solidFill>
                  <a:prstClr val="black"/>
                </a:solidFill>
                <a:effectLst/>
                <a:uLnTx/>
                <a:uFillTx/>
                <a:latin typeface="Times New Roman"/>
                <a:ea typeface="+mn-ea"/>
                <a:cs typeface="Times New Roman"/>
              </a:rPr>
              <a:t> </a:t>
            </a:r>
            <a:r>
              <a:rPr kumimoji="0" sz="1400" b="0" i="0" u="none" strike="noStrike" kern="1200" cap="none" spc="-10" normalizeH="0" baseline="0" noProof="0" dirty="0">
                <a:ln>
                  <a:noFill/>
                </a:ln>
                <a:solidFill>
                  <a:prstClr val="black"/>
                </a:solidFill>
                <a:effectLst/>
                <a:uLnTx/>
                <a:uFillTx/>
                <a:latin typeface="Times New Roman"/>
                <a:ea typeface="+mn-ea"/>
                <a:cs typeface="Times New Roman"/>
              </a:rPr>
              <a:t>time(s)</a:t>
            </a:r>
            <a:r>
              <a:rPr kumimoji="0" sz="1400" b="0" i="0" u="none" strike="noStrike" kern="1200" cap="none" spc="-10" normalizeH="0" baseline="0" noProof="0" dirty="0">
                <a:ln>
                  <a:noFill/>
                </a:ln>
                <a:solidFill>
                  <a:prstClr val="black"/>
                </a:solidFill>
                <a:effectLst/>
                <a:uLnTx/>
                <a:uFillTx/>
                <a:latin typeface="微软雅黑"/>
                <a:ea typeface="+mn-ea"/>
                <a:cs typeface="微软雅黑"/>
              </a:rPr>
              <a:t>≈</a:t>
            </a:r>
            <a:r>
              <a:rPr kumimoji="0" sz="1400" b="0" i="0" u="none" strike="noStrike" kern="1200" cap="none" spc="-10" normalizeH="0" baseline="0" noProof="0" dirty="0">
                <a:ln>
                  <a:noFill/>
                </a:ln>
                <a:solidFill>
                  <a:prstClr val="black"/>
                </a:solidFill>
                <a:effectLst/>
                <a:uLnTx/>
                <a:uFillTx/>
                <a:latin typeface="Times New Roman"/>
                <a:ea typeface="+mn-ea"/>
                <a:cs typeface="Times New Roman"/>
              </a:rPr>
              <a:t>8</a:t>
            </a:r>
            <a:r>
              <a:rPr kumimoji="0" sz="1400" b="0" i="1" u="none" strike="noStrike" kern="1200" cap="none" spc="-10" normalizeH="0" baseline="0" noProof="0" dirty="0">
                <a:ln>
                  <a:noFill/>
                </a:ln>
                <a:solidFill>
                  <a:prstClr val="black"/>
                </a:solidFill>
                <a:effectLst/>
                <a:uLnTx/>
                <a:uFillTx/>
                <a:latin typeface="Times New Roman"/>
                <a:ea typeface="+mn-ea"/>
                <a:cs typeface="Times New Roman"/>
              </a:rPr>
              <a:t>TP</a:t>
            </a:r>
            <a:r>
              <a:rPr kumimoji="0" sz="1400" b="0" i="0" u="none" strike="noStrike" kern="1200" cap="none" spc="-10" normalizeH="0" baseline="0" noProof="0" dirty="0">
                <a:ln>
                  <a:noFill/>
                </a:ln>
                <a:solidFill>
                  <a:prstClr val="black"/>
                </a:solidFill>
                <a:effectLst/>
                <a:uLnTx/>
                <a:uFillTx/>
                <a:latin typeface="Times New Roman"/>
                <a:ea typeface="+mn-ea"/>
                <a:cs typeface="Times New Roman"/>
              </a:rPr>
              <a:t>/</a:t>
            </a:r>
            <a:r>
              <a:rPr kumimoji="0" sz="1400" b="0" i="1" u="none" strike="noStrike" kern="1200" cap="none" spc="-10" normalizeH="0" baseline="0" noProof="0" dirty="0">
                <a:ln>
                  <a:noFill/>
                </a:ln>
                <a:solidFill>
                  <a:prstClr val="black"/>
                </a:solidFill>
                <a:effectLst/>
                <a:uLnTx/>
                <a:uFillTx/>
                <a:latin typeface="Times New Roman"/>
                <a:ea typeface="+mn-ea"/>
                <a:cs typeface="Times New Roman"/>
              </a:rPr>
              <a:t>nX</a:t>
            </a: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228600" marR="1117600" lvl="0" indent="0" algn="l" defTabSz="914400" rtl="0" eaLnBrk="1" fontAlgn="auto" latinLnBrk="0" hangingPunct="1">
              <a:lnSpc>
                <a:spcPct val="144000"/>
              </a:lnSpc>
              <a:spcBef>
                <a:spcPts val="55"/>
              </a:spcBef>
              <a:spcAft>
                <a:spcPts val="0"/>
              </a:spcAft>
              <a:buClrTx/>
              <a:buSzTx/>
              <a:buFontTx/>
              <a:buNone/>
              <a:tabLst/>
              <a:defRPr/>
            </a:pPr>
            <a:r>
              <a:rPr kumimoji="0" sz="1250" b="0" i="1" u="none" strike="noStrike" kern="1200" cap="none" spc="0" normalizeH="0" baseline="0" noProof="0" dirty="0">
                <a:ln>
                  <a:noFill/>
                </a:ln>
                <a:solidFill>
                  <a:prstClr val="black"/>
                </a:solidFill>
                <a:effectLst/>
                <a:uLnTx/>
                <a:uFillTx/>
                <a:latin typeface="微软雅黑"/>
                <a:ea typeface="+mn-ea"/>
                <a:cs typeface="微软雅黑"/>
              </a:rPr>
              <a:t>P</a:t>
            </a:r>
            <a:r>
              <a:rPr kumimoji="0" sz="1200" b="0" i="0" u="none" strike="noStrike" kern="1200" cap="none" spc="15" normalizeH="0" baseline="0" noProof="0" dirty="0">
                <a:ln>
                  <a:noFill/>
                </a:ln>
                <a:solidFill>
                  <a:prstClr val="black"/>
                </a:solidFill>
                <a:effectLst/>
                <a:uLnTx/>
                <a:uFillTx/>
                <a:latin typeface="微软雅黑"/>
                <a:ea typeface="+mn-ea"/>
                <a:cs typeface="微软雅黑"/>
              </a:rPr>
              <a:t>: </a:t>
            </a:r>
            <a:r>
              <a:rPr kumimoji="0" sz="1200" b="0" i="0" u="none" strike="noStrike" kern="1200" cap="none" spc="-10" normalizeH="0" baseline="0" noProof="0" dirty="0">
                <a:ln>
                  <a:noFill/>
                </a:ln>
                <a:solidFill>
                  <a:prstClr val="black"/>
                </a:solidFill>
                <a:effectLst/>
                <a:uLnTx/>
                <a:uFillTx/>
                <a:latin typeface="微软雅黑"/>
                <a:ea typeface="+mn-ea"/>
                <a:cs typeface="微软雅黑"/>
              </a:rPr>
              <a:t>parameters，模型的参数量</a:t>
            </a:r>
            <a:r>
              <a:rPr kumimoji="0" sz="1200" b="0" i="0" u="none" strike="noStrike" kern="1200" cap="none" spc="-50" normalizeH="0" baseline="0" noProof="0" dirty="0">
                <a:ln>
                  <a:noFill/>
                </a:ln>
                <a:solidFill>
                  <a:prstClr val="black"/>
                </a:solidFill>
                <a:effectLst/>
                <a:uLnTx/>
                <a:uFillTx/>
                <a:latin typeface="微软雅黑"/>
                <a:ea typeface="+mn-ea"/>
                <a:cs typeface="微软雅黑"/>
              </a:rPr>
              <a:t> </a:t>
            </a:r>
            <a:r>
              <a:rPr kumimoji="0" sz="1250" b="0" i="1" u="none" strike="noStrike" kern="1200" cap="none" spc="0" normalizeH="0" baseline="0" noProof="0" dirty="0">
                <a:ln>
                  <a:noFill/>
                </a:ln>
                <a:solidFill>
                  <a:prstClr val="black"/>
                </a:solidFill>
                <a:effectLst/>
                <a:uLnTx/>
                <a:uFillTx/>
                <a:latin typeface="微软雅黑"/>
                <a:ea typeface="+mn-ea"/>
                <a:cs typeface="微软雅黑"/>
              </a:rPr>
              <a:t>T</a:t>
            </a:r>
            <a:r>
              <a:rPr kumimoji="0" sz="1200" b="0" i="0" u="none" strike="noStrike" kern="1200" cap="none" spc="-25" normalizeH="0" baseline="0" noProof="0" dirty="0">
                <a:ln>
                  <a:noFill/>
                </a:ln>
                <a:solidFill>
                  <a:prstClr val="black"/>
                </a:solidFill>
                <a:effectLst/>
                <a:uLnTx/>
                <a:uFillTx/>
                <a:latin typeface="微软雅黑"/>
                <a:ea typeface="+mn-ea"/>
                <a:cs typeface="微软雅黑"/>
              </a:rPr>
              <a:t>: Tokens</a:t>
            </a:r>
            <a:r>
              <a:rPr kumimoji="0" sz="1200" b="0" i="0" u="none" strike="noStrike" kern="1200" cap="none" spc="-15" normalizeH="0" baseline="0" noProof="0" dirty="0">
                <a:ln>
                  <a:noFill/>
                </a:ln>
                <a:solidFill>
                  <a:prstClr val="black"/>
                </a:solidFill>
                <a:effectLst/>
                <a:uLnTx/>
                <a:uFillTx/>
                <a:latin typeface="微软雅黑"/>
                <a:ea typeface="+mn-ea"/>
                <a:cs typeface="微软雅黑"/>
              </a:rPr>
              <a:t>，数据集的数据量大小</a:t>
            </a:r>
            <a:r>
              <a:rPr kumimoji="0" sz="1200" b="0" i="0" u="none" strike="noStrike" kern="1200" cap="none" spc="-50" normalizeH="0" baseline="0" noProof="0" dirty="0">
                <a:ln>
                  <a:noFill/>
                </a:ln>
                <a:solidFill>
                  <a:prstClr val="black"/>
                </a:solidFill>
                <a:effectLst/>
                <a:uLnTx/>
                <a:uFillTx/>
                <a:latin typeface="微软雅黑"/>
                <a:ea typeface="+mn-ea"/>
                <a:cs typeface="微软雅黑"/>
              </a:rPr>
              <a:t> </a:t>
            </a:r>
            <a:r>
              <a:rPr kumimoji="0" sz="1250" b="0" i="1" u="none" strike="noStrike" kern="1200" cap="none" spc="-10" normalizeH="0" baseline="0" noProof="0" dirty="0">
                <a:ln>
                  <a:noFill/>
                </a:ln>
                <a:solidFill>
                  <a:prstClr val="black"/>
                </a:solidFill>
                <a:effectLst/>
                <a:uLnTx/>
                <a:uFillTx/>
                <a:latin typeface="微软雅黑"/>
                <a:ea typeface="+mn-ea"/>
                <a:cs typeface="微软雅黑"/>
              </a:rPr>
              <a:t>n</a:t>
            </a:r>
            <a:r>
              <a:rPr kumimoji="0" sz="1200" b="0" i="0" u="none" strike="noStrike" kern="1200" cap="none" spc="-10" normalizeH="0" baseline="0" noProof="0" dirty="0">
                <a:ln>
                  <a:noFill/>
                </a:ln>
                <a:solidFill>
                  <a:prstClr val="black"/>
                </a:solidFill>
                <a:effectLst/>
                <a:uLnTx/>
                <a:uFillTx/>
                <a:latin typeface="微软雅黑"/>
                <a:ea typeface="+mn-ea"/>
                <a:cs typeface="微软雅黑"/>
              </a:rPr>
              <a:t>：GPUs，GPU</a:t>
            </a:r>
            <a:r>
              <a:rPr kumimoji="0" sz="1200" b="0" i="0" u="none" strike="noStrike" kern="1200" cap="none" spc="-20" normalizeH="0" baseline="0" noProof="0" dirty="0">
                <a:ln>
                  <a:noFill/>
                </a:ln>
                <a:solidFill>
                  <a:prstClr val="black"/>
                </a:solidFill>
                <a:effectLst/>
                <a:uLnTx/>
                <a:uFillTx/>
                <a:latin typeface="微软雅黑"/>
                <a:ea typeface="+mn-ea"/>
                <a:cs typeface="微软雅黑"/>
              </a:rPr>
              <a:t>的数量</a:t>
            </a:r>
            <a:endParaRPr kumimoji="0" sz="1200" b="0" i="0" u="none" strike="noStrike" kern="1200" cap="none" spc="0" normalizeH="0" baseline="0" noProof="0">
              <a:ln>
                <a:noFill/>
              </a:ln>
              <a:solidFill>
                <a:prstClr val="black"/>
              </a:solidFill>
              <a:effectLst/>
              <a:uLnTx/>
              <a:uFillTx/>
              <a:latin typeface="微软雅黑"/>
              <a:ea typeface="+mn-ea"/>
              <a:cs typeface="微软雅黑"/>
            </a:endParaRPr>
          </a:p>
          <a:p>
            <a:pPr marL="228600" marR="0" lvl="0" indent="0" algn="l" defTabSz="914400" rtl="0" eaLnBrk="1" fontAlgn="auto" latinLnBrk="0" hangingPunct="1">
              <a:lnSpc>
                <a:spcPct val="100000"/>
              </a:lnSpc>
              <a:spcBef>
                <a:spcPts val="660"/>
              </a:spcBef>
              <a:spcAft>
                <a:spcPts val="0"/>
              </a:spcAft>
              <a:buClrTx/>
              <a:buSzTx/>
              <a:buFontTx/>
              <a:buNone/>
              <a:tabLst/>
              <a:defRPr/>
            </a:pPr>
            <a:r>
              <a:rPr kumimoji="0" sz="1250" b="0" i="1" u="none" strike="noStrike" kern="1200" cap="none" spc="-10" normalizeH="0" baseline="0" noProof="0" dirty="0">
                <a:ln>
                  <a:noFill/>
                </a:ln>
                <a:solidFill>
                  <a:prstClr val="black"/>
                </a:solidFill>
                <a:effectLst/>
                <a:uLnTx/>
                <a:uFillTx/>
                <a:latin typeface="微软雅黑"/>
                <a:ea typeface="+mn-ea"/>
                <a:cs typeface="微软雅黑"/>
              </a:rPr>
              <a:t>X</a:t>
            </a:r>
            <a:r>
              <a:rPr kumimoji="0" sz="1200" b="0" i="0" u="none" strike="noStrike" kern="1200" cap="none" spc="-10" normalizeH="0" baseline="0" noProof="0" dirty="0">
                <a:ln>
                  <a:noFill/>
                </a:ln>
                <a:solidFill>
                  <a:prstClr val="black"/>
                </a:solidFill>
                <a:effectLst/>
                <a:uLnTx/>
                <a:uFillTx/>
                <a:latin typeface="微软雅黑"/>
                <a:ea typeface="+mn-ea"/>
                <a:cs typeface="微软雅黑"/>
              </a:rPr>
              <a:t>：Tflops，GPU实际能达到的算力</a:t>
            </a:r>
            <a:endParaRPr kumimoji="0" sz="1200" b="0" i="0" u="none" strike="noStrike" kern="1200" cap="none" spc="0" normalizeH="0" baseline="0" noProof="0">
              <a:ln>
                <a:noFill/>
              </a:ln>
              <a:solidFill>
                <a:prstClr val="black"/>
              </a:solidFill>
              <a:effectLst/>
              <a:uLnTx/>
              <a:uFillTx/>
              <a:latin typeface="微软雅黑"/>
              <a:ea typeface="+mn-ea"/>
              <a:cs typeface="微软雅黑"/>
            </a:endParaRPr>
          </a:p>
          <a:p>
            <a:pPr marL="184785" marR="5080" lvl="0" indent="-172720" algn="l" defTabSz="914400" rtl="0" eaLnBrk="1" fontAlgn="auto" latinLnBrk="0" hangingPunct="1">
              <a:lnSpc>
                <a:spcPct val="120000"/>
              </a:lnSpc>
              <a:spcBef>
                <a:spcPts val="700"/>
              </a:spcBef>
              <a:spcAft>
                <a:spcPts val="0"/>
              </a:spcAft>
              <a:buClrTx/>
              <a:buSzTx/>
              <a:buFont typeface="Arial"/>
              <a:buChar char="•"/>
              <a:tabLst>
                <a:tab pos="185420" algn="l"/>
              </a:tabLst>
              <a:defRPr/>
            </a:pPr>
            <a:r>
              <a:rPr kumimoji="0" sz="1200" b="0" i="0" u="none" strike="noStrike" kern="1200" cap="none" spc="0" normalizeH="0" baseline="0" noProof="0" dirty="0">
                <a:ln>
                  <a:noFill/>
                </a:ln>
                <a:solidFill>
                  <a:prstClr val="black"/>
                </a:solidFill>
                <a:effectLst/>
                <a:uLnTx/>
                <a:uFillTx/>
                <a:latin typeface="微软雅黑"/>
                <a:ea typeface="+mn-ea"/>
                <a:cs typeface="微软雅黑"/>
              </a:rPr>
              <a:t>此外，针对</a:t>
            </a:r>
            <a:r>
              <a:rPr kumimoji="0" sz="1200" b="0" i="0" u="none" strike="noStrike" kern="1200" cap="none" spc="-10" normalizeH="0" baseline="0" noProof="0" dirty="0">
                <a:ln>
                  <a:noFill/>
                </a:ln>
                <a:solidFill>
                  <a:prstClr val="black"/>
                </a:solidFill>
                <a:effectLst/>
                <a:uLnTx/>
                <a:uFillTx/>
                <a:latin typeface="微软雅黑"/>
                <a:ea typeface="+mn-ea"/>
                <a:cs typeface="微软雅黑"/>
              </a:rPr>
              <a:t>GPT</a:t>
            </a:r>
            <a:r>
              <a:rPr kumimoji="0" sz="1200" b="0" i="0" u="none" strike="noStrike" kern="1200" cap="none" spc="-5" normalizeH="0" baseline="0" noProof="0" dirty="0">
                <a:ln>
                  <a:noFill/>
                </a:ln>
                <a:solidFill>
                  <a:prstClr val="black"/>
                </a:solidFill>
                <a:effectLst/>
                <a:uLnTx/>
                <a:uFillTx/>
                <a:latin typeface="微软雅黑"/>
                <a:ea typeface="+mn-ea"/>
                <a:cs typeface="微软雅黑"/>
              </a:rPr>
              <a:t>模型参数量的大小，</a:t>
            </a:r>
            <a:r>
              <a:rPr kumimoji="0" sz="1200" b="0" i="0" u="none" strike="noStrike" kern="1200" cap="none" spc="-10" normalizeH="0" baseline="0" noProof="0" dirty="0">
                <a:ln>
                  <a:noFill/>
                </a:ln>
                <a:solidFill>
                  <a:prstClr val="black"/>
                </a:solidFill>
                <a:effectLst/>
                <a:uLnTx/>
                <a:uFillTx/>
                <a:latin typeface="微软雅黑"/>
                <a:ea typeface="+mn-ea"/>
                <a:cs typeface="微软雅黑"/>
              </a:rPr>
              <a:t>Nvidia</a:t>
            </a:r>
            <a:r>
              <a:rPr kumimoji="0" sz="1200" b="0" i="0" u="none" strike="noStrike" kern="1200" cap="none" spc="-20" normalizeH="0" baseline="0" noProof="0" dirty="0">
                <a:ln>
                  <a:noFill/>
                </a:ln>
                <a:solidFill>
                  <a:prstClr val="black"/>
                </a:solidFill>
                <a:effectLst/>
                <a:uLnTx/>
                <a:uFillTx/>
                <a:latin typeface="微软雅黑"/>
                <a:ea typeface="+mn-ea"/>
                <a:cs typeface="微软雅黑"/>
              </a:rPr>
              <a:t>也给出</a:t>
            </a:r>
            <a:r>
              <a:rPr kumimoji="0" sz="1200" b="0" i="0" u="none" strike="noStrike" kern="1200" cap="none" spc="0" normalizeH="0" baseline="0" noProof="0" dirty="0">
                <a:ln>
                  <a:noFill/>
                </a:ln>
                <a:solidFill>
                  <a:prstClr val="black"/>
                </a:solidFill>
                <a:effectLst/>
                <a:uLnTx/>
                <a:uFillTx/>
                <a:latin typeface="微软雅黑"/>
                <a:ea typeface="+mn-ea"/>
                <a:cs typeface="微软雅黑"/>
              </a:rPr>
              <a:t>了一个大概的</a:t>
            </a:r>
            <a:r>
              <a:rPr kumimoji="0" sz="1200" b="0" i="0" u="none" strike="noStrike" kern="1200" cap="none" spc="-10" normalizeH="0" baseline="0" noProof="0" dirty="0">
                <a:ln>
                  <a:noFill/>
                </a:ln>
                <a:solidFill>
                  <a:prstClr val="black"/>
                </a:solidFill>
                <a:effectLst/>
                <a:uLnTx/>
                <a:uFillTx/>
                <a:latin typeface="微软雅黑"/>
                <a:ea typeface="+mn-ea"/>
                <a:cs typeface="微软雅黑"/>
              </a:rPr>
              <a:t>GPU</a:t>
            </a:r>
            <a:r>
              <a:rPr kumimoji="0" sz="1200" b="0" i="0" u="none" strike="noStrike" kern="1200" cap="none" spc="-15" normalizeH="0" baseline="0" noProof="0" dirty="0">
                <a:ln>
                  <a:noFill/>
                </a:ln>
                <a:solidFill>
                  <a:prstClr val="black"/>
                </a:solidFill>
                <a:effectLst/>
                <a:uLnTx/>
                <a:uFillTx/>
                <a:latin typeface="微软雅黑"/>
                <a:ea typeface="+mn-ea"/>
                <a:cs typeface="微软雅黑"/>
              </a:rPr>
              <a:t>集群规模</a:t>
            </a:r>
            <a:endParaRPr kumimoji="0" sz="12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9" name="object 9"/>
          <p:cNvSpPr txBox="1">
            <a:spLocks noGrp="1"/>
          </p:cNvSpPr>
          <p:nvPr>
            <p:ph type="ftr" sz="quarter" idx="5"/>
          </p:nvPr>
        </p:nvSpPr>
        <p:spPr>
          <a:xfrm>
            <a:off x="5739510" y="6584966"/>
            <a:ext cx="713104" cy="192404"/>
          </a:xfrm>
          <a:prstGeom prst="rect">
            <a:avLst/>
          </a:prstGeom>
        </p:spPr>
        <p:txBody>
          <a:bodyPr vert="horz" wrap="square" lIns="0" tIns="0" rIns="0" bIns="0" rtlCol="0">
            <a:spAutoFit/>
          </a:bodyPr>
          <a:lstStyle>
            <a:defPPr>
              <a:defRPr kern="0"/>
            </a:defPPr>
            <a:lvl1pPr>
              <a:defRPr sz="1000" b="1" i="0">
                <a:solidFill>
                  <a:schemeClr val="bg1"/>
                </a:solidFill>
                <a:latin typeface="微软雅黑"/>
                <a:cs typeface="微软雅黑"/>
              </a:defRPr>
            </a:lvl1pPr>
          </a:lstStyle>
          <a:p>
            <a:pPr marL="12700" marR="0" lvl="0" indent="0" algn="l" defTabSz="914400" rtl="0" eaLnBrk="1" fontAlgn="auto" latinLnBrk="0" hangingPunct="1">
              <a:lnSpc>
                <a:spcPct val="100000"/>
              </a:lnSpc>
              <a:spcBef>
                <a:spcPts val="15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微软雅黑"/>
                <a:ea typeface="+mn-ea"/>
              </a:rPr>
              <a:t>Secret</a:t>
            </a:r>
            <a:r>
              <a:rPr kumimoji="0" lang="en-US" sz="1000" b="1" i="0" u="none" strike="noStrike" kern="1200" cap="none" spc="-30" normalizeH="0" baseline="0" noProof="0">
                <a:ln>
                  <a:noFill/>
                </a:ln>
                <a:solidFill>
                  <a:prstClr val="white"/>
                </a:solidFill>
                <a:effectLst/>
                <a:uLnTx/>
                <a:uFillTx/>
                <a:latin typeface="微软雅黑"/>
                <a:ea typeface="+mn-ea"/>
              </a:rPr>
              <a:t> </a:t>
            </a:r>
            <a:r>
              <a:rPr kumimoji="0" lang="zh-CN" altLang="en-US" sz="1000" b="1" i="0" u="none" strike="noStrike" kern="1200" cap="none" spc="-30" normalizeH="0" baseline="0" noProof="0">
                <a:ln>
                  <a:noFill/>
                </a:ln>
                <a:solidFill>
                  <a:prstClr val="white"/>
                </a:solidFill>
                <a:effectLst/>
                <a:uLnTx/>
                <a:uFillTx/>
                <a:latin typeface="微软雅黑"/>
                <a:ea typeface="等线" panose="02010600030101010101" pitchFamily="2" charset="-122"/>
              </a:rPr>
              <a:t>机密</a:t>
            </a:r>
            <a:endParaRPr kumimoji="0" sz="1000" b="1" i="0" u="none" strike="noStrike" kern="1200" cap="none" spc="-30" normalizeH="0" baseline="0" noProof="0" dirty="0">
              <a:ln>
                <a:noFill/>
              </a:ln>
              <a:solidFill>
                <a:prstClr val="white"/>
              </a:solidFill>
              <a:effectLst/>
              <a:uLnTx/>
              <a:uFillTx/>
              <a:latin typeface="微软雅黑"/>
              <a:ea typeface="+mn-ea"/>
            </a:endParaRPr>
          </a:p>
        </p:txBody>
      </p:sp>
      <p:sp>
        <p:nvSpPr>
          <p:cNvPr id="11" name="object 11"/>
          <p:cNvSpPr txBox="1">
            <a:spLocks noGrp="1"/>
          </p:cNvSpPr>
          <p:nvPr>
            <p:ph type="sldNum" sz="quarter" idx="7"/>
          </p:nvPr>
        </p:nvSpPr>
        <p:spPr>
          <a:xfrm>
            <a:off x="485241" y="6604298"/>
            <a:ext cx="229234" cy="167004"/>
          </a:xfrm>
          <a:prstGeom prst="rect">
            <a:avLst/>
          </a:prstGeom>
        </p:spPr>
        <p:txBody>
          <a:bodyPr vert="horz" wrap="square" lIns="0" tIns="0" rIns="0" bIns="0" rtlCol="0">
            <a:spAutoFit/>
          </a:bodyPr>
          <a:lstStyle>
            <a:defPPr>
              <a:defRPr kern="0"/>
            </a:defPPr>
            <a:lvl1pPr>
              <a:defRPr sz="1000" b="0" i="0">
                <a:solidFill>
                  <a:schemeClr val="bg1"/>
                </a:solidFill>
                <a:latin typeface="Arial"/>
                <a:cs typeface="Arial"/>
              </a:defRPr>
            </a:lvl1pPr>
          </a:lstStyle>
          <a:p>
            <a:pPr marL="38100" marR="0" lvl="0" indent="0" algn="l" defTabSz="914400" rtl="0" eaLnBrk="1" fontAlgn="auto" latinLnBrk="0" hangingPunct="1">
              <a:lnSpc>
                <a:spcPct val="100000"/>
              </a:lnSpc>
              <a:spcBef>
                <a:spcPts val="0"/>
              </a:spcBef>
              <a:spcAft>
                <a:spcPts val="0"/>
              </a:spcAft>
              <a:buClrTx/>
              <a:buSzTx/>
              <a:buFontTx/>
              <a:buNone/>
              <a:tabLst/>
              <a:defRPr/>
            </a:pPr>
            <a:fld id="{81D60167-4931-47E6-BA6A-407CBD079E47}" type="slidenum">
              <a:rPr kumimoji="0" lang="en-US" altLang="zh-CN" sz="1000" b="0" i="0" u="none" strike="noStrike" kern="1200" cap="none" spc="-25" normalizeH="0" baseline="0" noProof="0" smtClean="0">
                <a:ln>
                  <a:noFill/>
                </a:ln>
                <a:solidFill>
                  <a:prstClr val="white"/>
                </a:solidFill>
                <a:effectLst/>
                <a:uLnTx/>
                <a:uFillTx/>
                <a:latin typeface="Arial"/>
                <a:ea typeface="等线" panose="02010600030101010101" pitchFamily="2" charset="-122"/>
                <a:cs typeface="Arial"/>
              </a:rPr>
              <a:pPr marL="38100" marR="0" lvl="0" indent="0" algn="l" defTabSz="914400" rtl="0" eaLnBrk="1" fontAlgn="auto" latinLnBrk="0" hangingPunct="1">
                <a:lnSpc>
                  <a:spcPct val="100000"/>
                </a:lnSpc>
                <a:spcBef>
                  <a:spcPts val="0"/>
                </a:spcBef>
                <a:spcAft>
                  <a:spcPts val="0"/>
                </a:spcAft>
                <a:buClrTx/>
                <a:buSzTx/>
                <a:buFontTx/>
                <a:buNone/>
                <a:tabLst/>
                <a:defRPr/>
              </a:pPr>
              <a:t>38</a:t>
            </a:fld>
            <a:endParaRPr kumimoji="0" sz="1000" b="0" i="0" u="none" strike="noStrike" kern="1200" cap="none" spc="-25" normalizeH="0" baseline="0" noProof="0" dirty="0">
              <a:ln>
                <a:noFill/>
              </a:ln>
              <a:solidFill>
                <a:prstClr val="white"/>
              </a:solidFill>
              <a:effectLst/>
              <a:uLnTx/>
              <a:uFillTx/>
              <a:latin typeface="Arial"/>
              <a:ea typeface="+mn-ea"/>
              <a:cs typeface="Arial"/>
            </a:endParaRPr>
          </a:p>
        </p:txBody>
      </p:sp>
      <p:graphicFrame>
        <p:nvGraphicFramePr>
          <p:cNvPr id="6" name="object 6"/>
          <p:cNvGraphicFramePr>
            <a:graphicFrameLocks noGrp="1"/>
          </p:cNvGraphicFramePr>
          <p:nvPr/>
        </p:nvGraphicFramePr>
        <p:xfrm>
          <a:off x="8217407" y="3473196"/>
          <a:ext cx="3322319" cy="2785745"/>
        </p:xfrm>
        <a:graphic>
          <a:graphicData uri="http://schemas.openxmlformats.org/drawingml/2006/table">
            <a:tbl>
              <a:tblPr firstRow="1" bandRow="1">
                <a:tableStyleId>{2D5ABB26-0587-4C30-8999-92F81FD0307C}</a:tableStyleId>
              </a:tblPr>
              <a:tblGrid>
                <a:gridCol w="864869">
                  <a:extLst>
                    <a:ext uri="{9D8B030D-6E8A-4147-A177-3AD203B41FA5}">
                      <a16:colId xmlns:a16="http://schemas.microsoft.com/office/drawing/2014/main" val="20000"/>
                    </a:ext>
                  </a:extLst>
                </a:gridCol>
                <a:gridCol w="1258570">
                  <a:extLst>
                    <a:ext uri="{9D8B030D-6E8A-4147-A177-3AD203B41FA5}">
                      <a16:colId xmlns:a16="http://schemas.microsoft.com/office/drawing/2014/main" val="20001"/>
                    </a:ext>
                  </a:extLst>
                </a:gridCol>
                <a:gridCol w="1198880">
                  <a:extLst>
                    <a:ext uri="{9D8B030D-6E8A-4147-A177-3AD203B41FA5}">
                      <a16:colId xmlns:a16="http://schemas.microsoft.com/office/drawing/2014/main" val="20002"/>
                    </a:ext>
                  </a:extLst>
                </a:gridCol>
              </a:tblGrid>
              <a:tr h="334645">
                <a:tc>
                  <a:txBody>
                    <a:bodyPr/>
                    <a:lstStyle/>
                    <a:p>
                      <a:pPr algn="ctr">
                        <a:lnSpc>
                          <a:spcPct val="100000"/>
                        </a:lnSpc>
                        <a:spcBef>
                          <a:spcPts val="815"/>
                        </a:spcBef>
                      </a:pPr>
                      <a:r>
                        <a:rPr sz="800" b="1" dirty="0">
                          <a:latin typeface="微软雅黑"/>
                          <a:cs typeface="微软雅黑"/>
                        </a:rPr>
                        <a:t>Model</a:t>
                      </a:r>
                      <a:r>
                        <a:rPr sz="800" b="1" spc="-45" dirty="0">
                          <a:latin typeface="微软雅黑"/>
                          <a:cs typeface="微软雅黑"/>
                        </a:rPr>
                        <a:t> </a:t>
                      </a:r>
                      <a:r>
                        <a:rPr sz="800" b="1" spc="-20" dirty="0">
                          <a:latin typeface="微软雅黑"/>
                          <a:cs typeface="微软雅黑"/>
                        </a:rPr>
                        <a:t>Size</a:t>
                      </a:r>
                      <a:endParaRPr sz="800">
                        <a:latin typeface="微软雅黑"/>
                        <a:cs typeface="微软雅黑"/>
                      </a:endParaRPr>
                    </a:p>
                  </a:txBody>
                  <a:tcPr marL="0" marR="0" marT="1035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2540" algn="ctr">
                        <a:lnSpc>
                          <a:spcPct val="100000"/>
                        </a:lnSpc>
                        <a:spcBef>
                          <a:spcPts val="330"/>
                        </a:spcBef>
                      </a:pPr>
                      <a:r>
                        <a:rPr sz="800" b="1" dirty="0">
                          <a:latin typeface="微软雅黑"/>
                          <a:cs typeface="微软雅黑"/>
                        </a:rPr>
                        <a:t>Number</a:t>
                      </a:r>
                      <a:r>
                        <a:rPr sz="800" b="1" spc="-40" dirty="0">
                          <a:latin typeface="微软雅黑"/>
                          <a:cs typeface="微软雅黑"/>
                        </a:rPr>
                        <a:t> </a:t>
                      </a:r>
                      <a:r>
                        <a:rPr sz="800" b="1" dirty="0">
                          <a:latin typeface="微软雅黑"/>
                          <a:cs typeface="微软雅黑"/>
                        </a:rPr>
                        <a:t>of</a:t>
                      </a:r>
                      <a:r>
                        <a:rPr sz="800" b="1" spc="-25" dirty="0">
                          <a:latin typeface="微软雅黑"/>
                          <a:cs typeface="微软雅黑"/>
                        </a:rPr>
                        <a:t> </a:t>
                      </a:r>
                      <a:r>
                        <a:rPr sz="800" b="1" spc="-20" dirty="0">
                          <a:latin typeface="微软雅黑"/>
                          <a:cs typeface="微软雅黑"/>
                        </a:rPr>
                        <a:t>A800</a:t>
                      </a:r>
                      <a:endParaRPr sz="800">
                        <a:latin typeface="微软雅黑"/>
                        <a:cs typeface="微软雅黑"/>
                      </a:endParaRPr>
                    </a:p>
                    <a:p>
                      <a:pPr marL="635" algn="ctr">
                        <a:lnSpc>
                          <a:spcPct val="100000"/>
                        </a:lnSpc>
                        <a:spcBef>
                          <a:spcPts val="5"/>
                        </a:spcBef>
                      </a:pPr>
                      <a:r>
                        <a:rPr sz="800" b="1" spc="-20" dirty="0">
                          <a:latin typeface="微软雅黑"/>
                          <a:cs typeface="微软雅黑"/>
                        </a:rPr>
                        <a:t>GPUs</a:t>
                      </a:r>
                      <a:endParaRPr sz="800">
                        <a:latin typeface="微软雅黑"/>
                        <a:cs typeface="微软雅黑"/>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2540" algn="ctr">
                        <a:lnSpc>
                          <a:spcPct val="100000"/>
                        </a:lnSpc>
                        <a:spcBef>
                          <a:spcPts val="330"/>
                        </a:spcBef>
                      </a:pPr>
                      <a:r>
                        <a:rPr sz="800" b="1" dirty="0">
                          <a:latin typeface="微软雅黑"/>
                          <a:cs typeface="微软雅黑"/>
                        </a:rPr>
                        <a:t>Number</a:t>
                      </a:r>
                      <a:r>
                        <a:rPr sz="800" b="1" spc="-40" dirty="0">
                          <a:latin typeface="微软雅黑"/>
                          <a:cs typeface="微软雅黑"/>
                        </a:rPr>
                        <a:t> </a:t>
                      </a:r>
                      <a:r>
                        <a:rPr sz="800" b="1" dirty="0">
                          <a:latin typeface="微软雅黑"/>
                          <a:cs typeface="微软雅黑"/>
                        </a:rPr>
                        <a:t>of</a:t>
                      </a:r>
                      <a:r>
                        <a:rPr sz="800" b="1" spc="-20" dirty="0">
                          <a:latin typeface="微软雅黑"/>
                          <a:cs typeface="微软雅黑"/>
                        </a:rPr>
                        <a:t> </a:t>
                      </a:r>
                      <a:r>
                        <a:rPr sz="800" b="1" spc="-25" dirty="0">
                          <a:latin typeface="微软雅黑"/>
                          <a:cs typeface="微软雅黑"/>
                        </a:rPr>
                        <a:t>DGX</a:t>
                      </a:r>
                      <a:endParaRPr sz="800">
                        <a:latin typeface="微软雅黑"/>
                        <a:cs typeface="微软雅黑"/>
                      </a:endParaRPr>
                    </a:p>
                    <a:p>
                      <a:pPr marL="3175" algn="ctr">
                        <a:lnSpc>
                          <a:spcPct val="100000"/>
                        </a:lnSpc>
                        <a:spcBef>
                          <a:spcPts val="5"/>
                        </a:spcBef>
                      </a:pPr>
                      <a:r>
                        <a:rPr sz="800" b="1" spc="-10" dirty="0">
                          <a:latin typeface="微软雅黑"/>
                          <a:cs typeface="微软雅黑"/>
                        </a:rPr>
                        <a:t>Servers</a:t>
                      </a:r>
                      <a:endParaRPr sz="800">
                        <a:latin typeface="微软雅黑"/>
                        <a:cs typeface="微软雅黑"/>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extLst>
                  <a:ext uri="{0D108BD9-81ED-4DB2-BD59-A6C34878D82A}">
                    <a16:rowId xmlns:a16="http://schemas.microsoft.com/office/drawing/2014/main" val="10000"/>
                  </a:ext>
                </a:extLst>
              </a:tr>
              <a:tr h="245110">
                <a:tc>
                  <a:txBody>
                    <a:bodyPr/>
                    <a:lstStyle/>
                    <a:p>
                      <a:pPr marL="1905" algn="ctr">
                        <a:lnSpc>
                          <a:spcPct val="100000"/>
                        </a:lnSpc>
                        <a:spcBef>
                          <a:spcPts val="395"/>
                        </a:spcBef>
                      </a:pPr>
                      <a:r>
                        <a:rPr sz="900" spc="-20" dirty="0">
                          <a:latin typeface="微软雅黑"/>
                          <a:cs typeface="微软雅黑"/>
                        </a:rPr>
                        <a:t>1.7B</a:t>
                      </a:r>
                      <a:endParaRPr sz="900">
                        <a:latin typeface="微软雅黑"/>
                        <a:cs typeface="微软雅黑"/>
                      </a:endParaRPr>
                    </a:p>
                  </a:txBody>
                  <a:tcPr marL="0" marR="0" marT="501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562610">
                        <a:lnSpc>
                          <a:spcPct val="100000"/>
                        </a:lnSpc>
                        <a:spcBef>
                          <a:spcPts val="395"/>
                        </a:spcBef>
                      </a:pPr>
                      <a:r>
                        <a:rPr sz="900" spc="-25" dirty="0">
                          <a:latin typeface="微软雅黑"/>
                          <a:cs typeface="微软雅黑"/>
                        </a:rPr>
                        <a:t>32</a:t>
                      </a:r>
                      <a:endParaRPr sz="900">
                        <a:latin typeface="微软雅黑"/>
                        <a:cs typeface="微软雅黑"/>
                      </a:endParaRPr>
                    </a:p>
                  </a:txBody>
                  <a:tcPr marL="0" marR="0" marT="501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567690">
                        <a:lnSpc>
                          <a:spcPct val="100000"/>
                        </a:lnSpc>
                        <a:spcBef>
                          <a:spcPts val="395"/>
                        </a:spcBef>
                      </a:pPr>
                      <a:r>
                        <a:rPr sz="900" dirty="0">
                          <a:latin typeface="微软雅黑"/>
                          <a:cs typeface="微软雅黑"/>
                        </a:rPr>
                        <a:t>4</a:t>
                      </a:r>
                      <a:endParaRPr sz="900">
                        <a:latin typeface="微软雅黑"/>
                        <a:cs typeface="微软雅黑"/>
                      </a:endParaRPr>
                    </a:p>
                  </a:txBody>
                  <a:tcPr marL="0" marR="0" marT="501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extLst>
                  <a:ext uri="{0D108BD9-81ED-4DB2-BD59-A6C34878D82A}">
                    <a16:rowId xmlns:a16="http://schemas.microsoft.com/office/drawing/2014/main" val="10001"/>
                  </a:ext>
                </a:extLst>
              </a:tr>
              <a:tr h="245110">
                <a:tc>
                  <a:txBody>
                    <a:bodyPr/>
                    <a:lstStyle/>
                    <a:p>
                      <a:pPr marL="1905" algn="ctr">
                        <a:lnSpc>
                          <a:spcPct val="100000"/>
                        </a:lnSpc>
                        <a:spcBef>
                          <a:spcPts val="395"/>
                        </a:spcBef>
                      </a:pPr>
                      <a:r>
                        <a:rPr sz="900" spc="-20" dirty="0">
                          <a:latin typeface="微软雅黑"/>
                          <a:cs typeface="微软雅黑"/>
                        </a:rPr>
                        <a:t>3.6B</a:t>
                      </a:r>
                      <a:endParaRPr sz="900">
                        <a:latin typeface="微软雅黑"/>
                        <a:cs typeface="微软雅黑"/>
                      </a:endParaRPr>
                    </a:p>
                  </a:txBody>
                  <a:tcPr marL="0" marR="0" marT="501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562610">
                        <a:lnSpc>
                          <a:spcPct val="100000"/>
                        </a:lnSpc>
                        <a:spcBef>
                          <a:spcPts val="395"/>
                        </a:spcBef>
                      </a:pPr>
                      <a:r>
                        <a:rPr sz="900" spc="-25" dirty="0">
                          <a:latin typeface="微软雅黑"/>
                          <a:cs typeface="微软雅黑"/>
                        </a:rPr>
                        <a:t>64</a:t>
                      </a:r>
                      <a:endParaRPr sz="900">
                        <a:latin typeface="微软雅黑"/>
                        <a:cs typeface="微软雅黑"/>
                      </a:endParaRPr>
                    </a:p>
                  </a:txBody>
                  <a:tcPr marL="0" marR="0" marT="501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567690">
                        <a:lnSpc>
                          <a:spcPct val="100000"/>
                        </a:lnSpc>
                        <a:spcBef>
                          <a:spcPts val="395"/>
                        </a:spcBef>
                      </a:pPr>
                      <a:r>
                        <a:rPr sz="900" dirty="0">
                          <a:latin typeface="微软雅黑"/>
                          <a:cs typeface="微软雅黑"/>
                        </a:rPr>
                        <a:t>8</a:t>
                      </a:r>
                      <a:endParaRPr sz="900">
                        <a:latin typeface="微软雅黑"/>
                        <a:cs typeface="微软雅黑"/>
                      </a:endParaRPr>
                    </a:p>
                  </a:txBody>
                  <a:tcPr marL="0" marR="0" marT="501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extLst>
                  <a:ext uri="{0D108BD9-81ED-4DB2-BD59-A6C34878D82A}">
                    <a16:rowId xmlns:a16="http://schemas.microsoft.com/office/drawing/2014/main" val="10002"/>
                  </a:ext>
                </a:extLst>
              </a:tr>
              <a:tr h="245110">
                <a:tc>
                  <a:txBody>
                    <a:bodyPr/>
                    <a:lstStyle/>
                    <a:p>
                      <a:pPr marL="1905" algn="ctr">
                        <a:lnSpc>
                          <a:spcPct val="100000"/>
                        </a:lnSpc>
                        <a:spcBef>
                          <a:spcPts val="395"/>
                        </a:spcBef>
                      </a:pPr>
                      <a:r>
                        <a:rPr sz="900" spc="-20" dirty="0">
                          <a:latin typeface="微软雅黑"/>
                          <a:cs typeface="微软雅黑"/>
                        </a:rPr>
                        <a:t>7.5B</a:t>
                      </a:r>
                      <a:endParaRPr sz="900">
                        <a:latin typeface="微软雅黑"/>
                        <a:cs typeface="微软雅黑"/>
                      </a:endParaRPr>
                    </a:p>
                  </a:txBody>
                  <a:tcPr marL="0" marR="0" marT="501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528955">
                        <a:lnSpc>
                          <a:spcPct val="100000"/>
                        </a:lnSpc>
                        <a:spcBef>
                          <a:spcPts val="395"/>
                        </a:spcBef>
                      </a:pPr>
                      <a:r>
                        <a:rPr sz="900" spc="-25" dirty="0">
                          <a:latin typeface="微软雅黑"/>
                          <a:cs typeface="微软雅黑"/>
                        </a:rPr>
                        <a:t>128</a:t>
                      </a:r>
                      <a:endParaRPr sz="900">
                        <a:latin typeface="微软雅黑"/>
                        <a:cs typeface="微软雅黑"/>
                      </a:endParaRPr>
                    </a:p>
                  </a:txBody>
                  <a:tcPr marL="0" marR="0" marT="501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534035">
                        <a:lnSpc>
                          <a:spcPct val="100000"/>
                        </a:lnSpc>
                        <a:spcBef>
                          <a:spcPts val="395"/>
                        </a:spcBef>
                      </a:pPr>
                      <a:r>
                        <a:rPr sz="900" spc="-25" dirty="0">
                          <a:latin typeface="微软雅黑"/>
                          <a:cs typeface="微软雅黑"/>
                        </a:rPr>
                        <a:t>16</a:t>
                      </a:r>
                      <a:endParaRPr sz="900">
                        <a:latin typeface="微软雅黑"/>
                        <a:cs typeface="微软雅黑"/>
                      </a:endParaRPr>
                    </a:p>
                  </a:txBody>
                  <a:tcPr marL="0" marR="0" marT="501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extLst>
                  <a:ext uri="{0D108BD9-81ED-4DB2-BD59-A6C34878D82A}">
                    <a16:rowId xmlns:a16="http://schemas.microsoft.com/office/drawing/2014/main" val="10003"/>
                  </a:ext>
                </a:extLst>
              </a:tr>
              <a:tr h="245110">
                <a:tc>
                  <a:txBody>
                    <a:bodyPr/>
                    <a:lstStyle/>
                    <a:p>
                      <a:pPr marL="1905" algn="ctr">
                        <a:lnSpc>
                          <a:spcPct val="100000"/>
                        </a:lnSpc>
                        <a:spcBef>
                          <a:spcPts val="395"/>
                        </a:spcBef>
                      </a:pPr>
                      <a:r>
                        <a:rPr sz="900" spc="-25" dirty="0">
                          <a:latin typeface="微软雅黑"/>
                          <a:cs typeface="微软雅黑"/>
                        </a:rPr>
                        <a:t>18B</a:t>
                      </a:r>
                      <a:endParaRPr sz="900">
                        <a:latin typeface="微软雅黑"/>
                        <a:cs typeface="微软雅黑"/>
                      </a:endParaRPr>
                    </a:p>
                  </a:txBody>
                  <a:tcPr marL="0" marR="0" marT="501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528955">
                        <a:lnSpc>
                          <a:spcPct val="100000"/>
                        </a:lnSpc>
                        <a:spcBef>
                          <a:spcPts val="395"/>
                        </a:spcBef>
                      </a:pPr>
                      <a:r>
                        <a:rPr sz="900" spc="-25" dirty="0">
                          <a:latin typeface="微软雅黑"/>
                          <a:cs typeface="微软雅黑"/>
                        </a:rPr>
                        <a:t>256</a:t>
                      </a:r>
                      <a:endParaRPr sz="900">
                        <a:latin typeface="微软雅黑"/>
                        <a:cs typeface="微软雅黑"/>
                      </a:endParaRPr>
                    </a:p>
                  </a:txBody>
                  <a:tcPr marL="0" marR="0" marT="501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534035">
                        <a:lnSpc>
                          <a:spcPct val="100000"/>
                        </a:lnSpc>
                        <a:spcBef>
                          <a:spcPts val="395"/>
                        </a:spcBef>
                      </a:pPr>
                      <a:r>
                        <a:rPr sz="900" spc="-25" dirty="0">
                          <a:latin typeface="微软雅黑"/>
                          <a:cs typeface="微软雅黑"/>
                        </a:rPr>
                        <a:t>32</a:t>
                      </a:r>
                      <a:endParaRPr sz="900">
                        <a:latin typeface="微软雅黑"/>
                        <a:cs typeface="微软雅黑"/>
                      </a:endParaRPr>
                    </a:p>
                  </a:txBody>
                  <a:tcPr marL="0" marR="0" marT="501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extLst>
                  <a:ext uri="{0D108BD9-81ED-4DB2-BD59-A6C34878D82A}">
                    <a16:rowId xmlns:a16="http://schemas.microsoft.com/office/drawing/2014/main" val="10004"/>
                  </a:ext>
                </a:extLst>
              </a:tr>
              <a:tr h="245110">
                <a:tc>
                  <a:txBody>
                    <a:bodyPr/>
                    <a:lstStyle/>
                    <a:p>
                      <a:pPr marL="1905" algn="ctr">
                        <a:lnSpc>
                          <a:spcPct val="100000"/>
                        </a:lnSpc>
                        <a:spcBef>
                          <a:spcPts val="395"/>
                        </a:spcBef>
                      </a:pPr>
                      <a:r>
                        <a:rPr sz="900" spc="-25" dirty="0">
                          <a:latin typeface="微软雅黑"/>
                          <a:cs typeface="微软雅黑"/>
                        </a:rPr>
                        <a:t>39B</a:t>
                      </a:r>
                      <a:endParaRPr sz="900">
                        <a:latin typeface="微软雅黑"/>
                        <a:cs typeface="微软雅黑"/>
                      </a:endParaRPr>
                    </a:p>
                  </a:txBody>
                  <a:tcPr marL="0" marR="0" marT="501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528955">
                        <a:lnSpc>
                          <a:spcPct val="100000"/>
                        </a:lnSpc>
                        <a:spcBef>
                          <a:spcPts val="395"/>
                        </a:spcBef>
                      </a:pPr>
                      <a:r>
                        <a:rPr sz="900" spc="-25" dirty="0">
                          <a:latin typeface="微软雅黑"/>
                          <a:cs typeface="微软雅黑"/>
                        </a:rPr>
                        <a:t>512</a:t>
                      </a:r>
                      <a:endParaRPr sz="900">
                        <a:latin typeface="微软雅黑"/>
                        <a:cs typeface="微软雅黑"/>
                      </a:endParaRPr>
                    </a:p>
                  </a:txBody>
                  <a:tcPr marL="0" marR="0" marT="501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534035">
                        <a:lnSpc>
                          <a:spcPct val="100000"/>
                        </a:lnSpc>
                        <a:spcBef>
                          <a:spcPts val="395"/>
                        </a:spcBef>
                      </a:pPr>
                      <a:r>
                        <a:rPr sz="900" spc="-25" dirty="0">
                          <a:latin typeface="微软雅黑"/>
                          <a:cs typeface="微软雅黑"/>
                        </a:rPr>
                        <a:t>64</a:t>
                      </a:r>
                      <a:endParaRPr sz="900">
                        <a:latin typeface="微软雅黑"/>
                        <a:cs typeface="微软雅黑"/>
                      </a:endParaRPr>
                    </a:p>
                  </a:txBody>
                  <a:tcPr marL="0" marR="0" marT="501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extLst>
                  <a:ext uri="{0D108BD9-81ED-4DB2-BD59-A6C34878D82A}">
                    <a16:rowId xmlns:a16="http://schemas.microsoft.com/office/drawing/2014/main" val="10005"/>
                  </a:ext>
                </a:extLst>
              </a:tr>
              <a:tr h="245110">
                <a:tc>
                  <a:txBody>
                    <a:bodyPr/>
                    <a:lstStyle/>
                    <a:p>
                      <a:pPr marL="1905" algn="ctr">
                        <a:lnSpc>
                          <a:spcPct val="100000"/>
                        </a:lnSpc>
                        <a:spcBef>
                          <a:spcPts val="395"/>
                        </a:spcBef>
                      </a:pPr>
                      <a:r>
                        <a:rPr sz="900" spc="-25" dirty="0">
                          <a:latin typeface="微软雅黑"/>
                          <a:cs typeface="微软雅黑"/>
                        </a:rPr>
                        <a:t>76B</a:t>
                      </a:r>
                      <a:endParaRPr sz="900">
                        <a:latin typeface="微软雅黑"/>
                        <a:cs typeface="微软雅黑"/>
                      </a:endParaRPr>
                    </a:p>
                  </a:txBody>
                  <a:tcPr marL="0" marR="0" marT="501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495300">
                        <a:lnSpc>
                          <a:spcPct val="100000"/>
                        </a:lnSpc>
                        <a:spcBef>
                          <a:spcPts val="395"/>
                        </a:spcBef>
                      </a:pPr>
                      <a:r>
                        <a:rPr sz="900" spc="-20" dirty="0">
                          <a:latin typeface="微软雅黑"/>
                          <a:cs typeface="微软雅黑"/>
                        </a:rPr>
                        <a:t>1024</a:t>
                      </a:r>
                      <a:endParaRPr sz="900">
                        <a:latin typeface="微软雅黑"/>
                        <a:cs typeface="微软雅黑"/>
                      </a:endParaRPr>
                    </a:p>
                  </a:txBody>
                  <a:tcPr marL="0" marR="0" marT="501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500380">
                        <a:lnSpc>
                          <a:spcPct val="100000"/>
                        </a:lnSpc>
                        <a:spcBef>
                          <a:spcPts val="395"/>
                        </a:spcBef>
                      </a:pPr>
                      <a:r>
                        <a:rPr sz="900" spc="-25" dirty="0">
                          <a:latin typeface="微软雅黑"/>
                          <a:cs typeface="微软雅黑"/>
                        </a:rPr>
                        <a:t>128</a:t>
                      </a:r>
                      <a:endParaRPr sz="900">
                        <a:latin typeface="微软雅黑"/>
                        <a:cs typeface="微软雅黑"/>
                      </a:endParaRPr>
                    </a:p>
                  </a:txBody>
                  <a:tcPr marL="0" marR="0" marT="501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extLst>
                  <a:ext uri="{0D108BD9-81ED-4DB2-BD59-A6C34878D82A}">
                    <a16:rowId xmlns:a16="http://schemas.microsoft.com/office/drawing/2014/main" val="10006"/>
                  </a:ext>
                </a:extLst>
              </a:tr>
              <a:tr h="245110">
                <a:tc>
                  <a:txBody>
                    <a:bodyPr/>
                    <a:lstStyle/>
                    <a:p>
                      <a:pPr marL="1905" algn="ctr">
                        <a:lnSpc>
                          <a:spcPct val="100000"/>
                        </a:lnSpc>
                        <a:spcBef>
                          <a:spcPts val="395"/>
                        </a:spcBef>
                      </a:pPr>
                      <a:r>
                        <a:rPr sz="900" spc="-20" dirty="0">
                          <a:latin typeface="微软雅黑"/>
                          <a:cs typeface="微软雅黑"/>
                        </a:rPr>
                        <a:t>145B</a:t>
                      </a:r>
                      <a:endParaRPr sz="900">
                        <a:latin typeface="微软雅黑"/>
                        <a:cs typeface="微软雅黑"/>
                      </a:endParaRPr>
                    </a:p>
                  </a:txBody>
                  <a:tcPr marL="0" marR="0" marT="501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495300">
                        <a:lnSpc>
                          <a:spcPct val="100000"/>
                        </a:lnSpc>
                        <a:spcBef>
                          <a:spcPts val="395"/>
                        </a:spcBef>
                      </a:pPr>
                      <a:r>
                        <a:rPr sz="900" spc="-20" dirty="0">
                          <a:latin typeface="微软雅黑"/>
                          <a:cs typeface="微软雅黑"/>
                        </a:rPr>
                        <a:t>1536</a:t>
                      </a:r>
                      <a:endParaRPr sz="900">
                        <a:latin typeface="微软雅黑"/>
                        <a:cs typeface="微软雅黑"/>
                      </a:endParaRPr>
                    </a:p>
                  </a:txBody>
                  <a:tcPr marL="0" marR="0" marT="501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500380">
                        <a:lnSpc>
                          <a:spcPct val="100000"/>
                        </a:lnSpc>
                        <a:spcBef>
                          <a:spcPts val="395"/>
                        </a:spcBef>
                      </a:pPr>
                      <a:r>
                        <a:rPr sz="900" spc="-25" dirty="0">
                          <a:latin typeface="微软雅黑"/>
                          <a:cs typeface="微软雅黑"/>
                        </a:rPr>
                        <a:t>192</a:t>
                      </a:r>
                      <a:endParaRPr sz="900">
                        <a:latin typeface="微软雅黑"/>
                        <a:cs typeface="微软雅黑"/>
                      </a:endParaRPr>
                    </a:p>
                  </a:txBody>
                  <a:tcPr marL="0" marR="0" marT="501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extLst>
                  <a:ext uri="{0D108BD9-81ED-4DB2-BD59-A6C34878D82A}">
                    <a16:rowId xmlns:a16="http://schemas.microsoft.com/office/drawing/2014/main" val="10007"/>
                  </a:ext>
                </a:extLst>
              </a:tr>
              <a:tr h="245110">
                <a:tc>
                  <a:txBody>
                    <a:bodyPr/>
                    <a:lstStyle/>
                    <a:p>
                      <a:pPr marL="1905" algn="ctr">
                        <a:lnSpc>
                          <a:spcPct val="100000"/>
                        </a:lnSpc>
                        <a:spcBef>
                          <a:spcPts val="400"/>
                        </a:spcBef>
                      </a:pPr>
                      <a:r>
                        <a:rPr sz="900" spc="-20" dirty="0">
                          <a:latin typeface="微软雅黑"/>
                          <a:cs typeface="微软雅黑"/>
                        </a:rPr>
                        <a:t>310B</a:t>
                      </a:r>
                      <a:endParaRPr sz="900">
                        <a:latin typeface="微软雅黑"/>
                        <a:cs typeface="微软雅黑"/>
                      </a:endParaRPr>
                    </a:p>
                  </a:txBody>
                  <a:tcPr marL="0" marR="0" marT="508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495300">
                        <a:lnSpc>
                          <a:spcPct val="100000"/>
                        </a:lnSpc>
                        <a:spcBef>
                          <a:spcPts val="400"/>
                        </a:spcBef>
                      </a:pPr>
                      <a:r>
                        <a:rPr sz="900" spc="-20" dirty="0">
                          <a:latin typeface="微软雅黑"/>
                          <a:cs typeface="微软雅黑"/>
                        </a:rPr>
                        <a:t>1920</a:t>
                      </a:r>
                      <a:endParaRPr sz="900">
                        <a:latin typeface="微软雅黑"/>
                        <a:cs typeface="微软雅黑"/>
                      </a:endParaRPr>
                    </a:p>
                  </a:txBody>
                  <a:tcPr marL="0" marR="0" marT="508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500380">
                        <a:lnSpc>
                          <a:spcPct val="100000"/>
                        </a:lnSpc>
                        <a:spcBef>
                          <a:spcPts val="400"/>
                        </a:spcBef>
                      </a:pPr>
                      <a:r>
                        <a:rPr sz="900" spc="-25" dirty="0">
                          <a:latin typeface="微软雅黑"/>
                          <a:cs typeface="微软雅黑"/>
                        </a:rPr>
                        <a:t>115</a:t>
                      </a:r>
                      <a:endParaRPr sz="900">
                        <a:latin typeface="微软雅黑"/>
                        <a:cs typeface="微软雅黑"/>
                      </a:endParaRPr>
                    </a:p>
                  </a:txBody>
                  <a:tcPr marL="0" marR="0" marT="508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extLst>
                  <a:ext uri="{0D108BD9-81ED-4DB2-BD59-A6C34878D82A}">
                    <a16:rowId xmlns:a16="http://schemas.microsoft.com/office/drawing/2014/main" val="10008"/>
                  </a:ext>
                </a:extLst>
              </a:tr>
              <a:tr h="245110">
                <a:tc>
                  <a:txBody>
                    <a:bodyPr/>
                    <a:lstStyle/>
                    <a:p>
                      <a:pPr marL="1905" algn="ctr">
                        <a:lnSpc>
                          <a:spcPct val="100000"/>
                        </a:lnSpc>
                        <a:spcBef>
                          <a:spcPts val="400"/>
                        </a:spcBef>
                      </a:pPr>
                      <a:r>
                        <a:rPr sz="900" spc="-20" dirty="0">
                          <a:latin typeface="微软雅黑"/>
                          <a:cs typeface="微软雅黑"/>
                        </a:rPr>
                        <a:t>530B</a:t>
                      </a:r>
                      <a:endParaRPr sz="900">
                        <a:latin typeface="微软雅黑"/>
                        <a:cs typeface="微软雅黑"/>
                      </a:endParaRPr>
                    </a:p>
                  </a:txBody>
                  <a:tcPr marL="0" marR="0" marT="508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495300">
                        <a:lnSpc>
                          <a:spcPct val="100000"/>
                        </a:lnSpc>
                        <a:spcBef>
                          <a:spcPts val="400"/>
                        </a:spcBef>
                      </a:pPr>
                      <a:r>
                        <a:rPr sz="900" spc="-20" dirty="0">
                          <a:latin typeface="微软雅黑"/>
                          <a:cs typeface="微软雅黑"/>
                        </a:rPr>
                        <a:t>2520</a:t>
                      </a:r>
                      <a:endParaRPr sz="900">
                        <a:latin typeface="微软雅黑"/>
                        <a:cs typeface="微软雅黑"/>
                      </a:endParaRPr>
                    </a:p>
                  </a:txBody>
                  <a:tcPr marL="0" marR="0" marT="508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500380">
                        <a:lnSpc>
                          <a:spcPct val="100000"/>
                        </a:lnSpc>
                        <a:spcBef>
                          <a:spcPts val="400"/>
                        </a:spcBef>
                      </a:pPr>
                      <a:r>
                        <a:rPr sz="900" spc="-25" dirty="0">
                          <a:latin typeface="微软雅黑"/>
                          <a:cs typeface="微软雅黑"/>
                        </a:rPr>
                        <a:t>315</a:t>
                      </a:r>
                      <a:endParaRPr sz="900">
                        <a:latin typeface="微软雅黑"/>
                        <a:cs typeface="微软雅黑"/>
                      </a:endParaRPr>
                    </a:p>
                  </a:txBody>
                  <a:tcPr marL="0" marR="0" marT="508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extLst>
                  <a:ext uri="{0D108BD9-81ED-4DB2-BD59-A6C34878D82A}">
                    <a16:rowId xmlns:a16="http://schemas.microsoft.com/office/drawing/2014/main" val="10009"/>
                  </a:ext>
                </a:extLst>
              </a:tr>
              <a:tr h="245110">
                <a:tc>
                  <a:txBody>
                    <a:bodyPr/>
                    <a:lstStyle/>
                    <a:p>
                      <a:pPr marL="1905" algn="ctr">
                        <a:lnSpc>
                          <a:spcPct val="100000"/>
                        </a:lnSpc>
                        <a:spcBef>
                          <a:spcPts val="400"/>
                        </a:spcBef>
                      </a:pPr>
                      <a:r>
                        <a:rPr sz="900" spc="-25" dirty="0">
                          <a:latin typeface="微软雅黑"/>
                          <a:cs typeface="微软雅黑"/>
                        </a:rPr>
                        <a:t>1T</a:t>
                      </a:r>
                      <a:endParaRPr sz="900">
                        <a:latin typeface="微软雅黑"/>
                        <a:cs typeface="微软雅黑"/>
                      </a:endParaRPr>
                    </a:p>
                  </a:txBody>
                  <a:tcPr marL="0" marR="0" marT="508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495300">
                        <a:lnSpc>
                          <a:spcPct val="100000"/>
                        </a:lnSpc>
                        <a:spcBef>
                          <a:spcPts val="400"/>
                        </a:spcBef>
                      </a:pPr>
                      <a:r>
                        <a:rPr sz="900" spc="-20" dirty="0">
                          <a:latin typeface="微软雅黑"/>
                          <a:cs typeface="微软雅黑"/>
                        </a:rPr>
                        <a:t>3072</a:t>
                      </a:r>
                      <a:endParaRPr sz="900">
                        <a:latin typeface="微软雅黑"/>
                        <a:cs typeface="微软雅黑"/>
                      </a:endParaRPr>
                    </a:p>
                  </a:txBody>
                  <a:tcPr marL="0" marR="0" marT="508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500380">
                        <a:lnSpc>
                          <a:spcPct val="100000"/>
                        </a:lnSpc>
                        <a:spcBef>
                          <a:spcPts val="400"/>
                        </a:spcBef>
                      </a:pPr>
                      <a:r>
                        <a:rPr sz="900" spc="-25" dirty="0">
                          <a:latin typeface="微软雅黑"/>
                          <a:cs typeface="微软雅黑"/>
                        </a:rPr>
                        <a:t>384</a:t>
                      </a:r>
                      <a:endParaRPr sz="900">
                        <a:latin typeface="微软雅黑"/>
                        <a:cs typeface="微软雅黑"/>
                      </a:endParaRPr>
                    </a:p>
                  </a:txBody>
                  <a:tcPr marL="0" marR="0" marT="508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extLst>
                  <a:ext uri="{0D108BD9-81ED-4DB2-BD59-A6C34878D82A}">
                    <a16:rowId xmlns:a16="http://schemas.microsoft.com/office/drawing/2014/main" val="10010"/>
                  </a:ext>
                </a:extLst>
              </a:tr>
            </a:tbl>
          </a:graphicData>
        </a:graphic>
      </p:graphicFrame>
      <p:sp>
        <p:nvSpPr>
          <p:cNvPr id="7" name="object 7"/>
          <p:cNvSpPr txBox="1"/>
          <p:nvPr/>
        </p:nvSpPr>
        <p:spPr>
          <a:xfrm>
            <a:off x="451104" y="1184147"/>
            <a:ext cx="7394575" cy="2078989"/>
          </a:xfrm>
          <a:prstGeom prst="rect">
            <a:avLst/>
          </a:prstGeom>
          <a:solidFill>
            <a:srgbClr val="E7EBFD"/>
          </a:solidFill>
        </p:spPr>
        <p:txBody>
          <a:bodyPr vert="horz" wrap="square" lIns="0" tIns="173355" rIns="0" bIns="0" rtlCol="0">
            <a:spAutoFit/>
          </a:bodyPr>
          <a:lstStyle/>
          <a:p>
            <a:pPr marL="90805" marR="0" lvl="0" indent="0" algn="l" defTabSz="914400" rtl="0" eaLnBrk="1" fontAlgn="auto" latinLnBrk="0" hangingPunct="1">
              <a:lnSpc>
                <a:spcPct val="100000"/>
              </a:lnSpc>
              <a:spcBef>
                <a:spcPts val="1365"/>
              </a:spcBef>
              <a:spcAft>
                <a:spcPts val="0"/>
              </a:spcAft>
              <a:buClrTx/>
              <a:buSzTx/>
              <a:buFontTx/>
              <a:buNone/>
              <a:tabLst/>
              <a:defRPr/>
            </a:pPr>
            <a:r>
              <a:rPr kumimoji="0" sz="1800" b="1" i="0" u="none" strike="noStrike" kern="1200" cap="none" spc="-10" normalizeH="0" baseline="0" noProof="0" dirty="0">
                <a:ln>
                  <a:noFill/>
                </a:ln>
                <a:solidFill>
                  <a:prstClr val="black"/>
                </a:solidFill>
                <a:effectLst/>
                <a:uLnTx/>
                <a:uFillTx/>
                <a:latin typeface="微软雅黑"/>
                <a:ea typeface="+mn-ea"/>
                <a:cs typeface="微软雅黑"/>
              </a:rPr>
              <a:t>存储墙——GPT-</a:t>
            </a:r>
            <a:r>
              <a:rPr kumimoji="0" sz="1800" b="1" i="0" u="none" strike="noStrike" kern="1200" cap="none" spc="0" normalizeH="0" baseline="0" noProof="0" dirty="0">
                <a:ln>
                  <a:noFill/>
                </a:ln>
                <a:solidFill>
                  <a:prstClr val="black"/>
                </a:solidFill>
                <a:effectLst/>
                <a:uLnTx/>
                <a:uFillTx/>
                <a:latin typeface="微软雅黑"/>
                <a:ea typeface="+mn-ea"/>
                <a:cs typeface="微软雅黑"/>
              </a:rPr>
              <a:t>3</a:t>
            </a:r>
            <a:r>
              <a:rPr kumimoji="0" sz="1800" b="1" i="0" u="none" strike="noStrike" kern="1200" cap="none" spc="-5" normalizeH="0" baseline="0" noProof="0" dirty="0">
                <a:ln>
                  <a:noFill/>
                </a:ln>
                <a:solidFill>
                  <a:prstClr val="black"/>
                </a:solidFill>
                <a:effectLst/>
                <a:uLnTx/>
                <a:uFillTx/>
                <a:latin typeface="微软雅黑"/>
                <a:ea typeface="+mn-ea"/>
                <a:cs typeface="微软雅黑"/>
              </a:rPr>
              <a:t>模型所需的</a:t>
            </a:r>
            <a:r>
              <a:rPr kumimoji="0" sz="1800" b="1" i="0" u="none" strike="noStrike" kern="1200" cap="none" spc="-10" normalizeH="0" baseline="0" noProof="0" dirty="0">
                <a:ln>
                  <a:noFill/>
                </a:ln>
                <a:solidFill>
                  <a:prstClr val="black"/>
                </a:solidFill>
                <a:effectLst/>
                <a:uLnTx/>
                <a:uFillTx/>
                <a:latin typeface="微软雅黑"/>
                <a:ea typeface="+mn-ea"/>
                <a:cs typeface="微软雅黑"/>
              </a:rPr>
              <a:t>GPU</a:t>
            </a:r>
            <a:r>
              <a:rPr kumimoji="0" sz="1800" b="1" i="0" u="none" strike="noStrike" kern="1200" cap="none" spc="-25" normalizeH="0" baseline="0" noProof="0" dirty="0">
                <a:ln>
                  <a:noFill/>
                </a:ln>
                <a:solidFill>
                  <a:prstClr val="black"/>
                </a:solidFill>
                <a:effectLst/>
                <a:uLnTx/>
                <a:uFillTx/>
                <a:latin typeface="微软雅黑"/>
                <a:ea typeface="+mn-ea"/>
                <a:cs typeface="微软雅黑"/>
              </a:rPr>
              <a:t>显存</a:t>
            </a:r>
            <a:endParaRPr kumimoji="0" sz="1800" b="0" i="0" u="none" strike="noStrike" kern="1200" cap="none" spc="0" normalizeH="0" baseline="0" noProof="0">
              <a:ln>
                <a:noFill/>
              </a:ln>
              <a:solidFill>
                <a:prstClr val="black"/>
              </a:solidFill>
              <a:effectLst/>
              <a:uLnTx/>
              <a:uFillTx/>
              <a:latin typeface="微软雅黑"/>
              <a:ea typeface="+mn-ea"/>
              <a:cs typeface="微软雅黑"/>
            </a:endParaRPr>
          </a:p>
          <a:p>
            <a:pPr marL="377825" marR="0" lvl="0" indent="-287655" algn="l" defTabSz="914400" rtl="0" eaLnBrk="1" fontAlgn="auto" latinLnBrk="0" hangingPunct="1">
              <a:lnSpc>
                <a:spcPct val="100000"/>
              </a:lnSpc>
              <a:spcBef>
                <a:spcPts val="1019"/>
              </a:spcBef>
              <a:spcAft>
                <a:spcPts val="0"/>
              </a:spcAft>
              <a:buClrTx/>
              <a:buSzTx/>
              <a:buFont typeface="Arial"/>
              <a:buChar char="•"/>
              <a:tabLst>
                <a:tab pos="377825" algn="l"/>
                <a:tab pos="378460" algn="l"/>
              </a:tabLst>
              <a:defRPr/>
            </a:pPr>
            <a:r>
              <a:rPr kumimoji="0" sz="1500" b="0" i="0" u="none" strike="noStrike" kern="1200" cap="none" spc="0" normalizeH="0" baseline="0" noProof="0" dirty="0">
                <a:ln>
                  <a:noFill/>
                </a:ln>
                <a:solidFill>
                  <a:prstClr val="black"/>
                </a:solidFill>
                <a:effectLst/>
                <a:uLnTx/>
                <a:uFillTx/>
                <a:latin typeface="微软雅黑"/>
                <a:ea typeface="+mn-ea"/>
                <a:cs typeface="微软雅黑"/>
              </a:rPr>
              <a:t>参数量</a:t>
            </a:r>
            <a:r>
              <a:rPr kumimoji="0" sz="1500" b="0" i="0" u="none" strike="noStrike" kern="1200" cap="none" spc="-10" normalizeH="0" baseline="0" noProof="0" dirty="0">
                <a:ln>
                  <a:noFill/>
                </a:ln>
                <a:solidFill>
                  <a:prstClr val="black"/>
                </a:solidFill>
                <a:effectLst/>
                <a:uLnTx/>
                <a:uFillTx/>
                <a:latin typeface="微软雅黑"/>
                <a:ea typeface="+mn-ea"/>
                <a:cs typeface="微软雅黑"/>
              </a:rPr>
              <a:t>（FP16</a:t>
            </a:r>
            <a:r>
              <a:rPr kumimoji="0" sz="1500" b="0" i="0" u="none" strike="noStrike" kern="1200" cap="none" spc="0" normalizeH="0" baseline="0" noProof="0" dirty="0">
                <a:ln>
                  <a:noFill/>
                </a:ln>
                <a:solidFill>
                  <a:prstClr val="black"/>
                </a:solidFill>
                <a:effectLst/>
                <a:uLnTx/>
                <a:uFillTx/>
                <a:latin typeface="微软雅黑"/>
                <a:ea typeface="+mn-ea"/>
                <a:cs typeface="微软雅黑"/>
              </a:rPr>
              <a:t>精度</a:t>
            </a:r>
            <a:r>
              <a:rPr kumimoji="0" sz="1500" b="0" i="0" u="none" strike="noStrike" kern="1200" cap="none" spc="-10" normalizeH="0" baseline="0" noProof="0" dirty="0">
                <a:ln>
                  <a:noFill/>
                </a:ln>
                <a:solidFill>
                  <a:prstClr val="black"/>
                </a:solidFill>
                <a:effectLst/>
                <a:uLnTx/>
                <a:uFillTx/>
                <a:latin typeface="微软雅黑"/>
                <a:ea typeface="+mn-ea"/>
                <a:cs typeface="微软雅黑"/>
              </a:rPr>
              <a:t>）：350GB（175B*2bytes）</a:t>
            </a:r>
            <a:endParaRPr kumimoji="0" sz="1500" b="0" i="0" u="none" strike="noStrike" kern="1200" cap="none" spc="0" normalizeH="0" baseline="0" noProof="0">
              <a:ln>
                <a:noFill/>
              </a:ln>
              <a:solidFill>
                <a:prstClr val="black"/>
              </a:solidFill>
              <a:effectLst/>
              <a:uLnTx/>
              <a:uFillTx/>
              <a:latin typeface="微软雅黑"/>
              <a:ea typeface="+mn-ea"/>
              <a:cs typeface="微软雅黑"/>
            </a:endParaRPr>
          </a:p>
          <a:p>
            <a:pPr marL="377825" marR="0" lvl="0" indent="-287655" algn="l" defTabSz="914400" rtl="0" eaLnBrk="1" fontAlgn="auto" latinLnBrk="0" hangingPunct="1">
              <a:lnSpc>
                <a:spcPct val="100000"/>
              </a:lnSpc>
              <a:spcBef>
                <a:spcPts val="385"/>
              </a:spcBef>
              <a:spcAft>
                <a:spcPts val="0"/>
              </a:spcAft>
              <a:buClrTx/>
              <a:buSzTx/>
              <a:buFont typeface="Arial"/>
              <a:buChar char="•"/>
              <a:tabLst>
                <a:tab pos="377825" algn="l"/>
                <a:tab pos="378460" algn="l"/>
              </a:tabLst>
              <a:defRPr/>
            </a:pPr>
            <a:r>
              <a:rPr kumimoji="0" sz="1500" b="0" i="0" u="none" strike="noStrike" kern="1200" cap="none" spc="0" normalizeH="0" baseline="0" noProof="0" dirty="0">
                <a:ln>
                  <a:noFill/>
                </a:ln>
                <a:solidFill>
                  <a:prstClr val="black"/>
                </a:solidFill>
                <a:effectLst/>
                <a:uLnTx/>
                <a:uFillTx/>
                <a:latin typeface="微软雅黑"/>
                <a:ea typeface="+mn-ea"/>
                <a:cs typeface="微软雅黑"/>
              </a:rPr>
              <a:t>梯度</a:t>
            </a:r>
            <a:r>
              <a:rPr kumimoji="0" sz="1500" b="0" i="0" u="none" strike="noStrike" kern="1200" cap="none" spc="-10" normalizeH="0" baseline="0" noProof="0" dirty="0">
                <a:ln>
                  <a:noFill/>
                </a:ln>
                <a:solidFill>
                  <a:prstClr val="black"/>
                </a:solidFill>
                <a:effectLst/>
                <a:uLnTx/>
                <a:uFillTx/>
                <a:latin typeface="微软雅黑"/>
                <a:ea typeface="+mn-ea"/>
                <a:cs typeface="微软雅黑"/>
              </a:rPr>
              <a:t>（FP16</a:t>
            </a:r>
            <a:r>
              <a:rPr kumimoji="0" sz="1500" b="0" i="0" u="none" strike="noStrike" kern="1200" cap="none" spc="0" normalizeH="0" baseline="0" noProof="0" dirty="0">
                <a:ln>
                  <a:noFill/>
                </a:ln>
                <a:solidFill>
                  <a:prstClr val="black"/>
                </a:solidFill>
                <a:effectLst/>
                <a:uLnTx/>
                <a:uFillTx/>
                <a:latin typeface="微软雅黑"/>
                <a:ea typeface="+mn-ea"/>
                <a:cs typeface="微软雅黑"/>
              </a:rPr>
              <a:t>精度）</a:t>
            </a:r>
            <a:r>
              <a:rPr kumimoji="0" sz="1500" b="0" i="0" u="none" strike="noStrike" kern="1200" cap="none" spc="5" normalizeH="0" baseline="0" noProof="0" dirty="0">
                <a:ln>
                  <a:noFill/>
                </a:ln>
                <a:solidFill>
                  <a:prstClr val="black"/>
                </a:solidFill>
                <a:effectLst/>
                <a:uLnTx/>
                <a:uFillTx/>
                <a:latin typeface="微软雅黑"/>
                <a:ea typeface="+mn-ea"/>
                <a:cs typeface="微软雅黑"/>
              </a:rPr>
              <a:t> ：</a:t>
            </a:r>
            <a:r>
              <a:rPr kumimoji="0" sz="1500" b="0" i="0" u="none" strike="noStrike" kern="1200" cap="none" spc="-10" normalizeH="0" baseline="0" noProof="0" dirty="0">
                <a:ln>
                  <a:noFill/>
                </a:ln>
                <a:solidFill>
                  <a:prstClr val="black"/>
                </a:solidFill>
                <a:effectLst/>
                <a:uLnTx/>
                <a:uFillTx/>
                <a:latin typeface="微软雅黑"/>
                <a:ea typeface="+mn-ea"/>
                <a:cs typeface="微软雅黑"/>
              </a:rPr>
              <a:t>350GB（175B*2bytes）</a:t>
            </a:r>
            <a:endParaRPr kumimoji="0" sz="1500" b="0" i="0" u="none" strike="noStrike" kern="1200" cap="none" spc="0" normalizeH="0" baseline="0" noProof="0">
              <a:ln>
                <a:noFill/>
              </a:ln>
              <a:solidFill>
                <a:prstClr val="black"/>
              </a:solidFill>
              <a:effectLst/>
              <a:uLnTx/>
              <a:uFillTx/>
              <a:latin typeface="微软雅黑"/>
              <a:ea typeface="+mn-ea"/>
              <a:cs typeface="微软雅黑"/>
            </a:endParaRPr>
          </a:p>
          <a:p>
            <a:pPr marL="377825" marR="0" lvl="0" indent="-287655" algn="l" defTabSz="914400" rtl="0" eaLnBrk="1" fontAlgn="auto" latinLnBrk="0" hangingPunct="1">
              <a:lnSpc>
                <a:spcPct val="100000"/>
              </a:lnSpc>
              <a:spcBef>
                <a:spcPts val="370"/>
              </a:spcBef>
              <a:spcAft>
                <a:spcPts val="0"/>
              </a:spcAft>
              <a:buClrTx/>
              <a:buSzTx/>
              <a:buFont typeface="Arial"/>
              <a:buChar char="•"/>
              <a:tabLst>
                <a:tab pos="377825" algn="l"/>
                <a:tab pos="378460" algn="l"/>
              </a:tabLst>
              <a:defRPr/>
            </a:pPr>
            <a:r>
              <a:rPr kumimoji="0" sz="1500" b="0" i="0" u="none" strike="noStrike" kern="1200" cap="none" spc="0" normalizeH="0" baseline="0" noProof="0" dirty="0">
                <a:ln>
                  <a:noFill/>
                </a:ln>
                <a:solidFill>
                  <a:prstClr val="black"/>
                </a:solidFill>
                <a:effectLst/>
                <a:uLnTx/>
                <a:uFillTx/>
                <a:latin typeface="微软雅黑"/>
                <a:ea typeface="+mn-ea"/>
                <a:cs typeface="微软雅黑"/>
              </a:rPr>
              <a:t>优化器状态</a:t>
            </a:r>
            <a:r>
              <a:rPr kumimoji="0" sz="1500" b="0" i="0" u="none" strike="noStrike" kern="1200" cap="none" spc="-10" normalizeH="0" baseline="0" noProof="0" dirty="0">
                <a:ln>
                  <a:noFill/>
                </a:ln>
                <a:solidFill>
                  <a:prstClr val="black"/>
                </a:solidFill>
                <a:effectLst/>
                <a:uLnTx/>
                <a:uFillTx/>
                <a:latin typeface="微软雅黑"/>
                <a:ea typeface="+mn-ea"/>
                <a:cs typeface="微软雅黑"/>
              </a:rPr>
              <a:t>（FP32</a:t>
            </a:r>
            <a:r>
              <a:rPr kumimoji="0" sz="1500" b="0" i="0" u="none" strike="noStrike" kern="1200" cap="none" spc="0" normalizeH="0" baseline="0" noProof="0" dirty="0">
                <a:ln>
                  <a:noFill/>
                </a:ln>
                <a:solidFill>
                  <a:prstClr val="black"/>
                </a:solidFill>
                <a:effectLst/>
                <a:uLnTx/>
                <a:uFillTx/>
                <a:latin typeface="微软雅黑"/>
                <a:ea typeface="+mn-ea"/>
                <a:cs typeface="微软雅黑"/>
              </a:rPr>
              <a:t>精度，包括权重、均值、平方） ：</a:t>
            </a:r>
            <a:r>
              <a:rPr kumimoji="0" sz="1500" b="0" i="0" u="none" strike="noStrike" kern="1200" cap="none" spc="-10" normalizeH="0" baseline="0" noProof="0" dirty="0">
                <a:ln>
                  <a:noFill/>
                </a:ln>
                <a:solidFill>
                  <a:prstClr val="black"/>
                </a:solidFill>
                <a:effectLst/>
                <a:uLnTx/>
                <a:uFillTx/>
                <a:latin typeface="微软雅黑"/>
                <a:ea typeface="+mn-ea"/>
                <a:cs typeface="微软雅黑"/>
              </a:rPr>
              <a:t>2100GB（175B*12bytes）</a:t>
            </a:r>
            <a:endParaRPr kumimoji="0" sz="1500" b="0" i="0" u="none" strike="noStrike" kern="1200" cap="none" spc="0" normalizeH="0" baseline="0" noProof="0">
              <a:ln>
                <a:noFill/>
              </a:ln>
              <a:solidFill>
                <a:prstClr val="black"/>
              </a:solidFill>
              <a:effectLst/>
              <a:uLnTx/>
              <a:uFillTx/>
              <a:latin typeface="微软雅黑"/>
              <a:ea typeface="+mn-ea"/>
              <a:cs typeface="微软雅黑"/>
            </a:endParaRPr>
          </a:p>
          <a:p>
            <a:pPr marL="377825" marR="0" lvl="0" indent="-287655" algn="l" defTabSz="914400" rtl="0" eaLnBrk="1" fontAlgn="auto" latinLnBrk="0" hangingPunct="1">
              <a:lnSpc>
                <a:spcPct val="100000"/>
              </a:lnSpc>
              <a:spcBef>
                <a:spcPts val="390"/>
              </a:spcBef>
              <a:spcAft>
                <a:spcPts val="0"/>
              </a:spcAft>
              <a:buClrTx/>
              <a:buSzTx/>
              <a:buFont typeface="Arial"/>
              <a:buChar char="•"/>
              <a:tabLst>
                <a:tab pos="377825" algn="l"/>
                <a:tab pos="378460" algn="l"/>
              </a:tabLst>
              <a:defRPr/>
            </a:pPr>
            <a:r>
              <a:rPr kumimoji="0" sz="1500" b="0" i="0" u="none" strike="noStrike" kern="1200" cap="none" spc="-5" normalizeH="0" baseline="0" noProof="0" dirty="0">
                <a:ln>
                  <a:noFill/>
                </a:ln>
                <a:solidFill>
                  <a:prstClr val="black"/>
                </a:solidFill>
                <a:effectLst/>
                <a:uLnTx/>
                <a:uFillTx/>
                <a:latin typeface="微软雅黑"/>
                <a:ea typeface="+mn-ea"/>
                <a:cs typeface="微软雅黑"/>
              </a:rPr>
              <a:t>总计：</a:t>
            </a:r>
            <a:r>
              <a:rPr kumimoji="0" sz="1500" b="1" i="0" u="none" strike="noStrike" kern="1200" cap="none" spc="-10" normalizeH="0" baseline="0" noProof="0" dirty="0">
                <a:ln>
                  <a:noFill/>
                </a:ln>
                <a:solidFill>
                  <a:srgbClr val="C00000"/>
                </a:solidFill>
                <a:effectLst/>
                <a:uLnTx/>
                <a:uFillTx/>
                <a:latin typeface="微软雅黑"/>
                <a:ea typeface="+mn-ea"/>
                <a:cs typeface="微软雅黑"/>
              </a:rPr>
              <a:t>2800GB</a:t>
            </a:r>
            <a:r>
              <a:rPr kumimoji="0" sz="1500" b="0" i="0" u="none" strike="noStrike" kern="1200" cap="none" spc="-10" normalizeH="0" baseline="0" noProof="0" dirty="0">
                <a:ln>
                  <a:noFill/>
                </a:ln>
                <a:solidFill>
                  <a:prstClr val="black"/>
                </a:solidFill>
                <a:effectLst/>
                <a:uLnTx/>
                <a:uFillTx/>
                <a:latin typeface="微软雅黑"/>
                <a:ea typeface="+mn-ea"/>
                <a:cs typeface="微软雅黑"/>
              </a:rPr>
              <a:t>（350GB+350GB+2100GB）</a:t>
            </a:r>
            <a:endParaRPr kumimoji="0" sz="1500" b="0" i="0" u="none" strike="noStrike" kern="1200" cap="none" spc="0" normalizeH="0" baseline="0" noProof="0">
              <a:ln>
                <a:noFill/>
              </a:ln>
              <a:solidFill>
                <a:prstClr val="black"/>
              </a:solidFill>
              <a:effectLst/>
              <a:uLnTx/>
              <a:uFillTx/>
              <a:latin typeface="微软雅黑"/>
              <a:ea typeface="+mn-ea"/>
              <a:cs typeface="微软雅黑"/>
            </a:endParaRPr>
          </a:p>
          <a:p>
            <a:pPr marL="377825" marR="0" lvl="0" indent="-287655" algn="l" defTabSz="914400" rtl="0" eaLnBrk="1" fontAlgn="auto" latinLnBrk="0" hangingPunct="1">
              <a:lnSpc>
                <a:spcPct val="100000"/>
              </a:lnSpc>
              <a:spcBef>
                <a:spcPts val="370"/>
              </a:spcBef>
              <a:spcAft>
                <a:spcPts val="0"/>
              </a:spcAft>
              <a:buClrTx/>
              <a:buSzTx/>
              <a:buFont typeface="Arial"/>
              <a:buChar char="•"/>
              <a:tabLst>
                <a:tab pos="377825" algn="l"/>
                <a:tab pos="378460" algn="l"/>
              </a:tabLst>
              <a:defRPr/>
            </a:pPr>
            <a:r>
              <a:rPr kumimoji="0" sz="1500" b="0" i="0" u="none" strike="noStrike" kern="1200" cap="none" spc="0" normalizeH="0" baseline="0" noProof="0" dirty="0">
                <a:ln>
                  <a:noFill/>
                </a:ln>
                <a:solidFill>
                  <a:srgbClr val="252525"/>
                </a:solidFill>
                <a:effectLst/>
                <a:uLnTx/>
                <a:uFillTx/>
                <a:latin typeface="微软雅黑"/>
                <a:ea typeface="+mn-ea"/>
                <a:cs typeface="微软雅黑"/>
              </a:rPr>
              <a:t>满足上述显存的GPU数量：</a:t>
            </a:r>
            <a:r>
              <a:rPr kumimoji="0" sz="1500" b="1" i="0" u="none" strike="noStrike" kern="1200" cap="none" spc="0" normalizeH="0" baseline="0" noProof="0" dirty="0">
                <a:ln>
                  <a:noFill/>
                </a:ln>
                <a:solidFill>
                  <a:srgbClr val="C00000"/>
                </a:solidFill>
                <a:effectLst/>
                <a:uLnTx/>
                <a:uFillTx/>
                <a:latin typeface="微软雅黑"/>
                <a:ea typeface="+mn-ea"/>
                <a:cs typeface="微软雅黑"/>
              </a:rPr>
              <a:t>35张A800</a:t>
            </a:r>
            <a:r>
              <a:rPr kumimoji="0" sz="1500" b="1" i="0" u="none" strike="noStrike" kern="1200" cap="none" spc="10" normalizeH="0" baseline="0" noProof="0" dirty="0">
                <a:ln>
                  <a:noFill/>
                </a:ln>
                <a:solidFill>
                  <a:srgbClr val="C00000"/>
                </a:solidFill>
                <a:effectLst/>
                <a:uLnTx/>
                <a:uFillTx/>
                <a:latin typeface="微软雅黑"/>
                <a:ea typeface="+mn-ea"/>
                <a:cs typeface="微软雅黑"/>
              </a:rPr>
              <a:t> </a:t>
            </a:r>
            <a:r>
              <a:rPr kumimoji="0" sz="1500" b="1" i="0" u="none" strike="noStrike" kern="1200" cap="none" spc="-25" normalizeH="0" baseline="0" noProof="0" dirty="0">
                <a:ln>
                  <a:noFill/>
                </a:ln>
                <a:solidFill>
                  <a:srgbClr val="C00000"/>
                </a:solidFill>
                <a:effectLst/>
                <a:uLnTx/>
                <a:uFillTx/>
                <a:latin typeface="微软雅黑"/>
                <a:ea typeface="+mn-ea"/>
                <a:cs typeface="微软雅黑"/>
              </a:rPr>
              <a:t>80G</a:t>
            </a:r>
            <a:endParaRPr kumimoji="0" sz="15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8" name="object 8"/>
          <p:cNvSpPr txBox="1"/>
          <p:nvPr/>
        </p:nvSpPr>
        <p:spPr>
          <a:xfrm>
            <a:off x="451104" y="3393947"/>
            <a:ext cx="7394575" cy="2941320"/>
          </a:xfrm>
          <a:prstGeom prst="rect">
            <a:avLst/>
          </a:prstGeom>
          <a:solidFill>
            <a:srgbClr val="E7EBFD"/>
          </a:solidFill>
        </p:spPr>
        <p:txBody>
          <a:bodyPr vert="horz" wrap="square" lIns="0" tIns="150495" rIns="0" bIns="0" rtlCol="0">
            <a:spAutoFit/>
          </a:bodyPr>
          <a:lstStyle/>
          <a:p>
            <a:pPr marL="90805" marR="0" lvl="0" indent="0" algn="l" defTabSz="914400" rtl="0" eaLnBrk="1" fontAlgn="auto" latinLnBrk="0" hangingPunct="1">
              <a:lnSpc>
                <a:spcPct val="100000"/>
              </a:lnSpc>
              <a:spcBef>
                <a:spcPts val="1185"/>
              </a:spcBef>
              <a:spcAft>
                <a:spcPts val="0"/>
              </a:spcAft>
              <a:buClrTx/>
              <a:buSzTx/>
              <a:buFontTx/>
              <a:buNone/>
              <a:tabLst/>
              <a:defRPr/>
            </a:pPr>
            <a:r>
              <a:rPr kumimoji="0" sz="1800" b="1" i="0" u="none" strike="noStrike" kern="1200" cap="none" spc="-10" normalizeH="0" baseline="0" noProof="0" dirty="0">
                <a:ln>
                  <a:noFill/>
                </a:ln>
                <a:solidFill>
                  <a:prstClr val="black"/>
                </a:solidFill>
                <a:effectLst/>
                <a:uLnTx/>
                <a:uFillTx/>
                <a:latin typeface="微软雅黑"/>
                <a:ea typeface="+mn-ea"/>
                <a:cs typeface="微软雅黑"/>
              </a:rPr>
              <a:t>算力墙——GPT-</a:t>
            </a:r>
            <a:r>
              <a:rPr kumimoji="0" sz="1800" b="1" i="0" u="none" strike="noStrike" kern="1200" cap="none" spc="0" normalizeH="0" baseline="0" noProof="0" dirty="0">
                <a:ln>
                  <a:noFill/>
                </a:ln>
                <a:solidFill>
                  <a:prstClr val="black"/>
                </a:solidFill>
                <a:effectLst/>
                <a:uLnTx/>
                <a:uFillTx/>
                <a:latin typeface="微软雅黑"/>
                <a:ea typeface="+mn-ea"/>
                <a:cs typeface="微软雅黑"/>
              </a:rPr>
              <a:t>3</a:t>
            </a:r>
            <a:r>
              <a:rPr kumimoji="0" sz="1800" b="1" i="0" u="none" strike="noStrike" kern="1200" cap="none" spc="-5" normalizeH="0" baseline="0" noProof="0" dirty="0">
                <a:ln>
                  <a:noFill/>
                </a:ln>
                <a:solidFill>
                  <a:prstClr val="black"/>
                </a:solidFill>
                <a:effectLst/>
                <a:uLnTx/>
                <a:uFillTx/>
                <a:latin typeface="微软雅黑"/>
                <a:ea typeface="+mn-ea"/>
                <a:cs typeface="微软雅黑"/>
              </a:rPr>
              <a:t>模型所需的</a:t>
            </a:r>
            <a:r>
              <a:rPr kumimoji="0" sz="1800" b="1" i="0" u="none" strike="noStrike" kern="1200" cap="none" spc="-10" normalizeH="0" baseline="0" noProof="0" dirty="0">
                <a:ln>
                  <a:noFill/>
                </a:ln>
                <a:solidFill>
                  <a:prstClr val="black"/>
                </a:solidFill>
                <a:effectLst/>
                <a:uLnTx/>
                <a:uFillTx/>
                <a:latin typeface="微软雅黑"/>
                <a:ea typeface="+mn-ea"/>
                <a:cs typeface="微软雅黑"/>
              </a:rPr>
              <a:t>GPU</a:t>
            </a:r>
            <a:r>
              <a:rPr kumimoji="0" sz="1800" b="1" i="0" u="none" strike="noStrike" kern="1200" cap="none" spc="-25" normalizeH="0" baseline="0" noProof="0" dirty="0">
                <a:ln>
                  <a:noFill/>
                </a:ln>
                <a:solidFill>
                  <a:prstClr val="black"/>
                </a:solidFill>
                <a:effectLst/>
                <a:uLnTx/>
                <a:uFillTx/>
                <a:latin typeface="微软雅黑"/>
                <a:ea typeface="+mn-ea"/>
                <a:cs typeface="微软雅黑"/>
              </a:rPr>
              <a:t>算力</a:t>
            </a:r>
            <a:endParaRPr kumimoji="0" sz="1800" b="0" i="0" u="none" strike="noStrike" kern="1200" cap="none" spc="0" normalizeH="0" baseline="0" noProof="0">
              <a:ln>
                <a:noFill/>
              </a:ln>
              <a:solidFill>
                <a:prstClr val="black"/>
              </a:solidFill>
              <a:effectLst/>
              <a:uLnTx/>
              <a:uFillTx/>
              <a:latin typeface="微软雅黑"/>
              <a:ea typeface="+mn-ea"/>
              <a:cs typeface="微软雅黑"/>
            </a:endParaRPr>
          </a:p>
          <a:p>
            <a:pPr marL="377825" marR="1253490" lvl="0" indent="-287020" algn="l" defTabSz="914400" rtl="0" eaLnBrk="1" fontAlgn="auto" latinLnBrk="0" hangingPunct="1">
              <a:lnSpc>
                <a:spcPct val="115799"/>
              </a:lnSpc>
              <a:spcBef>
                <a:spcPts val="735"/>
              </a:spcBef>
              <a:spcAft>
                <a:spcPts val="0"/>
              </a:spcAft>
              <a:buClrTx/>
              <a:buSzTx/>
              <a:buFont typeface="Arial"/>
              <a:buChar char="•"/>
              <a:tabLst>
                <a:tab pos="378460" algn="l"/>
                <a:tab pos="1854200" algn="l"/>
              </a:tabLst>
              <a:defRPr/>
            </a:pPr>
            <a:r>
              <a:rPr kumimoji="0" sz="1500" b="0" i="0" u="none" strike="noStrike" kern="1200" cap="none" spc="0" normalizeH="0" baseline="0" noProof="0" dirty="0">
                <a:ln>
                  <a:noFill/>
                </a:ln>
                <a:solidFill>
                  <a:prstClr val="black"/>
                </a:solidFill>
                <a:effectLst/>
                <a:uLnTx/>
                <a:uFillTx/>
                <a:latin typeface="微软雅黑"/>
                <a:ea typeface="+mn-ea"/>
                <a:cs typeface="微软雅黑"/>
              </a:rPr>
              <a:t>每次迭代所需的算力（参考 </a:t>
            </a:r>
            <a:r>
              <a:rPr kumimoji="0" sz="1500" b="0" i="0" u="sng" strike="noStrike" kern="1200" cap="none" spc="-10" normalizeH="0" baseline="0" noProof="0" dirty="0">
                <a:ln>
                  <a:noFill/>
                </a:ln>
                <a:solidFill>
                  <a:srgbClr val="009999"/>
                </a:solidFill>
                <a:effectLst/>
                <a:uLnTx/>
                <a:uFill>
                  <a:solidFill>
                    <a:srgbClr val="009999"/>
                  </a:solidFill>
                </a:uFill>
                <a:latin typeface="微软雅黑"/>
                <a:ea typeface="+mn-ea"/>
                <a:cs typeface="微软雅黑"/>
                <a:hlinkClick r:id="rId2"/>
              </a:rPr>
              <a:t>https://arxiv.org/abs/2104.04473</a:t>
            </a:r>
            <a:r>
              <a:rPr kumimoji="0" sz="1500" b="0" i="0" u="none" strike="noStrike" kern="1200" cap="none" spc="-10" normalizeH="0" baseline="0" noProof="0" dirty="0">
                <a:ln>
                  <a:noFill/>
                </a:ln>
                <a:solidFill>
                  <a:prstClr val="black"/>
                </a:solidFill>
                <a:effectLst/>
                <a:uLnTx/>
                <a:uFillTx/>
                <a:latin typeface="微软雅黑"/>
                <a:ea typeface="+mn-ea"/>
                <a:cs typeface="微软雅黑"/>
              </a:rPr>
              <a:t>）： 		</a:t>
            </a:r>
            <a:r>
              <a:rPr kumimoji="0" sz="1500" b="0" i="0" u="none" strike="noStrike" kern="1200" cap="none" spc="-30" normalizeH="0" baseline="0" noProof="0" dirty="0">
                <a:ln>
                  <a:noFill/>
                </a:ln>
                <a:solidFill>
                  <a:prstClr val="black"/>
                </a:solidFill>
                <a:effectLst/>
                <a:uLnTx/>
                <a:uFillTx/>
                <a:latin typeface="微软雅黑"/>
                <a:ea typeface="+mn-ea"/>
                <a:cs typeface="微软雅黑"/>
              </a:rPr>
              <a:t>96</a:t>
            </a:r>
            <a:r>
              <a:rPr kumimoji="0" sz="1600" b="0" i="1" u="none" strike="noStrike" kern="1200" cap="none" spc="-30" normalizeH="0" baseline="0" noProof="0" dirty="0">
                <a:ln>
                  <a:noFill/>
                </a:ln>
                <a:solidFill>
                  <a:prstClr val="black"/>
                </a:solidFill>
                <a:effectLst/>
                <a:uLnTx/>
                <a:uFillTx/>
                <a:latin typeface="微软雅黑"/>
                <a:ea typeface="+mn-ea"/>
                <a:cs typeface="微软雅黑"/>
              </a:rPr>
              <a:t>BSlh²</a:t>
            </a:r>
            <a:r>
              <a:rPr kumimoji="0" sz="1600" b="0" i="1" u="none" strike="noStrike" kern="1200" cap="none" spc="-90" normalizeH="0" baseline="0" noProof="0" dirty="0">
                <a:ln>
                  <a:noFill/>
                </a:ln>
                <a:solidFill>
                  <a:prstClr val="black"/>
                </a:solidFill>
                <a:effectLst/>
                <a:uLnTx/>
                <a:uFillTx/>
                <a:latin typeface="微软雅黑"/>
                <a:ea typeface="+mn-ea"/>
                <a:cs typeface="微软雅黑"/>
              </a:rPr>
              <a:t> </a:t>
            </a:r>
            <a:r>
              <a:rPr kumimoji="0" sz="1500" b="0" i="0" u="none" strike="noStrike" kern="1200" cap="none" spc="-10" normalizeH="0" baseline="0" noProof="0" dirty="0">
                <a:ln>
                  <a:noFill/>
                </a:ln>
                <a:solidFill>
                  <a:prstClr val="black"/>
                </a:solidFill>
                <a:effectLst/>
                <a:uLnTx/>
                <a:uFillTx/>
                <a:latin typeface="微软雅黑"/>
                <a:ea typeface="+mn-ea"/>
                <a:cs typeface="微软雅黑"/>
              </a:rPr>
              <a:t>[</a:t>
            </a:r>
            <a:r>
              <a:rPr kumimoji="0" sz="1400" b="0" i="0" u="none" strike="noStrike" kern="1200" cap="none" spc="-10" normalizeH="0" baseline="0" noProof="0" dirty="0">
                <a:ln>
                  <a:noFill/>
                </a:ln>
                <a:solidFill>
                  <a:prstClr val="black"/>
                </a:solidFill>
                <a:effectLst/>
                <a:uLnTx/>
                <a:uFillTx/>
                <a:latin typeface="微软雅黑"/>
                <a:ea typeface="+mn-ea"/>
                <a:cs typeface="微软雅黑"/>
              </a:rPr>
              <a:t>1+</a:t>
            </a:r>
            <a:r>
              <a:rPr kumimoji="0" sz="1450" b="0" i="1" u="none" strike="noStrike" kern="1200" cap="none" spc="-10" normalizeH="0" baseline="0" noProof="0" dirty="0">
                <a:ln>
                  <a:noFill/>
                </a:ln>
                <a:solidFill>
                  <a:prstClr val="black"/>
                </a:solidFill>
                <a:effectLst/>
                <a:uLnTx/>
                <a:uFillTx/>
                <a:latin typeface="微软雅黑"/>
                <a:ea typeface="+mn-ea"/>
                <a:cs typeface="微软雅黑"/>
              </a:rPr>
              <a:t>S</a:t>
            </a:r>
            <a:r>
              <a:rPr kumimoji="0" sz="1400" b="0" i="0" u="none" strike="noStrike" kern="1200" cap="none" spc="-10" normalizeH="0" baseline="0" noProof="0" dirty="0">
                <a:ln>
                  <a:noFill/>
                </a:ln>
                <a:solidFill>
                  <a:prstClr val="black"/>
                </a:solidFill>
                <a:effectLst/>
                <a:uLnTx/>
                <a:uFillTx/>
                <a:latin typeface="微软雅黑"/>
                <a:ea typeface="+mn-ea"/>
                <a:cs typeface="微软雅黑"/>
              </a:rPr>
              <a:t>/(6</a:t>
            </a:r>
            <a:r>
              <a:rPr kumimoji="0" sz="1450" b="0" i="1" u="none" strike="noStrike" kern="1200" cap="none" spc="-10" normalizeH="0" baseline="0" noProof="0" dirty="0">
                <a:ln>
                  <a:noFill/>
                </a:ln>
                <a:solidFill>
                  <a:prstClr val="black"/>
                </a:solidFill>
                <a:effectLst/>
                <a:uLnTx/>
                <a:uFillTx/>
                <a:latin typeface="微软雅黑"/>
                <a:ea typeface="+mn-ea"/>
                <a:cs typeface="微软雅黑"/>
              </a:rPr>
              <a:t>h)+V</a:t>
            </a:r>
            <a:r>
              <a:rPr kumimoji="0" sz="1400" b="0" i="0" u="none" strike="noStrike" kern="1200" cap="none" spc="-10" normalizeH="0" baseline="0" noProof="0" dirty="0">
                <a:ln>
                  <a:noFill/>
                </a:ln>
                <a:solidFill>
                  <a:prstClr val="black"/>
                </a:solidFill>
                <a:effectLst/>
                <a:uLnTx/>
                <a:uFillTx/>
                <a:latin typeface="微软雅黑"/>
                <a:ea typeface="+mn-ea"/>
                <a:cs typeface="微软雅黑"/>
              </a:rPr>
              <a:t>/(16</a:t>
            </a:r>
            <a:r>
              <a:rPr kumimoji="0" sz="1450" b="0" i="1" u="none" strike="noStrike" kern="1200" cap="none" spc="-10" normalizeH="0" baseline="0" noProof="0" dirty="0">
                <a:ln>
                  <a:noFill/>
                </a:ln>
                <a:solidFill>
                  <a:prstClr val="black"/>
                </a:solidFill>
                <a:effectLst/>
                <a:uLnTx/>
                <a:uFillTx/>
                <a:latin typeface="微软雅黑"/>
                <a:ea typeface="+mn-ea"/>
                <a:cs typeface="微软雅黑"/>
              </a:rPr>
              <a:t>lh</a:t>
            </a:r>
            <a:r>
              <a:rPr kumimoji="0" sz="1400" b="0" i="0" u="none" strike="noStrike" kern="1200" cap="none" spc="-10" normalizeH="0" baseline="0" noProof="0" dirty="0">
                <a:ln>
                  <a:noFill/>
                </a:ln>
                <a:solidFill>
                  <a:prstClr val="black"/>
                </a:solidFill>
                <a:effectLst/>
                <a:uLnTx/>
                <a:uFillTx/>
                <a:latin typeface="微软雅黑"/>
                <a:ea typeface="+mn-ea"/>
                <a:cs typeface="微软雅黑"/>
              </a:rPr>
              <a:t>)]=4.5</a:t>
            </a:r>
            <a:r>
              <a:rPr kumimoji="0" sz="1400" b="0" i="0" u="none" strike="noStrike" kern="1200" cap="none" spc="-70" normalizeH="0" baseline="0" noProof="0" dirty="0">
                <a:ln>
                  <a:noFill/>
                </a:ln>
                <a:solidFill>
                  <a:prstClr val="black"/>
                </a:solidFill>
                <a:effectLst/>
                <a:uLnTx/>
                <a:uFillTx/>
                <a:latin typeface="微软雅黑"/>
                <a:ea typeface="+mn-ea"/>
                <a:cs typeface="微软雅黑"/>
              </a:rPr>
              <a:t> </a:t>
            </a:r>
            <a:r>
              <a:rPr kumimoji="0" sz="1400" b="0" i="0" u="none" strike="noStrike" kern="1200" cap="none" spc="-10" normalizeH="0" baseline="0" noProof="0" dirty="0">
                <a:ln>
                  <a:noFill/>
                </a:ln>
                <a:solidFill>
                  <a:prstClr val="black"/>
                </a:solidFill>
                <a:effectLst/>
                <a:uLnTx/>
                <a:uFillTx/>
                <a:latin typeface="微软雅黑"/>
                <a:ea typeface="+mn-ea"/>
                <a:cs typeface="微软雅黑"/>
              </a:rPr>
              <a:t>ExaFLOPs</a:t>
            </a:r>
            <a:endParaRPr kumimoji="0" sz="1400" b="0" i="0" u="none" strike="noStrike" kern="1200" cap="none" spc="0" normalizeH="0" baseline="0" noProof="0">
              <a:ln>
                <a:noFill/>
              </a:ln>
              <a:solidFill>
                <a:prstClr val="black"/>
              </a:solidFill>
              <a:effectLst/>
              <a:uLnTx/>
              <a:uFillTx/>
              <a:latin typeface="微软雅黑"/>
              <a:ea typeface="+mn-ea"/>
              <a:cs typeface="微软雅黑"/>
            </a:endParaRPr>
          </a:p>
          <a:p>
            <a:pPr marL="90805" marR="0" lvl="0" indent="0" algn="l" defTabSz="914400" rtl="0" eaLnBrk="1" fontAlgn="auto" latinLnBrk="0" hangingPunct="1">
              <a:lnSpc>
                <a:spcPct val="100000"/>
              </a:lnSpc>
              <a:spcBef>
                <a:spcPts val="350"/>
              </a:spcBef>
              <a:spcAft>
                <a:spcPts val="0"/>
              </a:spcAft>
              <a:buClrTx/>
              <a:buSzTx/>
              <a:buFontTx/>
              <a:buNone/>
              <a:tabLst/>
              <a:defRPr/>
            </a:pPr>
            <a:r>
              <a:rPr kumimoji="0" sz="1500" b="0" i="0" u="none" strike="noStrike" kern="1200" cap="none" spc="0" normalizeH="0" baseline="0" noProof="0" dirty="0">
                <a:ln>
                  <a:noFill/>
                </a:ln>
                <a:solidFill>
                  <a:prstClr val="black"/>
                </a:solidFill>
                <a:effectLst/>
                <a:uLnTx/>
                <a:uFillTx/>
                <a:latin typeface="微软雅黑"/>
                <a:ea typeface="+mn-ea"/>
                <a:cs typeface="微软雅黑"/>
              </a:rPr>
              <a:t>B:</a:t>
            </a:r>
            <a:r>
              <a:rPr kumimoji="0" sz="1500" b="0" i="0" u="none" strike="noStrike" kern="1200" cap="none" spc="-20" normalizeH="0" baseline="0" noProof="0" dirty="0">
                <a:ln>
                  <a:noFill/>
                </a:ln>
                <a:solidFill>
                  <a:prstClr val="black"/>
                </a:solidFill>
                <a:effectLst/>
                <a:uLnTx/>
                <a:uFillTx/>
                <a:latin typeface="微软雅黑"/>
                <a:ea typeface="+mn-ea"/>
                <a:cs typeface="微软雅黑"/>
              </a:rPr>
              <a:t> </a:t>
            </a:r>
            <a:r>
              <a:rPr kumimoji="0" sz="1500" b="0" i="0" u="none" strike="noStrike" kern="1200" cap="none" spc="0" normalizeH="0" baseline="0" noProof="0" dirty="0">
                <a:ln>
                  <a:noFill/>
                </a:ln>
                <a:solidFill>
                  <a:prstClr val="black"/>
                </a:solidFill>
                <a:effectLst/>
                <a:uLnTx/>
                <a:uFillTx/>
                <a:latin typeface="微软雅黑"/>
                <a:ea typeface="+mn-ea"/>
                <a:cs typeface="微软雅黑"/>
              </a:rPr>
              <a:t>batch</a:t>
            </a:r>
            <a:r>
              <a:rPr kumimoji="0" sz="1500" b="0" i="0" u="none" strike="noStrike" kern="1200" cap="none" spc="-15" normalizeH="0" baseline="0" noProof="0" dirty="0">
                <a:ln>
                  <a:noFill/>
                </a:ln>
                <a:solidFill>
                  <a:prstClr val="black"/>
                </a:solidFill>
                <a:effectLst/>
                <a:uLnTx/>
                <a:uFillTx/>
                <a:latin typeface="微软雅黑"/>
                <a:ea typeface="+mn-ea"/>
                <a:cs typeface="微软雅黑"/>
              </a:rPr>
              <a:t> </a:t>
            </a:r>
            <a:r>
              <a:rPr kumimoji="0" sz="1500" b="0" i="0" u="none" strike="noStrike" kern="1200" cap="none" spc="0" normalizeH="0" baseline="0" noProof="0" dirty="0">
                <a:ln>
                  <a:noFill/>
                </a:ln>
                <a:solidFill>
                  <a:prstClr val="black"/>
                </a:solidFill>
                <a:effectLst/>
                <a:uLnTx/>
                <a:uFillTx/>
                <a:latin typeface="微软雅黑"/>
                <a:ea typeface="+mn-ea"/>
                <a:cs typeface="微软雅黑"/>
              </a:rPr>
              <a:t>size,</a:t>
            </a:r>
            <a:r>
              <a:rPr kumimoji="0" sz="1500" b="0" i="0" u="none" strike="noStrike" kern="1200" cap="none" spc="-15" normalizeH="0" baseline="0" noProof="0" dirty="0">
                <a:ln>
                  <a:noFill/>
                </a:ln>
                <a:solidFill>
                  <a:prstClr val="black"/>
                </a:solidFill>
                <a:effectLst/>
                <a:uLnTx/>
                <a:uFillTx/>
                <a:latin typeface="微软雅黑"/>
                <a:ea typeface="+mn-ea"/>
                <a:cs typeface="微软雅黑"/>
              </a:rPr>
              <a:t> </a:t>
            </a:r>
            <a:r>
              <a:rPr kumimoji="0" sz="1500" b="0" i="0" u="none" strike="noStrike" kern="1200" cap="none" spc="0" normalizeH="0" baseline="0" noProof="0" dirty="0">
                <a:ln>
                  <a:noFill/>
                </a:ln>
                <a:solidFill>
                  <a:prstClr val="black"/>
                </a:solidFill>
                <a:effectLst/>
                <a:uLnTx/>
                <a:uFillTx/>
                <a:latin typeface="微软雅黑"/>
                <a:ea typeface="+mn-ea"/>
                <a:cs typeface="微软雅黑"/>
              </a:rPr>
              <a:t>S:</a:t>
            </a:r>
            <a:r>
              <a:rPr kumimoji="0" sz="1500" b="0" i="0" u="none" strike="noStrike" kern="1200" cap="none" spc="-10" normalizeH="0" baseline="0" noProof="0" dirty="0">
                <a:ln>
                  <a:noFill/>
                </a:ln>
                <a:solidFill>
                  <a:prstClr val="black"/>
                </a:solidFill>
                <a:effectLst/>
                <a:uLnTx/>
                <a:uFillTx/>
                <a:latin typeface="微软雅黑"/>
                <a:ea typeface="+mn-ea"/>
                <a:cs typeface="微软雅黑"/>
              </a:rPr>
              <a:t> </a:t>
            </a:r>
            <a:r>
              <a:rPr kumimoji="0" sz="1500" b="0" i="0" u="none" strike="noStrike" kern="1200" cap="none" spc="0" normalizeH="0" baseline="0" noProof="0" dirty="0">
                <a:ln>
                  <a:noFill/>
                </a:ln>
                <a:solidFill>
                  <a:prstClr val="black"/>
                </a:solidFill>
                <a:effectLst/>
                <a:uLnTx/>
                <a:uFillTx/>
                <a:latin typeface="微软雅黑"/>
                <a:ea typeface="+mn-ea"/>
                <a:cs typeface="微软雅黑"/>
              </a:rPr>
              <a:t>sequence</a:t>
            </a:r>
            <a:r>
              <a:rPr kumimoji="0" sz="1500" b="0" i="0" u="none" strike="noStrike" kern="1200" cap="none" spc="5" normalizeH="0" baseline="0" noProof="0" dirty="0">
                <a:ln>
                  <a:noFill/>
                </a:ln>
                <a:solidFill>
                  <a:prstClr val="black"/>
                </a:solidFill>
                <a:effectLst/>
                <a:uLnTx/>
                <a:uFillTx/>
                <a:latin typeface="微软雅黑"/>
                <a:ea typeface="+mn-ea"/>
                <a:cs typeface="微软雅黑"/>
              </a:rPr>
              <a:t> </a:t>
            </a:r>
            <a:r>
              <a:rPr kumimoji="0" sz="1500" b="0" i="0" u="none" strike="noStrike" kern="1200" cap="none" spc="0" normalizeH="0" baseline="0" noProof="0" dirty="0">
                <a:ln>
                  <a:noFill/>
                </a:ln>
                <a:solidFill>
                  <a:prstClr val="black"/>
                </a:solidFill>
                <a:effectLst/>
                <a:uLnTx/>
                <a:uFillTx/>
                <a:latin typeface="微软雅黑"/>
                <a:ea typeface="+mn-ea"/>
                <a:cs typeface="微软雅黑"/>
              </a:rPr>
              <a:t>length,</a:t>
            </a:r>
            <a:r>
              <a:rPr kumimoji="0" sz="1500" b="0" i="0" u="none" strike="noStrike" kern="1200" cap="none" spc="-35" normalizeH="0" baseline="0" noProof="0" dirty="0">
                <a:ln>
                  <a:noFill/>
                </a:ln>
                <a:solidFill>
                  <a:prstClr val="black"/>
                </a:solidFill>
                <a:effectLst/>
                <a:uLnTx/>
                <a:uFillTx/>
                <a:latin typeface="微软雅黑"/>
                <a:ea typeface="+mn-ea"/>
                <a:cs typeface="微软雅黑"/>
              </a:rPr>
              <a:t> </a:t>
            </a:r>
            <a:r>
              <a:rPr kumimoji="0" sz="1500" b="0" i="0" u="none" strike="noStrike" kern="1200" cap="none" spc="0" normalizeH="0" baseline="0" noProof="0" dirty="0">
                <a:ln>
                  <a:noFill/>
                </a:ln>
                <a:solidFill>
                  <a:prstClr val="black"/>
                </a:solidFill>
                <a:effectLst/>
                <a:uLnTx/>
                <a:uFillTx/>
                <a:latin typeface="微软雅黑"/>
                <a:ea typeface="+mn-ea"/>
                <a:cs typeface="微软雅黑"/>
              </a:rPr>
              <a:t>l:</a:t>
            </a:r>
            <a:r>
              <a:rPr kumimoji="0" sz="1500" b="0" i="0" u="none" strike="noStrike" kern="1200" cap="none" spc="-20" normalizeH="0" baseline="0" noProof="0" dirty="0">
                <a:ln>
                  <a:noFill/>
                </a:ln>
                <a:solidFill>
                  <a:prstClr val="black"/>
                </a:solidFill>
                <a:effectLst/>
                <a:uLnTx/>
                <a:uFillTx/>
                <a:latin typeface="微软雅黑"/>
                <a:ea typeface="+mn-ea"/>
                <a:cs typeface="微软雅黑"/>
              </a:rPr>
              <a:t> </a:t>
            </a:r>
            <a:r>
              <a:rPr kumimoji="0" sz="1500" b="0" i="0" u="none" strike="noStrike" kern="1200" cap="none" spc="0" normalizeH="0" baseline="0" noProof="0" dirty="0">
                <a:ln>
                  <a:noFill/>
                </a:ln>
                <a:solidFill>
                  <a:prstClr val="black"/>
                </a:solidFill>
                <a:effectLst/>
                <a:uLnTx/>
                <a:uFillTx/>
                <a:latin typeface="微软雅黑"/>
                <a:ea typeface="+mn-ea"/>
                <a:cs typeface="微软雅黑"/>
              </a:rPr>
              <a:t>transformer</a:t>
            </a:r>
            <a:r>
              <a:rPr kumimoji="0" sz="1500" b="0" i="0" u="none" strike="noStrike" kern="1200" cap="none" spc="-5" normalizeH="0" baseline="0" noProof="0" dirty="0">
                <a:ln>
                  <a:noFill/>
                </a:ln>
                <a:solidFill>
                  <a:prstClr val="black"/>
                </a:solidFill>
                <a:effectLst/>
                <a:uLnTx/>
                <a:uFillTx/>
                <a:latin typeface="微软雅黑"/>
                <a:ea typeface="+mn-ea"/>
                <a:cs typeface="微软雅黑"/>
              </a:rPr>
              <a:t> </a:t>
            </a:r>
            <a:r>
              <a:rPr kumimoji="0" sz="1500" b="0" i="0" u="none" strike="noStrike" kern="1200" cap="none" spc="0" normalizeH="0" baseline="0" noProof="0" dirty="0">
                <a:ln>
                  <a:noFill/>
                </a:ln>
                <a:solidFill>
                  <a:prstClr val="black"/>
                </a:solidFill>
                <a:effectLst/>
                <a:uLnTx/>
                <a:uFillTx/>
                <a:latin typeface="微软雅黑"/>
                <a:ea typeface="+mn-ea"/>
                <a:cs typeface="微软雅黑"/>
              </a:rPr>
              <a:t>layer</a:t>
            </a:r>
            <a:r>
              <a:rPr kumimoji="0" sz="1500" b="0" i="0" u="none" strike="noStrike" kern="1200" cap="none" spc="-20" normalizeH="0" baseline="0" noProof="0" dirty="0">
                <a:ln>
                  <a:noFill/>
                </a:ln>
                <a:solidFill>
                  <a:prstClr val="black"/>
                </a:solidFill>
                <a:effectLst/>
                <a:uLnTx/>
                <a:uFillTx/>
                <a:latin typeface="微软雅黑"/>
                <a:ea typeface="+mn-ea"/>
                <a:cs typeface="微软雅黑"/>
              </a:rPr>
              <a:t> </a:t>
            </a:r>
            <a:r>
              <a:rPr kumimoji="0" sz="1500" b="0" i="0" u="none" strike="noStrike" kern="1200" cap="none" spc="-10" normalizeH="0" baseline="0" noProof="0" dirty="0">
                <a:ln>
                  <a:noFill/>
                </a:ln>
                <a:solidFill>
                  <a:prstClr val="black"/>
                </a:solidFill>
                <a:effectLst/>
                <a:uLnTx/>
                <a:uFillTx/>
                <a:latin typeface="微软雅黑"/>
                <a:ea typeface="+mn-ea"/>
                <a:cs typeface="微软雅黑"/>
              </a:rPr>
              <a:t>number,</a:t>
            </a:r>
            <a:r>
              <a:rPr kumimoji="0" sz="1500" b="0" i="0" u="none" strike="noStrike" kern="1200" cap="none" spc="0" normalizeH="0" baseline="0" noProof="0" dirty="0">
                <a:ln>
                  <a:noFill/>
                </a:ln>
                <a:solidFill>
                  <a:prstClr val="black"/>
                </a:solidFill>
                <a:effectLst/>
                <a:uLnTx/>
                <a:uFillTx/>
                <a:latin typeface="微软雅黑"/>
                <a:ea typeface="+mn-ea"/>
                <a:cs typeface="微软雅黑"/>
              </a:rPr>
              <a:t> h:</a:t>
            </a:r>
            <a:r>
              <a:rPr kumimoji="0" sz="1500" b="0" i="0" u="none" strike="noStrike" kern="1200" cap="none" spc="-35" normalizeH="0" baseline="0" noProof="0" dirty="0">
                <a:ln>
                  <a:noFill/>
                </a:ln>
                <a:solidFill>
                  <a:prstClr val="black"/>
                </a:solidFill>
                <a:effectLst/>
                <a:uLnTx/>
                <a:uFillTx/>
                <a:latin typeface="微软雅黑"/>
                <a:ea typeface="+mn-ea"/>
                <a:cs typeface="微软雅黑"/>
              </a:rPr>
              <a:t> </a:t>
            </a:r>
            <a:r>
              <a:rPr kumimoji="0" sz="1500" b="0" i="0" u="none" strike="noStrike" kern="1200" cap="none" spc="0" normalizeH="0" baseline="0" noProof="0" dirty="0">
                <a:ln>
                  <a:noFill/>
                </a:ln>
                <a:solidFill>
                  <a:prstClr val="black"/>
                </a:solidFill>
                <a:effectLst/>
                <a:uLnTx/>
                <a:uFillTx/>
                <a:latin typeface="微软雅黑"/>
                <a:ea typeface="+mn-ea"/>
                <a:cs typeface="微软雅黑"/>
              </a:rPr>
              <a:t>hidden</a:t>
            </a:r>
            <a:r>
              <a:rPr kumimoji="0" sz="1500" b="0" i="0" u="none" strike="noStrike" kern="1200" cap="none" spc="-25" normalizeH="0" baseline="0" noProof="0" dirty="0">
                <a:ln>
                  <a:noFill/>
                </a:ln>
                <a:solidFill>
                  <a:prstClr val="black"/>
                </a:solidFill>
                <a:effectLst/>
                <a:uLnTx/>
                <a:uFillTx/>
                <a:latin typeface="微软雅黑"/>
                <a:ea typeface="+mn-ea"/>
                <a:cs typeface="微软雅黑"/>
              </a:rPr>
              <a:t> </a:t>
            </a:r>
            <a:r>
              <a:rPr kumimoji="0" sz="1500" b="0" i="0" u="none" strike="noStrike" kern="1200" cap="none" spc="-10" normalizeH="0" baseline="0" noProof="0" dirty="0">
                <a:ln>
                  <a:noFill/>
                </a:ln>
                <a:solidFill>
                  <a:prstClr val="black"/>
                </a:solidFill>
                <a:effectLst/>
                <a:uLnTx/>
                <a:uFillTx/>
                <a:latin typeface="微软雅黑"/>
                <a:ea typeface="+mn-ea"/>
                <a:cs typeface="微软雅黑"/>
              </a:rPr>
              <a:t>size,</a:t>
            </a:r>
            <a:endParaRPr kumimoji="0" sz="1500" b="0" i="0" u="none" strike="noStrike" kern="1200" cap="none" spc="0" normalizeH="0" baseline="0" noProof="0">
              <a:ln>
                <a:noFill/>
              </a:ln>
              <a:solidFill>
                <a:prstClr val="black"/>
              </a:solidFill>
              <a:effectLst/>
              <a:uLnTx/>
              <a:uFillTx/>
              <a:latin typeface="微软雅黑"/>
              <a:ea typeface="+mn-ea"/>
              <a:cs typeface="微软雅黑"/>
            </a:endParaRPr>
          </a:p>
          <a:p>
            <a:pPr marL="90805" marR="0" lvl="0" indent="0" algn="l" defTabSz="914400" rtl="0" eaLnBrk="1" fontAlgn="auto" latinLnBrk="0" hangingPunct="1">
              <a:lnSpc>
                <a:spcPct val="100000"/>
              </a:lnSpc>
              <a:spcBef>
                <a:spcPts val="385"/>
              </a:spcBef>
              <a:spcAft>
                <a:spcPts val="0"/>
              </a:spcAft>
              <a:buClrTx/>
              <a:buSzTx/>
              <a:buFontTx/>
              <a:buNone/>
              <a:tabLst/>
              <a:defRPr/>
            </a:pPr>
            <a:r>
              <a:rPr kumimoji="0" sz="1500" b="0" i="0" u="none" strike="noStrike" kern="1200" cap="none" spc="0" normalizeH="0" baseline="0" noProof="0" dirty="0">
                <a:ln>
                  <a:noFill/>
                </a:ln>
                <a:solidFill>
                  <a:prstClr val="black"/>
                </a:solidFill>
                <a:effectLst/>
                <a:uLnTx/>
                <a:uFillTx/>
                <a:latin typeface="微软雅黑"/>
                <a:ea typeface="+mn-ea"/>
                <a:cs typeface="微软雅黑"/>
              </a:rPr>
              <a:t>V:</a:t>
            </a:r>
            <a:r>
              <a:rPr kumimoji="0" sz="1500" b="0" i="0" u="none" strike="noStrike" kern="1200" cap="none" spc="10" normalizeH="0" baseline="0" noProof="0" dirty="0">
                <a:ln>
                  <a:noFill/>
                </a:ln>
                <a:solidFill>
                  <a:prstClr val="black"/>
                </a:solidFill>
                <a:effectLst/>
                <a:uLnTx/>
                <a:uFillTx/>
                <a:latin typeface="微软雅黑"/>
                <a:ea typeface="+mn-ea"/>
                <a:cs typeface="微软雅黑"/>
              </a:rPr>
              <a:t> </a:t>
            </a:r>
            <a:r>
              <a:rPr kumimoji="0" sz="1500" b="0" i="0" u="none" strike="noStrike" kern="1200" cap="none" spc="0" normalizeH="0" baseline="0" noProof="0" dirty="0">
                <a:ln>
                  <a:noFill/>
                </a:ln>
                <a:solidFill>
                  <a:prstClr val="black"/>
                </a:solidFill>
                <a:effectLst/>
                <a:uLnTx/>
                <a:uFillTx/>
                <a:latin typeface="微软雅黑"/>
                <a:ea typeface="+mn-ea"/>
                <a:cs typeface="微软雅黑"/>
              </a:rPr>
              <a:t>vocabulary</a:t>
            </a:r>
            <a:r>
              <a:rPr kumimoji="0" sz="1500" b="0" i="0" u="none" strike="noStrike" kern="1200" cap="none" spc="10" normalizeH="0" baseline="0" noProof="0" dirty="0">
                <a:ln>
                  <a:noFill/>
                </a:ln>
                <a:solidFill>
                  <a:prstClr val="black"/>
                </a:solidFill>
                <a:effectLst/>
                <a:uLnTx/>
                <a:uFillTx/>
                <a:latin typeface="微软雅黑"/>
                <a:ea typeface="+mn-ea"/>
                <a:cs typeface="微软雅黑"/>
              </a:rPr>
              <a:t> </a:t>
            </a:r>
            <a:r>
              <a:rPr kumimoji="0" sz="1500" b="0" i="0" u="none" strike="noStrike" kern="1200" cap="none" spc="-20" normalizeH="0" baseline="0" noProof="0" dirty="0">
                <a:ln>
                  <a:noFill/>
                </a:ln>
                <a:solidFill>
                  <a:prstClr val="black"/>
                </a:solidFill>
                <a:effectLst/>
                <a:uLnTx/>
                <a:uFillTx/>
                <a:latin typeface="微软雅黑"/>
                <a:ea typeface="+mn-ea"/>
                <a:cs typeface="微软雅黑"/>
              </a:rPr>
              <a:t>size</a:t>
            </a:r>
            <a:endParaRPr kumimoji="0" sz="1500" b="0" i="0" u="none" strike="noStrike" kern="1200" cap="none" spc="0" normalizeH="0" baseline="0" noProof="0">
              <a:ln>
                <a:noFill/>
              </a:ln>
              <a:solidFill>
                <a:prstClr val="black"/>
              </a:solidFill>
              <a:effectLst/>
              <a:uLnTx/>
              <a:uFillTx/>
              <a:latin typeface="微软雅黑"/>
              <a:ea typeface="+mn-ea"/>
              <a:cs typeface="微软雅黑"/>
            </a:endParaRPr>
          </a:p>
          <a:p>
            <a:pPr marL="377825" marR="0" lvl="0" indent="-287655" algn="l" defTabSz="914400" rtl="0" eaLnBrk="1" fontAlgn="auto" latinLnBrk="0" hangingPunct="1">
              <a:lnSpc>
                <a:spcPct val="100000"/>
              </a:lnSpc>
              <a:spcBef>
                <a:spcPts val="375"/>
              </a:spcBef>
              <a:spcAft>
                <a:spcPts val="0"/>
              </a:spcAft>
              <a:buClrTx/>
              <a:buSzTx/>
              <a:buFont typeface="Arial"/>
              <a:buChar char="•"/>
              <a:tabLst>
                <a:tab pos="377825" algn="l"/>
                <a:tab pos="378460" algn="l"/>
              </a:tabLst>
              <a:defRPr/>
            </a:pPr>
            <a:r>
              <a:rPr kumimoji="0" sz="1500" b="0" i="0" u="none" strike="noStrike" kern="1200" cap="none" spc="0" normalizeH="0" baseline="0" noProof="0" dirty="0">
                <a:ln>
                  <a:noFill/>
                </a:ln>
                <a:solidFill>
                  <a:prstClr val="black"/>
                </a:solidFill>
                <a:effectLst/>
                <a:uLnTx/>
                <a:uFillTx/>
                <a:latin typeface="微软雅黑"/>
                <a:ea typeface="+mn-ea"/>
                <a:cs typeface="微软雅黑"/>
              </a:rPr>
              <a:t>迭代</a:t>
            </a:r>
            <a:r>
              <a:rPr kumimoji="0" sz="1500" b="0" i="0" u="none" strike="noStrike" kern="1200" cap="none" spc="-10" normalizeH="0" baseline="0" noProof="0" dirty="0">
                <a:ln>
                  <a:noFill/>
                </a:ln>
                <a:solidFill>
                  <a:prstClr val="black"/>
                </a:solidFill>
                <a:effectLst/>
                <a:uLnTx/>
                <a:uFillTx/>
                <a:latin typeface="微软雅黑"/>
                <a:ea typeface="+mn-ea"/>
                <a:cs typeface="微软雅黑"/>
              </a:rPr>
              <a:t>~95000</a:t>
            </a:r>
            <a:r>
              <a:rPr kumimoji="0" sz="1500" b="0" i="0" u="none" strike="noStrike" kern="1200" cap="none" spc="0" normalizeH="0" baseline="0" noProof="0" dirty="0">
                <a:ln>
                  <a:noFill/>
                </a:ln>
                <a:solidFill>
                  <a:prstClr val="black"/>
                </a:solidFill>
                <a:effectLst/>
                <a:uLnTx/>
                <a:uFillTx/>
                <a:latin typeface="微软雅黑"/>
                <a:ea typeface="+mn-ea"/>
                <a:cs typeface="微软雅黑"/>
              </a:rPr>
              <a:t>次所需的算力：</a:t>
            </a:r>
            <a:r>
              <a:rPr kumimoji="0" sz="1500" b="1" i="0" u="none" strike="noStrike" kern="1200" cap="none" spc="0" normalizeH="0" baseline="0" noProof="0" dirty="0">
                <a:ln>
                  <a:noFill/>
                </a:ln>
                <a:solidFill>
                  <a:srgbClr val="C00000"/>
                </a:solidFill>
                <a:effectLst/>
                <a:uLnTx/>
                <a:uFillTx/>
                <a:latin typeface="微软雅黑"/>
                <a:ea typeface="+mn-ea"/>
                <a:cs typeface="微软雅黑"/>
              </a:rPr>
              <a:t>430</a:t>
            </a:r>
            <a:r>
              <a:rPr kumimoji="0" sz="1500" b="1" i="0" u="none" strike="noStrike" kern="1200" cap="none" spc="-40" normalizeH="0" baseline="0" noProof="0" dirty="0">
                <a:ln>
                  <a:noFill/>
                </a:ln>
                <a:solidFill>
                  <a:srgbClr val="C00000"/>
                </a:solidFill>
                <a:effectLst/>
                <a:uLnTx/>
                <a:uFillTx/>
                <a:latin typeface="微软雅黑"/>
                <a:ea typeface="+mn-ea"/>
                <a:cs typeface="微软雅黑"/>
              </a:rPr>
              <a:t> </a:t>
            </a:r>
            <a:r>
              <a:rPr kumimoji="0" sz="1500" b="1" i="0" u="none" strike="noStrike" kern="1200" cap="none" spc="0" normalizeH="0" baseline="0" noProof="0" dirty="0">
                <a:ln>
                  <a:noFill/>
                </a:ln>
                <a:solidFill>
                  <a:srgbClr val="C00000"/>
                </a:solidFill>
                <a:effectLst/>
                <a:uLnTx/>
                <a:uFillTx/>
                <a:latin typeface="微软雅黑"/>
                <a:ea typeface="+mn-ea"/>
                <a:cs typeface="微软雅黑"/>
              </a:rPr>
              <a:t>ZettaFLOPs</a:t>
            </a:r>
            <a:r>
              <a:rPr kumimoji="0" sz="1500" b="0" i="0" u="none" strike="noStrike" kern="1200" cap="none" spc="0" normalizeH="0" baseline="0" noProof="0" dirty="0">
                <a:ln>
                  <a:noFill/>
                </a:ln>
                <a:solidFill>
                  <a:prstClr val="black"/>
                </a:solidFill>
                <a:effectLst/>
                <a:uLnTx/>
                <a:uFillTx/>
                <a:latin typeface="微软雅黑"/>
                <a:ea typeface="+mn-ea"/>
                <a:cs typeface="微软雅黑"/>
              </a:rPr>
              <a:t>（1</a:t>
            </a:r>
            <a:r>
              <a:rPr kumimoji="0" sz="1500" b="0" i="0" u="none" strike="noStrike" kern="1200" cap="none" spc="-35" normalizeH="0" baseline="0" noProof="0" dirty="0">
                <a:ln>
                  <a:noFill/>
                </a:ln>
                <a:solidFill>
                  <a:prstClr val="black"/>
                </a:solidFill>
                <a:effectLst/>
                <a:uLnTx/>
                <a:uFillTx/>
                <a:latin typeface="微软雅黑"/>
                <a:ea typeface="+mn-ea"/>
                <a:cs typeface="微软雅黑"/>
              </a:rPr>
              <a:t> </a:t>
            </a:r>
            <a:r>
              <a:rPr kumimoji="0" sz="1500" b="0" i="0" u="none" strike="noStrike" kern="1200" cap="none" spc="0" normalizeH="0" baseline="0" noProof="0" dirty="0">
                <a:ln>
                  <a:noFill/>
                </a:ln>
                <a:solidFill>
                  <a:prstClr val="black"/>
                </a:solidFill>
                <a:effectLst/>
                <a:uLnTx/>
                <a:uFillTx/>
                <a:latin typeface="微软雅黑"/>
                <a:ea typeface="+mn-ea"/>
                <a:cs typeface="微软雅黑"/>
              </a:rPr>
              <a:t>ZettaFLOP=1024</a:t>
            </a:r>
            <a:r>
              <a:rPr kumimoji="0" sz="1500" b="0" i="0" u="none" strike="noStrike" kern="1200" cap="none" spc="-35" normalizeH="0" baseline="0" noProof="0" dirty="0">
                <a:ln>
                  <a:noFill/>
                </a:ln>
                <a:solidFill>
                  <a:prstClr val="black"/>
                </a:solidFill>
                <a:effectLst/>
                <a:uLnTx/>
                <a:uFillTx/>
                <a:latin typeface="微软雅黑"/>
                <a:ea typeface="+mn-ea"/>
                <a:cs typeface="微软雅黑"/>
              </a:rPr>
              <a:t> </a:t>
            </a:r>
            <a:r>
              <a:rPr kumimoji="0" sz="1500" b="0" i="0" u="none" strike="noStrike" kern="1200" cap="none" spc="-10" normalizeH="0" baseline="0" noProof="0" dirty="0">
                <a:ln>
                  <a:noFill/>
                </a:ln>
                <a:solidFill>
                  <a:prstClr val="black"/>
                </a:solidFill>
                <a:effectLst/>
                <a:uLnTx/>
                <a:uFillTx/>
                <a:latin typeface="微软雅黑"/>
                <a:ea typeface="+mn-ea"/>
                <a:cs typeface="微软雅黑"/>
              </a:rPr>
              <a:t>ExaFLOPs）</a:t>
            </a:r>
            <a:endParaRPr kumimoji="0" sz="1500" b="0" i="0" u="none" strike="noStrike" kern="1200" cap="none" spc="0" normalizeH="0" baseline="0" noProof="0">
              <a:ln>
                <a:noFill/>
              </a:ln>
              <a:solidFill>
                <a:prstClr val="black"/>
              </a:solidFill>
              <a:effectLst/>
              <a:uLnTx/>
              <a:uFillTx/>
              <a:latin typeface="微软雅黑"/>
              <a:ea typeface="+mn-ea"/>
              <a:cs typeface="微软雅黑"/>
            </a:endParaRPr>
          </a:p>
          <a:p>
            <a:pPr marL="377825" marR="0" lvl="0" indent="-287655" algn="l" defTabSz="914400" rtl="0" eaLnBrk="1" fontAlgn="auto" latinLnBrk="0" hangingPunct="1">
              <a:lnSpc>
                <a:spcPct val="100000"/>
              </a:lnSpc>
              <a:spcBef>
                <a:spcPts val="370"/>
              </a:spcBef>
              <a:spcAft>
                <a:spcPts val="0"/>
              </a:spcAft>
              <a:buClrTx/>
              <a:buSzTx/>
              <a:buFont typeface="Arial"/>
              <a:buChar char="•"/>
              <a:tabLst>
                <a:tab pos="377825" algn="l"/>
                <a:tab pos="378460" algn="l"/>
              </a:tabLst>
              <a:defRPr/>
            </a:pPr>
            <a:r>
              <a:rPr kumimoji="0" sz="1500" b="0" i="0" u="none" strike="noStrike" kern="1200" cap="none" spc="0" normalizeH="0" baseline="0" noProof="0" dirty="0">
                <a:ln>
                  <a:noFill/>
                </a:ln>
                <a:solidFill>
                  <a:prstClr val="black"/>
                </a:solidFill>
                <a:effectLst/>
                <a:uLnTx/>
                <a:uFillTx/>
                <a:latin typeface="微软雅黑"/>
                <a:ea typeface="+mn-ea"/>
                <a:cs typeface="微软雅黑"/>
              </a:rPr>
              <a:t>在</a:t>
            </a:r>
            <a:r>
              <a:rPr kumimoji="0" sz="1500" b="1" i="0" u="none" strike="noStrike" kern="1200" cap="none" spc="0" normalizeH="0" baseline="0" noProof="0" dirty="0">
                <a:ln>
                  <a:noFill/>
                </a:ln>
                <a:solidFill>
                  <a:srgbClr val="C00000"/>
                </a:solidFill>
                <a:effectLst/>
                <a:uLnTx/>
                <a:uFillTx/>
                <a:latin typeface="微软雅黑"/>
                <a:ea typeface="+mn-ea"/>
                <a:cs typeface="微软雅黑"/>
              </a:rPr>
              <a:t>128个HGX</a:t>
            </a:r>
            <a:r>
              <a:rPr kumimoji="0" sz="1500" b="1" i="0" u="none" strike="noStrike" kern="1200" cap="none" spc="10" normalizeH="0" baseline="0" noProof="0" dirty="0">
                <a:ln>
                  <a:noFill/>
                </a:ln>
                <a:solidFill>
                  <a:srgbClr val="C00000"/>
                </a:solidFill>
                <a:effectLst/>
                <a:uLnTx/>
                <a:uFillTx/>
                <a:latin typeface="微软雅黑"/>
                <a:ea typeface="+mn-ea"/>
                <a:cs typeface="微软雅黑"/>
              </a:rPr>
              <a:t> </a:t>
            </a:r>
            <a:r>
              <a:rPr kumimoji="0" sz="1500" b="1" i="0" u="none" strike="noStrike" kern="1200" cap="none" spc="0" normalizeH="0" baseline="0" noProof="0" dirty="0">
                <a:ln>
                  <a:noFill/>
                </a:ln>
                <a:solidFill>
                  <a:srgbClr val="C00000"/>
                </a:solidFill>
                <a:effectLst/>
                <a:uLnTx/>
                <a:uFillTx/>
                <a:latin typeface="微软雅黑"/>
                <a:ea typeface="+mn-ea"/>
                <a:cs typeface="微软雅黑"/>
              </a:rPr>
              <a:t>A800</a:t>
            </a:r>
            <a:r>
              <a:rPr kumimoji="0" sz="1500" b="1" i="0" u="none" strike="noStrike" kern="1200" cap="none" spc="10" normalizeH="0" baseline="0" noProof="0" dirty="0">
                <a:ln>
                  <a:noFill/>
                </a:ln>
                <a:solidFill>
                  <a:srgbClr val="C00000"/>
                </a:solidFill>
                <a:effectLst/>
                <a:uLnTx/>
                <a:uFillTx/>
                <a:latin typeface="微软雅黑"/>
                <a:ea typeface="+mn-ea"/>
                <a:cs typeface="微软雅黑"/>
              </a:rPr>
              <a:t> </a:t>
            </a:r>
            <a:r>
              <a:rPr kumimoji="0" sz="1500" b="1" i="0" u="none" strike="noStrike" kern="1200" cap="none" spc="0" normalizeH="0" baseline="0" noProof="0" dirty="0">
                <a:ln>
                  <a:noFill/>
                </a:ln>
                <a:solidFill>
                  <a:srgbClr val="C00000"/>
                </a:solidFill>
                <a:effectLst/>
                <a:uLnTx/>
                <a:uFillTx/>
                <a:latin typeface="微软雅黑"/>
                <a:ea typeface="+mn-ea"/>
                <a:cs typeface="微软雅黑"/>
              </a:rPr>
              <a:t>8GPU模块</a:t>
            </a:r>
            <a:r>
              <a:rPr kumimoji="0" sz="1500" b="0" i="0" u="none" strike="noStrike" kern="1200" cap="none" spc="0" normalizeH="0" baseline="0" noProof="0" dirty="0">
                <a:ln>
                  <a:noFill/>
                </a:ln>
                <a:solidFill>
                  <a:srgbClr val="252525"/>
                </a:solidFill>
                <a:effectLst/>
                <a:uLnTx/>
                <a:uFillTx/>
                <a:latin typeface="微软雅黑"/>
                <a:ea typeface="+mn-ea"/>
                <a:cs typeface="微软雅黑"/>
              </a:rPr>
              <a:t>（1024张A800 80G），所需训练时间 </a:t>
            </a:r>
            <a:r>
              <a:rPr kumimoji="0" sz="1500" b="0" i="0" u="none" strike="noStrike" kern="1200" cap="none" spc="-50" normalizeH="0" baseline="0" noProof="0" dirty="0">
                <a:ln>
                  <a:noFill/>
                </a:ln>
                <a:solidFill>
                  <a:prstClr val="black"/>
                </a:solidFill>
                <a:effectLst/>
                <a:uLnTx/>
                <a:uFillTx/>
                <a:latin typeface="微软雅黑"/>
                <a:ea typeface="+mn-ea"/>
                <a:cs typeface="微软雅黑"/>
              </a:rPr>
              <a:t>：</a:t>
            </a:r>
            <a:endParaRPr kumimoji="0" sz="1500" b="0" i="0" u="none" strike="noStrike" kern="1200" cap="none" spc="0" normalizeH="0" baseline="0" noProof="0">
              <a:ln>
                <a:noFill/>
              </a:ln>
              <a:solidFill>
                <a:prstClr val="black"/>
              </a:solidFill>
              <a:effectLst/>
              <a:uLnTx/>
              <a:uFillTx/>
              <a:latin typeface="微软雅黑"/>
              <a:ea typeface="+mn-ea"/>
              <a:cs typeface="微软雅黑"/>
            </a:endParaRPr>
          </a:p>
          <a:p>
            <a:pPr marL="1647189" marR="0" lvl="0" indent="0" algn="l" defTabSz="914400" rtl="0" eaLnBrk="1" fontAlgn="auto" latinLnBrk="0" hangingPunct="1">
              <a:lnSpc>
                <a:spcPct val="100000"/>
              </a:lnSpc>
              <a:spcBef>
                <a:spcPts val="385"/>
              </a:spcBef>
              <a:spcAft>
                <a:spcPts val="0"/>
              </a:spcAft>
              <a:buClrTx/>
              <a:buSzTx/>
              <a:buFontTx/>
              <a:buNone/>
              <a:tabLst/>
              <a:defRPr/>
            </a:pPr>
            <a:r>
              <a:rPr kumimoji="0" sz="1500" b="0" i="0" u="none" strike="noStrike" kern="1200" cap="none" spc="-10" normalizeH="0" baseline="0" noProof="0" dirty="0">
                <a:ln>
                  <a:noFill/>
                </a:ln>
                <a:solidFill>
                  <a:prstClr val="black"/>
                </a:solidFill>
                <a:effectLst/>
                <a:uLnTx/>
                <a:uFillTx/>
                <a:latin typeface="微软雅黑"/>
                <a:ea typeface="+mn-ea"/>
                <a:cs typeface="微软雅黑"/>
              </a:rPr>
              <a:t>430*1024^3/(2496*50%)/3600/24/128=34</a:t>
            </a:r>
            <a:r>
              <a:rPr kumimoji="0" sz="1500" b="0" i="0" u="none" strike="noStrike" kern="1200" cap="none" spc="-50" normalizeH="0" baseline="0" noProof="0" dirty="0">
                <a:ln>
                  <a:noFill/>
                </a:ln>
                <a:solidFill>
                  <a:prstClr val="black"/>
                </a:solidFill>
                <a:effectLst/>
                <a:uLnTx/>
                <a:uFillTx/>
                <a:latin typeface="微软雅黑"/>
                <a:ea typeface="+mn-ea"/>
                <a:cs typeface="微软雅黑"/>
              </a:rPr>
              <a:t>天</a:t>
            </a:r>
            <a:endParaRPr kumimoji="0" sz="1500" b="0" i="0" u="none" strike="noStrike" kern="1200" cap="none" spc="0" normalizeH="0" baseline="0" noProof="0">
              <a:ln>
                <a:noFill/>
              </a:ln>
              <a:solidFill>
                <a:prstClr val="black"/>
              </a:solidFill>
              <a:effectLst/>
              <a:uLnTx/>
              <a:uFillTx/>
              <a:latin typeface="微软雅黑"/>
              <a:ea typeface="+mn-ea"/>
              <a:cs typeface="微软雅黑"/>
            </a:endParaRPr>
          </a:p>
          <a:p>
            <a:pPr marL="90805" marR="0" lvl="0" indent="0" algn="l" defTabSz="914400" rtl="0" eaLnBrk="1" fontAlgn="auto" latinLnBrk="0" hangingPunct="1">
              <a:lnSpc>
                <a:spcPct val="100000"/>
              </a:lnSpc>
              <a:spcBef>
                <a:spcPts val="335"/>
              </a:spcBef>
              <a:spcAft>
                <a:spcPts val="0"/>
              </a:spcAft>
              <a:buClrTx/>
              <a:buSzTx/>
              <a:buFontTx/>
              <a:buNone/>
              <a:tabLst/>
              <a:defRPr/>
            </a:pPr>
            <a:r>
              <a:rPr kumimoji="0" sz="1200" b="0" i="0" u="none" strike="noStrike" kern="1200" cap="none" spc="0" normalizeH="0" baseline="0" noProof="0" dirty="0">
                <a:ln>
                  <a:noFill/>
                </a:ln>
                <a:solidFill>
                  <a:prstClr val="black"/>
                </a:solidFill>
                <a:effectLst/>
                <a:uLnTx/>
                <a:uFillTx/>
                <a:latin typeface="微软雅黑"/>
                <a:ea typeface="+mn-ea"/>
                <a:cs typeface="微软雅黑"/>
              </a:rPr>
              <a:t>*已知1个HGX</a:t>
            </a:r>
            <a:r>
              <a:rPr kumimoji="0" sz="1200" b="0" i="0" u="none" strike="noStrike" kern="1200" cap="none" spc="10" normalizeH="0" baseline="0" noProof="0" dirty="0">
                <a:ln>
                  <a:noFill/>
                </a:ln>
                <a:solidFill>
                  <a:prstClr val="black"/>
                </a:solidFill>
                <a:effectLst/>
                <a:uLnTx/>
                <a:uFillTx/>
                <a:latin typeface="微软雅黑"/>
                <a:ea typeface="+mn-ea"/>
                <a:cs typeface="微软雅黑"/>
              </a:rPr>
              <a:t> </a:t>
            </a:r>
            <a:r>
              <a:rPr kumimoji="0" sz="1200" b="0" i="0" u="none" strike="noStrike" kern="1200" cap="none" spc="0" normalizeH="0" baseline="0" noProof="0" dirty="0">
                <a:ln>
                  <a:noFill/>
                </a:ln>
                <a:solidFill>
                  <a:prstClr val="black"/>
                </a:solidFill>
                <a:effectLst/>
                <a:uLnTx/>
                <a:uFillTx/>
                <a:latin typeface="微软雅黑"/>
                <a:ea typeface="+mn-ea"/>
                <a:cs typeface="微软雅黑"/>
              </a:rPr>
              <a:t>A800</a:t>
            </a:r>
            <a:r>
              <a:rPr kumimoji="0" sz="1200" b="0" i="0" u="none" strike="noStrike" kern="1200" cap="none" spc="5" normalizeH="0" baseline="0" noProof="0" dirty="0">
                <a:ln>
                  <a:noFill/>
                </a:ln>
                <a:solidFill>
                  <a:prstClr val="black"/>
                </a:solidFill>
                <a:effectLst/>
                <a:uLnTx/>
                <a:uFillTx/>
                <a:latin typeface="微软雅黑"/>
                <a:ea typeface="+mn-ea"/>
                <a:cs typeface="微软雅黑"/>
              </a:rPr>
              <a:t> </a:t>
            </a:r>
            <a:r>
              <a:rPr kumimoji="0" sz="1200" b="0" i="0" u="none" strike="noStrike" kern="1200" cap="none" spc="0" normalizeH="0" baseline="0" noProof="0" dirty="0">
                <a:ln>
                  <a:noFill/>
                </a:ln>
                <a:solidFill>
                  <a:prstClr val="black"/>
                </a:solidFill>
                <a:effectLst/>
                <a:uLnTx/>
                <a:uFillTx/>
                <a:latin typeface="微软雅黑"/>
                <a:ea typeface="+mn-ea"/>
                <a:cs typeface="微软雅黑"/>
              </a:rPr>
              <a:t>8GPU模块可提供2496</a:t>
            </a:r>
            <a:r>
              <a:rPr kumimoji="0" sz="1200" b="0" i="0" u="none" strike="noStrike" kern="1200" cap="none" spc="-15" normalizeH="0" baseline="0" noProof="0" dirty="0">
                <a:ln>
                  <a:noFill/>
                </a:ln>
                <a:solidFill>
                  <a:prstClr val="black"/>
                </a:solidFill>
                <a:effectLst/>
                <a:uLnTx/>
                <a:uFillTx/>
                <a:latin typeface="微软雅黑"/>
                <a:ea typeface="+mn-ea"/>
                <a:cs typeface="微软雅黑"/>
              </a:rPr>
              <a:t> </a:t>
            </a:r>
            <a:r>
              <a:rPr kumimoji="0" sz="1200" b="0" i="0" u="none" strike="noStrike" kern="1200" cap="none" spc="-20" normalizeH="0" baseline="0" noProof="0" dirty="0">
                <a:ln>
                  <a:noFill/>
                </a:ln>
                <a:solidFill>
                  <a:prstClr val="black"/>
                </a:solidFill>
                <a:effectLst/>
                <a:uLnTx/>
                <a:uFillTx/>
                <a:latin typeface="微软雅黑"/>
                <a:ea typeface="+mn-ea"/>
                <a:cs typeface="微软雅黑"/>
              </a:rPr>
              <a:t>teraFLOPS</a:t>
            </a:r>
            <a:r>
              <a:rPr kumimoji="0" sz="1200" b="0" i="0" u="none" strike="noStrike" kern="1200" cap="none" spc="0" normalizeH="0" baseline="0" noProof="0" dirty="0">
                <a:ln>
                  <a:noFill/>
                </a:ln>
                <a:solidFill>
                  <a:prstClr val="black"/>
                </a:solidFill>
                <a:effectLst/>
                <a:uLnTx/>
                <a:uFillTx/>
                <a:latin typeface="微软雅黑"/>
                <a:ea typeface="+mn-ea"/>
                <a:cs typeface="微软雅黑"/>
              </a:rPr>
              <a:t>算力，假设在集群训练中能发挥性能的</a:t>
            </a:r>
            <a:r>
              <a:rPr kumimoji="0" sz="1200" b="0" i="0" u="none" strike="noStrike" kern="1200" cap="none" spc="-25" normalizeH="0" baseline="0" noProof="0" dirty="0">
                <a:ln>
                  <a:noFill/>
                </a:ln>
                <a:solidFill>
                  <a:prstClr val="black"/>
                </a:solidFill>
                <a:effectLst/>
                <a:uLnTx/>
                <a:uFillTx/>
                <a:latin typeface="微软雅黑"/>
                <a:ea typeface="+mn-ea"/>
                <a:cs typeface="微软雅黑"/>
              </a:rPr>
              <a:t>50%</a:t>
            </a:r>
            <a:endParaRPr kumimoji="0" sz="1200" b="0" i="0" u="none" strike="noStrike" kern="1200" cap="none" spc="0" normalizeH="0" baseline="0" noProof="0">
              <a:ln>
                <a:noFill/>
              </a:ln>
              <a:solidFill>
                <a:prstClr val="black"/>
              </a:solidFill>
              <a:effectLst/>
              <a:uLnTx/>
              <a:uFillTx/>
              <a:latin typeface="微软雅黑"/>
              <a:ea typeface="+mn-ea"/>
              <a:cs typeface="微软雅黑"/>
            </a:endParaRPr>
          </a:p>
        </p:txBody>
      </p:sp>
    </p:spTree>
    <p:extLst>
      <p:ext uri="{BB962C8B-B14F-4D97-AF65-F5344CB8AC3E}">
        <p14:creationId xmlns:p14="http://schemas.microsoft.com/office/powerpoint/2010/main" val="36794888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88644" y="428250"/>
            <a:ext cx="5269704" cy="629018"/>
          </a:xfrm>
          <a:prstGeom prst="rect">
            <a:avLst/>
          </a:prstGeom>
        </p:spPr>
        <p:txBody>
          <a:bodyPr vert="horz" wrap="square" lIns="0" tIns="13335" rIns="0" bIns="0" rtlCol="0">
            <a:spAutoFit/>
          </a:bodyPr>
          <a:lstStyle/>
          <a:p>
            <a:pPr marL="12700">
              <a:lnSpc>
                <a:spcPct val="100000"/>
              </a:lnSpc>
              <a:spcBef>
                <a:spcPts val="105"/>
              </a:spcBef>
            </a:pPr>
            <a:r>
              <a:rPr spc="-5" dirty="0"/>
              <a:t>大模型分布式训练方式</a:t>
            </a:r>
          </a:p>
        </p:txBody>
      </p:sp>
      <p:sp>
        <p:nvSpPr>
          <p:cNvPr id="4" name="object 4"/>
          <p:cNvSpPr txBox="1"/>
          <p:nvPr/>
        </p:nvSpPr>
        <p:spPr>
          <a:xfrm>
            <a:off x="2937510" y="1104036"/>
            <a:ext cx="6325870" cy="756920"/>
          </a:xfrm>
          <a:prstGeom prst="rect">
            <a:avLst/>
          </a:prstGeom>
        </p:spPr>
        <p:txBody>
          <a:bodyPr vert="horz" wrap="square" lIns="0" tIns="134620" rIns="0" bIns="0" rtlCol="0">
            <a:spAutoFit/>
          </a:bodyPr>
          <a:lstStyle/>
          <a:p>
            <a:pPr marL="0" marR="0" lvl="0" indent="0" algn="ctr" defTabSz="914400" rtl="0" eaLnBrk="1" fontAlgn="auto" latinLnBrk="0" hangingPunct="1">
              <a:lnSpc>
                <a:spcPct val="100000"/>
              </a:lnSpc>
              <a:spcBef>
                <a:spcPts val="1060"/>
              </a:spcBef>
              <a:spcAft>
                <a:spcPts val="0"/>
              </a:spcAft>
              <a:buClrTx/>
              <a:buSzTx/>
              <a:buFontTx/>
              <a:buNone/>
              <a:tabLst/>
              <a:defRPr/>
            </a:pPr>
            <a:r>
              <a:rPr kumimoji="0" sz="1600" b="0" i="0" u="none" strike="noStrike" kern="1200" cap="none" spc="-30" normalizeH="0" baseline="0" noProof="0" dirty="0">
                <a:ln>
                  <a:noFill/>
                </a:ln>
                <a:solidFill>
                  <a:prstClr val="black"/>
                </a:solidFill>
                <a:effectLst/>
                <a:uLnTx/>
                <a:uFillTx/>
                <a:latin typeface="微软雅黑"/>
                <a:ea typeface="+mn-ea"/>
                <a:cs typeface="微软雅黑"/>
              </a:rPr>
              <a:t>大模型需要采用多机多卡集群的方式进行训练，主流的并行训练方式有</a:t>
            </a:r>
            <a:endParaRPr kumimoji="0" sz="1600" b="0" i="0" u="none" strike="noStrike" kern="1200" cap="none" spc="0" normalizeH="0" baseline="0" noProof="0">
              <a:ln>
                <a:noFill/>
              </a:ln>
              <a:solidFill>
                <a:prstClr val="black"/>
              </a:solidFill>
              <a:effectLst/>
              <a:uLnTx/>
              <a:uFillTx/>
              <a:latin typeface="微软雅黑"/>
              <a:ea typeface="+mn-ea"/>
              <a:cs typeface="微软雅黑"/>
            </a:endParaRPr>
          </a:p>
          <a:p>
            <a:pPr marL="0" marR="0" lvl="0" indent="0" algn="ctr" defTabSz="914400" rtl="0" eaLnBrk="1" fontAlgn="auto" latinLnBrk="0" hangingPunct="1">
              <a:lnSpc>
                <a:spcPct val="100000"/>
              </a:lnSpc>
              <a:spcBef>
                <a:spcPts val="960"/>
              </a:spcBef>
              <a:spcAft>
                <a:spcPts val="0"/>
              </a:spcAft>
              <a:buClrTx/>
              <a:buSzTx/>
              <a:buFontTx/>
              <a:buNone/>
              <a:tabLst/>
              <a:defRPr/>
            </a:pPr>
            <a:r>
              <a:rPr kumimoji="0" sz="1600" b="1" i="0" u="none" strike="noStrike" kern="1200" cap="none" spc="-25" normalizeH="0" baseline="0" noProof="0" dirty="0">
                <a:ln>
                  <a:noFill/>
                </a:ln>
                <a:solidFill>
                  <a:srgbClr val="C00000"/>
                </a:solidFill>
                <a:effectLst/>
                <a:uLnTx/>
                <a:uFillTx/>
                <a:latin typeface="微软雅黑"/>
                <a:ea typeface="+mn-ea"/>
                <a:cs typeface="微软雅黑"/>
              </a:rPr>
              <a:t>模型并行（张量并行、流水线并行</a:t>
            </a:r>
            <a:r>
              <a:rPr kumimoji="0" sz="1600" b="1" i="0" u="none" strike="noStrike" kern="1200" cap="none" spc="-10" normalizeH="0" baseline="0" noProof="0" dirty="0">
                <a:ln>
                  <a:noFill/>
                </a:ln>
                <a:solidFill>
                  <a:srgbClr val="C00000"/>
                </a:solidFill>
                <a:effectLst/>
                <a:uLnTx/>
                <a:uFillTx/>
                <a:latin typeface="微软雅黑"/>
                <a:ea typeface="+mn-ea"/>
                <a:cs typeface="微软雅黑"/>
              </a:rPr>
              <a:t>）</a:t>
            </a:r>
            <a:r>
              <a:rPr kumimoji="0" sz="1600" b="1" i="0" u="none" strike="noStrike" kern="1200" cap="none" spc="-30" normalizeH="0" baseline="0" noProof="0" dirty="0">
                <a:ln>
                  <a:noFill/>
                </a:ln>
                <a:solidFill>
                  <a:srgbClr val="C00000"/>
                </a:solidFill>
                <a:effectLst/>
                <a:uLnTx/>
                <a:uFillTx/>
                <a:latin typeface="微软雅黑"/>
                <a:ea typeface="+mn-ea"/>
                <a:cs typeface="微软雅黑"/>
              </a:rPr>
              <a:t>、数据并行</a:t>
            </a:r>
            <a:endParaRPr kumimoji="0" sz="16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5" name="object 5"/>
          <p:cNvGrpSpPr/>
          <p:nvPr/>
        </p:nvGrpSpPr>
        <p:grpSpPr>
          <a:xfrm>
            <a:off x="621791" y="2406395"/>
            <a:ext cx="3493135" cy="4451985"/>
            <a:chOff x="621791" y="2406395"/>
            <a:chExt cx="3493135" cy="4451985"/>
          </a:xfrm>
        </p:grpSpPr>
        <p:sp>
          <p:nvSpPr>
            <p:cNvPr id="6" name="object 6"/>
            <p:cNvSpPr/>
            <p:nvPr/>
          </p:nvSpPr>
          <p:spPr>
            <a:xfrm>
              <a:off x="621791" y="2406395"/>
              <a:ext cx="76200" cy="4451985"/>
            </a:xfrm>
            <a:custGeom>
              <a:avLst/>
              <a:gdLst/>
              <a:ahLst/>
              <a:cxnLst/>
              <a:rect l="l" t="t" r="r" b="b"/>
              <a:pathLst>
                <a:path w="76200" h="4451984">
                  <a:moveTo>
                    <a:pt x="30162" y="74600"/>
                  </a:moveTo>
                  <a:lnTo>
                    <a:pt x="30162" y="4451659"/>
                  </a:lnTo>
                  <a:lnTo>
                    <a:pt x="46037" y="4451659"/>
                  </a:lnTo>
                  <a:lnTo>
                    <a:pt x="46037" y="76200"/>
                  </a:lnTo>
                  <a:lnTo>
                    <a:pt x="38100" y="76200"/>
                  </a:lnTo>
                  <a:lnTo>
                    <a:pt x="30162" y="74600"/>
                  </a:lnTo>
                  <a:close/>
                </a:path>
                <a:path w="76200" h="4451984">
                  <a:moveTo>
                    <a:pt x="46037" y="38100"/>
                  </a:moveTo>
                  <a:lnTo>
                    <a:pt x="30162" y="38100"/>
                  </a:lnTo>
                  <a:lnTo>
                    <a:pt x="30162" y="74600"/>
                  </a:lnTo>
                  <a:lnTo>
                    <a:pt x="38100" y="76200"/>
                  </a:lnTo>
                  <a:lnTo>
                    <a:pt x="46037" y="74600"/>
                  </a:lnTo>
                  <a:lnTo>
                    <a:pt x="46037" y="38100"/>
                  </a:lnTo>
                  <a:close/>
                </a:path>
                <a:path w="76200" h="4451984">
                  <a:moveTo>
                    <a:pt x="46037" y="74600"/>
                  </a:moveTo>
                  <a:lnTo>
                    <a:pt x="38100" y="76200"/>
                  </a:lnTo>
                  <a:lnTo>
                    <a:pt x="46037" y="76200"/>
                  </a:lnTo>
                  <a:lnTo>
                    <a:pt x="46037" y="74600"/>
                  </a:lnTo>
                  <a:close/>
                </a:path>
                <a:path w="76200" h="4451984">
                  <a:moveTo>
                    <a:pt x="38100" y="0"/>
                  </a:moveTo>
                  <a:lnTo>
                    <a:pt x="23268" y="2988"/>
                  </a:lnTo>
                  <a:lnTo>
                    <a:pt x="11158" y="11144"/>
                  </a:lnTo>
                  <a:lnTo>
                    <a:pt x="2993" y="23252"/>
                  </a:lnTo>
                  <a:lnTo>
                    <a:pt x="0" y="38100"/>
                  </a:lnTo>
                  <a:lnTo>
                    <a:pt x="2993" y="52947"/>
                  </a:lnTo>
                  <a:lnTo>
                    <a:pt x="11158" y="65055"/>
                  </a:lnTo>
                  <a:lnTo>
                    <a:pt x="23268" y="73211"/>
                  </a:lnTo>
                  <a:lnTo>
                    <a:pt x="30162" y="74600"/>
                  </a:lnTo>
                  <a:lnTo>
                    <a:pt x="30162" y="38100"/>
                  </a:lnTo>
                  <a:lnTo>
                    <a:pt x="76200" y="38100"/>
                  </a:lnTo>
                  <a:lnTo>
                    <a:pt x="73206" y="23252"/>
                  </a:lnTo>
                  <a:lnTo>
                    <a:pt x="65041" y="11144"/>
                  </a:lnTo>
                  <a:lnTo>
                    <a:pt x="52931" y="2988"/>
                  </a:lnTo>
                  <a:lnTo>
                    <a:pt x="38100" y="0"/>
                  </a:lnTo>
                  <a:close/>
                </a:path>
                <a:path w="76200" h="4451984">
                  <a:moveTo>
                    <a:pt x="76200" y="38100"/>
                  </a:moveTo>
                  <a:lnTo>
                    <a:pt x="46037" y="38100"/>
                  </a:lnTo>
                  <a:lnTo>
                    <a:pt x="46037" y="74600"/>
                  </a:lnTo>
                  <a:lnTo>
                    <a:pt x="52931" y="73211"/>
                  </a:lnTo>
                  <a:lnTo>
                    <a:pt x="65041" y="65055"/>
                  </a:lnTo>
                  <a:lnTo>
                    <a:pt x="73206" y="52947"/>
                  </a:lnTo>
                  <a:lnTo>
                    <a:pt x="76200" y="38100"/>
                  </a:lnTo>
                  <a:close/>
                </a:path>
              </a:pathLst>
            </a:custGeom>
            <a:solidFill>
              <a:srgbClr val="7E7E7E">
                <a:alpha val="50195"/>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7" name="object 7"/>
            <p:cNvSpPr/>
            <p:nvPr/>
          </p:nvSpPr>
          <p:spPr>
            <a:xfrm>
              <a:off x="845819" y="4677155"/>
              <a:ext cx="3268979" cy="520065"/>
            </a:xfrm>
            <a:custGeom>
              <a:avLst/>
              <a:gdLst/>
              <a:ahLst/>
              <a:cxnLst/>
              <a:rect l="l" t="t" r="r" b="b"/>
              <a:pathLst>
                <a:path w="3268979" h="520064">
                  <a:moveTo>
                    <a:pt x="3268979" y="0"/>
                  </a:moveTo>
                  <a:lnTo>
                    <a:pt x="0" y="0"/>
                  </a:lnTo>
                  <a:lnTo>
                    <a:pt x="0" y="519684"/>
                  </a:lnTo>
                  <a:lnTo>
                    <a:pt x="3268979" y="519684"/>
                  </a:lnTo>
                  <a:lnTo>
                    <a:pt x="3268979" y="0"/>
                  </a:lnTo>
                  <a:close/>
                </a:path>
              </a:pathLst>
            </a:custGeom>
            <a:solidFill>
              <a:srgbClr val="C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8" name="object 8"/>
          <p:cNvSpPr txBox="1"/>
          <p:nvPr/>
        </p:nvSpPr>
        <p:spPr>
          <a:xfrm>
            <a:off x="845819" y="5396484"/>
            <a:ext cx="3268979" cy="737870"/>
          </a:xfrm>
          <a:prstGeom prst="rect">
            <a:avLst/>
          </a:prstGeom>
          <a:solidFill>
            <a:srgbClr val="000000">
              <a:alpha val="14901"/>
            </a:srgbClr>
          </a:solidFill>
        </p:spPr>
        <p:txBody>
          <a:bodyPr vert="horz" wrap="square" lIns="0" tIns="59055" rIns="0" bIns="0" rtlCol="0">
            <a:spAutoFit/>
          </a:bodyPr>
          <a:lstStyle/>
          <a:p>
            <a:pPr marL="91440" marR="116839" lvl="0" indent="0" algn="just" defTabSz="914400" rtl="0" eaLnBrk="1" fontAlgn="auto" latinLnBrk="0" hangingPunct="1">
              <a:lnSpc>
                <a:spcPct val="130000"/>
              </a:lnSpc>
              <a:spcBef>
                <a:spcPts val="465"/>
              </a:spcBef>
              <a:spcAft>
                <a:spcPts val="0"/>
              </a:spcAft>
              <a:buClrTx/>
              <a:buSzTx/>
              <a:buFontTx/>
              <a:buNone/>
              <a:tabLst/>
              <a:defRPr/>
            </a:pPr>
            <a:r>
              <a:rPr kumimoji="0" sz="1000" b="0" i="0" u="none" strike="noStrike" kern="1200" cap="none" spc="-15" normalizeH="0" baseline="0" noProof="0" dirty="0">
                <a:ln>
                  <a:noFill/>
                </a:ln>
                <a:solidFill>
                  <a:prstClr val="black"/>
                </a:solidFill>
                <a:effectLst/>
                <a:uLnTx/>
                <a:uFillTx/>
                <a:latin typeface="微软雅黑"/>
                <a:ea typeface="+mn-ea"/>
                <a:cs typeface="微软雅黑"/>
              </a:rPr>
              <a:t>主要用于解决存储墙的问题，是模型并行的一种方式，</a:t>
            </a:r>
            <a:r>
              <a:rPr kumimoji="0" sz="1000" b="0" i="0" u="none" strike="noStrike" kern="1200" cap="none" spc="-10" normalizeH="0" baseline="0" noProof="0" dirty="0">
                <a:ln>
                  <a:noFill/>
                </a:ln>
                <a:solidFill>
                  <a:prstClr val="black"/>
                </a:solidFill>
                <a:effectLst/>
                <a:uLnTx/>
                <a:uFillTx/>
                <a:latin typeface="微软雅黑"/>
                <a:ea typeface="+mn-ea"/>
                <a:cs typeface="微软雅黑"/>
              </a:rPr>
              <a:t>将模型参数进行层内切分，部署到不同GPU</a:t>
            </a:r>
            <a:r>
              <a:rPr kumimoji="0" sz="1000" b="0" i="0" u="none" strike="noStrike" kern="1200" cap="none" spc="-20" normalizeH="0" baseline="0" noProof="0" dirty="0">
                <a:ln>
                  <a:noFill/>
                </a:ln>
                <a:solidFill>
                  <a:prstClr val="black"/>
                </a:solidFill>
                <a:effectLst/>
                <a:uLnTx/>
                <a:uFillTx/>
                <a:latin typeface="微软雅黑"/>
                <a:ea typeface="+mn-ea"/>
                <a:cs typeface="微软雅黑"/>
              </a:rPr>
              <a:t>，我们称之为张量并行。</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9" name="object 9"/>
          <p:cNvSpPr txBox="1"/>
          <p:nvPr/>
        </p:nvSpPr>
        <p:spPr>
          <a:xfrm>
            <a:off x="924864" y="4719320"/>
            <a:ext cx="1758950" cy="42354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1" i="0" u="none" strike="noStrike" kern="1200" cap="none" spc="0" normalizeH="0" baseline="0" noProof="0" dirty="0">
                <a:ln>
                  <a:noFill/>
                </a:ln>
                <a:solidFill>
                  <a:srgbClr val="FFFFFF"/>
                </a:solidFill>
                <a:effectLst/>
                <a:uLnTx/>
                <a:uFillTx/>
                <a:latin typeface="微软雅黑"/>
                <a:ea typeface="+mn-ea"/>
                <a:cs typeface="微软雅黑"/>
              </a:rPr>
              <a:t>01</a:t>
            </a:r>
            <a:r>
              <a:rPr kumimoji="0" sz="1400" b="1" i="0" u="none" strike="noStrike" kern="1200" cap="none" spc="-20" normalizeH="0" baseline="0" noProof="0" dirty="0">
                <a:ln>
                  <a:noFill/>
                </a:ln>
                <a:solidFill>
                  <a:srgbClr val="FFFFFF"/>
                </a:solidFill>
                <a:effectLst/>
                <a:uLnTx/>
                <a:uFillTx/>
                <a:latin typeface="微软雅黑"/>
                <a:ea typeface="+mn-ea"/>
                <a:cs typeface="微软雅黑"/>
              </a:rPr>
              <a:t>. 张量并行</a:t>
            </a:r>
            <a:endParaRPr kumimoji="0" sz="1400" b="0" i="0" u="none" strike="noStrike" kern="1200" cap="none" spc="0" normalizeH="0" baseline="0" noProof="0">
              <a:ln>
                <a:noFill/>
              </a:ln>
              <a:solidFill>
                <a:prstClr val="black"/>
              </a:solidFill>
              <a:effectLst/>
              <a:uLnTx/>
              <a:uFillTx/>
              <a:latin typeface="微软雅黑"/>
              <a:ea typeface="+mn-ea"/>
              <a:cs typeface="微软雅黑"/>
            </a:endParaRPr>
          </a:p>
          <a:p>
            <a:pPr marL="12700" marR="0" lvl="0" indent="0" algn="l" defTabSz="914400" rtl="0" eaLnBrk="1" fontAlgn="auto" latinLnBrk="0" hangingPunct="1">
              <a:lnSpc>
                <a:spcPct val="100000"/>
              </a:lnSpc>
              <a:spcBef>
                <a:spcPts val="10"/>
              </a:spcBef>
              <a:spcAft>
                <a:spcPts val="0"/>
              </a:spcAft>
              <a:buClrTx/>
              <a:buSzTx/>
              <a:buFontTx/>
              <a:buNone/>
              <a:tabLst/>
              <a:defRPr/>
            </a:pPr>
            <a:r>
              <a:rPr kumimoji="0" sz="1200" b="1" i="0" u="none" strike="noStrike" kern="1200" cap="none" spc="-10" normalizeH="0" baseline="0" noProof="0" dirty="0">
                <a:ln>
                  <a:noFill/>
                </a:ln>
                <a:solidFill>
                  <a:srgbClr val="FFFFFF"/>
                </a:solidFill>
                <a:effectLst/>
                <a:uLnTx/>
                <a:uFillTx/>
                <a:latin typeface="微软雅黑"/>
                <a:ea typeface="+mn-ea"/>
                <a:cs typeface="微软雅黑"/>
              </a:rPr>
              <a:t>Tensor</a:t>
            </a:r>
            <a:r>
              <a:rPr kumimoji="0" sz="1200" b="1" i="0" u="none" strike="noStrike" kern="1200" cap="none" spc="-65" normalizeH="0" baseline="0" noProof="0" dirty="0">
                <a:ln>
                  <a:noFill/>
                </a:ln>
                <a:solidFill>
                  <a:srgbClr val="FFFFFF"/>
                </a:solidFill>
                <a:effectLst/>
                <a:uLnTx/>
                <a:uFillTx/>
                <a:latin typeface="微软雅黑"/>
                <a:ea typeface="+mn-ea"/>
                <a:cs typeface="微软雅黑"/>
              </a:rPr>
              <a:t> </a:t>
            </a:r>
            <a:r>
              <a:rPr kumimoji="0" sz="1200" b="1" i="0" u="none" strike="noStrike" kern="1200" cap="none" spc="-10" normalizeH="0" baseline="0" noProof="0" dirty="0">
                <a:ln>
                  <a:noFill/>
                </a:ln>
                <a:solidFill>
                  <a:srgbClr val="FFFFFF"/>
                </a:solidFill>
                <a:effectLst/>
                <a:uLnTx/>
                <a:uFillTx/>
                <a:latin typeface="微软雅黑"/>
                <a:ea typeface="+mn-ea"/>
                <a:cs typeface="微软雅黑"/>
              </a:rPr>
              <a:t>Parallelism，TP</a:t>
            </a:r>
            <a:endParaRPr kumimoji="0" sz="12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10" name="object 10"/>
          <p:cNvGrpSpPr/>
          <p:nvPr/>
        </p:nvGrpSpPr>
        <p:grpSpPr>
          <a:xfrm>
            <a:off x="4323588" y="2406395"/>
            <a:ext cx="7195184" cy="4451985"/>
            <a:chOff x="4323588" y="2406395"/>
            <a:chExt cx="7195184" cy="4451985"/>
          </a:xfrm>
        </p:grpSpPr>
        <p:sp>
          <p:nvSpPr>
            <p:cNvPr id="11" name="object 11"/>
            <p:cNvSpPr/>
            <p:nvPr/>
          </p:nvSpPr>
          <p:spPr>
            <a:xfrm>
              <a:off x="4323588" y="2406395"/>
              <a:ext cx="3778250" cy="4451985"/>
            </a:xfrm>
            <a:custGeom>
              <a:avLst/>
              <a:gdLst/>
              <a:ahLst/>
              <a:cxnLst/>
              <a:rect l="l" t="t" r="r" b="b"/>
              <a:pathLst>
                <a:path w="3778250" h="4451984">
                  <a:moveTo>
                    <a:pt x="76200" y="38100"/>
                  </a:moveTo>
                  <a:lnTo>
                    <a:pt x="73202" y="23253"/>
                  </a:lnTo>
                  <a:lnTo>
                    <a:pt x="65049" y="11150"/>
                  </a:lnTo>
                  <a:lnTo>
                    <a:pt x="52946" y="2997"/>
                  </a:lnTo>
                  <a:lnTo>
                    <a:pt x="38100" y="0"/>
                  </a:lnTo>
                  <a:lnTo>
                    <a:pt x="23241" y="2997"/>
                  </a:lnTo>
                  <a:lnTo>
                    <a:pt x="11137" y="11150"/>
                  </a:lnTo>
                  <a:lnTo>
                    <a:pt x="2984" y="23253"/>
                  </a:lnTo>
                  <a:lnTo>
                    <a:pt x="0" y="38100"/>
                  </a:lnTo>
                  <a:lnTo>
                    <a:pt x="2984" y="52959"/>
                  </a:lnTo>
                  <a:lnTo>
                    <a:pt x="11137" y="65062"/>
                  </a:lnTo>
                  <a:lnTo>
                    <a:pt x="23241" y="73215"/>
                  </a:lnTo>
                  <a:lnTo>
                    <a:pt x="30099" y="74599"/>
                  </a:lnTo>
                  <a:lnTo>
                    <a:pt x="30099" y="4451655"/>
                  </a:lnTo>
                  <a:lnTo>
                    <a:pt x="45974" y="4451655"/>
                  </a:lnTo>
                  <a:lnTo>
                    <a:pt x="45974" y="76200"/>
                  </a:lnTo>
                  <a:lnTo>
                    <a:pt x="45974" y="74625"/>
                  </a:lnTo>
                  <a:lnTo>
                    <a:pt x="52946" y="73215"/>
                  </a:lnTo>
                  <a:lnTo>
                    <a:pt x="65049" y="65062"/>
                  </a:lnTo>
                  <a:lnTo>
                    <a:pt x="73202" y="52959"/>
                  </a:lnTo>
                  <a:lnTo>
                    <a:pt x="76200" y="38100"/>
                  </a:lnTo>
                  <a:close/>
                </a:path>
                <a:path w="3778250" h="4451984">
                  <a:moveTo>
                    <a:pt x="3777996" y="38100"/>
                  </a:moveTo>
                  <a:lnTo>
                    <a:pt x="3774998" y="23253"/>
                  </a:lnTo>
                  <a:lnTo>
                    <a:pt x="3766845" y="11150"/>
                  </a:lnTo>
                  <a:lnTo>
                    <a:pt x="3754742" y="2997"/>
                  </a:lnTo>
                  <a:lnTo>
                    <a:pt x="3739896" y="0"/>
                  </a:lnTo>
                  <a:lnTo>
                    <a:pt x="3725037" y="2997"/>
                  </a:lnTo>
                  <a:lnTo>
                    <a:pt x="3712934" y="11150"/>
                  </a:lnTo>
                  <a:lnTo>
                    <a:pt x="3704780" y="23253"/>
                  </a:lnTo>
                  <a:lnTo>
                    <a:pt x="3701796" y="38100"/>
                  </a:lnTo>
                  <a:lnTo>
                    <a:pt x="3704780" y="52959"/>
                  </a:lnTo>
                  <a:lnTo>
                    <a:pt x="3712934" y="65062"/>
                  </a:lnTo>
                  <a:lnTo>
                    <a:pt x="3725037" y="73215"/>
                  </a:lnTo>
                  <a:lnTo>
                    <a:pt x="3731895" y="74599"/>
                  </a:lnTo>
                  <a:lnTo>
                    <a:pt x="3731895" y="4451655"/>
                  </a:lnTo>
                  <a:lnTo>
                    <a:pt x="3747770" y="4451655"/>
                  </a:lnTo>
                  <a:lnTo>
                    <a:pt x="3747770" y="76200"/>
                  </a:lnTo>
                  <a:lnTo>
                    <a:pt x="3747770" y="74625"/>
                  </a:lnTo>
                  <a:lnTo>
                    <a:pt x="3754742" y="73215"/>
                  </a:lnTo>
                  <a:lnTo>
                    <a:pt x="3766845" y="65062"/>
                  </a:lnTo>
                  <a:lnTo>
                    <a:pt x="3774998" y="52959"/>
                  </a:lnTo>
                  <a:lnTo>
                    <a:pt x="3777996" y="38100"/>
                  </a:lnTo>
                  <a:close/>
                </a:path>
              </a:pathLst>
            </a:custGeom>
            <a:solidFill>
              <a:srgbClr val="7E7E7E">
                <a:alpha val="50195"/>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2" name="object 12"/>
            <p:cNvSpPr/>
            <p:nvPr/>
          </p:nvSpPr>
          <p:spPr>
            <a:xfrm>
              <a:off x="8249411" y="4677155"/>
              <a:ext cx="3268979" cy="520065"/>
            </a:xfrm>
            <a:custGeom>
              <a:avLst/>
              <a:gdLst/>
              <a:ahLst/>
              <a:cxnLst/>
              <a:rect l="l" t="t" r="r" b="b"/>
              <a:pathLst>
                <a:path w="3268979" h="520064">
                  <a:moveTo>
                    <a:pt x="3268979" y="0"/>
                  </a:moveTo>
                  <a:lnTo>
                    <a:pt x="0" y="0"/>
                  </a:lnTo>
                  <a:lnTo>
                    <a:pt x="0" y="519684"/>
                  </a:lnTo>
                  <a:lnTo>
                    <a:pt x="3268979" y="519684"/>
                  </a:lnTo>
                  <a:lnTo>
                    <a:pt x="3268979" y="0"/>
                  </a:lnTo>
                  <a:close/>
                </a:path>
              </a:pathLst>
            </a:custGeom>
            <a:solidFill>
              <a:srgbClr val="82732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13" name="object 13"/>
          <p:cNvSpPr txBox="1"/>
          <p:nvPr/>
        </p:nvSpPr>
        <p:spPr>
          <a:xfrm>
            <a:off x="4547615" y="5396484"/>
            <a:ext cx="3268979" cy="737870"/>
          </a:xfrm>
          <a:prstGeom prst="rect">
            <a:avLst/>
          </a:prstGeom>
          <a:solidFill>
            <a:srgbClr val="000000">
              <a:alpha val="14901"/>
            </a:srgbClr>
          </a:solidFill>
        </p:spPr>
        <p:txBody>
          <a:bodyPr vert="horz" wrap="square" lIns="0" tIns="59055" rIns="0" bIns="0" rtlCol="0">
            <a:spAutoFit/>
          </a:bodyPr>
          <a:lstStyle/>
          <a:p>
            <a:pPr marL="92075" marR="116205" lvl="0" indent="0" algn="just" defTabSz="914400" rtl="0" eaLnBrk="1" fontAlgn="auto" latinLnBrk="0" hangingPunct="1">
              <a:lnSpc>
                <a:spcPct val="130000"/>
              </a:lnSpc>
              <a:spcBef>
                <a:spcPts val="465"/>
              </a:spcBef>
              <a:spcAft>
                <a:spcPts val="0"/>
              </a:spcAft>
              <a:buClrTx/>
              <a:buSzTx/>
              <a:buFontTx/>
              <a:buNone/>
              <a:tabLst/>
              <a:defRPr/>
            </a:pPr>
            <a:r>
              <a:rPr kumimoji="0" sz="1000" b="0" i="0" u="none" strike="noStrike" kern="1200" cap="none" spc="-15" normalizeH="0" baseline="0" noProof="0" dirty="0">
                <a:ln>
                  <a:noFill/>
                </a:ln>
                <a:solidFill>
                  <a:prstClr val="black"/>
                </a:solidFill>
                <a:effectLst/>
                <a:uLnTx/>
                <a:uFillTx/>
                <a:latin typeface="微软雅黑"/>
                <a:ea typeface="+mn-ea"/>
                <a:cs typeface="微软雅黑"/>
              </a:rPr>
              <a:t>主要用于解决存储墙的问题，是模型并行的一种方式，将模型参数进行层间切分，部署到不同</a:t>
            </a:r>
            <a:r>
              <a:rPr kumimoji="0" sz="1000" b="0" i="0" u="none" strike="noStrike" kern="1200" cap="none" spc="-10" normalizeH="0" baseline="0" noProof="0" dirty="0">
                <a:ln>
                  <a:noFill/>
                </a:ln>
                <a:solidFill>
                  <a:prstClr val="black"/>
                </a:solidFill>
                <a:effectLst/>
                <a:uLnTx/>
                <a:uFillTx/>
                <a:latin typeface="微软雅黑"/>
                <a:ea typeface="+mn-ea"/>
                <a:cs typeface="微软雅黑"/>
              </a:rPr>
              <a:t>GPU</a:t>
            </a:r>
            <a:r>
              <a:rPr kumimoji="0" sz="1000" b="0" i="0" u="none" strike="noStrike" kern="1200" cap="none" spc="-20" normalizeH="0" baseline="0" noProof="0" dirty="0">
                <a:ln>
                  <a:noFill/>
                </a:ln>
                <a:solidFill>
                  <a:prstClr val="black"/>
                </a:solidFill>
                <a:effectLst/>
                <a:uLnTx/>
                <a:uFillTx/>
                <a:latin typeface="微软雅黑"/>
                <a:ea typeface="+mn-ea"/>
                <a:cs typeface="微软雅黑"/>
              </a:rPr>
              <a:t>，我们称之为流水线并行。</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14" name="object 14"/>
          <p:cNvSpPr txBox="1"/>
          <p:nvPr/>
        </p:nvSpPr>
        <p:spPr>
          <a:xfrm>
            <a:off x="4547615" y="4677155"/>
            <a:ext cx="3268979" cy="520065"/>
          </a:xfrm>
          <a:prstGeom prst="rect">
            <a:avLst/>
          </a:prstGeom>
          <a:solidFill>
            <a:srgbClr val="255A6A">
              <a:alpha val="79998"/>
            </a:srgbClr>
          </a:solidFill>
        </p:spPr>
        <p:txBody>
          <a:bodyPr vert="horz" wrap="square" lIns="0" tIns="55244" rIns="0" bIns="0" rtlCol="0">
            <a:spAutoFit/>
          </a:bodyPr>
          <a:lstStyle/>
          <a:p>
            <a:pPr marL="92075" marR="0" lvl="0" indent="0" algn="l" defTabSz="914400" rtl="0" eaLnBrk="1" fontAlgn="auto" latinLnBrk="0" hangingPunct="1">
              <a:lnSpc>
                <a:spcPct val="100000"/>
              </a:lnSpc>
              <a:spcBef>
                <a:spcPts val="434"/>
              </a:spcBef>
              <a:spcAft>
                <a:spcPts val="0"/>
              </a:spcAft>
              <a:buClrTx/>
              <a:buSzTx/>
              <a:buFontTx/>
              <a:buNone/>
              <a:tabLst/>
              <a:defRPr/>
            </a:pPr>
            <a:r>
              <a:rPr kumimoji="0" sz="1400" b="1" i="0" u="none" strike="noStrike" kern="1200" cap="none" spc="0" normalizeH="0" baseline="0" noProof="0" dirty="0">
                <a:ln>
                  <a:noFill/>
                </a:ln>
                <a:solidFill>
                  <a:srgbClr val="FFFFFF"/>
                </a:solidFill>
                <a:effectLst/>
                <a:uLnTx/>
                <a:uFillTx/>
                <a:latin typeface="微软雅黑"/>
                <a:ea typeface="+mn-ea"/>
                <a:cs typeface="微软雅黑"/>
              </a:rPr>
              <a:t>02.</a:t>
            </a:r>
            <a:r>
              <a:rPr kumimoji="0" sz="1400" b="1" i="0" u="none" strike="noStrike" kern="1200" cap="none" spc="-20" normalizeH="0" baseline="0" noProof="0" dirty="0">
                <a:ln>
                  <a:noFill/>
                </a:ln>
                <a:solidFill>
                  <a:srgbClr val="FFFFFF"/>
                </a:solidFill>
                <a:effectLst/>
                <a:uLnTx/>
                <a:uFillTx/>
                <a:latin typeface="微软雅黑"/>
                <a:ea typeface="+mn-ea"/>
                <a:cs typeface="微软雅黑"/>
              </a:rPr>
              <a:t> 流水并行</a:t>
            </a:r>
            <a:endParaRPr kumimoji="0" sz="1400" b="0" i="0" u="none" strike="noStrike" kern="1200" cap="none" spc="0" normalizeH="0" baseline="0" noProof="0">
              <a:ln>
                <a:noFill/>
              </a:ln>
              <a:solidFill>
                <a:prstClr val="black"/>
              </a:solidFill>
              <a:effectLst/>
              <a:uLnTx/>
              <a:uFillTx/>
              <a:latin typeface="微软雅黑"/>
              <a:ea typeface="+mn-ea"/>
              <a:cs typeface="微软雅黑"/>
            </a:endParaRPr>
          </a:p>
          <a:p>
            <a:pPr marL="92075" marR="0" lvl="0" indent="0" algn="l" defTabSz="914400" rtl="0" eaLnBrk="1" fontAlgn="auto" latinLnBrk="0" hangingPunct="1">
              <a:lnSpc>
                <a:spcPct val="100000"/>
              </a:lnSpc>
              <a:spcBef>
                <a:spcPts val="10"/>
              </a:spcBef>
              <a:spcAft>
                <a:spcPts val="0"/>
              </a:spcAft>
              <a:buClrTx/>
              <a:buSzTx/>
              <a:buFontTx/>
              <a:buNone/>
              <a:tabLst/>
              <a:defRPr/>
            </a:pPr>
            <a:r>
              <a:rPr kumimoji="0" sz="1200" b="1" i="0" u="none" strike="noStrike" kern="1200" cap="none" spc="0" normalizeH="0" baseline="0" noProof="0" dirty="0">
                <a:ln>
                  <a:noFill/>
                </a:ln>
                <a:solidFill>
                  <a:srgbClr val="FFFFFF"/>
                </a:solidFill>
                <a:effectLst/>
                <a:uLnTx/>
                <a:uFillTx/>
                <a:latin typeface="微软雅黑"/>
                <a:ea typeface="+mn-ea"/>
                <a:cs typeface="微软雅黑"/>
              </a:rPr>
              <a:t>Pipeline</a:t>
            </a:r>
            <a:r>
              <a:rPr kumimoji="0" sz="1200" b="1" i="0" u="none" strike="noStrike" kern="1200" cap="none" spc="-30" normalizeH="0" baseline="0" noProof="0" dirty="0">
                <a:ln>
                  <a:noFill/>
                </a:ln>
                <a:solidFill>
                  <a:srgbClr val="FFFFFF"/>
                </a:solidFill>
                <a:effectLst/>
                <a:uLnTx/>
                <a:uFillTx/>
                <a:latin typeface="微软雅黑"/>
                <a:ea typeface="+mn-ea"/>
                <a:cs typeface="微软雅黑"/>
              </a:rPr>
              <a:t> </a:t>
            </a:r>
            <a:r>
              <a:rPr kumimoji="0" sz="1200" b="1" i="0" u="none" strike="noStrike" kern="1200" cap="none" spc="-10" normalizeH="0" baseline="0" noProof="0" dirty="0">
                <a:ln>
                  <a:noFill/>
                </a:ln>
                <a:solidFill>
                  <a:srgbClr val="FFFFFF"/>
                </a:solidFill>
                <a:effectLst/>
                <a:uLnTx/>
                <a:uFillTx/>
                <a:latin typeface="微软雅黑"/>
                <a:ea typeface="+mn-ea"/>
                <a:cs typeface="微软雅黑"/>
              </a:rPr>
              <a:t>Parallelism，PP</a:t>
            </a:r>
            <a:endParaRPr kumimoji="0" sz="12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15" name="object 15"/>
          <p:cNvSpPr txBox="1"/>
          <p:nvPr/>
        </p:nvSpPr>
        <p:spPr>
          <a:xfrm>
            <a:off x="8249411" y="5396484"/>
            <a:ext cx="3268979" cy="737870"/>
          </a:xfrm>
          <a:prstGeom prst="rect">
            <a:avLst/>
          </a:prstGeom>
          <a:solidFill>
            <a:srgbClr val="000000">
              <a:alpha val="14901"/>
            </a:srgbClr>
          </a:solidFill>
        </p:spPr>
        <p:txBody>
          <a:bodyPr vert="horz" wrap="square" lIns="0" tIns="59055" rIns="0" bIns="0" rtlCol="0">
            <a:spAutoFit/>
          </a:bodyPr>
          <a:lstStyle/>
          <a:p>
            <a:pPr marL="92710" marR="128270" lvl="0" indent="0" algn="just" defTabSz="914400" rtl="0" eaLnBrk="1" fontAlgn="auto" latinLnBrk="0" hangingPunct="1">
              <a:lnSpc>
                <a:spcPct val="130000"/>
              </a:lnSpc>
              <a:spcBef>
                <a:spcPts val="465"/>
              </a:spcBef>
              <a:spcAft>
                <a:spcPts val="0"/>
              </a:spcAft>
              <a:buClrTx/>
              <a:buSzTx/>
              <a:buFontTx/>
              <a:buNone/>
              <a:tabLst/>
              <a:defRPr/>
            </a:pPr>
            <a:r>
              <a:rPr kumimoji="0" sz="1000" b="0" i="0" u="none" strike="noStrike" kern="1200" cap="none" spc="-15" normalizeH="0" baseline="0" noProof="0" dirty="0">
                <a:ln>
                  <a:noFill/>
                </a:ln>
                <a:solidFill>
                  <a:prstClr val="black"/>
                </a:solidFill>
                <a:effectLst/>
                <a:uLnTx/>
                <a:uFillTx/>
                <a:latin typeface="微软雅黑"/>
                <a:ea typeface="+mn-ea"/>
                <a:cs typeface="微软雅黑"/>
              </a:rPr>
              <a:t>主要用于解决算力墙的问题，对数据集进行切分，每个</a:t>
            </a:r>
            <a:r>
              <a:rPr kumimoji="0" sz="1000" b="0" i="0" u="none" strike="noStrike" kern="1200" cap="none" spc="-50" normalizeH="0" baseline="0" noProof="0" dirty="0">
                <a:ln>
                  <a:noFill/>
                </a:ln>
                <a:solidFill>
                  <a:prstClr val="black"/>
                </a:solidFill>
                <a:effectLst/>
                <a:uLnTx/>
                <a:uFillTx/>
                <a:latin typeface="微软雅黑"/>
                <a:ea typeface="+mn-ea"/>
                <a:cs typeface="微软雅黑"/>
              </a:rPr>
              <a:t> </a:t>
            </a:r>
            <a:r>
              <a:rPr kumimoji="0" sz="1000" b="0" i="0" u="none" strike="noStrike" kern="1200" cap="none" spc="-10" normalizeH="0" baseline="0" noProof="0" dirty="0">
                <a:ln>
                  <a:noFill/>
                </a:ln>
                <a:solidFill>
                  <a:prstClr val="black"/>
                </a:solidFill>
                <a:effectLst/>
                <a:uLnTx/>
                <a:uFillTx/>
                <a:latin typeface="微软雅黑"/>
                <a:ea typeface="+mn-ea"/>
                <a:cs typeface="微软雅黑"/>
              </a:rPr>
              <a:t>GPU</a:t>
            </a:r>
            <a:r>
              <a:rPr kumimoji="0" sz="1000" b="0" i="0" u="none" strike="noStrike" kern="1200" cap="none" spc="-25" normalizeH="0" baseline="0" noProof="0" dirty="0">
                <a:ln>
                  <a:noFill/>
                </a:ln>
                <a:solidFill>
                  <a:prstClr val="black"/>
                </a:solidFill>
                <a:effectLst/>
                <a:uLnTx/>
                <a:uFillTx/>
                <a:latin typeface="微软雅黑"/>
                <a:ea typeface="+mn-ea"/>
                <a:cs typeface="微软雅黑"/>
              </a:rPr>
              <a:t>/计算节点/计算集群上均有同一模型的副本，从而</a:t>
            </a:r>
            <a:r>
              <a:rPr kumimoji="0" sz="1000" b="0" i="0" u="none" strike="noStrike" kern="1200" cap="none" spc="-20" normalizeH="0" baseline="0" noProof="0" dirty="0">
                <a:ln>
                  <a:noFill/>
                </a:ln>
                <a:solidFill>
                  <a:prstClr val="black"/>
                </a:solidFill>
                <a:effectLst/>
                <a:uLnTx/>
                <a:uFillTx/>
                <a:latin typeface="微软雅黑"/>
                <a:ea typeface="+mn-ea"/>
                <a:cs typeface="微软雅黑"/>
              </a:rPr>
              <a:t>加快训练速度。</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16" name="object 16"/>
          <p:cNvSpPr txBox="1"/>
          <p:nvPr/>
        </p:nvSpPr>
        <p:spPr>
          <a:xfrm>
            <a:off x="8329421" y="4719320"/>
            <a:ext cx="1634489" cy="42354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1" i="0" u="none" strike="noStrike" kern="1200" cap="none" spc="0" normalizeH="0" baseline="0" noProof="0" dirty="0">
                <a:ln>
                  <a:noFill/>
                </a:ln>
                <a:solidFill>
                  <a:srgbClr val="FFFFFF"/>
                </a:solidFill>
                <a:effectLst/>
                <a:uLnTx/>
                <a:uFillTx/>
                <a:latin typeface="微软雅黑"/>
                <a:ea typeface="+mn-ea"/>
                <a:cs typeface="微软雅黑"/>
              </a:rPr>
              <a:t>03</a:t>
            </a:r>
            <a:r>
              <a:rPr kumimoji="0" sz="1400" b="1" i="0" u="none" strike="noStrike" kern="1200" cap="none" spc="-20" normalizeH="0" baseline="0" noProof="0" dirty="0">
                <a:ln>
                  <a:noFill/>
                </a:ln>
                <a:solidFill>
                  <a:srgbClr val="FFFFFF"/>
                </a:solidFill>
                <a:effectLst/>
                <a:uLnTx/>
                <a:uFillTx/>
                <a:latin typeface="微软雅黑"/>
                <a:ea typeface="+mn-ea"/>
                <a:cs typeface="微软雅黑"/>
              </a:rPr>
              <a:t>. 数据并行</a:t>
            </a:r>
            <a:endParaRPr kumimoji="0" sz="1400" b="0" i="0" u="none" strike="noStrike" kern="1200" cap="none" spc="0" normalizeH="0" baseline="0" noProof="0">
              <a:ln>
                <a:noFill/>
              </a:ln>
              <a:solidFill>
                <a:prstClr val="black"/>
              </a:solidFill>
              <a:effectLst/>
              <a:uLnTx/>
              <a:uFillTx/>
              <a:latin typeface="微软雅黑"/>
              <a:ea typeface="+mn-ea"/>
              <a:cs typeface="微软雅黑"/>
            </a:endParaRPr>
          </a:p>
          <a:p>
            <a:pPr marL="12700" marR="0" lvl="0" indent="0" algn="l" defTabSz="914400" rtl="0" eaLnBrk="1" fontAlgn="auto" latinLnBrk="0" hangingPunct="1">
              <a:lnSpc>
                <a:spcPct val="100000"/>
              </a:lnSpc>
              <a:spcBef>
                <a:spcPts val="10"/>
              </a:spcBef>
              <a:spcAft>
                <a:spcPts val="0"/>
              </a:spcAft>
              <a:buClrTx/>
              <a:buSzTx/>
              <a:buFontTx/>
              <a:buNone/>
              <a:tabLst/>
              <a:defRPr/>
            </a:pPr>
            <a:r>
              <a:rPr kumimoji="0" sz="1200" b="1" i="0" u="none" strike="noStrike" kern="1200" cap="none" spc="0" normalizeH="0" baseline="0" noProof="0" dirty="0">
                <a:ln>
                  <a:noFill/>
                </a:ln>
                <a:solidFill>
                  <a:srgbClr val="FFFFFF"/>
                </a:solidFill>
                <a:effectLst/>
                <a:uLnTx/>
                <a:uFillTx/>
                <a:latin typeface="微软雅黑"/>
                <a:ea typeface="+mn-ea"/>
                <a:cs typeface="微软雅黑"/>
              </a:rPr>
              <a:t>Data</a:t>
            </a:r>
            <a:r>
              <a:rPr kumimoji="0" sz="1200" b="1" i="0" u="none" strike="noStrike" kern="1200" cap="none" spc="-15" normalizeH="0" baseline="0" noProof="0" dirty="0">
                <a:ln>
                  <a:noFill/>
                </a:ln>
                <a:solidFill>
                  <a:srgbClr val="FFFFFF"/>
                </a:solidFill>
                <a:effectLst/>
                <a:uLnTx/>
                <a:uFillTx/>
                <a:latin typeface="微软雅黑"/>
                <a:ea typeface="+mn-ea"/>
                <a:cs typeface="微软雅黑"/>
              </a:rPr>
              <a:t> </a:t>
            </a:r>
            <a:r>
              <a:rPr kumimoji="0" sz="1200" b="1" i="0" u="none" strike="noStrike" kern="1200" cap="none" spc="-10" normalizeH="0" baseline="0" noProof="0" dirty="0">
                <a:ln>
                  <a:noFill/>
                </a:ln>
                <a:solidFill>
                  <a:srgbClr val="FFFFFF"/>
                </a:solidFill>
                <a:effectLst/>
                <a:uLnTx/>
                <a:uFillTx/>
                <a:latin typeface="微软雅黑"/>
                <a:ea typeface="+mn-ea"/>
                <a:cs typeface="微软雅黑"/>
              </a:rPr>
              <a:t>Parallelism，DP</a:t>
            </a:r>
            <a:endParaRPr kumimoji="0" sz="12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17" name="object 17"/>
          <p:cNvGrpSpPr/>
          <p:nvPr/>
        </p:nvGrpSpPr>
        <p:grpSpPr>
          <a:xfrm>
            <a:off x="646176" y="2500883"/>
            <a:ext cx="11247120" cy="2255520"/>
            <a:chOff x="646176" y="2500883"/>
            <a:chExt cx="11247120" cy="2255520"/>
          </a:xfrm>
        </p:grpSpPr>
        <p:pic>
          <p:nvPicPr>
            <p:cNvPr id="18" name="object 18"/>
            <p:cNvPicPr/>
            <p:nvPr/>
          </p:nvPicPr>
          <p:blipFill>
            <a:blip r:embed="rId2" cstate="print"/>
            <a:stretch>
              <a:fillRect/>
            </a:stretch>
          </p:blipFill>
          <p:spPr>
            <a:xfrm>
              <a:off x="646176" y="2500883"/>
              <a:ext cx="3838829" cy="2255520"/>
            </a:xfrm>
            <a:prstGeom prst="rect">
              <a:avLst/>
            </a:prstGeom>
          </p:spPr>
        </p:pic>
        <p:pic>
          <p:nvPicPr>
            <p:cNvPr id="19" name="object 19"/>
            <p:cNvPicPr/>
            <p:nvPr/>
          </p:nvPicPr>
          <p:blipFill>
            <a:blip r:embed="rId3" cstate="print"/>
            <a:stretch>
              <a:fillRect/>
            </a:stretch>
          </p:blipFill>
          <p:spPr>
            <a:xfrm>
              <a:off x="841248" y="2695955"/>
              <a:ext cx="3268979" cy="1685544"/>
            </a:xfrm>
            <a:prstGeom prst="rect">
              <a:avLst/>
            </a:prstGeom>
          </p:spPr>
        </p:pic>
        <p:pic>
          <p:nvPicPr>
            <p:cNvPr id="20" name="object 20"/>
            <p:cNvPicPr/>
            <p:nvPr/>
          </p:nvPicPr>
          <p:blipFill>
            <a:blip r:embed="rId4" cstate="print"/>
            <a:stretch>
              <a:fillRect/>
            </a:stretch>
          </p:blipFill>
          <p:spPr>
            <a:xfrm>
              <a:off x="8054340" y="2510027"/>
              <a:ext cx="3838829" cy="2237359"/>
            </a:xfrm>
            <a:prstGeom prst="rect">
              <a:avLst/>
            </a:prstGeom>
          </p:spPr>
        </p:pic>
        <p:pic>
          <p:nvPicPr>
            <p:cNvPr id="21" name="object 21"/>
            <p:cNvPicPr/>
            <p:nvPr/>
          </p:nvPicPr>
          <p:blipFill>
            <a:blip r:embed="rId5" cstate="print"/>
            <a:stretch>
              <a:fillRect/>
            </a:stretch>
          </p:blipFill>
          <p:spPr>
            <a:xfrm>
              <a:off x="8249411" y="2705099"/>
              <a:ext cx="3268979" cy="1667256"/>
            </a:xfrm>
            <a:prstGeom prst="rect">
              <a:avLst/>
            </a:prstGeom>
          </p:spPr>
        </p:pic>
        <p:pic>
          <p:nvPicPr>
            <p:cNvPr id="22" name="object 22"/>
            <p:cNvPicPr/>
            <p:nvPr/>
          </p:nvPicPr>
          <p:blipFill>
            <a:blip r:embed="rId6" cstate="print"/>
            <a:stretch>
              <a:fillRect/>
            </a:stretch>
          </p:blipFill>
          <p:spPr>
            <a:xfrm>
              <a:off x="4347972" y="2766059"/>
              <a:ext cx="3840606" cy="1723770"/>
            </a:xfrm>
            <a:prstGeom prst="rect">
              <a:avLst/>
            </a:prstGeom>
          </p:spPr>
        </p:pic>
        <p:pic>
          <p:nvPicPr>
            <p:cNvPr id="23" name="object 23"/>
            <p:cNvPicPr/>
            <p:nvPr/>
          </p:nvPicPr>
          <p:blipFill>
            <a:blip r:embed="rId7" cstate="print"/>
            <a:stretch>
              <a:fillRect/>
            </a:stretch>
          </p:blipFill>
          <p:spPr>
            <a:xfrm>
              <a:off x="4543043" y="2961131"/>
              <a:ext cx="3270504" cy="1153668"/>
            </a:xfrm>
            <a:prstGeom prst="rect">
              <a:avLst/>
            </a:prstGeom>
          </p:spPr>
        </p:pic>
      </p:grpSp>
      <p:sp>
        <p:nvSpPr>
          <p:cNvPr id="24" name="object 24"/>
          <p:cNvSpPr txBox="1">
            <a:spLocks noGrp="1"/>
          </p:cNvSpPr>
          <p:nvPr>
            <p:ph type="ftr" sz="quarter" idx="5"/>
          </p:nvPr>
        </p:nvSpPr>
        <p:spPr>
          <a:xfrm>
            <a:off x="5739510" y="6584966"/>
            <a:ext cx="713104" cy="192404"/>
          </a:xfrm>
          <a:prstGeom prst="rect">
            <a:avLst/>
          </a:prstGeom>
        </p:spPr>
        <p:txBody>
          <a:bodyPr vert="horz" wrap="square" lIns="0" tIns="0" rIns="0" bIns="0" rtlCol="0">
            <a:spAutoFit/>
          </a:bodyPr>
          <a:lstStyle>
            <a:defPPr>
              <a:defRPr kern="0"/>
            </a:defPPr>
            <a:lvl1pPr>
              <a:defRPr sz="1000" b="1" i="0">
                <a:solidFill>
                  <a:schemeClr val="bg1"/>
                </a:solidFill>
                <a:latin typeface="微软雅黑"/>
                <a:cs typeface="微软雅黑"/>
              </a:defRPr>
            </a:lvl1pPr>
          </a:lstStyle>
          <a:p>
            <a:pPr marL="12700" marR="0" lvl="0" indent="0" algn="l" defTabSz="914400" rtl="0" eaLnBrk="1" fontAlgn="auto" latinLnBrk="0" hangingPunct="1">
              <a:lnSpc>
                <a:spcPct val="100000"/>
              </a:lnSpc>
              <a:spcBef>
                <a:spcPts val="15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微软雅黑"/>
                <a:ea typeface="+mn-ea"/>
              </a:rPr>
              <a:t>Secret</a:t>
            </a:r>
            <a:r>
              <a:rPr kumimoji="0" lang="en-US" sz="1000" b="1" i="0" u="none" strike="noStrike" kern="1200" cap="none" spc="-30" normalizeH="0" baseline="0" noProof="0">
                <a:ln>
                  <a:noFill/>
                </a:ln>
                <a:solidFill>
                  <a:prstClr val="white"/>
                </a:solidFill>
                <a:effectLst/>
                <a:uLnTx/>
                <a:uFillTx/>
                <a:latin typeface="微软雅黑"/>
                <a:ea typeface="+mn-ea"/>
              </a:rPr>
              <a:t> </a:t>
            </a:r>
            <a:r>
              <a:rPr kumimoji="0" lang="zh-CN" altLang="en-US" sz="1000" b="1" i="0" u="none" strike="noStrike" kern="1200" cap="none" spc="-30" normalizeH="0" baseline="0" noProof="0">
                <a:ln>
                  <a:noFill/>
                </a:ln>
                <a:solidFill>
                  <a:prstClr val="white"/>
                </a:solidFill>
                <a:effectLst/>
                <a:uLnTx/>
                <a:uFillTx/>
                <a:latin typeface="微软雅黑"/>
                <a:ea typeface="等线" panose="02010600030101010101" pitchFamily="2" charset="-122"/>
              </a:rPr>
              <a:t>机密</a:t>
            </a:r>
            <a:endParaRPr kumimoji="0" sz="1000" b="1" i="0" u="none" strike="noStrike" kern="1200" cap="none" spc="-30" normalizeH="0" baseline="0" noProof="0" dirty="0">
              <a:ln>
                <a:noFill/>
              </a:ln>
              <a:solidFill>
                <a:prstClr val="white"/>
              </a:solidFill>
              <a:effectLst/>
              <a:uLnTx/>
              <a:uFillTx/>
              <a:latin typeface="微软雅黑"/>
              <a:ea typeface="+mn-ea"/>
            </a:endParaRPr>
          </a:p>
        </p:txBody>
      </p:sp>
      <p:sp>
        <p:nvSpPr>
          <p:cNvPr id="26" name="object 26"/>
          <p:cNvSpPr txBox="1">
            <a:spLocks noGrp="1"/>
          </p:cNvSpPr>
          <p:nvPr>
            <p:ph type="sldNum" sz="quarter" idx="7"/>
          </p:nvPr>
        </p:nvSpPr>
        <p:spPr>
          <a:xfrm>
            <a:off x="485241" y="6604298"/>
            <a:ext cx="229234" cy="167004"/>
          </a:xfrm>
          <a:prstGeom prst="rect">
            <a:avLst/>
          </a:prstGeom>
        </p:spPr>
        <p:txBody>
          <a:bodyPr vert="horz" wrap="square" lIns="0" tIns="0" rIns="0" bIns="0" rtlCol="0">
            <a:spAutoFit/>
          </a:bodyPr>
          <a:lstStyle>
            <a:defPPr>
              <a:defRPr kern="0"/>
            </a:defPPr>
            <a:lvl1pPr>
              <a:defRPr sz="1000" b="0" i="0">
                <a:solidFill>
                  <a:schemeClr val="bg1"/>
                </a:solidFill>
                <a:latin typeface="Arial"/>
                <a:cs typeface="Arial"/>
              </a:defRPr>
            </a:lvl1pPr>
          </a:lstStyle>
          <a:p>
            <a:pPr marL="38100" marR="0" lvl="0" indent="0" algn="l" defTabSz="914400" rtl="0" eaLnBrk="1" fontAlgn="auto" latinLnBrk="0" hangingPunct="1">
              <a:lnSpc>
                <a:spcPct val="100000"/>
              </a:lnSpc>
              <a:spcBef>
                <a:spcPts val="0"/>
              </a:spcBef>
              <a:spcAft>
                <a:spcPts val="0"/>
              </a:spcAft>
              <a:buClrTx/>
              <a:buSzTx/>
              <a:buFontTx/>
              <a:buNone/>
              <a:tabLst/>
              <a:defRPr/>
            </a:pPr>
            <a:fld id="{81D60167-4931-47E6-BA6A-407CBD079E47}" type="slidenum">
              <a:rPr kumimoji="0" lang="en-US" altLang="zh-CN" sz="1000" b="0" i="0" u="none" strike="noStrike" kern="1200" cap="none" spc="-25" normalizeH="0" baseline="0" noProof="0" smtClean="0">
                <a:ln>
                  <a:noFill/>
                </a:ln>
                <a:solidFill>
                  <a:prstClr val="white"/>
                </a:solidFill>
                <a:effectLst/>
                <a:uLnTx/>
                <a:uFillTx/>
                <a:latin typeface="Arial"/>
                <a:ea typeface="等线" panose="02010600030101010101" pitchFamily="2" charset="-122"/>
                <a:cs typeface="Arial"/>
              </a:rPr>
              <a:pPr marL="38100" marR="0" lvl="0" indent="0" algn="l" defTabSz="914400" rtl="0" eaLnBrk="1" fontAlgn="auto" latinLnBrk="0" hangingPunct="1">
                <a:lnSpc>
                  <a:spcPct val="100000"/>
                </a:lnSpc>
                <a:spcBef>
                  <a:spcPts val="0"/>
                </a:spcBef>
                <a:spcAft>
                  <a:spcPts val="0"/>
                </a:spcAft>
                <a:buClrTx/>
                <a:buSzTx/>
                <a:buFontTx/>
                <a:buNone/>
                <a:tabLst/>
                <a:defRPr/>
              </a:pPr>
              <a:t>39</a:t>
            </a:fld>
            <a:endParaRPr kumimoji="0" sz="1000" b="0" i="0" u="none" strike="noStrike" kern="1200" cap="none" spc="-25" normalizeH="0" baseline="0" noProof="0" dirty="0">
              <a:ln>
                <a:noFill/>
              </a:ln>
              <a:solidFill>
                <a:prstClr val="white"/>
              </a:solidFill>
              <a:effectLst/>
              <a:uLnTx/>
              <a:uFillTx/>
              <a:latin typeface="Arial"/>
              <a:ea typeface="+mn-ea"/>
              <a:cs typeface="Arial"/>
            </a:endParaRPr>
          </a:p>
        </p:txBody>
      </p:sp>
    </p:spTree>
    <p:extLst>
      <p:ext uri="{BB962C8B-B14F-4D97-AF65-F5344CB8AC3E}">
        <p14:creationId xmlns:p14="http://schemas.microsoft.com/office/powerpoint/2010/main" val="2633228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nvSpPr>
        <p:spPr>
          <a:xfrm>
            <a:off x="0" y="387985"/>
            <a:ext cx="12192000" cy="518795"/>
          </a:xfrm>
          <a:prstGeom prst="rect">
            <a:avLst/>
          </a:prstGeom>
        </p:spPr>
        <p:txBody>
          <a:bodyPr/>
          <a:lstStyle>
            <a:lvl1pPr algn="l" defTabSz="914400" rtl="0" eaLnBrk="1" latinLnBrk="0" hangingPunct="1">
              <a:lnSpc>
                <a:spcPct val="90000"/>
              </a:lnSpc>
              <a:spcBef>
                <a:spcPct val="0"/>
              </a:spcBef>
              <a:buNone/>
              <a:defRPr sz="3600" b="1" kern="1200">
                <a:solidFill>
                  <a:schemeClr val="accent1">
                    <a:lumMod val="50000"/>
                  </a:schemeClr>
                </a:solidFill>
                <a:latin typeface="微软雅黑" panose="020B0503020204020204" charset="-122"/>
                <a:ea typeface="微软雅黑" panose="020B0503020204020204" charset="-122"/>
                <a:cs typeface="+mj-cs"/>
              </a:defRPr>
            </a:lvl1pPr>
          </a:lstStyle>
          <a:p>
            <a:pPr algn="ctr">
              <a:lnSpc>
                <a:spcPct val="100000"/>
              </a:lnSpc>
              <a:buClrTx/>
              <a:buSzTx/>
              <a:buFontTx/>
            </a:pPr>
            <a:r>
              <a:rPr kumimoji="1" lang="zh-CN" altLang="en-US" dirty="0">
                <a:solidFill>
                  <a:schemeClr val="tx2">
                    <a:lumMod val="90000"/>
                    <a:lumOff val="10000"/>
                  </a:schemeClr>
                </a:solidFill>
                <a:cs typeface="+mn-cs"/>
              </a:rPr>
              <a:t>提  纲</a:t>
            </a:r>
          </a:p>
        </p:txBody>
      </p:sp>
      <p:cxnSp>
        <p:nvCxnSpPr>
          <p:cNvPr id="5" name="直接连接符 4"/>
          <p:cNvCxnSpPr/>
          <p:nvPr/>
        </p:nvCxnSpPr>
        <p:spPr>
          <a:xfrm flipV="1">
            <a:off x="3215640" y="1134053"/>
            <a:ext cx="5760720" cy="18288"/>
          </a:xfrm>
          <a:prstGeom prst="line">
            <a:avLst/>
          </a:prstGeom>
          <a:ln w="381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grpSp>
        <p:nvGrpSpPr>
          <p:cNvPr id="15" name="组合 14"/>
          <p:cNvGrpSpPr/>
          <p:nvPr>
            <p:custDataLst>
              <p:tags r:id="rId1"/>
            </p:custDataLst>
          </p:nvPr>
        </p:nvGrpSpPr>
        <p:grpSpPr>
          <a:xfrm>
            <a:off x="3300984" y="1485029"/>
            <a:ext cx="6473952" cy="521970"/>
            <a:chOff x="3310128" y="1376952"/>
            <a:chExt cx="6473952" cy="521970"/>
          </a:xfrm>
        </p:grpSpPr>
        <p:sp>
          <p:nvSpPr>
            <p:cNvPr id="6" name="文本框 5"/>
            <p:cNvSpPr txBox="1"/>
            <p:nvPr>
              <p:custDataLst>
                <p:tags r:id="rId10"/>
              </p:custDataLst>
            </p:nvPr>
          </p:nvSpPr>
          <p:spPr>
            <a:xfrm>
              <a:off x="3310128" y="1407730"/>
              <a:ext cx="658368" cy="460375"/>
            </a:xfrm>
            <a:prstGeom prst="rect">
              <a:avLst/>
            </a:prstGeom>
            <a:solidFill>
              <a:srgbClr val="163E64"/>
            </a:solidFill>
            <a:ln>
              <a:solidFill>
                <a:srgbClr val="163E64"/>
              </a:solidFill>
            </a:ln>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altLang="zh-CN" sz="2400" b="1" dirty="0">
                  <a:latin typeface="微软雅黑" panose="020B0503020204020204" charset="-122"/>
                  <a:ea typeface="微软雅黑" panose="020B0503020204020204" charset="-122"/>
                </a:rPr>
                <a:t>1</a:t>
              </a:r>
              <a:endParaRPr lang="zh-CN" altLang="en-US" sz="2400" b="1" dirty="0">
                <a:latin typeface="微软雅黑" panose="020B0503020204020204" charset="-122"/>
                <a:ea typeface="微软雅黑" panose="020B0503020204020204" charset="-122"/>
              </a:endParaRPr>
            </a:p>
          </p:txBody>
        </p:sp>
        <p:sp>
          <p:nvSpPr>
            <p:cNvPr id="7" name="文本框 6"/>
            <p:cNvSpPr txBox="1"/>
            <p:nvPr>
              <p:custDataLst>
                <p:tags r:id="rId11"/>
              </p:custDataLst>
            </p:nvPr>
          </p:nvSpPr>
          <p:spPr>
            <a:xfrm>
              <a:off x="4169664" y="1376952"/>
              <a:ext cx="5614416" cy="521970"/>
            </a:xfrm>
            <a:prstGeom prst="rect">
              <a:avLst/>
            </a:prstGeom>
            <a:noFill/>
          </p:spPr>
          <p:txBody>
            <a:bodyPr wrap="square" rtlCol="0">
              <a:spAutoFit/>
            </a:bodyPr>
            <a:lstStyle/>
            <a:p>
              <a:pPr algn="l">
                <a:buClrTx/>
                <a:buSzTx/>
                <a:buFontTx/>
              </a:pPr>
              <a:r>
                <a:rPr kumimoji="1" lang="zh-CN" altLang="en-US" sz="2800" b="1" dirty="0">
                  <a:solidFill>
                    <a:schemeClr val="accent2"/>
                  </a:solidFill>
                  <a:latin typeface="微软雅黑" panose="020B0503020204020204" charset="-122"/>
                  <a:ea typeface="微软雅黑" panose="020B0503020204020204" charset="-122"/>
                </a:rPr>
                <a:t>大模型训练简介</a:t>
              </a:r>
            </a:p>
          </p:txBody>
        </p:sp>
      </p:grpSp>
      <p:sp>
        <p:nvSpPr>
          <p:cNvPr id="13" name="文本框 12"/>
          <p:cNvSpPr txBox="1"/>
          <p:nvPr>
            <p:custDataLst>
              <p:tags r:id="rId2"/>
            </p:custDataLst>
          </p:nvPr>
        </p:nvSpPr>
        <p:spPr>
          <a:xfrm>
            <a:off x="3300730" y="2329815"/>
            <a:ext cx="658495" cy="460375"/>
          </a:xfrm>
          <a:prstGeom prst="rect">
            <a:avLst/>
          </a:prstGeom>
          <a:solidFill>
            <a:srgbClr val="163E64"/>
          </a:solidFill>
          <a:ln>
            <a:solidFill>
              <a:srgbClr val="163E64"/>
            </a:solidFill>
          </a:ln>
        </p:spPr>
        <p:style>
          <a:lnRef idx="2">
            <a:schemeClr val="accent5">
              <a:shade val="50000"/>
            </a:schemeClr>
          </a:lnRef>
          <a:fillRef idx="1">
            <a:schemeClr val="accent5"/>
          </a:fillRef>
          <a:effectRef idx="0">
            <a:schemeClr val="accent5"/>
          </a:effectRef>
          <a:fontRef idx="minor">
            <a:schemeClr val="lt1"/>
          </a:fontRef>
        </p:style>
        <p:txBody>
          <a:bodyPr vertOverflow="overflow" horzOverflow="overflow" vert="horz" wrap="square" numCol="1" spcCol="0" rtlCol="0" fromWordArt="0" anchor="ctr" anchorCtr="0" forceAA="0" compatLnSpc="1">
            <a:spAutoFit/>
          </a:bodyPr>
          <a:lstStyle/>
          <a:p>
            <a:pPr lvl="0" algn="ctr">
              <a:buClrTx/>
              <a:buSzTx/>
              <a:buFontTx/>
            </a:pPr>
            <a:r>
              <a:rPr lang="en-US" altLang="zh-CN" sz="2400" b="1" dirty="0">
                <a:latin typeface="微软雅黑" panose="020B0503020204020204" charset="-122"/>
                <a:ea typeface="微软雅黑" panose="020B0503020204020204" charset="-122"/>
                <a:sym typeface="+mn-ea"/>
              </a:rPr>
              <a:t>2</a:t>
            </a:r>
          </a:p>
        </p:txBody>
      </p:sp>
      <p:sp>
        <p:nvSpPr>
          <p:cNvPr id="14" name="文本框 13"/>
          <p:cNvSpPr txBox="1"/>
          <p:nvPr>
            <p:custDataLst>
              <p:tags r:id="rId3"/>
            </p:custDataLst>
          </p:nvPr>
        </p:nvSpPr>
        <p:spPr>
          <a:xfrm>
            <a:off x="4160520" y="2299335"/>
            <a:ext cx="5608320" cy="521970"/>
          </a:xfrm>
          <a:prstGeom prst="rect">
            <a:avLst/>
          </a:prstGeom>
          <a:noFill/>
        </p:spPr>
        <p:txBody>
          <a:bodyPr wrap="square" rtlCol="0">
            <a:spAutoFit/>
          </a:bodyPr>
          <a:lstStyle/>
          <a:p>
            <a:pPr algn="l">
              <a:buClrTx/>
              <a:buSzTx/>
              <a:buFontTx/>
            </a:pPr>
            <a:r>
              <a:rPr kumimoji="1" lang="zh-CN" altLang="en-US" sz="2800" b="1" dirty="0">
                <a:solidFill>
                  <a:schemeClr val="tx2">
                    <a:lumMod val="90000"/>
                    <a:lumOff val="10000"/>
                  </a:schemeClr>
                </a:solidFill>
                <a:latin typeface="微软雅黑" panose="020B0503020204020204" charset="-122"/>
                <a:ea typeface="微软雅黑" panose="020B0503020204020204" charset="-122"/>
              </a:rPr>
              <a:t>机器内网络</a:t>
            </a:r>
          </a:p>
        </p:txBody>
      </p:sp>
      <p:sp>
        <p:nvSpPr>
          <p:cNvPr id="18" name="文本框 17"/>
          <p:cNvSpPr txBox="1"/>
          <p:nvPr>
            <p:custDataLst>
              <p:tags r:id="rId4"/>
            </p:custDataLst>
          </p:nvPr>
        </p:nvSpPr>
        <p:spPr>
          <a:xfrm>
            <a:off x="3300730" y="3144520"/>
            <a:ext cx="658495" cy="460375"/>
          </a:xfrm>
          <a:prstGeom prst="rect">
            <a:avLst/>
          </a:prstGeom>
          <a:solidFill>
            <a:srgbClr val="163E64"/>
          </a:solidFill>
          <a:ln>
            <a:solidFill>
              <a:srgbClr val="163E64"/>
            </a:solidFill>
          </a:ln>
        </p:spPr>
        <p:style>
          <a:lnRef idx="2">
            <a:schemeClr val="accent5">
              <a:shade val="50000"/>
            </a:schemeClr>
          </a:lnRef>
          <a:fillRef idx="1">
            <a:schemeClr val="accent5"/>
          </a:fillRef>
          <a:effectRef idx="0">
            <a:schemeClr val="accent5"/>
          </a:effectRef>
          <a:fontRef idx="minor">
            <a:schemeClr val="lt1"/>
          </a:fontRef>
        </p:style>
        <p:txBody>
          <a:bodyPr vertOverflow="overflow" horzOverflow="overflow" vert="horz" wrap="square" numCol="1" spcCol="0" rtlCol="0" fromWordArt="0" anchor="ctr" anchorCtr="0" forceAA="0" compatLnSpc="1">
            <a:spAutoFit/>
          </a:bodyPr>
          <a:lstStyle/>
          <a:p>
            <a:pPr lvl="0" algn="ctr">
              <a:buClrTx/>
              <a:buSzTx/>
              <a:buFontTx/>
            </a:pPr>
            <a:r>
              <a:rPr lang="en-US" altLang="zh-CN" sz="2400" b="1" dirty="0">
                <a:latin typeface="微软雅黑" panose="020B0503020204020204" charset="-122"/>
                <a:ea typeface="微软雅黑" panose="020B0503020204020204" charset="-122"/>
                <a:sym typeface="+mn-ea"/>
              </a:rPr>
              <a:t>3</a:t>
            </a:r>
          </a:p>
        </p:txBody>
      </p:sp>
      <p:sp>
        <p:nvSpPr>
          <p:cNvPr id="19" name="文本框 18"/>
          <p:cNvSpPr txBox="1"/>
          <p:nvPr>
            <p:custDataLst>
              <p:tags r:id="rId5"/>
            </p:custDataLst>
          </p:nvPr>
        </p:nvSpPr>
        <p:spPr>
          <a:xfrm>
            <a:off x="4160520" y="3113405"/>
            <a:ext cx="5614670" cy="521970"/>
          </a:xfrm>
          <a:prstGeom prst="rect">
            <a:avLst/>
          </a:prstGeom>
          <a:noFill/>
        </p:spPr>
        <p:txBody>
          <a:bodyPr wrap="square" rtlCol="0">
            <a:spAutoFit/>
          </a:bodyPr>
          <a:lstStyle/>
          <a:p>
            <a:pPr algn="l">
              <a:buClrTx/>
              <a:buSzTx/>
              <a:buFontTx/>
            </a:pPr>
            <a:r>
              <a:rPr kumimoji="1" lang="zh-CN" altLang="en-US" sz="2800" b="1" dirty="0">
                <a:solidFill>
                  <a:schemeClr val="tx2">
                    <a:lumMod val="90000"/>
                    <a:lumOff val="10000"/>
                  </a:schemeClr>
                </a:solidFill>
                <a:latin typeface="微软雅黑" panose="020B0503020204020204" charset="-122"/>
                <a:ea typeface="微软雅黑" panose="020B0503020204020204" charset="-122"/>
              </a:rPr>
              <a:t>机器间网络</a:t>
            </a:r>
          </a:p>
        </p:txBody>
      </p:sp>
      <p:sp>
        <p:nvSpPr>
          <p:cNvPr id="21" name="文本框 20"/>
          <p:cNvSpPr txBox="1"/>
          <p:nvPr>
            <p:custDataLst>
              <p:tags r:id="rId6"/>
            </p:custDataLst>
          </p:nvPr>
        </p:nvSpPr>
        <p:spPr>
          <a:xfrm>
            <a:off x="3300730" y="3958590"/>
            <a:ext cx="658495" cy="460375"/>
          </a:xfrm>
          <a:prstGeom prst="rect">
            <a:avLst/>
          </a:prstGeom>
          <a:solidFill>
            <a:srgbClr val="163E64"/>
          </a:solidFill>
          <a:ln>
            <a:solidFill>
              <a:srgbClr val="163E64"/>
            </a:solidFill>
          </a:ln>
        </p:spPr>
        <p:style>
          <a:lnRef idx="2">
            <a:schemeClr val="accent5">
              <a:shade val="50000"/>
            </a:schemeClr>
          </a:lnRef>
          <a:fillRef idx="1">
            <a:schemeClr val="accent5"/>
          </a:fillRef>
          <a:effectRef idx="0">
            <a:schemeClr val="accent5"/>
          </a:effectRef>
          <a:fontRef idx="minor">
            <a:schemeClr val="lt1"/>
          </a:fontRef>
        </p:style>
        <p:txBody>
          <a:bodyPr vertOverflow="overflow" horzOverflow="overflow" vert="horz" wrap="square" numCol="1" spcCol="0" rtlCol="0" fromWordArt="0" anchor="ctr" anchorCtr="0" forceAA="0" compatLnSpc="1">
            <a:spAutoFit/>
          </a:bodyPr>
          <a:lstStyle/>
          <a:p>
            <a:pPr lvl="0" algn="ctr">
              <a:buClrTx/>
              <a:buSzTx/>
              <a:buFontTx/>
            </a:pPr>
            <a:r>
              <a:rPr lang="en-US" altLang="zh-CN" sz="2400" b="1" dirty="0">
                <a:latin typeface="微软雅黑" panose="020B0503020204020204" charset="-122"/>
                <a:ea typeface="微软雅黑" panose="020B0503020204020204" charset="-122"/>
                <a:sym typeface="+mn-ea"/>
              </a:rPr>
              <a:t>4</a:t>
            </a:r>
          </a:p>
        </p:txBody>
      </p:sp>
      <p:sp>
        <p:nvSpPr>
          <p:cNvPr id="22" name="文本框 21"/>
          <p:cNvSpPr txBox="1"/>
          <p:nvPr>
            <p:custDataLst>
              <p:tags r:id="rId7"/>
            </p:custDataLst>
          </p:nvPr>
        </p:nvSpPr>
        <p:spPr>
          <a:xfrm>
            <a:off x="4160520" y="3928110"/>
            <a:ext cx="5614670" cy="521970"/>
          </a:xfrm>
          <a:prstGeom prst="rect">
            <a:avLst/>
          </a:prstGeom>
          <a:noFill/>
        </p:spPr>
        <p:txBody>
          <a:bodyPr wrap="square" rtlCol="0">
            <a:spAutoFit/>
          </a:bodyPr>
          <a:lstStyle/>
          <a:p>
            <a:pPr algn="l">
              <a:buClrTx/>
              <a:buSzTx/>
              <a:buFontTx/>
            </a:pPr>
            <a:r>
              <a:rPr kumimoji="1" lang="zh-CN" altLang="en-US" sz="2800" b="1" dirty="0">
                <a:solidFill>
                  <a:schemeClr val="tx2">
                    <a:lumMod val="90000"/>
                    <a:lumOff val="10000"/>
                  </a:schemeClr>
                </a:solidFill>
                <a:latin typeface="微软雅黑" panose="020B0503020204020204" charset="-122"/>
                <a:ea typeface="微软雅黑" panose="020B0503020204020204" charset="-122"/>
              </a:rPr>
              <a:t>技术演进举例</a:t>
            </a:r>
          </a:p>
        </p:txBody>
      </p:sp>
      <p:sp>
        <p:nvSpPr>
          <p:cNvPr id="24" name="文本框 23"/>
          <p:cNvSpPr txBox="1"/>
          <p:nvPr>
            <p:custDataLst>
              <p:tags r:id="rId8"/>
            </p:custDataLst>
          </p:nvPr>
        </p:nvSpPr>
        <p:spPr>
          <a:xfrm>
            <a:off x="3300730" y="4772660"/>
            <a:ext cx="658495" cy="460375"/>
          </a:xfrm>
          <a:prstGeom prst="rect">
            <a:avLst/>
          </a:prstGeom>
          <a:solidFill>
            <a:srgbClr val="163E64"/>
          </a:solidFill>
          <a:ln>
            <a:solidFill>
              <a:srgbClr val="163E64"/>
            </a:solidFill>
          </a:ln>
        </p:spPr>
        <p:style>
          <a:lnRef idx="2">
            <a:schemeClr val="accent5">
              <a:shade val="50000"/>
            </a:schemeClr>
          </a:lnRef>
          <a:fillRef idx="1">
            <a:schemeClr val="accent5"/>
          </a:fillRef>
          <a:effectRef idx="0">
            <a:schemeClr val="accent5"/>
          </a:effectRef>
          <a:fontRef idx="minor">
            <a:schemeClr val="lt1"/>
          </a:fontRef>
        </p:style>
        <p:txBody>
          <a:bodyPr vertOverflow="overflow" horzOverflow="overflow" vert="horz" wrap="square" numCol="1" spcCol="0" rtlCol="0" fromWordArt="0" anchor="ctr" anchorCtr="0" forceAA="0" compatLnSpc="1">
            <a:spAutoFit/>
          </a:bodyPr>
          <a:lstStyle/>
          <a:p>
            <a:pPr lvl="0" algn="ctr">
              <a:buClrTx/>
              <a:buSzTx/>
              <a:buFontTx/>
            </a:pPr>
            <a:r>
              <a:rPr lang="en-US" altLang="zh-CN" sz="2400" b="1" dirty="0">
                <a:latin typeface="微软雅黑" panose="020B0503020204020204" charset="-122"/>
                <a:ea typeface="微软雅黑" panose="020B0503020204020204" charset="-122"/>
                <a:sym typeface="+mn-ea"/>
              </a:rPr>
              <a:t>5</a:t>
            </a:r>
          </a:p>
        </p:txBody>
      </p:sp>
      <p:sp>
        <p:nvSpPr>
          <p:cNvPr id="25" name="文本框 24"/>
          <p:cNvSpPr txBox="1"/>
          <p:nvPr>
            <p:custDataLst>
              <p:tags r:id="rId9"/>
            </p:custDataLst>
          </p:nvPr>
        </p:nvSpPr>
        <p:spPr>
          <a:xfrm>
            <a:off x="4160520" y="4742180"/>
            <a:ext cx="5614670" cy="521970"/>
          </a:xfrm>
          <a:prstGeom prst="rect">
            <a:avLst/>
          </a:prstGeom>
          <a:noFill/>
        </p:spPr>
        <p:txBody>
          <a:bodyPr wrap="square" rtlCol="0">
            <a:spAutoFit/>
          </a:bodyPr>
          <a:lstStyle/>
          <a:p>
            <a:pPr algn="l">
              <a:buClrTx/>
              <a:buSzTx/>
              <a:buFontTx/>
            </a:pPr>
            <a:r>
              <a:rPr kumimoji="1" lang="zh-CN" altLang="en-US" sz="2800" b="1" dirty="0">
                <a:solidFill>
                  <a:schemeClr val="tx2">
                    <a:lumMod val="90000"/>
                    <a:lumOff val="10000"/>
                  </a:schemeClr>
                </a:solidFill>
                <a:latin typeface="微软雅黑" panose="020B0503020204020204" charset="-122"/>
                <a:ea typeface="微软雅黑" panose="020B0503020204020204" charset="-122"/>
              </a:rPr>
              <a:t>总结</a:t>
            </a:r>
          </a:p>
        </p:txBody>
      </p:sp>
    </p:spTree>
    <p:extLst>
      <p:ext uri="{BB962C8B-B14F-4D97-AF65-F5344CB8AC3E}">
        <p14:creationId xmlns:p14="http://schemas.microsoft.com/office/powerpoint/2010/main" val="298848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88643" y="428250"/>
            <a:ext cx="6260161" cy="629018"/>
          </a:xfrm>
          <a:prstGeom prst="rect">
            <a:avLst/>
          </a:prstGeom>
        </p:spPr>
        <p:txBody>
          <a:bodyPr vert="horz" wrap="square" lIns="0" tIns="13335" rIns="0" bIns="0" rtlCol="0">
            <a:spAutoFit/>
          </a:bodyPr>
          <a:lstStyle/>
          <a:p>
            <a:pPr marL="12700">
              <a:lnSpc>
                <a:spcPct val="100000"/>
              </a:lnSpc>
              <a:spcBef>
                <a:spcPts val="105"/>
              </a:spcBef>
            </a:pPr>
            <a:r>
              <a:rPr dirty="0"/>
              <a:t>分布式训练</a:t>
            </a:r>
            <a:r>
              <a:rPr spc="-10" dirty="0"/>
              <a:t>GPU间通信方式</a:t>
            </a:r>
          </a:p>
        </p:txBody>
      </p:sp>
      <p:grpSp>
        <p:nvGrpSpPr>
          <p:cNvPr id="4" name="object 4"/>
          <p:cNvGrpSpPr/>
          <p:nvPr/>
        </p:nvGrpSpPr>
        <p:grpSpPr>
          <a:xfrm>
            <a:off x="4164838" y="982725"/>
            <a:ext cx="3824604" cy="2392045"/>
            <a:chOff x="4164838" y="982725"/>
            <a:chExt cx="3824604" cy="2392045"/>
          </a:xfrm>
        </p:grpSpPr>
        <p:sp>
          <p:nvSpPr>
            <p:cNvPr id="5" name="object 5"/>
            <p:cNvSpPr/>
            <p:nvPr/>
          </p:nvSpPr>
          <p:spPr>
            <a:xfrm>
              <a:off x="4171188" y="989075"/>
              <a:ext cx="3811904" cy="2379345"/>
            </a:xfrm>
            <a:custGeom>
              <a:avLst/>
              <a:gdLst/>
              <a:ahLst/>
              <a:cxnLst/>
              <a:rect l="l" t="t" r="r" b="b"/>
              <a:pathLst>
                <a:path w="3811904" h="2379345">
                  <a:moveTo>
                    <a:pt x="3811523" y="0"/>
                  </a:moveTo>
                  <a:lnTo>
                    <a:pt x="0" y="0"/>
                  </a:lnTo>
                  <a:lnTo>
                    <a:pt x="0" y="2378964"/>
                  </a:lnTo>
                  <a:lnTo>
                    <a:pt x="3811523" y="2378964"/>
                  </a:lnTo>
                  <a:lnTo>
                    <a:pt x="3811523" y="0"/>
                  </a:lnTo>
                  <a:close/>
                </a:path>
              </a:pathLst>
            </a:custGeom>
            <a:solidFill>
              <a:srgbClr val="FFFFFF">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6" name="object 6"/>
            <p:cNvSpPr/>
            <p:nvPr/>
          </p:nvSpPr>
          <p:spPr>
            <a:xfrm>
              <a:off x="4171188" y="989075"/>
              <a:ext cx="3811904" cy="2379345"/>
            </a:xfrm>
            <a:custGeom>
              <a:avLst/>
              <a:gdLst/>
              <a:ahLst/>
              <a:cxnLst/>
              <a:rect l="l" t="t" r="r" b="b"/>
              <a:pathLst>
                <a:path w="3811904" h="2379345">
                  <a:moveTo>
                    <a:pt x="0" y="2378964"/>
                  </a:moveTo>
                  <a:lnTo>
                    <a:pt x="3811523" y="2378964"/>
                  </a:lnTo>
                  <a:lnTo>
                    <a:pt x="3811523" y="0"/>
                  </a:lnTo>
                  <a:lnTo>
                    <a:pt x="0" y="0"/>
                  </a:lnTo>
                  <a:lnTo>
                    <a:pt x="0" y="2378964"/>
                  </a:lnTo>
                  <a:close/>
                </a:path>
              </a:pathLst>
            </a:custGeom>
            <a:ln w="1270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7" name="object 7"/>
            <p:cNvPicPr/>
            <p:nvPr/>
          </p:nvPicPr>
          <p:blipFill>
            <a:blip r:embed="rId2" cstate="print"/>
            <a:stretch>
              <a:fillRect/>
            </a:stretch>
          </p:blipFill>
          <p:spPr>
            <a:xfrm>
              <a:off x="4241292" y="1043939"/>
              <a:ext cx="3378708" cy="2234183"/>
            </a:xfrm>
            <a:prstGeom prst="rect">
              <a:avLst/>
            </a:prstGeom>
          </p:spPr>
        </p:pic>
        <p:sp>
          <p:nvSpPr>
            <p:cNvPr id="8" name="object 8"/>
            <p:cNvSpPr/>
            <p:nvPr/>
          </p:nvSpPr>
          <p:spPr>
            <a:xfrm>
              <a:off x="6681978" y="1278000"/>
              <a:ext cx="1199515" cy="501650"/>
            </a:xfrm>
            <a:custGeom>
              <a:avLst/>
              <a:gdLst/>
              <a:ahLst/>
              <a:cxnLst/>
              <a:rect l="l" t="t" r="r" b="b"/>
              <a:pathLst>
                <a:path w="1199515" h="501650">
                  <a:moveTo>
                    <a:pt x="1199515" y="444246"/>
                  </a:moveTo>
                  <a:lnTo>
                    <a:pt x="85725" y="444373"/>
                  </a:lnTo>
                  <a:lnTo>
                    <a:pt x="85725" y="415798"/>
                  </a:lnTo>
                  <a:lnTo>
                    <a:pt x="0" y="458597"/>
                  </a:lnTo>
                  <a:lnTo>
                    <a:pt x="85725" y="501396"/>
                  </a:lnTo>
                  <a:lnTo>
                    <a:pt x="85725" y="472948"/>
                  </a:lnTo>
                  <a:lnTo>
                    <a:pt x="1199515" y="472821"/>
                  </a:lnTo>
                  <a:lnTo>
                    <a:pt x="1199515" y="444246"/>
                  </a:lnTo>
                  <a:close/>
                </a:path>
                <a:path w="1199515" h="501650">
                  <a:moveTo>
                    <a:pt x="1199515" y="42545"/>
                  </a:moveTo>
                  <a:lnTo>
                    <a:pt x="1171067" y="28448"/>
                  </a:lnTo>
                  <a:lnTo>
                    <a:pt x="1113663" y="0"/>
                  </a:lnTo>
                  <a:lnTo>
                    <a:pt x="1113739" y="28498"/>
                  </a:lnTo>
                  <a:lnTo>
                    <a:pt x="0" y="31877"/>
                  </a:lnTo>
                  <a:lnTo>
                    <a:pt x="0" y="60452"/>
                  </a:lnTo>
                  <a:lnTo>
                    <a:pt x="1113828" y="57073"/>
                  </a:lnTo>
                  <a:lnTo>
                    <a:pt x="1113917" y="85725"/>
                  </a:lnTo>
                  <a:lnTo>
                    <a:pt x="1199515" y="42545"/>
                  </a:lnTo>
                  <a:close/>
                </a:path>
              </a:pathLst>
            </a:custGeom>
            <a:solidFill>
              <a:srgbClr val="FFC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grpSp>
        <p:nvGrpSpPr>
          <p:cNvPr id="9" name="object 9"/>
          <p:cNvGrpSpPr/>
          <p:nvPr/>
        </p:nvGrpSpPr>
        <p:grpSpPr>
          <a:xfrm>
            <a:off x="401748" y="1671587"/>
            <a:ext cx="3423920" cy="1035685"/>
            <a:chOff x="401748" y="1671587"/>
            <a:chExt cx="3423920" cy="1035685"/>
          </a:xfrm>
        </p:grpSpPr>
        <p:pic>
          <p:nvPicPr>
            <p:cNvPr id="10" name="object 10"/>
            <p:cNvPicPr/>
            <p:nvPr/>
          </p:nvPicPr>
          <p:blipFill>
            <a:blip r:embed="rId3" cstate="print"/>
            <a:stretch>
              <a:fillRect/>
            </a:stretch>
          </p:blipFill>
          <p:spPr>
            <a:xfrm>
              <a:off x="401748" y="1671587"/>
              <a:ext cx="2903830" cy="1035408"/>
            </a:xfrm>
            <a:prstGeom prst="rect">
              <a:avLst/>
            </a:prstGeom>
          </p:spPr>
        </p:pic>
        <p:sp>
          <p:nvSpPr>
            <p:cNvPr id="11" name="object 11"/>
            <p:cNvSpPr/>
            <p:nvPr/>
          </p:nvSpPr>
          <p:spPr>
            <a:xfrm>
              <a:off x="2675382" y="2018664"/>
              <a:ext cx="1150620" cy="530860"/>
            </a:xfrm>
            <a:custGeom>
              <a:avLst/>
              <a:gdLst/>
              <a:ahLst/>
              <a:cxnLst/>
              <a:rect l="l" t="t" r="r" b="b"/>
              <a:pathLst>
                <a:path w="1150620" h="530860">
                  <a:moveTo>
                    <a:pt x="1150112" y="473202"/>
                  </a:moveTo>
                  <a:lnTo>
                    <a:pt x="85725" y="473202"/>
                  </a:lnTo>
                  <a:lnTo>
                    <a:pt x="85725" y="444627"/>
                  </a:lnTo>
                  <a:lnTo>
                    <a:pt x="0" y="487553"/>
                  </a:lnTo>
                  <a:lnTo>
                    <a:pt x="85725" y="530352"/>
                  </a:lnTo>
                  <a:lnTo>
                    <a:pt x="85725" y="501777"/>
                  </a:lnTo>
                  <a:lnTo>
                    <a:pt x="1150112" y="501777"/>
                  </a:lnTo>
                  <a:lnTo>
                    <a:pt x="1150112" y="473202"/>
                  </a:lnTo>
                  <a:close/>
                </a:path>
                <a:path w="1150620" h="530860">
                  <a:moveTo>
                    <a:pt x="1150112" y="42545"/>
                  </a:moveTo>
                  <a:lnTo>
                    <a:pt x="1121613" y="28448"/>
                  </a:lnTo>
                  <a:lnTo>
                    <a:pt x="1064133" y="0"/>
                  </a:lnTo>
                  <a:lnTo>
                    <a:pt x="1064247" y="28498"/>
                  </a:lnTo>
                  <a:lnTo>
                    <a:pt x="0" y="32131"/>
                  </a:lnTo>
                  <a:lnTo>
                    <a:pt x="0" y="60706"/>
                  </a:lnTo>
                  <a:lnTo>
                    <a:pt x="1064374" y="57073"/>
                  </a:lnTo>
                  <a:lnTo>
                    <a:pt x="1064514" y="85725"/>
                  </a:lnTo>
                  <a:lnTo>
                    <a:pt x="1150112" y="42545"/>
                  </a:lnTo>
                  <a:close/>
                </a:path>
              </a:pathLst>
            </a:custGeom>
            <a:solidFill>
              <a:srgbClr val="FFC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12" name="object 12"/>
          <p:cNvSpPr txBox="1"/>
          <p:nvPr/>
        </p:nvSpPr>
        <p:spPr>
          <a:xfrm>
            <a:off x="249936" y="1001267"/>
            <a:ext cx="3817620" cy="2379345"/>
          </a:xfrm>
          <a:prstGeom prst="rect">
            <a:avLst/>
          </a:prstGeom>
          <a:ln w="12700">
            <a:solidFill>
              <a:srgbClr val="000000"/>
            </a:solidFill>
          </a:ln>
        </p:spPr>
        <p:txBody>
          <a:bodyPr vert="horz" wrap="square" lIns="0" tIns="80645" rIns="0" bIns="0" rtlCol="0">
            <a:spAutoFit/>
          </a:bodyPr>
          <a:lstStyle/>
          <a:p>
            <a:pPr marL="190500" marR="0" lvl="0" indent="0" algn="l" defTabSz="914400" rtl="0" eaLnBrk="1" fontAlgn="auto" latinLnBrk="0" hangingPunct="1">
              <a:lnSpc>
                <a:spcPct val="100000"/>
              </a:lnSpc>
              <a:spcBef>
                <a:spcPts val="635"/>
              </a:spcBef>
              <a:spcAft>
                <a:spcPts val="0"/>
              </a:spcAft>
              <a:buClrTx/>
              <a:buSzTx/>
              <a:buFontTx/>
              <a:buNone/>
              <a:tabLst/>
              <a:defRPr/>
            </a:pPr>
            <a:r>
              <a:rPr kumimoji="0" sz="1600" b="1" i="0" u="none" strike="noStrike" kern="1200" cap="none" spc="-35" normalizeH="0" baseline="0" noProof="0" dirty="0">
                <a:ln>
                  <a:noFill/>
                </a:ln>
                <a:solidFill>
                  <a:srgbClr val="252525"/>
                </a:solidFill>
                <a:effectLst/>
                <a:uLnTx/>
                <a:uFillTx/>
                <a:latin typeface="微软雅黑"/>
                <a:ea typeface="+mn-ea"/>
                <a:cs typeface="微软雅黑"/>
              </a:rPr>
              <a:t>单卡训练</a:t>
            </a:r>
            <a:endParaRPr kumimoji="0" sz="1600" b="0" i="0" u="none" strike="noStrike" kern="1200" cap="none" spc="0" normalizeH="0" baseline="0" noProof="0">
              <a:ln>
                <a:noFill/>
              </a:ln>
              <a:solidFill>
                <a:prstClr val="black"/>
              </a:solidFill>
              <a:effectLst/>
              <a:uLnTx/>
              <a:uFillTx/>
              <a:latin typeface="微软雅黑"/>
              <a:ea typeface="+mn-ea"/>
              <a:cs typeface="微软雅黑"/>
            </a:endParaRPr>
          </a:p>
          <a:p>
            <a:pPr marL="0" marR="0" lvl="0" indent="0" algn="l" defTabSz="914400" rtl="0" eaLnBrk="1" fontAlgn="auto" latinLnBrk="0" hangingPunct="1">
              <a:lnSpc>
                <a:spcPct val="100000"/>
              </a:lnSpc>
              <a:spcBef>
                <a:spcPts val="65"/>
              </a:spcBef>
              <a:spcAft>
                <a:spcPts val="0"/>
              </a:spcAft>
              <a:buClrTx/>
              <a:buSzTx/>
              <a:buFontTx/>
              <a:buNone/>
              <a:tabLst/>
              <a:defRPr/>
            </a:pPr>
            <a:endParaRPr kumimoji="0" sz="1850" b="0" i="0" u="none" strike="noStrike" kern="1200" cap="none" spc="0" normalizeH="0" baseline="0" noProof="0">
              <a:ln>
                <a:noFill/>
              </a:ln>
              <a:solidFill>
                <a:prstClr val="black"/>
              </a:solidFill>
              <a:effectLst/>
              <a:uLnTx/>
              <a:uFillTx/>
              <a:latin typeface="微软雅黑"/>
              <a:ea typeface="+mn-ea"/>
              <a:cs typeface="微软雅黑"/>
            </a:endParaRPr>
          </a:p>
          <a:p>
            <a:pPr marL="2833370" marR="0" lvl="0" indent="0" algn="ctr" defTabSz="914400" rtl="0" eaLnBrk="1" fontAlgn="auto" latinLnBrk="0" hangingPunct="1">
              <a:lnSpc>
                <a:spcPct val="100000"/>
              </a:lnSpc>
              <a:spcBef>
                <a:spcPts val="0"/>
              </a:spcBef>
              <a:spcAft>
                <a:spcPts val="0"/>
              </a:spcAft>
              <a:buClrTx/>
              <a:buSzTx/>
              <a:buFontTx/>
              <a:buNone/>
              <a:tabLst/>
              <a:defRPr/>
            </a:pPr>
            <a:r>
              <a:rPr kumimoji="0" sz="800" b="1" i="0" u="none" strike="noStrike" kern="1200" cap="none" spc="-15" normalizeH="0" baseline="0" noProof="0" dirty="0">
                <a:ln>
                  <a:noFill/>
                </a:ln>
                <a:solidFill>
                  <a:srgbClr val="76B800"/>
                </a:solidFill>
                <a:effectLst/>
                <a:uLnTx/>
                <a:uFillTx/>
                <a:latin typeface="微软雅黑"/>
                <a:ea typeface="+mn-ea"/>
                <a:cs typeface="微软雅黑"/>
              </a:rPr>
              <a:t>前向计算</a:t>
            </a:r>
            <a:endParaRPr kumimoji="0" sz="800" b="0" i="0" u="none" strike="noStrike" kern="1200" cap="none" spc="0" normalizeH="0" baseline="0" noProof="0">
              <a:ln>
                <a:noFill/>
              </a:ln>
              <a:solidFill>
                <a:prstClr val="black"/>
              </a:solidFill>
              <a:effectLst/>
              <a:uLnTx/>
              <a:uFillTx/>
              <a:latin typeface="微软雅黑"/>
              <a:ea typeface="+mn-ea"/>
              <a:cs typeface="微软雅黑"/>
            </a:endParaRPr>
          </a:p>
          <a:p>
            <a:pPr marL="2832100" marR="0" lvl="0" indent="0" algn="ctr" defTabSz="914400" rtl="0" eaLnBrk="1" fontAlgn="auto" latinLnBrk="0" hangingPunct="1">
              <a:lnSpc>
                <a:spcPct val="100000"/>
              </a:lnSpc>
              <a:spcBef>
                <a:spcPts val="0"/>
              </a:spcBef>
              <a:spcAft>
                <a:spcPts val="0"/>
              </a:spcAft>
              <a:buClrTx/>
              <a:buSzTx/>
              <a:buFontTx/>
              <a:buNone/>
              <a:tabLst/>
              <a:defRPr/>
            </a:pPr>
            <a:r>
              <a:rPr kumimoji="0" sz="800" b="1" i="0" u="none" strike="noStrike" kern="1200" cap="none" spc="-20" normalizeH="0" baseline="0" noProof="0" dirty="0">
                <a:ln>
                  <a:noFill/>
                </a:ln>
                <a:solidFill>
                  <a:srgbClr val="76B800"/>
                </a:solidFill>
                <a:effectLst/>
                <a:uLnTx/>
                <a:uFillTx/>
                <a:latin typeface="微软雅黑"/>
                <a:ea typeface="+mn-ea"/>
                <a:cs typeface="微软雅黑"/>
              </a:rPr>
              <a:t>Loss</a:t>
            </a:r>
            <a:endParaRPr kumimoji="0" sz="800" b="0" i="0" u="none" strike="noStrike" kern="1200" cap="none" spc="0" normalizeH="0" baseline="0" noProof="0">
              <a:ln>
                <a:noFill/>
              </a:ln>
              <a:solidFill>
                <a:prstClr val="black"/>
              </a:solidFill>
              <a:effectLst/>
              <a:uLnTx/>
              <a:uFillTx/>
              <a:latin typeface="微软雅黑"/>
              <a:ea typeface="+mn-ea"/>
              <a:cs typeface="微软雅黑"/>
            </a:endParaRPr>
          </a:p>
          <a:p>
            <a:pPr marL="0" marR="0" lvl="0" indent="0" algn="l" defTabSz="914400" rtl="0" eaLnBrk="1" fontAlgn="auto" latinLnBrk="0" hangingPunct="1">
              <a:lnSpc>
                <a:spcPct val="100000"/>
              </a:lnSpc>
              <a:spcBef>
                <a:spcPts val="80"/>
              </a:spcBef>
              <a:spcAft>
                <a:spcPts val="0"/>
              </a:spcAft>
              <a:buClrTx/>
              <a:buSzTx/>
              <a:buFontTx/>
              <a:buNone/>
              <a:tabLst/>
              <a:defRPr/>
            </a:pPr>
            <a:endParaRPr kumimoji="0" sz="800" b="0" i="0" u="none" strike="noStrike" kern="1200" cap="none" spc="0" normalizeH="0" baseline="0" noProof="0">
              <a:ln>
                <a:noFill/>
              </a:ln>
              <a:solidFill>
                <a:prstClr val="black"/>
              </a:solidFill>
              <a:effectLst/>
              <a:uLnTx/>
              <a:uFillTx/>
              <a:latin typeface="微软雅黑"/>
              <a:ea typeface="+mn-ea"/>
              <a:cs typeface="微软雅黑"/>
            </a:endParaRPr>
          </a:p>
          <a:p>
            <a:pPr marL="2833370" marR="0" lvl="0" indent="0" algn="ctr" defTabSz="914400" rtl="0" eaLnBrk="1" fontAlgn="auto" latinLnBrk="0" hangingPunct="1">
              <a:lnSpc>
                <a:spcPct val="100000"/>
              </a:lnSpc>
              <a:spcBef>
                <a:spcPts val="0"/>
              </a:spcBef>
              <a:spcAft>
                <a:spcPts val="0"/>
              </a:spcAft>
              <a:buClrTx/>
              <a:buSzTx/>
              <a:buFontTx/>
              <a:buNone/>
              <a:tabLst/>
              <a:defRPr/>
            </a:pPr>
            <a:r>
              <a:rPr kumimoji="0" sz="800" b="1" i="0" u="none" strike="noStrike" kern="1200" cap="none" spc="-15" normalizeH="0" baseline="0" noProof="0" dirty="0">
                <a:ln>
                  <a:noFill/>
                </a:ln>
                <a:solidFill>
                  <a:srgbClr val="76B800"/>
                </a:solidFill>
                <a:effectLst/>
                <a:uLnTx/>
                <a:uFillTx/>
                <a:latin typeface="微软雅黑"/>
                <a:ea typeface="+mn-ea"/>
                <a:cs typeface="微软雅黑"/>
              </a:rPr>
              <a:t>反向计算</a:t>
            </a:r>
            <a:endParaRPr kumimoji="0" sz="800" b="0" i="0" u="none" strike="noStrike" kern="1200" cap="none" spc="0" normalizeH="0" baseline="0" noProof="0">
              <a:ln>
                <a:noFill/>
              </a:ln>
              <a:solidFill>
                <a:prstClr val="black"/>
              </a:solidFill>
              <a:effectLst/>
              <a:uLnTx/>
              <a:uFillTx/>
              <a:latin typeface="微软雅黑"/>
              <a:ea typeface="+mn-ea"/>
              <a:cs typeface="微软雅黑"/>
            </a:endParaRPr>
          </a:p>
          <a:p>
            <a:pPr marL="2831465" marR="0" lvl="0" indent="0" algn="ctr" defTabSz="914400" rtl="0" eaLnBrk="1" fontAlgn="auto" latinLnBrk="0" hangingPunct="1">
              <a:lnSpc>
                <a:spcPct val="100000"/>
              </a:lnSpc>
              <a:spcBef>
                <a:spcPts val="0"/>
              </a:spcBef>
              <a:spcAft>
                <a:spcPts val="0"/>
              </a:spcAft>
              <a:buClrTx/>
              <a:buSzTx/>
              <a:buFontTx/>
              <a:buNone/>
              <a:tabLst/>
              <a:defRPr/>
            </a:pPr>
            <a:r>
              <a:rPr kumimoji="0" sz="800" b="1" i="0" u="none" strike="noStrike" kern="1200" cap="none" spc="-10" normalizeH="0" baseline="0" noProof="0" dirty="0">
                <a:ln>
                  <a:noFill/>
                </a:ln>
                <a:solidFill>
                  <a:srgbClr val="76B800"/>
                </a:solidFill>
                <a:effectLst/>
                <a:uLnTx/>
                <a:uFillTx/>
                <a:latin typeface="微软雅黑"/>
                <a:ea typeface="+mn-ea"/>
                <a:cs typeface="微软雅黑"/>
              </a:rPr>
              <a:t>Gradient</a:t>
            </a:r>
            <a:endParaRPr kumimoji="0" sz="8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13" name="object 13"/>
          <p:cNvSpPr txBox="1"/>
          <p:nvPr/>
        </p:nvSpPr>
        <p:spPr>
          <a:xfrm>
            <a:off x="7398131" y="1036142"/>
            <a:ext cx="459105" cy="681990"/>
          </a:xfrm>
          <a:prstGeom prst="rect">
            <a:avLst/>
          </a:prstGeom>
        </p:spPr>
        <p:txBody>
          <a:bodyPr vert="horz" wrap="square" lIns="0" tIns="13335" rIns="0" bIns="0" rtlCol="0">
            <a:spAutoFit/>
          </a:bodyPr>
          <a:lstStyle/>
          <a:p>
            <a:pPr marL="0" marR="5715" lvl="0" indent="0" algn="ctr" defTabSz="914400" rtl="0" eaLnBrk="1" fontAlgn="auto" latinLnBrk="0" hangingPunct="1">
              <a:lnSpc>
                <a:spcPct val="100000"/>
              </a:lnSpc>
              <a:spcBef>
                <a:spcPts val="105"/>
              </a:spcBef>
              <a:spcAft>
                <a:spcPts val="0"/>
              </a:spcAft>
              <a:buClrTx/>
              <a:buSzTx/>
              <a:buFontTx/>
              <a:buNone/>
              <a:tabLst/>
              <a:defRPr/>
            </a:pPr>
            <a:r>
              <a:rPr kumimoji="0" sz="800" b="1" i="0" u="none" strike="noStrike" kern="1200" cap="none" spc="-20" normalizeH="0" baseline="0" noProof="0" dirty="0">
                <a:ln>
                  <a:noFill/>
                </a:ln>
                <a:solidFill>
                  <a:srgbClr val="76B800"/>
                </a:solidFill>
                <a:effectLst/>
                <a:uLnTx/>
                <a:uFillTx/>
                <a:latin typeface="微软雅黑"/>
                <a:ea typeface="+mn-ea"/>
                <a:cs typeface="微软雅黑"/>
              </a:rPr>
              <a:t>前向计算</a:t>
            </a:r>
            <a:endParaRPr kumimoji="0" sz="800" b="0" i="0" u="none" strike="noStrike" kern="1200" cap="none" spc="0" normalizeH="0" baseline="0" noProof="0">
              <a:ln>
                <a:noFill/>
              </a:ln>
              <a:solidFill>
                <a:prstClr val="black"/>
              </a:solidFill>
              <a:effectLst/>
              <a:uLnTx/>
              <a:uFillTx/>
              <a:latin typeface="微软雅黑"/>
              <a:ea typeface="+mn-ea"/>
              <a:cs typeface="微软雅黑"/>
            </a:endParaRPr>
          </a:p>
          <a:p>
            <a:pPr marL="0" marR="3810" lvl="0" indent="0" algn="ctr" defTabSz="914400" rtl="0" eaLnBrk="1" fontAlgn="auto" latinLnBrk="0" hangingPunct="1">
              <a:lnSpc>
                <a:spcPct val="100000"/>
              </a:lnSpc>
              <a:spcBef>
                <a:spcPts val="0"/>
              </a:spcBef>
              <a:spcAft>
                <a:spcPts val="0"/>
              </a:spcAft>
              <a:buClrTx/>
              <a:buSzTx/>
              <a:buFontTx/>
              <a:buNone/>
              <a:tabLst/>
              <a:defRPr/>
            </a:pPr>
            <a:r>
              <a:rPr kumimoji="0" sz="800" b="1" i="0" u="none" strike="noStrike" kern="1200" cap="none" spc="-20" normalizeH="0" baseline="0" noProof="0" dirty="0">
                <a:ln>
                  <a:noFill/>
                </a:ln>
                <a:solidFill>
                  <a:srgbClr val="76B800"/>
                </a:solidFill>
                <a:effectLst/>
                <a:uLnTx/>
                <a:uFillTx/>
                <a:latin typeface="微软雅黑"/>
                <a:ea typeface="+mn-ea"/>
                <a:cs typeface="微软雅黑"/>
              </a:rPr>
              <a:t>Loss</a:t>
            </a:r>
            <a:endParaRPr kumimoji="0" sz="800" b="0" i="0" u="none" strike="noStrike" kern="1200" cap="none" spc="0" normalizeH="0" baseline="0" noProof="0">
              <a:ln>
                <a:noFill/>
              </a:ln>
              <a:solidFill>
                <a:prstClr val="black"/>
              </a:solidFill>
              <a:effectLst/>
              <a:uLnTx/>
              <a:uFillTx/>
              <a:latin typeface="微软雅黑"/>
              <a:ea typeface="+mn-ea"/>
              <a:cs typeface="微软雅黑"/>
            </a:endParaRPr>
          </a:p>
          <a:p>
            <a:pPr marL="0" marR="0" lvl="0" indent="0" algn="l" defTabSz="914400" rtl="0" eaLnBrk="1" fontAlgn="auto" latinLnBrk="0" hangingPunct="1">
              <a:lnSpc>
                <a:spcPct val="100000"/>
              </a:lnSpc>
              <a:spcBef>
                <a:spcPts val="30"/>
              </a:spcBef>
              <a:spcAft>
                <a:spcPts val="0"/>
              </a:spcAft>
              <a:buClrTx/>
              <a:buSzTx/>
              <a:buFontTx/>
              <a:buNone/>
              <a:tabLst/>
              <a:defRPr/>
            </a:pPr>
            <a:endParaRPr kumimoji="0" sz="700" b="0" i="0" u="none" strike="noStrike" kern="1200" cap="none" spc="0" normalizeH="0" baseline="0" noProof="0">
              <a:ln>
                <a:noFill/>
              </a:ln>
              <a:solidFill>
                <a:prstClr val="black"/>
              </a:solidFill>
              <a:effectLst/>
              <a:uLnTx/>
              <a:uFillTx/>
              <a:latin typeface="微软雅黑"/>
              <a:ea typeface="+mn-ea"/>
              <a:cs typeface="微软雅黑"/>
            </a:endParaRPr>
          </a:p>
          <a:p>
            <a:pPr marL="0" marR="5715" lvl="0" indent="0" algn="ctr" defTabSz="914400" rtl="0" eaLnBrk="1" fontAlgn="auto" latinLnBrk="0" hangingPunct="1">
              <a:lnSpc>
                <a:spcPct val="100000"/>
              </a:lnSpc>
              <a:spcBef>
                <a:spcPts val="0"/>
              </a:spcBef>
              <a:spcAft>
                <a:spcPts val="0"/>
              </a:spcAft>
              <a:buClrTx/>
              <a:buSzTx/>
              <a:buFontTx/>
              <a:buNone/>
              <a:tabLst/>
              <a:defRPr/>
            </a:pPr>
            <a:r>
              <a:rPr kumimoji="0" sz="800" b="1" i="0" u="none" strike="noStrike" kern="1200" cap="none" spc="-15" normalizeH="0" baseline="0" noProof="0" dirty="0">
                <a:ln>
                  <a:noFill/>
                </a:ln>
                <a:solidFill>
                  <a:srgbClr val="76B800"/>
                </a:solidFill>
                <a:effectLst/>
                <a:uLnTx/>
                <a:uFillTx/>
                <a:latin typeface="微软雅黑"/>
                <a:ea typeface="+mn-ea"/>
                <a:cs typeface="微软雅黑"/>
              </a:rPr>
              <a:t>反向计算</a:t>
            </a:r>
            <a:endParaRPr kumimoji="0" sz="800" b="0" i="0" u="none" strike="noStrike" kern="1200" cap="none" spc="0" normalizeH="0" baseline="0" noProof="0">
              <a:ln>
                <a:noFill/>
              </a:ln>
              <a:solidFill>
                <a:prstClr val="black"/>
              </a:solidFill>
              <a:effectLst/>
              <a:uLnTx/>
              <a:uFillTx/>
              <a:latin typeface="微软雅黑"/>
              <a:ea typeface="+mn-ea"/>
              <a:cs typeface="微软雅黑"/>
            </a:endParaRPr>
          </a:p>
          <a:p>
            <a:pPr marL="0" marR="5080" lvl="0" indent="0" algn="ctr" defTabSz="914400" rtl="0" eaLnBrk="1" fontAlgn="auto" latinLnBrk="0" hangingPunct="1">
              <a:lnSpc>
                <a:spcPct val="100000"/>
              </a:lnSpc>
              <a:spcBef>
                <a:spcPts val="0"/>
              </a:spcBef>
              <a:spcAft>
                <a:spcPts val="0"/>
              </a:spcAft>
              <a:buClrTx/>
              <a:buSzTx/>
              <a:buFontTx/>
              <a:buNone/>
              <a:tabLst/>
              <a:defRPr/>
            </a:pPr>
            <a:r>
              <a:rPr kumimoji="0" sz="800" b="1" i="0" u="none" strike="noStrike" kern="1200" cap="none" spc="-10" normalizeH="0" baseline="0" noProof="0" dirty="0">
                <a:ln>
                  <a:noFill/>
                </a:ln>
                <a:solidFill>
                  <a:srgbClr val="76B800"/>
                </a:solidFill>
                <a:effectLst/>
                <a:uLnTx/>
                <a:uFillTx/>
                <a:latin typeface="微软雅黑"/>
                <a:ea typeface="+mn-ea"/>
                <a:cs typeface="微软雅黑"/>
              </a:rPr>
              <a:t>Gradient</a:t>
            </a:r>
            <a:endParaRPr kumimoji="0" sz="8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14" name="object 14"/>
          <p:cNvSpPr/>
          <p:nvPr/>
        </p:nvSpPr>
        <p:spPr>
          <a:xfrm>
            <a:off x="6681978" y="2585592"/>
            <a:ext cx="1199515" cy="500380"/>
          </a:xfrm>
          <a:custGeom>
            <a:avLst/>
            <a:gdLst/>
            <a:ahLst/>
            <a:cxnLst/>
            <a:rect l="l" t="t" r="r" b="b"/>
            <a:pathLst>
              <a:path w="1199515" h="500380">
                <a:moveTo>
                  <a:pt x="1199515" y="442722"/>
                </a:moveTo>
                <a:lnTo>
                  <a:pt x="85725" y="442849"/>
                </a:lnTo>
                <a:lnTo>
                  <a:pt x="85725" y="414274"/>
                </a:lnTo>
                <a:lnTo>
                  <a:pt x="0" y="457073"/>
                </a:lnTo>
                <a:lnTo>
                  <a:pt x="85725" y="499999"/>
                </a:lnTo>
                <a:lnTo>
                  <a:pt x="85725" y="471424"/>
                </a:lnTo>
                <a:lnTo>
                  <a:pt x="1199515" y="471297"/>
                </a:lnTo>
                <a:lnTo>
                  <a:pt x="1199515" y="442722"/>
                </a:lnTo>
                <a:close/>
              </a:path>
              <a:path w="1199515" h="500380">
                <a:moveTo>
                  <a:pt x="1199515" y="42545"/>
                </a:moveTo>
                <a:lnTo>
                  <a:pt x="1171067" y="28448"/>
                </a:lnTo>
                <a:lnTo>
                  <a:pt x="1113663" y="0"/>
                </a:lnTo>
                <a:lnTo>
                  <a:pt x="1113739" y="28498"/>
                </a:lnTo>
                <a:lnTo>
                  <a:pt x="0" y="31877"/>
                </a:lnTo>
                <a:lnTo>
                  <a:pt x="0" y="60452"/>
                </a:lnTo>
                <a:lnTo>
                  <a:pt x="1113828" y="57073"/>
                </a:lnTo>
                <a:lnTo>
                  <a:pt x="1113917" y="85725"/>
                </a:lnTo>
                <a:lnTo>
                  <a:pt x="1199515" y="42545"/>
                </a:lnTo>
                <a:close/>
              </a:path>
            </a:pathLst>
          </a:custGeom>
          <a:solidFill>
            <a:srgbClr val="FFC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5" name="object 15"/>
          <p:cNvSpPr txBox="1"/>
          <p:nvPr/>
        </p:nvSpPr>
        <p:spPr>
          <a:xfrm>
            <a:off x="7398131" y="2343150"/>
            <a:ext cx="459105" cy="681355"/>
          </a:xfrm>
          <a:prstGeom prst="rect">
            <a:avLst/>
          </a:prstGeom>
        </p:spPr>
        <p:txBody>
          <a:bodyPr vert="horz" wrap="square" lIns="0" tIns="13335" rIns="0" bIns="0" rtlCol="0">
            <a:spAutoFit/>
          </a:bodyPr>
          <a:lstStyle/>
          <a:p>
            <a:pPr marL="0" marR="5715" lvl="0" indent="0" algn="ctr" defTabSz="914400" rtl="0" eaLnBrk="1" fontAlgn="auto" latinLnBrk="0" hangingPunct="1">
              <a:lnSpc>
                <a:spcPct val="100000"/>
              </a:lnSpc>
              <a:spcBef>
                <a:spcPts val="105"/>
              </a:spcBef>
              <a:spcAft>
                <a:spcPts val="0"/>
              </a:spcAft>
              <a:buClrTx/>
              <a:buSzTx/>
              <a:buFontTx/>
              <a:buNone/>
              <a:tabLst/>
              <a:defRPr/>
            </a:pPr>
            <a:r>
              <a:rPr kumimoji="0" sz="800" b="1" i="0" u="none" strike="noStrike" kern="1200" cap="none" spc="-15" normalizeH="0" baseline="0" noProof="0" dirty="0">
                <a:ln>
                  <a:noFill/>
                </a:ln>
                <a:solidFill>
                  <a:srgbClr val="76B800"/>
                </a:solidFill>
                <a:effectLst/>
                <a:uLnTx/>
                <a:uFillTx/>
                <a:latin typeface="微软雅黑"/>
                <a:ea typeface="+mn-ea"/>
                <a:cs typeface="微软雅黑"/>
              </a:rPr>
              <a:t>前向计算</a:t>
            </a:r>
            <a:endParaRPr kumimoji="0" sz="800" b="0" i="0" u="none" strike="noStrike" kern="1200" cap="none" spc="0" normalizeH="0" baseline="0" noProof="0">
              <a:ln>
                <a:noFill/>
              </a:ln>
              <a:solidFill>
                <a:prstClr val="black"/>
              </a:solidFill>
              <a:effectLst/>
              <a:uLnTx/>
              <a:uFillTx/>
              <a:latin typeface="微软雅黑"/>
              <a:ea typeface="+mn-ea"/>
              <a:cs typeface="微软雅黑"/>
            </a:endParaRPr>
          </a:p>
          <a:p>
            <a:pPr marL="0" marR="3810" lvl="0" indent="0" algn="ctr" defTabSz="914400" rtl="0" eaLnBrk="1" fontAlgn="auto" latinLnBrk="0" hangingPunct="1">
              <a:lnSpc>
                <a:spcPct val="100000"/>
              </a:lnSpc>
              <a:spcBef>
                <a:spcPts val="0"/>
              </a:spcBef>
              <a:spcAft>
                <a:spcPts val="0"/>
              </a:spcAft>
              <a:buClrTx/>
              <a:buSzTx/>
              <a:buFontTx/>
              <a:buNone/>
              <a:tabLst/>
              <a:defRPr/>
            </a:pPr>
            <a:r>
              <a:rPr kumimoji="0" sz="800" b="1" i="0" u="none" strike="noStrike" kern="1200" cap="none" spc="-20" normalizeH="0" baseline="0" noProof="0" dirty="0">
                <a:ln>
                  <a:noFill/>
                </a:ln>
                <a:solidFill>
                  <a:srgbClr val="76B800"/>
                </a:solidFill>
                <a:effectLst/>
                <a:uLnTx/>
                <a:uFillTx/>
                <a:latin typeface="微软雅黑"/>
                <a:ea typeface="+mn-ea"/>
                <a:cs typeface="微软雅黑"/>
              </a:rPr>
              <a:t>Loss</a:t>
            </a:r>
            <a:endParaRPr kumimoji="0" sz="800" b="0" i="0" u="none" strike="noStrike" kern="1200" cap="none" spc="0" normalizeH="0" baseline="0" noProof="0">
              <a:ln>
                <a:noFill/>
              </a:ln>
              <a:solidFill>
                <a:prstClr val="black"/>
              </a:solidFill>
              <a:effectLst/>
              <a:uLnTx/>
              <a:uFillTx/>
              <a:latin typeface="微软雅黑"/>
              <a:ea typeface="+mn-ea"/>
              <a:cs typeface="微软雅黑"/>
            </a:endParaRPr>
          </a:p>
          <a:p>
            <a:pPr marL="0" marR="0" lvl="0" indent="0" algn="l" defTabSz="914400" rtl="0" eaLnBrk="1" fontAlgn="auto" latinLnBrk="0" hangingPunct="1">
              <a:lnSpc>
                <a:spcPct val="100000"/>
              </a:lnSpc>
              <a:spcBef>
                <a:spcPts val="25"/>
              </a:spcBef>
              <a:spcAft>
                <a:spcPts val="0"/>
              </a:spcAft>
              <a:buClrTx/>
              <a:buSzTx/>
              <a:buFontTx/>
              <a:buNone/>
              <a:tabLst/>
              <a:defRPr/>
            </a:pPr>
            <a:endParaRPr kumimoji="0" sz="700" b="0" i="0" u="none" strike="noStrike" kern="1200" cap="none" spc="0" normalizeH="0" baseline="0" noProof="0">
              <a:ln>
                <a:noFill/>
              </a:ln>
              <a:solidFill>
                <a:prstClr val="black"/>
              </a:solidFill>
              <a:effectLst/>
              <a:uLnTx/>
              <a:uFillTx/>
              <a:latin typeface="微软雅黑"/>
              <a:ea typeface="+mn-ea"/>
              <a:cs typeface="微软雅黑"/>
            </a:endParaRPr>
          </a:p>
          <a:p>
            <a:pPr marL="0" marR="5715" lvl="0" indent="0" algn="ctr" defTabSz="914400" rtl="0" eaLnBrk="1" fontAlgn="auto" latinLnBrk="0" hangingPunct="1">
              <a:lnSpc>
                <a:spcPct val="100000"/>
              </a:lnSpc>
              <a:spcBef>
                <a:spcPts val="0"/>
              </a:spcBef>
              <a:spcAft>
                <a:spcPts val="0"/>
              </a:spcAft>
              <a:buClrTx/>
              <a:buSzTx/>
              <a:buFontTx/>
              <a:buNone/>
              <a:tabLst/>
              <a:defRPr/>
            </a:pPr>
            <a:r>
              <a:rPr kumimoji="0" sz="800" b="1" i="0" u="none" strike="noStrike" kern="1200" cap="none" spc="-15" normalizeH="0" baseline="0" noProof="0" dirty="0">
                <a:ln>
                  <a:noFill/>
                </a:ln>
                <a:solidFill>
                  <a:srgbClr val="76B800"/>
                </a:solidFill>
                <a:effectLst/>
                <a:uLnTx/>
                <a:uFillTx/>
                <a:latin typeface="微软雅黑"/>
                <a:ea typeface="+mn-ea"/>
                <a:cs typeface="微软雅黑"/>
              </a:rPr>
              <a:t>反向计算</a:t>
            </a:r>
            <a:endParaRPr kumimoji="0" sz="800" b="0" i="0" u="none" strike="noStrike" kern="1200" cap="none" spc="0" normalizeH="0" baseline="0" noProof="0">
              <a:ln>
                <a:noFill/>
              </a:ln>
              <a:solidFill>
                <a:prstClr val="black"/>
              </a:solidFill>
              <a:effectLst/>
              <a:uLnTx/>
              <a:uFillTx/>
              <a:latin typeface="微软雅黑"/>
              <a:ea typeface="+mn-ea"/>
              <a:cs typeface="微软雅黑"/>
            </a:endParaRPr>
          </a:p>
          <a:p>
            <a:pPr marL="0" marR="5080" lvl="0" indent="0" algn="ctr" defTabSz="914400" rtl="0" eaLnBrk="1" fontAlgn="auto" latinLnBrk="0" hangingPunct="1">
              <a:lnSpc>
                <a:spcPct val="100000"/>
              </a:lnSpc>
              <a:spcBef>
                <a:spcPts val="0"/>
              </a:spcBef>
              <a:spcAft>
                <a:spcPts val="0"/>
              </a:spcAft>
              <a:buClrTx/>
              <a:buSzTx/>
              <a:buFontTx/>
              <a:buNone/>
              <a:tabLst/>
              <a:defRPr/>
            </a:pPr>
            <a:r>
              <a:rPr kumimoji="0" sz="800" b="1" i="0" u="none" strike="noStrike" kern="1200" cap="none" spc="-10" normalizeH="0" baseline="0" noProof="0" dirty="0">
                <a:ln>
                  <a:noFill/>
                </a:ln>
                <a:solidFill>
                  <a:srgbClr val="76B800"/>
                </a:solidFill>
                <a:effectLst/>
                <a:uLnTx/>
                <a:uFillTx/>
                <a:latin typeface="微软雅黑"/>
                <a:ea typeface="+mn-ea"/>
                <a:cs typeface="微软雅黑"/>
              </a:rPr>
              <a:t>Gradient</a:t>
            </a:r>
            <a:endParaRPr kumimoji="0" sz="8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16" name="object 16"/>
          <p:cNvSpPr txBox="1"/>
          <p:nvPr/>
        </p:nvSpPr>
        <p:spPr>
          <a:xfrm>
            <a:off x="5266944" y="2026920"/>
            <a:ext cx="821690" cy="307975"/>
          </a:xfrm>
          <a:prstGeom prst="rect">
            <a:avLst/>
          </a:prstGeom>
          <a:solidFill>
            <a:srgbClr val="F1F1F1"/>
          </a:solidFill>
        </p:spPr>
        <p:txBody>
          <a:bodyPr vert="horz" wrap="square" lIns="0" tIns="42545" rIns="0" bIns="0" rtlCol="0">
            <a:spAutoFit/>
          </a:bodyPr>
          <a:lstStyle/>
          <a:p>
            <a:pPr marL="635" marR="0" lvl="0" indent="0" algn="ctr" defTabSz="914400" rtl="0" eaLnBrk="1" fontAlgn="auto" latinLnBrk="0" hangingPunct="1">
              <a:lnSpc>
                <a:spcPct val="100000"/>
              </a:lnSpc>
              <a:spcBef>
                <a:spcPts val="335"/>
              </a:spcBef>
              <a:spcAft>
                <a:spcPts val="0"/>
              </a:spcAft>
              <a:buClrTx/>
              <a:buSzTx/>
              <a:buFontTx/>
              <a:buNone/>
              <a:tabLst/>
              <a:defRPr/>
            </a:pPr>
            <a:r>
              <a:rPr kumimoji="0" sz="700" b="1" i="0" u="none" strike="noStrike" kern="1200" cap="none" spc="-25" normalizeH="0" baseline="0" noProof="0" dirty="0">
                <a:ln>
                  <a:noFill/>
                </a:ln>
                <a:solidFill>
                  <a:srgbClr val="76B800"/>
                </a:solidFill>
                <a:effectLst/>
                <a:uLnTx/>
                <a:uFillTx/>
                <a:latin typeface="微软雅黑"/>
                <a:ea typeface="+mn-ea"/>
                <a:cs typeface="微软雅黑"/>
              </a:rPr>
              <a:t>通信库</a:t>
            </a:r>
            <a:endParaRPr kumimoji="0" sz="700" b="0" i="0" u="none" strike="noStrike" kern="1200" cap="none" spc="0" normalizeH="0" baseline="0" noProof="0">
              <a:ln>
                <a:noFill/>
              </a:ln>
              <a:solidFill>
                <a:prstClr val="black"/>
              </a:solidFill>
              <a:effectLst/>
              <a:uLnTx/>
              <a:uFillTx/>
              <a:latin typeface="微软雅黑"/>
              <a:ea typeface="+mn-ea"/>
              <a:cs typeface="微软雅黑"/>
            </a:endParaRPr>
          </a:p>
          <a:p>
            <a:pPr marL="1905" marR="0" lvl="0" indent="0" algn="ctr" defTabSz="914400" rtl="0" eaLnBrk="1" fontAlgn="auto" latinLnBrk="0" hangingPunct="1">
              <a:lnSpc>
                <a:spcPct val="100000"/>
              </a:lnSpc>
              <a:spcBef>
                <a:spcPts val="5"/>
              </a:spcBef>
              <a:spcAft>
                <a:spcPts val="0"/>
              </a:spcAft>
              <a:buClrTx/>
              <a:buSzTx/>
              <a:buFontTx/>
              <a:buNone/>
              <a:tabLst/>
              <a:defRPr/>
            </a:pPr>
            <a:r>
              <a:rPr kumimoji="0" sz="700" b="1" i="0" u="none" strike="noStrike" kern="1200" cap="none" spc="-10" normalizeH="0" baseline="0" noProof="0" dirty="0">
                <a:ln>
                  <a:noFill/>
                </a:ln>
                <a:solidFill>
                  <a:srgbClr val="76B800"/>
                </a:solidFill>
                <a:effectLst/>
                <a:uLnTx/>
                <a:uFillTx/>
                <a:latin typeface="微软雅黑"/>
                <a:ea typeface="+mn-ea"/>
                <a:cs typeface="微软雅黑"/>
              </a:rPr>
              <a:t>AllReduce</a:t>
            </a:r>
            <a:endParaRPr kumimoji="0" sz="7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17" name="object 17"/>
          <p:cNvSpPr txBox="1"/>
          <p:nvPr/>
        </p:nvSpPr>
        <p:spPr>
          <a:xfrm>
            <a:off x="4250690" y="1036700"/>
            <a:ext cx="823594" cy="269240"/>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95"/>
              </a:spcBef>
              <a:spcAft>
                <a:spcPts val="0"/>
              </a:spcAft>
              <a:buClrTx/>
              <a:buSzTx/>
              <a:buFontTx/>
              <a:buNone/>
              <a:tabLst/>
              <a:defRPr/>
            </a:pPr>
            <a:r>
              <a:rPr kumimoji="0" sz="1600" b="1" i="0" u="none" strike="noStrike" kern="1200" cap="none" spc="-35" normalizeH="0" baseline="0" noProof="0" dirty="0">
                <a:ln>
                  <a:noFill/>
                </a:ln>
                <a:solidFill>
                  <a:srgbClr val="252525"/>
                </a:solidFill>
                <a:effectLst/>
                <a:uLnTx/>
                <a:uFillTx/>
                <a:latin typeface="微软雅黑"/>
                <a:ea typeface="+mn-ea"/>
                <a:cs typeface="微软雅黑"/>
              </a:rPr>
              <a:t>多卡训练</a:t>
            </a:r>
            <a:endParaRPr kumimoji="0" sz="16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18" name="object 18"/>
          <p:cNvSpPr txBox="1"/>
          <p:nvPr/>
        </p:nvSpPr>
        <p:spPr>
          <a:xfrm>
            <a:off x="8095488" y="984503"/>
            <a:ext cx="3888104" cy="2379345"/>
          </a:xfrm>
          <a:prstGeom prst="rect">
            <a:avLst/>
          </a:prstGeom>
          <a:ln w="12700">
            <a:solidFill>
              <a:srgbClr val="000000"/>
            </a:solidFill>
          </a:ln>
        </p:spPr>
        <p:txBody>
          <a:bodyPr vert="horz" wrap="square" lIns="0" tIns="36830" rIns="0" bIns="0" rtlCol="0">
            <a:spAutoFit/>
          </a:bodyPr>
          <a:lstStyle/>
          <a:p>
            <a:pPr marL="99060" marR="0" lvl="0" indent="0" algn="l" defTabSz="914400" rtl="0" eaLnBrk="1" fontAlgn="auto" latinLnBrk="0" hangingPunct="1">
              <a:lnSpc>
                <a:spcPct val="100000"/>
              </a:lnSpc>
              <a:spcBef>
                <a:spcPts val="290"/>
              </a:spcBef>
              <a:spcAft>
                <a:spcPts val="0"/>
              </a:spcAft>
              <a:buClrTx/>
              <a:buSzTx/>
              <a:buFontTx/>
              <a:buNone/>
              <a:tabLst/>
              <a:defRPr/>
            </a:pPr>
            <a:r>
              <a:rPr kumimoji="0" sz="1600" b="1" i="0" u="none" strike="noStrike" kern="1200" cap="none" spc="-35" normalizeH="0" baseline="0" noProof="0" dirty="0">
                <a:ln>
                  <a:noFill/>
                </a:ln>
                <a:solidFill>
                  <a:srgbClr val="252525"/>
                </a:solidFill>
                <a:effectLst/>
                <a:uLnTx/>
                <a:uFillTx/>
                <a:latin typeface="微软雅黑"/>
                <a:ea typeface="+mn-ea"/>
                <a:cs typeface="微软雅黑"/>
              </a:rPr>
              <a:t>集合通信</a:t>
            </a:r>
            <a:endParaRPr kumimoji="0" sz="1600" b="0" i="0" u="none" strike="noStrike" kern="1200" cap="none" spc="0" normalizeH="0" baseline="0" noProof="0">
              <a:ln>
                <a:noFill/>
              </a:ln>
              <a:solidFill>
                <a:prstClr val="black"/>
              </a:solidFill>
              <a:effectLst/>
              <a:uLnTx/>
              <a:uFillTx/>
              <a:latin typeface="微软雅黑"/>
              <a:ea typeface="+mn-ea"/>
              <a:cs typeface="微软雅黑"/>
            </a:endParaRPr>
          </a:p>
          <a:p>
            <a:pPr marL="292100" marR="0" lvl="0" indent="-172720" algn="l" defTabSz="914400" rtl="0" eaLnBrk="1" fontAlgn="auto" latinLnBrk="0" hangingPunct="1">
              <a:lnSpc>
                <a:spcPct val="100000"/>
              </a:lnSpc>
              <a:spcBef>
                <a:spcPts val="1345"/>
              </a:spcBef>
              <a:spcAft>
                <a:spcPts val="0"/>
              </a:spcAft>
              <a:buClrTx/>
              <a:buSzTx/>
              <a:buFont typeface="Arial"/>
              <a:buChar char="•"/>
              <a:tabLst>
                <a:tab pos="292735" algn="l"/>
              </a:tabLst>
              <a:defRPr/>
            </a:pPr>
            <a:r>
              <a:rPr kumimoji="0" sz="1200" b="1" i="0" u="none" strike="noStrike" kern="1200" cap="none" spc="-20" normalizeH="0" baseline="0" noProof="0" dirty="0">
                <a:ln>
                  <a:noFill/>
                </a:ln>
                <a:solidFill>
                  <a:srgbClr val="252525"/>
                </a:solidFill>
                <a:effectLst/>
                <a:uLnTx/>
                <a:uFillTx/>
                <a:latin typeface="微软雅黑"/>
                <a:ea typeface="+mn-ea"/>
                <a:cs typeface="微软雅黑"/>
              </a:rPr>
              <a:t>通信库</a:t>
            </a:r>
            <a:endParaRPr kumimoji="0" sz="1200" b="0" i="0" u="none" strike="noStrike" kern="1200" cap="none" spc="0" normalizeH="0" baseline="0" noProof="0">
              <a:ln>
                <a:noFill/>
              </a:ln>
              <a:solidFill>
                <a:prstClr val="black"/>
              </a:solidFill>
              <a:effectLst/>
              <a:uLnTx/>
              <a:uFillTx/>
              <a:latin typeface="微软雅黑"/>
              <a:ea typeface="+mn-ea"/>
              <a:cs typeface="微软雅黑"/>
            </a:endParaRPr>
          </a:p>
          <a:p>
            <a:pPr marL="120014" marR="461009" lvl="0" indent="0" algn="l" defTabSz="914400" rtl="0" eaLnBrk="1" fontAlgn="auto" latinLnBrk="0" hangingPunct="1">
              <a:lnSpc>
                <a:spcPct val="130000"/>
              </a:lnSpc>
              <a:spcBef>
                <a:spcPts val="20"/>
              </a:spcBef>
              <a:spcAft>
                <a:spcPts val="0"/>
              </a:spcAft>
              <a:buClrTx/>
              <a:buSzTx/>
              <a:buFontTx/>
              <a:buNone/>
              <a:tabLst/>
              <a:defRPr/>
            </a:pPr>
            <a:r>
              <a:rPr kumimoji="0" sz="1100" b="0" i="0" u="none" strike="noStrike" kern="1200" cap="none" spc="0" normalizeH="0" baseline="0" noProof="0" dirty="0">
                <a:ln>
                  <a:noFill/>
                </a:ln>
                <a:solidFill>
                  <a:srgbClr val="252525"/>
                </a:solidFill>
                <a:effectLst/>
                <a:uLnTx/>
                <a:uFillTx/>
                <a:latin typeface="微软雅黑"/>
                <a:ea typeface="+mn-ea"/>
                <a:cs typeface="微软雅黑"/>
              </a:rPr>
              <a:t>MPI：Message Passing</a:t>
            </a:r>
            <a:r>
              <a:rPr kumimoji="0" sz="1100" b="0" i="0" u="none" strike="noStrike" kern="1200" cap="none" spc="20" normalizeH="0" baseline="0" noProof="0" dirty="0">
                <a:ln>
                  <a:noFill/>
                </a:ln>
                <a:solidFill>
                  <a:srgbClr val="252525"/>
                </a:solidFill>
                <a:effectLst/>
                <a:uLnTx/>
                <a:uFillTx/>
                <a:latin typeface="微软雅黑"/>
                <a:ea typeface="+mn-ea"/>
                <a:cs typeface="微软雅黑"/>
              </a:rPr>
              <a:t> </a:t>
            </a:r>
            <a:r>
              <a:rPr kumimoji="0" sz="1100" b="0" i="0" u="none" strike="noStrike" kern="1200" cap="none" spc="-10" normalizeH="0" baseline="0" noProof="0" dirty="0">
                <a:ln>
                  <a:noFill/>
                </a:ln>
                <a:solidFill>
                  <a:srgbClr val="252525"/>
                </a:solidFill>
                <a:effectLst/>
                <a:uLnTx/>
                <a:uFillTx/>
                <a:latin typeface="微软雅黑"/>
                <a:ea typeface="+mn-ea"/>
                <a:cs typeface="微软雅黑"/>
              </a:rPr>
              <a:t>Interface，消息通信接口</a:t>
            </a:r>
            <a:r>
              <a:rPr kumimoji="0" sz="1100" b="0" i="0" u="none" strike="noStrike" kern="1200" cap="none" spc="-50" normalizeH="0" baseline="0" noProof="0" dirty="0">
                <a:ln>
                  <a:noFill/>
                </a:ln>
                <a:solidFill>
                  <a:srgbClr val="252525"/>
                </a:solidFill>
                <a:effectLst/>
                <a:uLnTx/>
                <a:uFillTx/>
                <a:latin typeface="微软雅黑"/>
                <a:ea typeface="+mn-ea"/>
                <a:cs typeface="微软雅黑"/>
              </a:rPr>
              <a:t> </a:t>
            </a:r>
            <a:r>
              <a:rPr kumimoji="0" sz="1100" b="0" i="0" u="none" strike="noStrike" kern="1200" cap="none" spc="0" normalizeH="0" baseline="0" noProof="0" dirty="0">
                <a:ln>
                  <a:noFill/>
                </a:ln>
                <a:solidFill>
                  <a:srgbClr val="252525"/>
                </a:solidFill>
                <a:effectLst/>
                <a:uLnTx/>
                <a:uFillTx/>
                <a:latin typeface="微软雅黑"/>
                <a:ea typeface="+mn-ea"/>
                <a:cs typeface="微软雅黑"/>
              </a:rPr>
              <a:t>NCCL：NVIDIA</a:t>
            </a:r>
            <a:r>
              <a:rPr kumimoji="0" sz="1100" b="0" i="0" u="none" strike="noStrike" kern="1200" cap="none" spc="-15" normalizeH="0" baseline="0" noProof="0" dirty="0">
                <a:ln>
                  <a:noFill/>
                </a:ln>
                <a:solidFill>
                  <a:srgbClr val="252525"/>
                </a:solidFill>
                <a:effectLst/>
                <a:uLnTx/>
                <a:uFillTx/>
                <a:latin typeface="微软雅黑"/>
                <a:ea typeface="+mn-ea"/>
                <a:cs typeface="微软雅黑"/>
              </a:rPr>
              <a:t> </a:t>
            </a:r>
            <a:r>
              <a:rPr kumimoji="0" sz="1100" b="0" i="0" u="none" strike="noStrike" kern="1200" cap="none" spc="0" normalizeH="0" baseline="0" noProof="0" dirty="0">
                <a:ln>
                  <a:noFill/>
                </a:ln>
                <a:solidFill>
                  <a:srgbClr val="252525"/>
                </a:solidFill>
                <a:effectLst/>
                <a:uLnTx/>
                <a:uFillTx/>
                <a:latin typeface="微软雅黑"/>
                <a:ea typeface="+mn-ea"/>
                <a:cs typeface="微软雅黑"/>
              </a:rPr>
              <a:t>Collective </a:t>
            </a:r>
            <a:r>
              <a:rPr kumimoji="0" sz="1100" b="0" i="0" u="none" strike="noStrike" kern="1200" cap="none" spc="-10" normalizeH="0" baseline="0" noProof="0" dirty="0">
                <a:ln>
                  <a:noFill/>
                </a:ln>
                <a:solidFill>
                  <a:srgbClr val="252525"/>
                </a:solidFill>
                <a:effectLst/>
                <a:uLnTx/>
                <a:uFillTx/>
                <a:latin typeface="微软雅黑"/>
                <a:ea typeface="+mn-ea"/>
                <a:cs typeface="微软雅黑"/>
              </a:rPr>
              <a:t>Communication</a:t>
            </a:r>
            <a:r>
              <a:rPr kumimoji="0" sz="1100" b="0" i="0" u="none" strike="noStrike" kern="1200" cap="none" spc="-30" normalizeH="0" baseline="0" noProof="0" dirty="0">
                <a:ln>
                  <a:noFill/>
                </a:ln>
                <a:solidFill>
                  <a:srgbClr val="252525"/>
                </a:solidFill>
                <a:effectLst/>
                <a:uLnTx/>
                <a:uFillTx/>
                <a:latin typeface="微软雅黑"/>
                <a:ea typeface="+mn-ea"/>
                <a:cs typeface="微软雅黑"/>
              </a:rPr>
              <a:t> </a:t>
            </a:r>
            <a:r>
              <a:rPr kumimoji="0" sz="1100" b="0" i="0" u="none" strike="noStrike" kern="1200" cap="none" spc="-10" normalizeH="0" baseline="0" noProof="0" dirty="0">
                <a:ln>
                  <a:noFill/>
                </a:ln>
                <a:solidFill>
                  <a:srgbClr val="252525"/>
                </a:solidFill>
                <a:effectLst/>
                <a:uLnTx/>
                <a:uFillTx/>
                <a:latin typeface="微软雅黑"/>
                <a:ea typeface="+mn-ea"/>
                <a:cs typeface="微软雅黑"/>
              </a:rPr>
              <a:t>Library</a:t>
            </a:r>
            <a:endParaRPr kumimoji="0" sz="1100" b="0" i="0" u="none" strike="noStrike" kern="1200" cap="none" spc="0" normalizeH="0" baseline="0" noProof="0">
              <a:ln>
                <a:noFill/>
              </a:ln>
              <a:solidFill>
                <a:prstClr val="black"/>
              </a:solidFill>
              <a:effectLst/>
              <a:uLnTx/>
              <a:uFillTx/>
              <a:latin typeface="微软雅黑"/>
              <a:ea typeface="+mn-ea"/>
              <a:cs typeface="微软雅黑"/>
            </a:endParaRPr>
          </a:p>
          <a:p>
            <a:pPr marL="292100" marR="0" lvl="0" indent="-172720" algn="l" defTabSz="914400" rtl="0" eaLnBrk="1" fontAlgn="auto" latinLnBrk="0" hangingPunct="1">
              <a:lnSpc>
                <a:spcPct val="100000"/>
              </a:lnSpc>
              <a:spcBef>
                <a:spcPts val="415"/>
              </a:spcBef>
              <a:spcAft>
                <a:spcPts val="0"/>
              </a:spcAft>
              <a:buClrTx/>
              <a:buSzTx/>
              <a:buFont typeface="Arial"/>
              <a:buChar char="•"/>
              <a:tabLst>
                <a:tab pos="292735" algn="l"/>
              </a:tabLst>
              <a:defRPr/>
            </a:pPr>
            <a:r>
              <a:rPr kumimoji="0" sz="1200" b="1" i="0" u="none" strike="noStrike" kern="1200" cap="none" spc="-20" normalizeH="0" baseline="0" noProof="0" dirty="0">
                <a:ln>
                  <a:noFill/>
                </a:ln>
                <a:solidFill>
                  <a:prstClr val="black"/>
                </a:solidFill>
                <a:effectLst/>
                <a:uLnTx/>
                <a:uFillTx/>
                <a:latin typeface="微软雅黑"/>
                <a:ea typeface="+mn-ea"/>
                <a:cs typeface="微软雅黑"/>
              </a:rPr>
              <a:t>通信模式</a:t>
            </a:r>
            <a:endParaRPr kumimoji="0" sz="1200" b="0" i="0" u="none" strike="noStrike" kern="1200" cap="none" spc="0" normalizeH="0" baseline="0" noProof="0">
              <a:ln>
                <a:noFill/>
              </a:ln>
              <a:solidFill>
                <a:prstClr val="black"/>
              </a:solidFill>
              <a:effectLst/>
              <a:uLnTx/>
              <a:uFillTx/>
              <a:latin typeface="微软雅黑"/>
              <a:ea typeface="+mn-ea"/>
              <a:cs typeface="微软雅黑"/>
            </a:endParaRPr>
          </a:p>
          <a:p>
            <a:pPr marL="120014" marR="185420" lvl="0" indent="0" algn="l" defTabSz="914400" rtl="0" eaLnBrk="1" fontAlgn="auto" latinLnBrk="0" hangingPunct="1">
              <a:lnSpc>
                <a:spcPct val="130000"/>
              </a:lnSpc>
              <a:spcBef>
                <a:spcPts val="20"/>
              </a:spcBef>
              <a:spcAft>
                <a:spcPts val="0"/>
              </a:spcAft>
              <a:buClrTx/>
              <a:buSzTx/>
              <a:buFontTx/>
              <a:buNone/>
              <a:tabLst/>
              <a:defRPr/>
            </a:pPr>
            <a:r>
              <a:rPr kumimoji="0" sz="1100" b="0" i="0" u="none" strike="noStrike" kern="1200" cap="none" spc="0" normalizeH="0" baseline="0" noProof="0" dirty="0">
                <a:ln>
                  <a:noFill/>
                </a:ln>
                <a:solidFill>
                  <a:srgbClr val="252525"/>
                </a:solidFill>
                <a:effectLst/>
                <a:uLnTx/>
                <a:uFillTx/>
                <a:latin typeface="微软雅黑"/>
                <a:ea typeface="+mn-ea"/>
                <a:cs typeface="微软雅黑"/>
              </a:rPr>
              <a:t>AI</a:t>
            </a:r>
            <a:r>
              <a:rPr kumimoji="0" sz="1100" b="0" i="0" u="none" strike="noStrike" kern="1200" cap="none" spc="-20" normalizeH="0" baseline="0" noProof="0" dirty="0">
                <a:ln>
                  <a:noFill/>
                </a:ln>
                <a:solidFill>
                  <a:srgbClr val="252525"/>
                </a:solidFill>
                <a:effectLst/>
                <a:uLnTx/>
                <a:uFillTx/>
                <a:latin typeface="微软雅黑"/>
                <a:ea typeface="+mn-ea"/>
                <a:cs typeface="微软雅黑"/>
              </a:rPr>
              <a:t>的分布式训练中，各个计算节点间往往存在大量的集合</a:t>
            </a:r>
            <a:r>
              <a:rPr kumimoji="0" sz="1100" b="0" i="0" u="none" strike="noStrike" kern="1200" cap="none" spc="-15" normalizeH="0" baseline="0" noProof="0" dirty="0">
                <a:ln>
                  <a:noFill/>
                </a:ln>
                <a:solidFill>
                  <a:srgbClr val="252525"/>
                </a:solidFill>
                <a:effectLst/>
                <a:uLnTx/>
                <a:uFillTx/>
                <a:latin typeface="微软雅黑"/>
                <a:ea typeface="+mn-ea"/>
                <a:cs typeface="微软雅黑"/>
              </a:rPr>
              <a:t>通信，即一对多，多对一，多对多的通信。常见的集合通</a:t>
            </a:r>
            <a:r>
              <a:rPr kumimoji="0" sz="1100" b="0" i="0" u="none" strike="noStrike" kern="1200" cap="none" spc="-5" normalizeH="0" baseline="0" noProof="0" dirty="0">
                <a:ln>
                  <a:noFill/>
                </a:ln>
                <a:solidFill>
                  <a:srgbClr val="252525"/>
                </a:solidFill>
                <a:effectLst/>
                <a:uLnTx/>
                <a:uFillTx/>
                <a:latin typeface="微软雅黑"/>
                <a:ea typeface="+mn-ea"/>
                <a:cs typeface="微软雅黑"/>
              </a:rPr>
              <a:t>信操作有</a:t>
            </a:r>
            <a:r>
              <a:rPr kumimoji="0" sz="1100" b="0" i="0" u="none" strike="noStrike" kern="1200" cap="none" spc="-10" normalizeH="0" baseline="0" noProof="0" dirty="0">
                <a:ln>
                  <a:noFill/>
                </a:ln>
                <a:solidFill>
                  <a:srgbClr val="006FC0"/>
                </a:solidFill>
                <a:effectLst/>
                <a:uLnTx/>
                <a:uFillTx/>
                <a:latin typeface="微软雅黑"/>
                <a:ea typeface="+mn-ea"/>
                <a:cs typeface="微软雅黑"/>
              </a:rPr>
              <a:t>Broadcast，Scatter，Gather，AllGather， </a:t>
            </a:r>
            <a:r>
              <a:rPr kumimoji="0" sz="1100" b="0" i="0" u="none" strike="noStrike" kern="1200" cap="none" spc="0" normalizeH="0" baseline="0" noProof="0" dirty="0">
                <a:ln>
                  <a:noFill/>
                </a:ln>
                <a:solidFill>
                  <a:srgbClr val="006FC0"/>
                </a:solidFill>
                <a:effectLst/>
                <a:uLnTx/>
                <a:uFillTx/>
                <a:latin typeface="微软雅黑"/>
                <a:ea typeface="+mn-ea"/>
                <a:cs typeface="微软雅黑"/>
              </a:rPr>
              <a:t>Reduce</a:t>
            </a:r>
            <a:r>
              <a:rPr kumimoji="0" sz="1100" b="0" i="0" u="none" strike="noStrike" kern="1200" cap="none" spc="-15" normalizeH="0" baseline="0" noProof="0" dirty="0">
                <a:ln>
                  <a:noFill/>
                </a:ln>
                <a:solidFill>
                  <a:srgbClr val="006FC0"/>
                </a:solidFill>
                <a:effectLst/>
                <a:uLnTx/>
                <a:uFillTx/>
                <a:latin typeface="微软雅黑"/>
                <a:ea typeface="+mn-ea"/>
                <a:cs typeface="微软雅黑"/>
              </a:rPr>
              <a:t>， </a:t>
            </a:r>
            <a:r>
              <a:rPr kumimoji="0" sz="1100" b="0" i="0" u="none" strike="noStrike" kern="1200" cap="none" spc="0" normalizeH="0" baseline="0" noProof="0" dirty="0">
                <a:ln>
                  <a:noFill/>
                </a:ln>
                <a:solidFill>
                  <a:srgbClr val="006FC0"/>
                </a:solidFill>
                <a:effectLst/>
                <a:uLnTx/>
                <a:uFillTx/>
                <a:latin typeface="微软雅黑"/>
                <a:ea typeface="+mn-ea"/>
                <a:cs typeface="微软雅黑"/>
              </a:rPr>
              <a:t>AllReduce</a:t>
            </a:r>
            <a:r>
              <a:rPr kumimoji="0" sz="1100" b="0" i="0" u="none" strike="noStrike" kern="1200" cap="none" spc="-20" normalizeH="0" baseline="0" noProof="0" dirty="0">
                <a:ln>
                  <a:noFill/>
                </a:ln>
                <a:solidFill>
                  <a:srgbClr val="006FC0"/>
                </a:solidFill>
                <a:effectLst/>
                <a:uLnTx/>
                <a:uFillTx/>
                <a:latin typeface="微软雅黑"/>
                <a:ea typeface="+mn-ea"/>
                <a:cs typeface="微软雅黑"/>
              </a:rPr>
              <a:t>， </a:t>
            </a:r>
            <a:r>
              <a:rPr kumimoji="0" sz="1100" b="0" i="0" u="none" strike="noStrike" kern="1200" cap="none" spc="0" normalizeH="0" baseline="0" noProof="0" dirty="0">
                <a:ln>
                  <a:noFill/>
                </a:ln>
                <a:solidFill>
                  <a:srgbClr val="006FC0"/>
                </a:solidFill>
                <a:effectLst/>
                <a:uLnTx/>
                <a:uFillTx/>
                <a:latin typeface="微软雅黑"/>
                <a:ea typeface="+mn-ea"/>
                <a:cs typeface="微软雅黑"/>
              </a:rPr>
              <a:t>ReduceScatter</a:t>
            </a:r>
            <a:r>
              <a:rPr kumimoji="0" sz="1100" b="0" i="0" u="none" strike="noStrike" kern="1200" cap="none" spc="-5" normalizeH="0" baseline="0" noProof="0" dirty="0">
                <a:ln>
                  <a:noFill/>
                </a:ln>
                <a:solidFill>
                  <a:srgbClr val="006FC0"/>
                </a:solidFill>
                <a:effectLst/>
                <a:uLnTx/>
                <a:uFillTx/>
                <a:latin typeface="微软雅黑"/>
                <a:ea typeface="+mn-ea"/>
                <a:cs typeface="微软雅黑"/>
              </a:rPr>
              <a:t>， </a:t>
            </a:r>
            <a:r>
              <a:rPr kumimoji="0" sz="1100" b="0" i="0" u="none" strike="noStrike" kern="1200" cap="none" spc="-10" normalizeH="0" baseline="0" noProof="0" dirty="0">
                <a:ln>
                  <a:noFill/>
                </a:ln>
                <a:solidFill>
                  <a:srgbClr val="006FC0"/>
                </a:solidFill>
                <a:effectLst/>
                <a:uLnTx/>
                <a:uFillTx/>
                <a:latin typeface="微软雅黑"/>
                <a:ea typeface="+mn-ea"/>
                <a:cs typeface="微软雅黑"/>
              </a:rPr>
              <a:t>All-To-All</a:t>
            </a:r>
            <a:r>
              <a:rPr kumimoji="0" sz="1100" b="0" i="0" u="none" strike="noStrike" kern="1200" cap="none" spc="-35" normalizeH="0" baseline="0" noProof="0" dirty="0">
                <a:ln>
                  <a:noFill/>
                </a:ln>
                <a:solidFill>
                  <a:srgbClr val="252525"/>
                </a:solidFill>
                <a:effectLst/>
                <a:uLnTx/>
                <a:uFillTx/>
                <a:latin typeface="微软雅黑"/>
                <a:ea typeface="+mn-ea"/>
                <a:cs typeface="微软雅黑"/>
              </a:rPr>
              <a:t>等。</a:t>
            </a:r>
            <a:endParaRPr kumimoji="0" sz="11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19" name="object 19"/>
          <p:cNvSpPr/>
          <p:nvPr/>
        </p:nvSpPr>
        <p:spPr>
          <a:xfrm>
            <a:off x="624840" y="4529328"/>
            <a:ext cx="204470" cy="165100"/>
          </a:xfrm>
          <a:custGeom>
            <a:avLst/>
            <a:gdLst/>
            <a:ahLst/>
            <a:cxnLst/>
            <a:rect l="l" t="t" r="r" b="b"/>
            <a:pathLst>
              <a:path w="204469" h="165100">
                <a:moveTo>
                  <a:pt x="0" y="82296"/>
                </a:moveTo>
                <a:lnTo>
                  <a:pt x="8024" y="50256"/>
                </a:lnTo>
                <a:lnTo>
                  <a:pt x="29908" y="24098"/>
                </a:lnTo>
                <a:lnTo>
                  <a:pt x="62364" y="6465"/>
                </a:lnTo>
                <a:lnTo>
                  <a:pt x="102107" y="0"/>
                </a:lnTo>
                <a:lnTo>
                  <a:pt x="141851" y="6465"/>
                </a:lnTo>
                <a:lnTo>
                  <a:pt x="174307" y="24098"/>
                </a:lnTo>
                <a:lnTo>
                  <a:pt x="196191" y="50256"/>
                </a:lnTo>
                <a:lnTo>
                  <a:pt x="204215" y="82296"/>
                </a:lnTo>
                <a:lnTo>
                  <a:pt x="196191" y="114335"/>
                </a:lnTo>
                <a:lnTo>
                  <a:pt x="174307" y="140493"/>
                </a:lnTo>
                <a:lnTo>
                  <a:pt x="141851" y="158126"/>
                </a:lnTo>
                <a:lnTo>
                  <a:pt x="102107" y="164592"/>
                </a:lnTo>
                <a:lnTo>
                  <a:pt x="62364" y="158126"/>
                </a:lnTo>
                <a:lnTo>
                  <a:pt x="29908" y="140493"/>
                </a:lnTo>
                <a:lnTo>
                  <a:pt x="8024" y="114335"/>
                </a:lnTo>
                <a:lnTo>
                  <a:pt x="0" y="82296"/>
                </a:lnTo>
                <a:close/>
              </a:path>
            </a:pathLst>
          </a:custGeom>
          <a:ln w="12700">
            <a:solidFill>
              <a:srgbClr val="E6001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20" name="object 20"/>
          <p:cNvSpPr txBox="1"/>
          <p:nvPr/>
        </p:nvSpPr>
        <p:spPr>
          <a:xfrm>
            <a:off x="688340" y="4543425"/>
            <a:ext cx="77470" cy="13208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700" b="0" i="0" u="none" strike="noStrike" kern="1200" cap="none" spc="-5" normalizeH="0" baseline="0" noProof="0" dirty="0">
                <a:ln>
                  <a:noFill/>
                </a:ln>
                <a:solidFill>
                  <a:srgbClr val="252525"/>
                </a:solidFill>
                <a:effectLst/>
                <a:uLnTx/>
                <a:uFillTx/>
                <a:latin typeface="微软雅黑"/>
                <a:ea typeface="+mn-ea"/>
                <a:cs typeface="微软雅黑"/>
              </a:rPr>
              <a:t>0</a:t>
            </a:r>
            <a:endParaRPr kumimoji="0" sz="7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21" name="object 21"/>
          <p:cNvGrpSpPr/>
          <p:nvPr/>
        </p:nvGrpSpPr>
        <p:grpSpPr>
          <a:xfrm>
            <a:off x="726948" y="3931665"/>
            <a:ext cx="1932939" cy="881380"/>
            <a:chOff x="726948" y="3931665"/>
            <a:chExt cx="1932939" cy="881380"/>
          </a:xfrm>
        </p:grpSpPr>
        <p:pic>
          <p:nvPicPr>
            <p:cNvPr id="22" name="object 22"/>
            <p:cNvPicPr/>
            <p:nvPr/>
          </p:nvPicPr>
          <p:blipFill>
            <a:blip r:embed="rId4" cstate="print"/>
            <a:stretch>
              <a:fillRect/>
            </a:stretch>
          </p:blipFill>
          <p:spPr>
            <a:xfrm>
              <a:off x="806196" y="4517135"/>
              <a:ext cx="219544" cy="205739"/>
            </a:xfrm>
            <a:prstGeom prst="rect">
              <a:avLst/>
            </a:prstGeom>
          </p:spPr>
        </p:pic>
        <p:pic>
          <p:nvPicPr>
            <p:cNvPr id="23" name="object 23"/>
            <p:cNvPicPr/>
            <p:nvPr/>
          </p:nvPicPr>
          <p:blipFill>
            <a:blip r:embed="rId5" cstate="print"/>
            <a:stretch>
              <a:fillRect/>
            </a:stretch>
          </p:blipFill>
          <p:spPr>
            <a:xfrm>
              <a:off x="763524" y="4465256"/>
              <a:ext cx="303326" cy="347535"/>
            </a:xfrm>
            <a:prstGeom prst="rect">
              <a:avLst/>
            </a:prstGeom>
          </p:spPr>
        </p:pic>
        <p:sp>
          <p:nvSpPr>
            <p:cNvPr id="24" name="object 24"/>
            <p:cNvSpPr/>
            <p:nvPr/>
          </p:nvSpPr>
          <p:spPr>
            <a:xfrm>
              <a:off x="853440" y="4544567"/>
              <a:ext cx="129539" cy="116205"/>
            </a:xfrm>
            <a:custGeom>
              <a:avLst/>
              <a:gdLst/>
              <a:ahLst/>
              <a:cxnLst/>
              <a:rect l="l" t="t" r="r" b="b"/>
              <a:pathLst>
                <a:path w="129540" h="116204">
                  <a:moveTo>
                    <a:pt x="129540" y="0"/>
                  </a:moveTo>
                  <a:lnTo>
                    <a:pt x="0" y="0"/>
                  </a:lnTo>
                  <a:lnTo>
                    <a:pt x="0" y="115823"/>
                  </a:lnTo>
                  <a:lnTo>
                    <a:pt x="129540" y="115823"/>
                  </a:lnTo>
                  <a:lnTo>
                    <a:pt x="129540" y="0"/>
                  </a:lnTo>
                  <a:close/>
                </a:path>
              </a:pathLst>
            </a:custGeom>
            <a:solidFill>
              <a:srgbClr val="00AE4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25" name="object 25"/>
            <p:cNvSpPr/>
            <p:nvPr/>
          </p:nvSpPr>
          <p:spPr>
            <a:xfrm>
              <a:off x="853440" y="4544567"/>
              <a:ext cx="129539" cy="116205"/>
            </a:xfrm>
            <a:custGeom>
              <a:avLst/>
              <a:gdLst/>
              <a:ahLst/>
              <a:cxnLst/>
              <a:rect l="l" t="t" r="r" b="b"/>
              <a:pathLst>
                <a:path w="129540" h="116204">
                  <a:moveTo>
                    <a:pt x="0" y="115823"/>
                  </a:moveTo>
                  <a:lnTo>
                    <a:pt x="129540" y="115823"/>
                  </a:lnTo>
                  <a:lnTo>
                    <a:pt x="129540" y="0"/>
                  </a:lnTo>
                  <a:lnTo>
                    <a:pt x="0" y="0"/>
                  </a:lnTo>
                  <a:lnTo>
                    <a:pt x="0" y="115823"/>
                  </a:lnTo>
                  <a:close/>
                </a:path>
              </a:pathLst>
            </a:custGeom>
            <a:ln w="9525">
              <a:solidFill>
                <a:srgbClr val="00AE4D"/>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26" name="object 26"/>
            <p:cNvSpPr/>
            <p:nvPr/>
          </p:nvSpPr>
          <p:spPr>
            <a:xfrm>
              <a:off x="1144524" y="4529327"/>
              <a:ext cx="205740" cy="165100"/>
            </a:xfrm>
            <a:custGeom>
              <a:avLst/>
              <a:gdLst/>
              <a:ahLst/>
              <a:cxnLst/>
              <a:rect l="l" t="t" r="r" b="b"/>
              <a:pathLst>
                <a:path w="205740" h="165100">
                  <a:moveTo>
                    <a:pt x="0" y="82296"/>
                  </a:moveTo>
                  <a:lnTo>
                    <a:pt x="8083" y="50256"/>
                  </a:lnTo>
                  <a:lnTo>
                    <a:pt x="30127" y="24098"/>
                  </a:lnTo>
                  <a:lnTo>
                    <a:pt x="62825" y="6465"/>
                  </a:lnTo>
                  <a:lnTo>
                    <a:pt x="102869" y="0"/>
                  </a:lnTo>
                  <a:lnTo>
                    <a:pt x="142892" y="6465"/>
                  </a:lnTo>
                  <a:lnTo>
                    <a:pt x="175593" y="24098"/>
                  </a:lnTo>
                  <a:lnTo>
                    <a:pt x="197649" y="50256"/>
                  </a:lnTo>
                  <a:lnTo>
                    <a:pt x="205739" y="82296"/>
                  </a:lnTo>
                  <a:lnTo>
                    <a:pt x="197649" y="114335"/>
                  </a:lnTo>
                  <a:lnTo>
                    <a:pt x="175593" y="140493"/>
                  </a:lnTo>
                  <a:lnTo>
                    <a:pt x="142892" y="158126"/>
                  </a:lnTo>
                  <a:lnTo>
                    <a:pt x="102869" y="164592"/>
                  </a:lnTo>
                  <a:lnTo>
                    <a:pt x="62825" y="158126"/>
                  </a:lnTo>
                  <a:lnTo>
                    <a:pt x="30127" y="140493"/>
                  </a:lnTo>
                  <a:lnTo>
                    <a:pt x="8083" y="114335"/>
                  </a:lnTo>
                  <a:lnTo>
                    <a:pt x="0" y="82296"/>
                  </a:lnTo>
                  <a:close/>
                </a:path>
              </a:pathLst>
            </a:custGeom>
            <a:ln w="12700">
              <a:solidFill>
                <a:srgbClr val="E6001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27" name="object 27"/>
            <p:cNvPicPr/>
            <p:nvPr/>
          </p:nvPicPr>
          <p:blipFill>
            <a:blip r:embed="rId6" cstate="print"/>
            <a:stretch>
              <a:fillRect/>
            </a:stretch>
          </p:blipFill>
          <p:spPr>
            <a:xfrm>
              <a:off x="1327404" y="4517135"/>
              <a:ext cx="217868" cy="205739"/>
            </a:xfrm>
            <a:prstGeom prst="rect">
              <a:avLst/>
            </a:prstGeom>
          </p:spPr>
        </p:pic>
        <p:pic>
          <p:nvPicPr>
            <p:cNvPr id="28" name="object 28"/>
            <p:cNvPicPr/>
            <p:nvPr/>
          </p:nvPicPr>
          <p:blipFill>
            <a:blip r:embed="rId7" cstate="print"/>
            <a:stretch>
              <a:fillRect/>
            </a:stretch>
          </p:blipFill>
          <p:spPr>
            <a:xfrm>
              <a:off x="1284731" y="4465256"/>
              <a:ext cx="303326" cy="347535"/>
            </a:xfrm>
            <a:prstGeom prst="rect">
              <a:avLst/>
            </a:prstGeom>
          </p:spPr>
        </p:pic>
        <p:sp>
          <p:nvSpPr>
            <p:cNvPr id="29" name="object 29"/>
            <p:cNvSpPr/>
            <p:nvPr/>
          </p:nvSpPr>
          <p:spPr>
            <a:xfrm>
              <a:off x="1374648" y="4544567"/>
              <a:ext cx="128270" cy="116205"/>
            </a:xfrm>
            <a:custGeom>
              <a:avLst/>
              <a:gdLst/>
              <a:ahLst/>
              <a:cxnLst/>
              <a:rect l="l" t="t" r="r" b="b"/>
              <a:pathLst>
                <a:path w="128269" h="116204">
                  <a:moveTo>
                    <a:pt x="128015" y="0"/>
                  </a:moveTo>
                  <a:lnTo>
                    <a:pt x="0" y="0"/>
                  </a:lnTo>
                  <a:lnTo>
                    <a:pt x="0" y="115823"/>
                  </a:lnTo>
                  <a:lnTo>
                    <a:pt x="128015" y="115823"/>
                  </a:lnTo>
                  <a:lnTo>
                    <a:pt x="128015" y="0"/>
                  </a:lnTo>
                  <a:close/>
                </a:path>
              </a:pathLst>
            </a:custGeom>
            <a:solidFill>
              <a:srgbClr val="00AE4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30" name="object 30"/>
            <p:cNvSpPr/>
            <p:nvPr/>
          </p:nvSpPr>
          <p:spPr>
            <a:xfrm>
              <a:off x="1374648" y="4544567"/>
              <a:ext cx="128270" cy="116205"/>
            </a:xfrm>
            <a:custGeom>
              <a:avLst/>
              <a:gdLst/>
              <a:ahLst/>
              <a:cxnLst/>
              <a:rect l="l" t="t" r="r" b="b"/>
              <a:pathLst>
                <a:path w="128269" h="116204">
                  <a:moveTo>
                    <a:pt x="0" y="115823"/>
                  </a:moveTo>
                  <a:lnTo>
                    <a:pt x="128015" y="115823"/>
                  </a:lnTo>
                  <a:lnTo>
                    <a:pt x="128015" y="0"/>
                  </a:lnTo>
                  <a:lnTo>
                    <a:pt x="0" y="0"/>
                  </a:lnTo>
                  <a:lnTo>
                    <a:pt x="0" y="115823"/>
                  </a:lnTo>
                  <a:close/>
                </a:path>
              </a:pathLst>
            </a:custGeom>
            <a:ln w="9525">
              <a:solidFill>
                <a:srgbClr val="00AE4D"/>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31" name="object 31"/>
            <p:cNvSpPr/>
            <p:nvPr/>
          </p:nvSpPr>
          <p:spPr>
            <a:xfrm>
              <a:off x="726948" y="4015358"/>
              <a:ext cx="669925" cy="514350"/>
            </a:xfrm>
            <a:custGeom>
              <a:avLst/>
              <a:gdLst/>
              <a:ahLst/>
              <a:cxnLst/>
              <a:rect l="l" t="t" r="r" b="b"/>
              <a:pathLst>
                <a:path w="669925" h="514350">
                  <a:moveTo>
                    <a:pt x="637159" y="9906"/>
                  </a:moveTo>
                  <a:lnTo>
                    <a:pt x="629158" y="0"/>
                  </a:lnTo>
                  <a:lnTo>
                    <a:pt x="55359" y="461340"/>
                  </a:lnTo>
                  <a:lnTo>
                    <a:pt x="35509" y="436626"/>
                  </a:lnTo>
                  <a:lnTo>
                    <a:pt x="0" y="514096"/>
                  </a:lnTo>
                  <a:lnTo>
                    <a:pt x="83261" y="496062"/>
                  </a:lnTo>
                  <a:lnTo>
                    <a:pt x="69684" y="479171"/>
                  </a:lnTo>
                  <a:lnTo>
                    <a:pt x="63322" y="471258"/>
                  </a:lnTo>
                  <a:lnTo>
                    <a:pt x="637159" y="9906"/>
                  </a:lnTo>
                  <a:close/>
                </a:path>
                <a:path w="669925" h="514350">
                  <a:moveTo>
                    <a:pt x="669925" y="64770"/>
                  </a:moveTo>
                  <a:lnTo>
                    <a:pt x="657733" y="60960"/>
                  </a:lnTo>
                  <a:lnTo>
                    <a:pt x="538137" y="439229"/>
                  </a:lnTo>
                  <a:lnTo>
                    <a:pt x="507860" y="429641"/>
                  </a:lnTo>
                  <a:lnTo>
                    <a:pt x="521208" y="513842"/>
                  </a:lnTo>
                  <a:lnTo>
                    <a:pt x="578053" y="455168"/>
                  </a:lnTo>
                  <a:lnTo>
                    <a:pt x="580517" y="452628"/>
                  </a:lnTo>
                  <a:lnTo>
                    <a:pt x="550189" y="443039"/>
                  </a:lnTo>
                  <a:lnTo>
                    <a:pt x="669925" y="64770"/>
                  </a:lnTo>
                  <a:close/>
                </a:path>
              </a:pathLst>
            </a:custGeom>
            <a:solidFill>
              <a:srgbClr val="D46A4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32" name="object 32"/>
            <p:cNvSpPr/>
            <p:nvPr/>
          </p:nvSpPr>
          <p:spPr>
            <a:xfrm>
              <a:off x="1696212" y="4529327"/>
              <a:ext cx="205740" cy="165100"/>
            </a:xfrm>
            <a:custGeom>
              <a:avLst/>
              <a:gdLst/>
              <a:ahLst/>
              <a:cxnLst/>
              <a:rect l="l" t="t" r="r" b="b"/>
              <a:pathLst>
                <a:path w="205739" h="165100">
                  <a:moveTo>
                    <a:pt x="0" y="82296"/>
                  </a:moveTo>
                  <a:lnTo>
                    <a:pt x="8090" y="50256"/>
                  </a:lnTo>
                  <a:lnTo>
                    <a:pt x="30146" y="24098"/>
                  </a:lnTo>
                  <a:lnTo>
                    <a:pt x="62847" y="6465"/>
                  </a:lnTo>
                  <a:lnTo>
                    <a:pt x="102869" y="0"/>
                  </a:lnTo>
                  <a:lnTo>
                    <a:pt x="142892" y="6465"/>
                  </a:lnTo>
                  <a:lnTo>
                    <a:pt x="175593" y="24098"/>
                  </a:lnTo>
                  <a:lnTo>
                    <a:pt x="197649" y="50256"/>
                  </a:lnTo>
                  <a:lnTo>
                    <a:pt x="205739" y="82296"/>
                  </a:lnTo>
                  <a:lnTo>
                    <a:pt x="197649" y="114335"/>
                  </a:lnTo>
                  <a:lnTo>
                    <a:pt x="175593" y="140493"/>
                  </a:lnTo>
                  <a:lnTo>
                    <a:pt x="142892" y="158126"/>
                  </a:lnTo>
                  <a:lnTo>
                    <a:pt x="102869" y="164592"/>
                  </a:lnTo>
                  <a:lnTo>
                    <a:pt x="62847" y="158126"/>
                  </a:lnTo>
                  <a:lnTo>
                    <a:pt x="30146" y="140493"/>
                  </a:lnTo>
                  <a:lnTo>
                    <a:pt x="8090" y="114335"/>
                  </a:lnTo>
                  <a:lnTo>
                    <a:pt x="0" y="82296"/>
                  </a:lnTo>
                  <a:close/>
                </a:path>
              </a:pathLst>
            </a:custGeom>
            <a:ln w="12700">
              <a:solidFill>
                <a:srgbClr val="E6001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33" name="object 33"/>
            <p:cNvPicPr/>
            <p:nvPr/>
          </p:nvPicPr>
          <p:blipFill>
            <a:blip r:embed="rId4" cstate="print"/>
            <a:stretch>
              <a:fillRect/>
            </a:stretch>
          </p:blipFill>
          <p:spPr>
            <a:xfrm>
              <a:off x="1877568" y="4517135"/>
              <a:ext cx="219544" cy="205739"/>
            </a:xfrm>
            <a:prstGeom prst="rect">
              <a:avLst/>
            </a:prstGeom>
          </p:spPr>
        </p:pic>
        <p:pic>
          <p:nvPicPr>
            <p:cNvPr id="34" name="object 34"/>
            <p:cNvPicPr/>
            <p:nvPr/>
          </p:nvPicPr>
          <p:blipFill>
            <a:blip r:embed="rId8" cstate="print"/>
            <a:stretch>
              <a:fillRect/>
            </a:stretch>
          </p:blipFill>
          <p:spPr>
            <a:xfrm>
              <a:off x="1836420" y="4465256"/>
              <a:ext cx="303326" cy="347535"/>
            </a:xfrm>
            <a:prstGeom prst="rect">
              <a:avLst/>
            </a:prstGeom>
          </p:spPr>
        </p:pic>
        <p:sp>
          <p:nvSpPr>
            <p:cNvPr id="35" name="object 35"/>
            <p:cNvSpPr/>
            <p:nvPr/>
          </p:nvSpPr>
          <p:spPr>
            <a:xfrm>
              <a:off x="1924812" y="4544567"/>
              <a:ext cx="129539" cy="116205"/>
            </a:xfrm>
            <a:custGeom>
              <a:avLst/>
              <a:gdLst/>
              <a:ahLst/>
              <a:cxnLst/>
              <a:rect l="l" t="t" r="r" b="b"/>
              <a:pathLst>
                <a:path w="129539" h="116204">
                  <a:moveTo>
                    <a:pt x="129539" y="0"/>
                  </a:moveTo>
                  <a:lnTo>
                    <a:pt x="0" y="0"/>
                  </a:lnTo>
                  <a:lnTo>
                    <a:pt x="0" y="115823"/>
                  </a:lnTo>
                  <a:lnTo>
                    <a:pt x="129539" y="115823"/>
                  </a:lnTo>
                  <a:lnTo>
                    <a:pt x="129539" y="0"/>
                  </a:lnTo>
                  <a:close/>
                </a:path>
              </a:pathLst>
            </a:custGeom>
            <a:solidFill>
              <a:srgbClr val="00AE4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36" name="object 36"/>
            <p:cNvSpPr/>
            <p:nvPr/>
          </p:nvSpPr>
          <p:spPr>
            <a:xfrm>
              <a:off x="1924812" y="4544567"/>
              <a:ext cx="129539" cy="116205"/>
            </a:xfrm>
            <a:custGeom>
              <a:avLst/>
              <a:gdLst/>
              <a:ahLst/>
              <a:cxnLst/>
              <a:rect l="l" t="t" r="r" b="b"/>
              <a:pathLst>
                <a:path w="129539" h="116204">
                  <a:moveTo>
                    <a:pt x="0" y="115823"/>
                  </a:moveTo>
                  <a:lnTo>
                    <a:pt x="129539" y="115823"/>
                  </a:lnTo>
                  <a:lnTo>
                    <a:pt x="129539" y="0"/>
                  </a:lnTo>
                  <a:lnTo>
                    <a:pt x="0" y="0"/>
                  </a:lnTo>
                  <a:lnTo>
                    <a:pt x="0" y="115823"/>
                  </a:lnTo>
                  <a:close/>
                </a:path>
              </a:pathLst>
            </a:custGeom>
            <a:ln w="9525">
              <a:solidFill>
                <a:srgbClr val="00AE4D"/>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37" name="object 37"/>
            <p:cNvSpPr/>
            <p:nvPr/>
          </p:nvSpPr>
          <p:spPr>
            <a:xfrm>
              <a:off x="1529206" y="4075048"/>
              <a:ext cx="269875" cy="454659"/>
            </a:xfrm>
            <a:custGeom>
              <a:avLst/>
              <a:gdLst/>
              <a:ahLst/>
              <a:cxnLst/>
              <a:rect l="l" t="t" r="r" b="b"/>
              <a:pathLst>
                <a:path w="269875" h="454660">
                  <a:moveTo>
                    <a:pt x="225468" y="391598"/>
                  </a:moveTo>
                  <a:lnTo>
                    <a:pt x="197993" y="407669"/>
                  </a:lnTo>
                  <a:lnTo>
                    <a:pt x="269367" y="454151"/>
                  </a:lnTo>
                  <a:lnTo>
                    <a:pt x="265975" y="402589"/>
                  </a:lnTo>
                  <a:lnTo>
                    <a:pt x="231901" y="402589"/>
                  </a:lnTo>
                  <a:lnTo>
                    <a:pt x="225468" y="391598"/>
                  </a:lnTo>
                  <a:close/>
                </a:path>
                <a:path w="269875" h="454660">
                  <a:moveTo>
                    <a:pt x="236427" y="385187"/>
                  </a:moveTo>
                  <a:lnTo>
                    <a:pt x="225468" y="391598"/>
                  </a:lnTo>
                  <a:lnTo>
                    <a:pt x="231901" y="402589"/>
                  </a:lnTo>
                  <a:lnTo>
                    <a:pt x="242824" y="396113"/>
                  </a:lnTo>
                  <a:lnTo>
                    <a:pt x="236427" y="385187"/>
                  </a:lnTo>
                  <a:close/>
                </a:path>
                <a:path w="269875" h="454660">
                  <a:moveTo>
                    <a:pt x="263779" y="369188"/>
                  </a:moveTo>
                  <a:lnTo>
                    <a:pt x="236427" y="385187"/>
                  </a:lnTo>
                  <a:lnTo>
                    <a:pt x="242824" y="396113"/>
                  </a:lnTo>
                  <a:lnTo>
                    <a:pt x="231901" y="402589"/>
                  </a:lnTo>
                  <a:lnTo>
                    <a:pt x="265975" y="402589"/>
                  </a:lnTo>
                  <a:lnTo>
                    <a:pt x="263779" y="369188"/>
                  </a:lnTo>
                  <a:close/>
                </a:path>
                <a:path w="269875" h="454660">
                  <a:moveTo>
                    <a:pt x="10921" y="0"/>
                  </a:moveTo>
                  <a:lnTo>
                    <a:pt x="0" y="6350"/>
                  </a:lnTo>
                  <a:lnTo>
                    <a:pt x="225468" y="391598"/>
                  </a:lnTo>
                  <a:lnTo>
                    <a:pt x="236427" y="385187"/>
                  </a:lnTo>
                  <a:lnTo>
                    <a:pt x="10921" y="0"/>
                  </a:lnTo>
                  <a:close/>
                </a:path>
              </a:pathLst>
            </a:custGeom>
            <a:solidFill>
              <a:srgbClr val="D46A4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38" name="object 38"/>
            <p:cNvSpPr/>
            <p:nvPr/>
          </p:nvSpPr>
          <p:spPr>
            <a:xfrm>
              <a:off x="2217420" y="4529327"/>
              <a:ext cx="204470" cy="165100"/>
            </a:xfrm>
            <a:custGeom>
              <a:avLst/>
              <a:gdLst/>
              <a:ahLst/>
              <a:cxnLst/>
              <a:rect l="l" t="t" r="r" b="b"/>
              <a:pathLst>
                <a:path w="204469" h="165100">
                  <a:moveTo>
                    <a:pt x="0" y="82296"/>
                  </a:moveTo>
                  <a:lnTo>
                    <a:pt x="8024" y="50256"/>
                  </a:lnTo>
                  <a:lnTo>
                    <a:pt x="29908" y="24098"/>
                  </a:lnTo>
                  <a:lnTo>
                    <a:pt x="62364" y="6465"/>
                  </a:lnTo>
                  <a:lnTo>
                    <a:pt x="102107" y="0"/>
                  </a:lnTo>
                  <a:lnTo>
                    <a:pt x="141851" y="6465"/>
                  </a:lnTo>
                  <a:lnTo>
                    <a:pt x="174307" y="24098"/>
                  </a:lnTo>
                  <a:lnTo>
                    <a:pt x="196191" y="50256"/>
                  </a:lnTo>
                  <a:lnTo>
                    <a:pt x="204216" y="82296"/>
                  </a:lnTo>
                  <a:lnTo>
                    <a:pt x="196191" y="114335"/>
                  </a:lnTo>
                  <a:lnTo>
                    <a:pt x="174307" y="140493"/>
                  </a:lnTo>
                  <a:lnTo>
                    <a:pt x="141851" y="158126"/>
                  </a:lnTo>
                  <a:lnTo>
                    <a:pt x="102107" y="164592"/>
                  </a:lnTo>
                  <a:lnTo>
                    <a:pt x="62364" y="158126"/>
                  </a:lnTo>
                  <a:lnTo>
                    <a:pt x="29908" y="140493"/>
                  </a:lnTo>
                  <a:lnTo>
                    <a:pt x="8024" y="114335"/>
                  </a:lnTo>
                  <a:lnTo>
                    <a:pt x="0" y="82296"/>
                  </a:lnTo>
                  <a:close/>
                </a:path>
              </a:pathLst>
            </a:custGeom>
            <a:ln w="12700">
              <a:solidFill>
                <a:srgbClr val="E6001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39" name="object 39"/>
            <p:cNvPicPr/>
            <p:nvPr/>
          </p:nvPicPr>
          <p:blipFill>
            <a:blip r:embed="rId4" cstate="print"/>
            <a:stretch>
              <a:fillRect/>
            </a:stretch>
          </p:blipFill>
          <p:spPr>
            <a:xfrm>
              <a:off x="2398776" y="4517135"/>
              <a:ext cx="219544" cy="205739"/>
            </a:xfrm>
            <a:prstGeom prst="rect">
              <a:avLst/>
            </a:prstGeom>
          </p:spPr>
        </p:pic>
        <p:pic>
          <p:nvPicPr>
            <p:cNvPr id="40" name="object 40"/>
            <p:cNvPicPr/>
            <p:nvPr/>
          </p:nvPicPr>
          <p:blipFill>
            <a:blip r:embed="rId5" cstate="print"/>
            <a:stretch>
              <a:fillRect/>
            </a:stretch>
          </p:blipFill>
          <p:spPr>
            <a:xfrm>
              <a:off x="2356104" y="4465256"/>
              <a:ext cx="303326" cy="347535"/>
            </a:xfrm>
            <a:prstGeom prst="rect">
              <a:avLst/>
            </a:prstGeom>
          </p:spPr>
        </p:pic>
        <p:sp>
          <p:nvSpPr>
            <p:cNvPr id="41" name="object 41"/>
            <p:cNvSpPr/>
            <p:nvPr/>
          </p:nvSpPr>
          <p:spPr>
            <a:xfrm>
              <a:off x="2446020" y="4544567"/>
              <a:ext cx="129539" cy="116205"/>
            </a:xfrm>
            <a:custGeom>
              <a:avLst/>
              <a:gdLst/>
              <a:ahLst/>
              <a:cxnLst/>
              <a:rect l="l" t="t" r="r" b="b"/>
              <a:pathLst>
                <a:path w="129539" h="116204">
                  <a:moveTo>
                    <a:pt x="129539" y="0"/>
                  </a:moveTo>
                  <a:lnTo>
                    <a:pt x="0" y="0"/>
                  </a:lnTo>
                  <a:lnTo>
                    <a:pt x="0" y="115823"/>
                  </a:lnTo>
                  <a:lnTo>
                    <a:pt x="129539" y="115823"/>
                  </a:lnTo>
                  <a:lnTo>
                    <a:pt x="129539" y="0"/>
                  </a:lnTo>
                  <a:close/>
                </a:path>
              </a:pathLst>
            </a:custGeom>
            <a:solidFill>
              <a:srgbClr val="00AE4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42" name="object 42"/>
            <p:cNvSpPr/>
            <p:nvPr/>
          </p:nvSpPr>
          <p:spPr>
            <a:xfrm>
              <a:off x="2446020" y="4544567"/>
              <a:ext cx="129539" cy="116205"/>
            </a:xfrm>
            <a:custGeom>
              <a:avLst/>
              <a:gdLst/>
              <a:ahLst/>
              <a:cxnLst/>
              <a:rect l="l" t="t" r="r" b="b"/>
              <a:pathLst>
                <a:path w="129539" h="116204">
                  <a:moveTo>
                    <a:pt x="0" y="115823"/>
                  </a:moveTo>
                  <a:lnTo>
                    <a:pt x="129539" y="115823"/>
                  </a:lnTo>
                  <a:lnTo>
                    <a:pt x="129539" y="0"/>
                  </a:lnTo>
                  <a:lnTo>
                    <a:pt x="0" y="0"/>
                  </a:lnTo>
                  <a:lnTo>
                    <a:pt x="0" y="115823"/>
                  </a:lnTo>
                  <a:close/>
                </a:path>
              </a:pathLst>
            </a:custGeom>
            <a:ln w="9525">
              <a:solidFill>
                <a:srgbClr val="00AE4D"/>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43" name="object 43"/>
            <p:cNvSpPr/>
            <p:nvPr/>
          </p:nvSpPr>
          <p:spPr>
            <a:xfrm>
              <a:off x="1561592" y="4015104"/>
              <a:ext cx="758190" cy="514350"/>
            </a:xfrm>
            <a:custGeom>
              <a:avLst/>
              <a:gdLst/>
              <a:ahLst/>
              <a:cxnLst/>
              <a:rect l="l" t="t" r="r" b="b"/>
              <a:pathLst>
                <a:path w="758189" h="514350">
                  <a:moveTo>
                    <a:pt x="691341" y="476938"/>
                  </a:moveTo>
                  <a:lnTo>
                    <a:pt x="673608" y="503301"/>
                  </a:lnTo>
                  <a:lnTo>
                    <a:pt x="758063" y="514350"/>
                  </a:lnTo>
                  <a:lnTo>
                    <a:pt x="740940" y="483997"/>
                  </a:lnTo>
                  <a:lnTo>
                    <a:pt x="701802" y="483997"/>
                  </a:lnTo>
                  <a:lnTo>
                    <a:pt x="691341" y="476938"/>
                  </a:lnTo>
                  <a:close/>
                </a:path>
                <a:path w="758189" h="514350">
                  <a:moveTo>
                    <a:pt x="698380" y="466474"/>
                  </a:moveTo>
                  <a:lnTo>
                    <a:pt x="691341" y="476938"/>
                  </a:lnTo>
                  <a:lnTo>
                    <a:pt x="701802" y="483997"/>
                  </a:lnTo>
                  <a:lnTo>
                    <a:pt x="708914" y="473583"/>
                  </a:lnTo>
                  <a:lnTo>
                    <a:pt x="698380" y="466474"/>
                  </a:lnTo>
                  <a:close/>
                </a:path>
                <a:path w="758189" h="514350">
                  <a:moveTo>
                    <a:pt x="716153" y="440055"/>
                  </a:moveTo>
                  <a:lnTo>
                    <a:pt x="698380" y="466474"/>
                  </a:lnTo>
                  <a:lnTo>
                    <a:pt x="708914" y="473583"/>
                  </a:lnTo>
                  <a:lnTo>
                    <a:pt x="701802" y="483997"/>
                  </a:lnTo>
                  <a:lnTo>
                    <a:pt x="740940" y="483997"/>
                  </a:lnTo>
                  <a:lnTo>
                    <a:pt x="716153" y="440055"/>
                  </a:lnTo>
                  <a:close/>
                </a:path>
                <a:path w="758189" h="514350">
                  <a:moveTo>
                    <a:pt x="7112" y="0"/>
                  </a:moveTo>
                  <a:lnTo>
                    <a:pt x="0" y="10414"/>
                  </a:lnTo>
                  <a:lnTo>
                    <a:pt x="691341" y="476938"/>
                  </a:lnTo>
                  <a:lnTo>
                    <a:pt x="698380" y="466474"/>
                  </a:lnTo>
                  <a:lnTo>
                    <a:pt x="7112" y="0"/>
                  </a:lnTo>
                  <a:close/>
                </a:path>
              </a:pathLst>
            </a:custGeom>
            <a:solidFill>
              <a:srgbClr val="D46A4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44" name="object 44"/>
            <p:cNvPicPr/>
            <p:nvPr/>
          </p:nvPicPr>
          <p:blipFill>
            <a:blip r:embed="rId9" cstate="print"/>
            <a:stretch>
              <a:fillRect/>
            </a:stretch>
          </p:blipFill>
          <p:spPr>
            <a:xfrm>
              <a:off x="1354581" y="3931665"/>
              <a:ext cx="216915" cy="177291"/>
            </a:xfrm>
            <a:prstGeom prst="rect">
              <a:avLst/>
            </a:prstGeom>
          </p:spPr>
        </p:pic>
      </p:grpSp>
      <p:sp>
        <p:nvSpPr>
          <p:cNvPr id="45" name="object 45"/>
          <p:cNvSpPr txBox="1"/>
          <p:nvPr/>
        </p:nvSpPr>
        <p:spPr>
          <a:xfrm>
            <a:off x="1424177" y="3952113"/>
            <a:ext cx="77470" cy="13208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700" b="0" i="0" u="none" strike="noStrike" kern="1200" cap="none" spc="-5" normalizeH="0" baseline="0" noProof="0" dirty="0">
                <a:ln>
                  <a:noFill/>
                </a:ln>
                <a:solidFill>
                  <a:srgbClr val="252525"/>
                </a:solidFill>
                <a:effectLst/>
                <a:uLnTx/>
                <a:uFillTx/>
                <a:latin typeface="微软雅黑"/>
                <a:ea typeface="+mn-ea"/>
                <a:cs typeface="微软雅黑"/>
              </a:rPr>
              <a:t>0</a:t>
            </a:r>
            <a:endParaRPr kumimoji="0" sz="7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46" name="object 46"/>
          <p:cNvGrpSpPr/>
          <p:nvPr/>
        </p:nvGrpSpPr>
        <p:grpSpPr>
          <a:xfrm>
            <a:off x="1583436" y="3849560"/>
            <a:ext cx="303530" cy="347980"/>
            <a:chOff x="1583436" y="3849560"/>
            <a:chExt cx="303530" cy="347980"/>
          </a:xfrm>
        </p:grpSpPr>
        <p:pic>
          <p:nvPicPr>
            <p:cNvPr id="47" name="object 47"/>
            <p:cNvPicPr/>
            <p:nvPr/>
          </p:nvPicPr>
          <p:blipFill>
            <a:blip r:embed="rId10" cstate="print"/>
            <a:stretch>
              <a:fillRect/>
            </a:stretch>
          </p:blipFill>
          <p:spPr>
            <a:xfrm>
              <a:off x="1626108" y="3899953"/>
              <a:ext cx="217868" cy="207225"/>
            </a:xfrm>
            <a:prstGeom prst="rect">
              <a:avLst/>
            </a:prstGeom>
          </p:spPr>
        </p:pic>
        <p:pic>
          <p:nvPicPr>
            <p:cNvPr id="48" name="object 48"/>
            <p:cNvPicPr/>
            <p:nvPr/>
          </p:nvPicPr>
          <p:blipFill>
            <a:blip r:embed="rId11" cstate="print"/>
            <a:stretch>
              <a:fillRect/>
            </a:stretch>
          </p:blipFill>
          <p:spPr>
            <a:xfrm>
              <a:off x="1583436" y="3849560"/>
              <a:ext cx="303326" cy="347535"/>
            </a:xfrm>
            <a:prstGeom prst="rect">
              <a:avLst/>
            </a:prstGeom>
          </p:spPr>
        </p:pic>
        <p:sp>
          <p:nvSpPr>
            <p:cNvPr id="49" name="object 49"/>
            <p:cNvSpPr/>
            <p:nvPr/>
          </p:nvSpPr>
          <p:spPr>
            <a:xfrm>
              <a:off x="1673352" y="3927347"/>
              <a:ext cx="128270" cy="117475"/>
            </a:xfrm>
            <a:custGeom>
              <a:avLst/>
              <a:gdLst/>
              <a:ahLst/>
              <a:cxnLst/>
              <a:rect l="l" t="t" r="r" b="b"/>
              <a:pathLst>
                <a:path w="128269" h="117475">
                  <a:moveTo>
                    <a:pt x="128016" y="0"/>
                  </a:moveTo>
                  <a:lnTo>
                    <a:pt x="0" y="0"/>
                  </a:lnTo>
                  <a:lnTo>
                    <a:pt x="0" y="117347"/>
                  </a:lnTo>
                  <a:lnTo>
                    <a:pt x="128016" y="117347"/>
                  </a:lnTo>
                  <a:lnTo>
                    <a:pt x="128016" y="0"/>
                  </a:lnTo>
                  <a:close/>
                </a:path>
              </a:pathLst>
            </a:custGeom>
            <a:solidFill>
              <a:srgbClr val="00AE4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50" name="object 50"/>
            <p:cNvSpPr/>
            <p:nvPr/>
          </p:nvSpPr>
          <p:spPr>
            <a:xfrm>
              <a:off x="1673352" y="3927347"/>
              <a:ext cx="128270" cy="117475"/>
            </a:xfrm>
            <a:custGeom>
              <a:avLst/>
              <a:gdLst/>
              <a:ahLst/>
              <a:cxnLst/>
              <a:rect l="l" t="t" r="r" b="b"/>
              <a:pathLst>
                <a:path w="128269" h="117475">
                  <a:moveTo>
                    <a:pt x="0" y="117347"/>
                  </a:moveTo>
                  <a:lnTo>
                    <a:pt x="128016" y="117347"/>
                  </a:lnTo>
                  <a:lnTo>
                    <a:pt x="128016" y="0"/>
                  </a:lnTo>
                  <a:lnTo>
                    <a:pt x="0" y="0"/>
                  </a:lnTo>
                  <a:lnTo>
                    <a:pt x="0" y="117347"/>
                  </a:lnTo>
                  <a:close/>
                </a:path>
              </a:pathLst>
            </a:custGeom>
            <a:ln w="9525">
              <a:solidFill>
                <a:srgbClr val="00AE4D"/>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51" name="object 51"/>
          <p:cNvSpPr txBox="1"/>
          <p:nvPr/>
        </p:nvSpPr>
        <p:spPr>
          <a:xfrm>
            <a:off x="1690242" y="3893565"/>
            <a:ext cx="95885" cy="17780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5" normalizeH="0" baseline="0" noProof="0" dirty="0">
                <a:ln>
                  <a:noFill/>
                </a:ln>
                <a:solidFill>
                  <a:srgbClr val="252525"/>
                </a:solidFill>
                <a:effectLst/>
                <a:uLnTx/>
                <a:uFillTx/>
                <a:latin typeface="微软雅黑"/>
                <a:ea typeface="+mn-ea"/>
                <a:cs typeface="微软雅黑"/>
              </a:rPr>
              <a:t>a</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52" name="object 52"/>
          <p:cNvSpPr txBox="1"/>
          <p:nvPr/>
        </p:nvSpPr>
        <p:spPr>
          <a:xfrm>
            <a:off x="627989" y="4720209"/>
            <a:ext cx="353695" cy="17780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20" normalizeH="0" baseline="0" noProof="0" dirty="0">
                <a:ln>
                  <a:noFill/>
                </a:ln>
                <a:solidFill>
                  <a:srgbClr val="252525"/>
                </a:solidFill>
                <a:effectLst/>
                <a:uLnTx/>
                <a:uFillTx/>
                <a:latin typeface="微软雅黑"/>
                <a:ea typeface="+mn-ea"/>
                <a:cs typeface="微软雅黑"/>
              </a:rPr>
              <a:t>XPU0</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53" name="object 53"/>
          <p:cNvSpPr txBox="1"/>
          <p:nvPr/>
        </p:nvSpPr>
        <p:spPr>
          <a:xfrm>
            <a:off x="870610" y="4469663"/>
            <a:ext cx="1699895" cy="427990"/>
          </a:xfrm>
          <a:prstGeom prst="rect">
            <a:avLst/>
          </a:prstGeom>
        </p:spPr>
        <p:txBody>
          <a:bodyPr vert="horz" wrap="square" lIns="0" tIns="12700" rIns="0" bIns="0" rtlCol="0">
            <a:spAutoFit/>
          </a:bodyPr>
          <a:lstStyle/>
          <a:p>
            <a:pPr marL="299085" marR="5080" lvl="0" indent="-287020" algn="l" defTabSz="914400" rtl="0" eaLnBrk="1" fontAlgn="auto" latinLnBrk="0" hangingPunct="1">
              <a:lnSpc>
                <a:spcPct val="132000"/>
              </a:lnSpc>
              <a:spcBef>
                <a:spcPts val="100"/>
              </a:spcBef>
              <a:spcAft>
                <a:spcPts val="0"/>
              </a:spcAft>
              <a:buClrTx/>
              <a:buSzTx/>
              <a:buFontTx/>
              <a:buNone/>
              <a:tabLst>
                <a:tab pos="339725" algn="l"/>
                <a:tab pos="828040" algn="l"/>
                <a:tab pos="891540" algn="l"/>
                <a:tab pos="1356995" algn="l"/>
                <a:tab pos="1412240" algn="l"/>
              </a:tabLst>
              <a:defRPr/>
            </a:pPr>
            <a:r>
              <a:rPr kumimoji="0" sz="1500" b="0" i="0" u="none" strike="noStrike" kern="1200" cap="none" spc="-75" normalizeH="0" baseline="2777" noProof="0" dirty="0">
                <a:ln>
                  <a:noFill/>
                </a:ln>
                <a:solidFill>
                  <a:srgbClr val="252525"/>
                </a:solidFill>
                <a:effectLst/>
                <a:uLnTx/>
                <a:uFillTx/>
                <a:latin typeface="微软雅黑"/>
                <a:ea typeface="+mn-ea"/>
                <a:cs typeface="微软雅黑"/>
              </a:rPr>
              <a:t>a</a:t>
            </a:r>
            <a:r>
              <a:rPr kumimoji="0" sz="1500" b="0" i="0" u="none" strike="noStrike" kern="1200" cap="none" spc="0" normalizeH="0" baseline="2777" noProof="0" dirty="0">
                <a:ln>
                  <a:noFill/>
                </a:ln>
                <a:solidFill>
                  <a:srgbClr val="252525"/>
                </a:solidFill>
                <a:effectLst/>
                <a:uLnTx/>
                <a:uFillTx/>
                <a:latin typeface="微软雅黑"/>
                <a:ea typeface="+mn-ea"/>
                <a:cs typeface="微软雅黑"/>
              </a:rPr>
              <a:t>		</a:t>
            </a:r>
            <a:r>
              <a:rPr kumimoji="0" sz="1000" b="0" i="0" u="none" strike="noStrike" kern="1200" cap="none" spc="0" normalizeH="0" baseline="0" noProof="0" dirty="0">
                <a:ln>
                  <a:noFill/>
                </a:ln>
                <a:solidFill>
                  <a:srgbClr val="252525"/>
                </a:solidFill>
                <a:effectLst/>
                <a:uLnTx/>
                <a:uFillTx/>
                <a:latin typeface="微软雅黑"/>
                <a:ea typeface="+mn-ea"/>
                <a:cs typeface="微软雅黑"/>
              </a:rPr>
              <a:t>1</a:t>
            </a:r>
            <a:r>
              <a:rPr kumimoji="0" sz="1000" b="0" i="0" u="none" strike="noStrike" kern="1200" cap="none" spc="165" normalizeH="0" baseline="0" noProof="0" dirty="0">
                <a:ln>
                  <a:noFill/>
                </a:ln>
                <a:solidFill>
                  <a:srgbClr val="252525"/>
                </a:solidFill>
                <a:effectLst/>
                <a:uLnTx/>
                <a:uFillTx/>
                <a:latin typeface="微软雅黑"/>
                <a:ea typeface="+mn-ea"/>
                <a:cs typeface="微软雅黑"/>
              </a:rPr>
              <a:t>  </a:t>
            </a:r>
            <a:r>
              <a:rPr kumimoji="0" sz="1500" b="0" i="0" u="none" strike="noStrike" kern="1200" cap="none" spc="-75" normalizeH="0" baseline="2777" noProof="0" dirty="0">
                <a:ln>
                  <a:noFill/>
                </a:ln>
                <a:solidFill>
                  <a:srgbClr val="252525"/>
                </a:solidFill>
                <a:effectLst/>
                <a:uLnTx/>
                <a:uFillTx/>
                <a:latin typeface="微软雅黑"/>
                <a:ea typeface="+mn-ea"/>
                <a:cs typeface="微软雅黑"/>
              </a:rPr>
              <a:t>a</a:t>
            </a:r>
            <a:r>
              <a:rPr kumimoji="0" sz="1500" b="0" i="0" u="none" strike="noStrike" kern="1200" cap="none" spc="0" normalizeH="0" baseline="2777" noProof="0" dirty="0">
                <a:ln>
                  <a:noFill/>
                </a:ln>
                <a:solidFill>
                  <a:srgbClr val="252525"/>
                </a:solidFill>
                <a:effectLst/>
                <a:uLnTx/>
                <a:uFillTx/>
                <a:latin typeface="微软雅黑"/>
                <a:ea typeface="+mn-ea"/>
                <a:cs typeface="微软雅黑"/>
              </a:rPr>
              <a:t>		</a:t>
            </a:r>
            <a:r>
              <a:rPr kumimoji="0" sz="1000" b="0" i="0" u="none" strike="noStrike" kern="1200" cap="none" spc="0" normalizeH="0" baseline="0" noProof="0" dirty="0">
                <a:ln>
                  <a:noFill/>
                </a:ln>
                <a:solidFill>
                  <a:srgbClr val="252525"/>
                </a:solidFill>
                <a:effectLst/>
                <a:uLnTx/>
                <a:uFillTx/>
                <a:latin typeface="微软雅黑"/>
                <a:ea typeface="+mn-ea"/>
                <a:cs typeface="微软雅黑"/>
              </a:rPr>
              <a:t>2</a:t>
            </a:r>
            <a:r>
              <a:rPr kumimoji="0" sz="1000" b="0" i="0" u="none" strike="noStrike" kern="1200" cap="none" spc="165" normalizeH="0" baseline="0" noProof="0" dirty="0">
                <a:ln>
                  <a:noFill/>
                </a:ln>
                <a:solidFill>
                  <a:srgbClr val="252525"/>
                </a:solidFill>
                <a:effectLst/>
                <a:uLnTx/>
                <a:uFillTx/>
                <a:latin typeface="微软雅黑"/>
                <a:ea typeface="+mn-ea"/>
                <a:cs typeface="微软雅黑"/>
              </a:rPr>
              <a:t>  </a:t>
            </a:r>
            <a:r>
              <a:rPr kumimoji="0" sz="1500" b="0" i="0" u="none" strike="noStrike" kern="1200" cap="none" spc="-75" normalizeH="0" baseline="2777" noProof="0" dirty="0">
                <a:ln>
                  <a:noFill/>
                </a:ln>
                <a:solidFill>
                  <a:srgbClr val="252525"/>
                </a:solidFill>
                <a:effectLst/>
                <a:uLnTx/>
                <a:uFillTx/>
                <a:latin typeface="微软雅黑"/>
                <a:ea typeface="+mn-ea"/>
                <a:cs typeface="微软雅黑"/>
              </a:rPr>
              <a:t>a</a:t>
            </a:r>
            <a:r>
              <a:rPr kumimoji="0" sz="1500" b="0" i="0" u="none" strike="noStrike" kern="1200" cap="none" spc="0" normalizeH="0" baseline="2777" noProof="0" dirty="0">
                <a:ln>
                  <a:noFill/>
                </a:ln>
                <a:solidFill>
                  <a:srgbClr val="252525"/>
                </a:solidFill>
                <a:effectLst/>
                <a:uLnTx/>
                <a:uFillTx/>
                <a:latin typeface="微软雅黑"/>
                <a:ea typeface="+mn-ea"/>
                <a:cs typeface="微软雅黑"/>
              </a:rPr>
              <a:t>		</a:t>
            </a:r>
            <a:r>
              <a:rPr kumimoji="0" sz="1000" b="0" i="0" u="none" strike="noStrike" kern="1200" cap="none" spc="0" normalizeH="0" baseline="0" noProof="0" dirty="0">
                <a:ln>
                  <a:noFill/>
                </a:ln>
                <a:solidFill>
                  <a:srgbClr val="252525"/>
                </a:solidFill>
                <a:effectLst/>
                <a:uLnTx/>
                <a:uFillTx/>
                <a:latin typeface="微软雅黑"/>
                <a:ea typeface="+mn-ea"/>
                <a:cs typeface="微软雅黑"/>
              </a:rPr>
              <a:t>3</a:t>
            </a:r>
            <a:r>
              <a:rPr kumimoji="0" sz="1000" b="0" i="0" u="none" strike="noStrike" kern="1200" cap="none" spc="165" normalizeH="0" baseline="0" noProof="0" dirty="0">
                <a:ln>
                  <a:noFill/>
                </a:ln>
                <a:solidFill>
                  <a:srgbClr val="252525"/>
                </a:solidFill>
                <a:effectLst/>
                <a:uLnTx/>
                <a:uFillTx/>
                <a:latin typeface="微软雅黑"/>
                <a:ea typeface="+mn-ea"/>
                <a:cs typeface="微软雅黑"/>
              </a:rPr>
              <a:t>  </a:t>
            </a:r>
            <a:r>
              <a:rPr kumimoji="0" sz="1500" b="0" i="0" u="none" strike="noStrike" kern="1200" cap="none" spc="-75" normalizeH="0" baseline="2777" noProof="0" dirty="0">
                <a:ln>
                  <a:noFill/>
                </a:ln>
                <a:solidFill>
                  <a:srgbClr val="252525"/>
                </a:solidFill>
                <a:effectLst/>
                <a:uLnTx/>
                <a:uFillTx/>
                <a:latin typeface="微软雅黑"/>
                <a:ea typeface="+mn-ea"/>
                <a:cs typeface="微软雅黑"/>
              </a:rPr>
              <a:t>a </a:t>
            </a:r>
            <a:r>
              <a:rPr kumimoji="0" sz="1000" b="0" i="0" u="none" strike="noStrike" kern="1200" cap="none" spc="-20" normalizeH="0" baseline="0" noProof="0" dirty="0">
                <a:ln>
                  <a:noFill/>
                </a:ln>
                <a:solidFill>
                  <a:srgbClr val="252525"/>
                </a:solidFill>
                <a:effectLst/>
                <a:uLnTx/>
                <a:uFillTx/>
                <a:latin typeface="微软雅黑"/>
                <a:ea typeface="+mn-ea"/>
                <a:cs typeface="微软雅黑"/>
              </a:rPr>
              <a:t>XPU1</a:t>
            </a:r>
            <a:r>
              <a:rPr kumimoji="0" sz="1000" b="0" i="0" u="none" strike="noStrike" kern="1200" cap="none" spc="0" normalizeH="0" baseline="0" noProof="0" dirty="0">
                <a:ln>
                  <a:noFill/>
                </a:ln>
                <a:solidFill>
                  <a:srgbClr val="252525"/>
                </a:solidFill>
                <a:effectLst/>
                <a:uLnTx/>
                <a:uFillTx/>
                <a:latin typeface="微软雅黑"/>
                <a:ea typeface="+mn-ea"/>
                <a:cs typeface="微软雅黑"/>
              </a:rPr>
              <a:t>	</a:t>
            </a:r>
            <a:r>
              <a:rPr kumimoji="0" sz="1000" b="0" i="0" u="none" strike="noStrike" kern="1200" cap="none" spc="-20" normalizeH="0" baseline="0" noProof="0" dirty="0">
                <a:ln>
                  <a:noFill/>
                </a:ln>
                <a:solidFill>
                  <a:srgbClr val="252525"/>
                </a:solidFill>
                <a:effectLst/>
                <a:uLnTx/>
                <a:uFillTx/>
                <a:latin typeface="微软雅黑"/>
                <a:ea typeface="+mn-ea"/>
                <a:cs typeface="微软雅黑"/>
              </a:rPr>
              <a:t>XPU2</a:t>
            </a:r>
            <a:r>
              <a:rPr kumimoji="0" sz="1000" b="0" i="0" u="none" strike="noStrike" kern="1200" cap="none" spc="0" normalizeH="0" baseline="0" noProof="0" dirty="0">
                <a:ln>
                  <a:noFill/>
                </a:ln>
                <a:solidFill>
                  <a:srgbClr val="252525"/>
                </a:solidFill>
                <a:effectLst/>
                <a:uLnTx/>
                <a:uFillTx/>
                <a:latin typeface="微软雅黑"/>
                <a:ea typeface="+mn-ea"/>
                <a:cs typeface="微软雅黑"/>
              </a:rPr>
              <a:t>	</a:t>
            </a:r>
            <a:r>
              <a:rPr kumimoji="0" sz="1000" b="0" i="0" u="none" strike="noStrike" kern="1200" cap="none" spc="-20" normalizeH="0" baseline="0" noProof="0" dirty="0">
                <a:ln>
                  <a:noFill/>
                </a:ln>
                <a:solidFill>
                  <a:srgbClr val="252525"/>
                </a:solidFill>
                <a:effectLst/>
                <a:uLnTx/>
                <a:uFillTx/>
                <a:latin typeface="微软雅黑"/>
                <a:ea typeface="+mn-ea"/>
                <a:cs typeface="微软雅黑"/>
              </a:rPr>
              <a:t>XPU3</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54" name="object 54"/>
          <p:cNvGrpSpPr/>
          <p:nvPr/>
        </p:nvGrpSpPr>
        <p:grpSpPr>
          <a:xfrm>
            <a:off x="3770121" y="3931665"/>
            <a:ext cx="1842770" cy="664210"/>
            <a:chOff x="3770121" y="3931665"/>
            <a:chExt cx="1842770" cy="664210"/>
          </a:xfrm>
        </p:grpSpPr>
        <p:sp>
          <p:nvSpPr>
            <p:cNvPr id="55" name="object 55"/>
            <p:cNvSpPr/>
            <p:nvPr/>
          </p:nvSpPr>
          <p:spPr>
            <a:xfrm>
              <a:off x="3884421" y="4094098"/>
              <a:ext cx="851535" cy="502284"/>
            </a:xfrm>
            <a:custGeom>
              <a:avLst/>
              <a:gdLst/>
              <a:ahLst/>
              <a:cxnLst/>
              <a:rect l="l" t="t" r="r" b="b"/>
              <a:pathLst>
                <a:path w="851535" h="502285">
                  <a:moveTo>
                    <a:pt x="819023" y="501777"/>
                  </a:moveTo>
                  <a:lnTo>
                    <a:pt x="801700" y="474218"/>
                  </a:lnTo>
                  <a:lnTo>
                    <a:pt x="773684" y="429641"/>
                  </a:lnTo>
                  <a:lnTo>
                    <a:pt x="757199" y="456679"/>
                  </a:lnTo>
                  <a:lnTo>
                    <a:pt x="6604" y="0"/>
                  </a:lnTo>
                  <a:lnTo>
                    <a:pt x="0" y="10922"/>
                  </a:lnTo>
                  <a:lnTo>
                    <a:pt x="750557" y="467575"/>
                  </a:lnTo>
                  <a:lnTo>
                    <a:pt x="734060" y="494665"/>
                  </a:lnTo>
                  <a:lnTo>
                    <a:pt x="819023" y="501777"/>
                  </a:lnTo>
                  <a:close/>
                </a:path>
                <a:path w="851535" h="502285">
                  <a:moveTo>
                    <a:pt x="851535" y="444373"/>
                  </a:moveTo>
                  <a:lnTo>
                    <a:pt x="845845" y="394589"/>
                  </a:lnTo>
                  <a:lnTo>
                    <a:pt x="841883" y="359791"/>
                  </a:lnTo>
                  <a:lnTo>
                    <a:pt x="815263" y="377101"/>
                  </a:lnTo>
                  <a:lnTo>
                    <a:pt x="570992" y="2032"/>
                  </a:lnTo>
                  <a:lnTo>
                    <a:pt x="560324" y="8890"/>
                  </a:lnTo>
                  <a:lnTo>
                    <a:pt x="804633" y="384009"/>
                  </a:lnTo>
                  <a:lnTo>
                    <a:pt x="778002" y="401320"/>
                  </a:lnTo>
                  <a:lnTo>
                    <a:pt x="851535" y="444373"/>
                  </a:lnTo>
                  <a:close/>
                </a:path>
              </a:pathLst>
            </a:custGeom>
            <a:solidFill>
              <a:srgbClr val="D46A4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56" name="object 56"/>
            <p:cNvSpPr/>
            <p:nvPr/>
          </p:nvSpPr>
          <p:spPr>
            <a:xfrm>
              <a:off x="3776471" y="3938015"/>
              <a:ext cx="222885" cy="161925"/>
            </a:xfrm>
            <a:custGeom>
              <a:avLst/>
              <a:gdLst/>
              <a:ahLst/>
              <a:cxnLst/>
              <a:rect l="l" t="t" r="r" b="b"/>
              <a:pathLst>
                <a:path w="222885" h="161925">
                  <a:moveTo>
                    <a:pt x="0" y="80771"/>
                  </a:moveTo>
                  <a:lnTo>
                    <a:pt x="8739" y="49345"/>
                  </a:lnTo>
                  <a:lnTo>
                    <a:pt x="32575" y="23669"/>
                  </a:lnTo>
                  <a:lnTo>
                    <a:pt x="67937" y="6351"/>
                  </a:lnTo>
                  <a:lnTo>
                    <a:pt x="111251" y="0"/>
                  </a:lnTo>
                  <a:lnTo>
                    <a:pt x="154566" y="6351"/>
                  </a:lnTo>
                  <a:lnTo>
                    <a:pt x="189928" y="23669"/>
                  </a:lnTo>
                  <a:lnTo>
                    <a:pt x="213764" y="49345"/>
                  </a:lnTo>
                  <a:lnTo>
                    <a:pt x="222503" y="80771"/>
                  </a:lnTo>
                  <a:lnTo>
                    <a:pt x="213764" y="112198"/>
                  </a:lnTo>
                  <a:lnTo>
                    <a:pt x="189928" y="137874"/>
                  </a:lnTo>
                  <a:lnTo>
                    <a:pt x="154566" y="155192"/>
                  </a:lnTo>
                  <a:lnTo>
                    <a:pt x="111251" y="161543"/>
                  </a:lnTo>
                  <a:lnTo>
                    <a:pt x="67937" y="155192"/>
                  </a:lnTo>
                  <a:lnTo>
                    <a:pt x="32575" y="137874"/>
                  </a:lnTo>
                  <a:lnTo>
                    <a:pt x="8739" y="112198"/>
                  </a:lnTo>
                  <a:lnTo>
                    <a:pt x="0" y="80771"/>
                  </a:lnTo>
                  <a:close/>
                </a:path>
              </a:pathLst>
            </a:custGeom>
            <a:ln w="12700">
              <a:solidFill>
                <a:srgbClr val="E6001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57" name="object 57"/>
            <p:cNvSpPr/>
            <p:nvPr/>
          </p:nvSpPr>
          <p:spPr>
            <a:xfrm>
              <a:off x="4881245" y="4094479"/>
              <a:ext cx="731520" cy="501650"/>
            </a:xfrm>
            <a:custGeom>
              <a:avLst/>
              <a:gdLst/>
              <a:ahLst/>
              <a:cxnLst/>
              <a:rect l="l" t="t" r="r" b="b"/>
              <a:pathLst>
                <a:path w="731520" h="501650">
                  <a:moveTo>
                    <a:pt x="170053" y="7112"/>
                  </a:moveTo>
                  <a:lnTo>
                    <a:pt x="158115" y="3048"/>
                  </a:lnTo>
                  <a:lnTo>
                    <a:pt x="29959" y="370027"/>
                  </a:lnTo>
                  <a:lnTo>
                    <a:pt x="0" y="359537"/>
                  </a:lnTo>
                  <a:lnTo>
                    <a:pt x="10795" y="443992"/>
                  </a:lnTo>
                  <a:lnTo>
                    <a:pt x="70434" y="386080"/>
                  </a:lnTo>
                  <a:lnTo>
                    <a:pt x="71882" y="384683"/>
                  </a:lnTo>
                  <a:lnTo>
                    <a:pt x="41871" y="374192"/>
                  </a:lnTo>
                  <a:lnTo>
                    <a:pt x="170053" y="7112"/>
                  </a:lnTo>
                  <a:close/>
                </a:path>
                <a:path w="731520" h="501650">
                  <a:moveTo>
                    <a:pt x="731266" y="10160"/>
                  </a:moveTo>
                  <a:lnTo>
                    <a:pt x="723773" y="0"/>
                  </a:lnTo>
                  <a:lnTo>
                    <a:pt x="102273" y="451472"/>
                  </a:lnTo>
                  <a:lnTo>
                    <a:pt x="83566" y="425704"/>
                  </a:lnTo>
                  <a:lnTo>
                    <a:pt x="44323" y="501396"/>
                  </a:lnTo>
                  <a:lnTo>
                    <a:pt x="128397" y="487426"/>
                  </a:lnTo>
                  <a:lnTo>
                    <a:pt x="115112" y="469138"/>
                  </a:lnTo>
                  <a:lnTo>
                    <a:pt x="109689" y="461695"/>
                  </a:lnTo>
                  <a:lnTo>
                    <a:pt x="731266" y="10160"/>
                  </a:lnTo>
                  <a:close/>
                </a:path>
              </a:pathLst>
            </a:custGeom>
            <a:solidFill>
              <a:srgbClr val="D46A4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58" name="object 58"/>
          <p:cNvSpPr txBox="1"/>
          <p:nvPr/>
        </p:nvSpPr>
        <p:spPr>
          <a:xfrm>
            <a:off x="3849370" y="3950334"/>
            <a:ext cx="77470" cy="13208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700" b="0" i="0" u="none" strike="noStrike" kern="1200" cap="none" spc="-5" normalizeH="0" baseline="0" noProof="0" dirty="0">
                <a:ln>
                  <a:noFill/>
                </a:ln>
                <a:solidFill>
                  <a:srgbClr val="252525"/>
                </a:solidFill>
                <a:effectLst/>
                <a:uLnTx/>
                <a:uFillTx/>
                <a:latin typeface="微软雅黑"/>
                <a:ea typeface="+mn-ea"/>
                <a:cs typeface="微软雅黑"/>
              </a:rPr>
              <a:t>0</a:t>
            </a:r>
            <a:endParaRPr kumimoji="0" sz="7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59" name="object 59"/>
          <p:cNvGrpSpPr/>
          <p:nvPr/>
        </p:nvGrpSpPr>
        <p:grpSpPr>
          <a:xfrm>
            <a:off x="3939540" y="3872420"/>
            <a:ext cx="2028825" cy="347980"/>
            <a:chOff x="3939540" y="3872420"/>
            <a:chExt cx="2028825" cy="347980"/>
          </a:xfrm>
        </p:grpSpPr>
        <p:pic>
          <p:nvPicPr>
            <p:cNvPr id="60" name="object 60"/>
            <p:cNvPicPr/>
            <p:nvPr/>
          </p:nvPicPr>
          <p:blipFill>
            <a:blip r:embed="rId12" cstate="print"/>
            <a:stretch>
              <a:fillRect/>
            </a:stretch>
          </p:blipFill>
          <p:spPr>
            <a:xfrm>
              <a:off x="3976116" y="3924300"/>
              <a:ext cx="230187" cy="205739"/>
            </a:xfrm>
            <a:prstGeom prst="rect">
              <a:avLst/>
            </a:prstGeom>
          </p:spPr>
        </p:pic>
        <p:pic>
          <p:nvPicPr>
            <p:cNvPr id="61" name="object 61"/>
            <p:cNvPicPr/>
            <p:nvPr/>
          </p:nvPicPr>
          <p:blipFill>
            <a:blip r:embed="rId13" cstate="print"/>
            <a:stretch>
              <a:fillRect/>
            </a:stretch>
          </p:blipFill>
          <p:spPr>
            <a:xfrm>
              <a:off x="3939540" y="3872420"/>
              <a:ext cx="303326" cy="347535"/>
            </a:xfrm>
            <a:prstGeom prst="rect">
              <a:avLst/>
            </a:prstGeom>
          </p:spPr>
        </p:pic>
        <p:sp>
          <p:nvSpPr>
            <p:cNvPr id="62" name="object 62"/>
            <p:cNvSpPr/>
            <p:nvPr/>
          </p:nvSpPr>
          <p:spPr>
            <a:xfrm>
              <a:off x="4023360" y="3951732"/>
              <a:ext cx="140335" cy="116205"/>
            </a:xfrm>
            <a:custGeom>
              <a:avLst/>
              <a:gdLst/>
              <a:ahLst/>
              <a:cxnLst/>
              <a:rect l="l" t="t" r="r" b="b"/>
              <a:pathLst>
                <a:path w="140335" h="116204">
                  <a:moveTo>
                    <a:pt x="140208" y="0"/>
                  </a:moveTo>
                  <a:lnTo>
                    <a:pt x="0" y="0"/>
                  </a:lnTo>
                  <a:lnTo>
                    <a:pt x="0" y="115824"/>
                  </a:lnTo>
                  <a:lnTo>
                    <a:pt x="140208" y="115824"/>
                  </a:lnTo>
                  <a:lnTo>
                    <a:pt x="140208" y="0"/>
                  </a:lnTo>
                  <a:close/>
                </a:path>
              </a:pathLst>
            </a:custGeom>
            <a:solidFill>
              <a:srgbClr val="00AE4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63" name="object 63"/>
            <p:cNvSpPr/>
            <p:nvPr/>
          </p:nvSpPr>
          <p:spPr>
            <a:xfrm>
              <a:off x="4023360" y="3951732"/>
              <a:ext cx="140335" cy="116205"/>
            </a:xfrm>
            <a:custGeom>
              <a:avLst/>
              <a:gdLst/>
              <a:ahLst/>
              <a:cxnLst/>
              <a:rect l="l" t="t" r="r" b="b"/>
              <a:pathLst>
                <a:path w="140335" h="116204">
                  <a:moveTo>
                    <a:pt x="0" y="115824"/>
                  </a:moveTo>
                  <a:lnTo>
                    <a:pt x="140208" y="115824"/>
                  </a:lnTo>
                  <a:lnTo>
                    <a:pt x="140208" y="0"/>
                  </a:lnTo>
                  <a:lnTo>
                    <a:pt x="0" y="0"/>
                  </a:lnTo>
                  <a:lnTo>
                    <a:pt x="0" y="115824"/>
                  </a:lnTo>
                  <a:close/>
                </a:path>
              </a:pathLst>
            </a:custGeom>
            <a:ln w="9525">
              <a:solidFill>
                <a:srgbClr val="00AE4D"/>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64" name="object 64"/>
            <p:cNvSpPr/>
            <p:nvPr/>
          </p:nvSpPr>
          <p:spPr>
            <a:xfrm>
              <a:off x="4338828" y="3938016"/>
              <a:ext cx="222885" cy="161925"/>
            </a:xfrm>
            <a:custGeom>
              <a:avLst/>
              <a:gdLst/>
              <a:ahLst/>
              <a:cxnLst/>
              <a:rect l="l" t="t" r="r" b="b"/>
              <a:pathLst>
                <a:path w="222885" h="161925">
                  <a:moveTo>
                    <a:pt x="0" y="80771"/>
                  </a:moveTo>
                  <a:lnTo>
                    <a:pt x="8739" y="49345"/>
                  </a:lnTo>
                  <a:lnTo>
                    <a:pt x="32575" y="23669"/>
                  </a:lnTo>
                  <a:lnTo>
                    <a:pt x="67937" y="6351"/>
                  </a:lnTo>
                  <a:lnTo>
                    <a:pt x="111251" y="0"/>
                  </a:lnTo>
                  <a:lnTo>
                    <a:pt x="154566" y="6351"/>
                  </a:lnTo>
                  <a:lnTo>
                    <a:pt x="189928" y="23669"/>
                  </a:lnTo>
                  <a:lnTo>
                    <a:pt x="213764" y="49345"/>
                  </a:lnTo>
                  <a:lnTo>
                    <a:pt x="222504" y="80771"/>
                  </a:lnTo>
                  <a:lnTo>
                    <a:pt x="213764" y="112198"/>
                  </a:lnTo>
                  <a:lnTo>
                    <a:pt x="189928" y="137874"/>
                  </a:lnTo>
                  <a:lnTo>
                    <a:pt x="154566" y="155192"/>
                  </a:lnTo>
                  <a:lnTo>
                    <a:pt x="111251" y="161543"/>
                  </a:lnTo>
                  <a:lnTo>
                    <a:pt x="67937" y="155192"/>
                  </a:lnTo>
                  <a:lnTo>
                    <a:pt x="32575" y="137874"/>
                  </a:lnTo>
                  <a:lnTo>
                    <a:pt x="8739" y="112198"/>
                  </a:lnTo>
                  <a:lnTo>
                    <a:pt x="0" y="80771"/>
                  </a:lnTo>
                  <a:close/>
                </a:path>
              </a:pathLst>
            </a:custGeom>
            <a:ln w="12700">
              <a:solidFill>
                <a:srgbClr val="E6001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65" name="object 65"/>
            <p:cNvPicPr/>
            <p:nvPr/>
          </p:nvPicPr>
          <p:blipFill>
            <a:blip r:embed="rId12" cstate="print"/>
            <a:stretch>
              <a:fillRect/>
            </a:stretch>
          </p:blipFill>
          <p:spPr>
            <a:xfrm>
              <a:off x="4538472" y="3924300"/>
              <a:ext cx="230187" cy="205739"/>
            </a:xfrm>
            <a:prstGeom prst="rect">
              <a:avLst/>
            </a:prstGeom>
          </p:spPr>
        </p:pic>
        <p:pic>
          <p:nvPicPr>
            <p:cNvPr id="66" name="object 66"/>
            <p:cNvPicPr/>
            <p:nvPr/>
          </p:nvPicPr>
          <p:blipFill>
            <a:blip r:embed="rId14" cstate="print"/>
            <a:stretch>
              <a:fillRect/>
            </a:stretch>
          </p:blipFill>
          <p:spPr>
            <a:xfrm>
              <a:off x="4497324" y="3872420"/>
              <a:ext cx="313969" cy="347535"/>
            </a:xfrm>
            <a:prstGeom prst="rect">
              <a:avLst/>
            </a:prstGeom>
          </p:spPr>
        </p:pic>
        <p:sp>
          <p:nvSpPr>
            <p:cNvPr id="67" name="object 67"/>
            <p:cNvSpPr/>
            <p:nvPr/>
          </p:nvSpPr>
          <p:spPr>
            <a:xfrm>
              <a:off x="4585716" y="3951732"/>
              <a:ext cx="140335" cy="116205"/>
            </a:xfrm>
            <a:custGeom>
              <a:avLst/>
              <a:gdLst/>
              <a:ahLst/>
              <a:cxnLst/>
              <a:rect l="l" t="t" r="r" b="b"/>
              <a:pathLst>
                <a:path w="140335" h="116204">
                  <a:moveTo>
                    <a:pt x="140208" y="0"/>
                  </a:moveTo>
                  <a:lnTo>
                    <a:pt x="0" y="0"/>
                  </a:lnTo>
                  <a:lnTo>
                    <a:pt x="0" y="115824"/>
                  </a:lnTo>
                  <a:lnTo>
                    <a:pt x="140208" y="115824"/>
                  </a:lnTo>
                  <a:lnTo>
                    <a:pt x="140208" y="0"/>
                  </a:lnTo>
                  <a:close/>
                </a:path>
              </a:pathLst>
            </a:custGeom>
            <a:solidFill>
              <a:srgbClr val="EB7B2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68" name="object 68"/>
            <p:cNvSpPr/>
            <p:nvPr/>
          </p:nvSpPr>
          <p:spPr>
            <a:xfrm>
              <a:off x="4585716" y="3951732"/>
              <a:ext cx="140335" cy="116205"/>
            </a:xfrm>
            <a:custGeom>
              <a:avLst/>
              <a:gdLst/>
              <a:ahLst/>
              <a:cxnLst/>
              <a:rect l="l" t="t" r="r" b="b"/>
              <a:pathLst>
                <a:path w="140335" h="116204">
                  <a:moveTo>
                    <a:pt x="0" y="115824"/>
                  </a:moveTo>
                  <a:lnTo>
                    <a:pt x="140208" y="115824"/>
                  </a:lnTo>
                  <a:lnTo>
                    <a:pt x="140208" y="0"/>
                  </a:lnTo>
                  <a:lnTo>
                    <a:pt x="0" y="0"/>
                  </a:lnTo>
                  <a:lnTo>
                    <a:pt x="0" y="115824"/>
                  </a:lnTo>
                  <a:close/>
                </a:path>
              </a:pathLst>
            </a:custGeom>
            <a:ln w="9525">
              <a:solidFill>
                <a:srgbClr val="EB7B2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69" name="object 69"/>
            <p:cNvSpPr/>
            <p:nvPr/>
          </p:nvSpPr>
          <p:spPr>
            <a:xfrm>
              <a:off x="4934712" y="3938016"/>
              <a:ext cx="222885" cy="161925"/>
            </a:xfrm>
            <a:custGeom>
              <a:avLst/>
              <a:gdLst/>
              <a:ahLst/>
              <a:cxnLst/>
              <a:rect l="l" t="t" r="r" b="b"/>
              <a:pathLst>
                <a:path w="222885" h="161925">
                  <a:moveTo>
                    <a:pt x="0" y="80771"/>
                  </a:moveTo>
                  <a:lnTo>
                    <a:pt x="8739" y="49345"/>
                  </a:lnTo>
                  <a:lnTo>
                    <a:pt x="32575" y="23669"/>
                  </a:lnTo>
                  <a:lnTo>
                    <a:pt x="67937" y="6351"/>
                  </a:lnTo>
                  <a:lnTo>
                    <a:pt x="111251" y="0"/>
                  </a:lnTo>
                  <a:lnTo>
                    <a:pt x="154566" y="6351"/>
                  </a:lnTo>
                  <a:lnTo>
                    <a:pt x="189928" y="23669"/>
                  </a:lnTo>
                  <a:lnTo>
                    <a:pt x="213764" y="49345"/>
                  </a:lnTo>
                  <a:lnTo>
                    <a:pt x="222503" y="80771"/>
                  </a:lnTo>
                  <a:lnTo>
                    <a:pt x="213764" y="112198"/>
                  </a:lnTo>
                  <a:lnTo>
                    <a:pt x="189928" y="137874"/>
                  </a:lnTo>
                  <a:lnTo>
                    <a:pt x="154566" y="155192"/>
                  </a:lnTo>
                  <a:lnTo>
                    <a:pt x="111251" y="161543"/>
                  </a:lnTo>
                  <a:lnTo>
                    <a:pt x="67937" y="155192"/>
                  </a:lnTo>
                  <a:lnTo>
                    <a:pt x="32575" y="137874"/>
                  </a:lnTo>
                  <a:lnTo>
                    <a:pt x="8739" y="112198"/>
                  </a:lnTo>
                  <a:lnTo>
                    <a:pt x="0" y="80771"/>
                  </a:lnTo>
                  <a:close/>
                </a:path>
              </a:pathLst>
            </a:custGeom>
            <a:ln w="12700">
              <a:solidFill>
                <a:srgbClr val="E6001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70" name="object 70"/>
            <p:cNvPicPr/>
            <p:nvPr/>
          </p:nvPicPr>
          <p:blipFill>
            <a:blip r:embed="rId12" cstate="print"/>
            <a:stretch>
              <a:fillRect/>
            </a:stretch>
          </p:blipFill>
          <p:spPr>
            <a:xfrm>
              <a:off x="5134356" y="3924300"/>
              <a:ext cx="230187" cy="205739"/>
            </a:xfrm>
            <a:prstGeom prst="rect">
              <a:avLst/>
            </a:prstGeom>
          </p:spPr>
        </p:pic>
        <p:pic>
          <p:nvPicPr>
            <p:cNvPr id="71" name="object 71"/>
            <p:cNvPicPr/>
            <p:nvPr/>
          </p:nvPicPr>
          <p:blipFill>
            <a:blip r:embed="rId15" cstate="print"/>
            <a:stretch>
              <a:fillRect/>
            </a:stretch>
          </p:blipFill>
          <p:spPr>
            <a:xfrm>
              <a:off x="5100828" y="3872420"/>
              <a:ext cx="297179" cy="347535"/>
            </a:xfrm>
            <a:prstGeom prst="rect">
              <a:avLst/>
            </a:prstGeom>
          </p:spPr>
        </p:pic>
        <p:sp>
          <p:nvSpPr>
            <p:cNvPr id="72" name="object 72"/>
            <p:cNvSpPr/>
            <p:nvPr/>
          </p:nvSpPr>
          <p:spPr>
            <a:xfrm>
              <a:off x="5181600" y="3951732"/>
              <a:ext cx="140335" cy="116205"/>
            </a:xfrm>
            <a:custGeom>
              <a:avLst/>
              <a:gdLst/>
              <a:ahLst/>
              <a:cxnLst/>
              <a:rect l="l" t="t" r="r" b="b"/>
              <a:pathLst>
                <a:path w="140335" h="116204">
                  <a:moveTo>
                    <a:pt x="140208" y="0"/>
                  </a:moveTo>
                  <a:lnTo>
                    <a:pt x="0" y="0"/>
                  </a:lnTo>
                  <a:lnTo>
                    <a:pt x="0" y="115824"/>
                  </a:lnTo>
                  <a:lnTo>
                    <a:pt x="140208" y="115824"/>
                  </a:lnTo>
                  <a:lnTo>
                    <a:pt x="140208" y="0"/>
                  </a:lnTo>
                  <a:close/>
                </a:path>
              </a:pathLst>
            </a:custGeom>
            <a:solidFill>
              <a:srgbClr val="6EAB4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73" name="object 73"/>
            <p:cNvSpPr/>
            <p:nvPr/>
          </p:nvSpPr>
          <p:spPr>
            <a:xfrm>
              <a:off x="5181600" y="3951732"/>
              <a:ext cx="140335" cy="116205"/>
            </a:xfrm>
            <a:custGeom>
              <a:avLst/>
              <a:gdLst/>
              <a:ahLst/>
              <a:cxnLst/>
              <a:rect l="l" t="t" r="r" b="b"/>
              <a:pathLst>
                <a:path w="140335" h="116204">
                  <a:moveTo>
                    <a:pt x="0" y="115824"/>
                  </a:moveTo>
                  <a:lnTo>
                    <a:pt x="140208" y="115824"/>
                  </a:lnTo>
                  <a:lnTo>
                    <a:pt x="140208" y="0"/>
                  </a:lnTo>
                  <a:lnTo>
                    <a:pt x="0" y="0"/>
                  </a:lnTo>
                  <a:lnTo>
                    <a:pt x="0" y="115824"/>
                  </a:lnTo>
                  <a:close/>
                </a:path>
              </a:pathLst>
            </a:custGeom>
            <a:ln w="9525">
              <a:solidFill>
                <a:srgbClr val="6EAB4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74" name="object 74"/>
            <p:cNvSpPr/>
            <p:nvPr/>
          </p:nvSpPr>
          <p:spPr>
            <a:xfrm>
              <a:off x="5497068" y="3938016"/>
              <a:ext cx="220979" cy="161925"/>
            </a:xfrm>
            <a:custGeom>
              <a:avLst/>
              <a:gdLst/>
              <a:ahLst/>
              <a:cxnLst/>
              <a:rect l="l" t="t" r="r" b="b"/>
              <a:pathLst>
                <a:path w="220979" h="161925">
                  <a:moveTo>
                    <a:pt x="0" y="80771"/>
                  </a:moveTo>
                  <a:lnTo>
                    <a:pt x="8691" y="49345"/>
                  </a:lnTo>
                  <a:lnTo>
                    <a:pt x="32385" y="23669"/>
                  </a:lnTo>
                  <a:lnTo>
                    <a:pt x="67508" y="6351"/>
                  </a:lnTo>
                  <a:lnTo>
                    <a:pt x="110490" y="0"/>
                  </a:lnTo>
                  <a:lnTo>
                    <a:pt x="153471" y="6351"/>
                  </a:lnTo>
                  <a:lnTo>
                    <a:pt x="188595" y="23669"/>
                  </a:lnTo>
                  <a:lnTo>
                    <a:pt x="212288" y="49345"/>
                  </a:lnTo>
                  <a:lnTo>
                    <a:pt x="220980" y="80771"/>
                  </a:lnTo>
                  <a:lnTo>
                    <a:pt x="212288" y="112198"/>
                  </a:lnTo>
                  <a:lnTo>
                    <a:pt x="188595" y="137874"/>
                  </a:lnTo>
                  <a:lnTo>
                    <a:pt x="153471" y="155192"/>
                  </a:lnTo>
                  <a:lnTo>
                    <a:pt x="110490" y="161543"/>
                  </a:lnTo>
                  <a:lnTo>
                    <a:pt x="67508" y="155192"/>
                  </a:lnTo>
                  <a:lnTo>
                    <a:pt x="32385" y="137874"/>
                  </a:lnTo>
                  <a:lnTo>
                    <a:pt x="8691" y="112198"/>
                  </a:lnTo>
                  <a:lnTo>
                    <a:pt x="0" y="80771"/>
                  </a:lnTo>
                  <a:close/>
                </a:path>
              </a:pathLst>
            </a:custGeom>
            <a:ln w="12700">
              <a:solidFill>
                <a:srgbClr val="E6001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75" name="object 75"/>
            <p:cNvPicPr/>
            <p:nvPr/>
          </p:nvPicPr>
          <p:blipFill>
            <a:blip r:embed="rId12" cstate="print"/>
            <a:stretch>
              <a:fillRect/>
            </a:stretch>
          </p:blipFill>
          <p:spPr>
            <a:xfrm>
              <a:off x="5696712" y="3924300"/>
              <a:ext cx="230187" cy="205739"/>
            </a:xfrm>
            <a:prstGeom prst="rect">
              <a:avLst/>
            </a:prstGeom>
          </p:spPr>
        </p:pic>
        <p:pic>
          <p:nvPicPr>
            <p:cNvPr id="76" name="object 76"/>
            <p:cNvPicPr/>
            <p:nvPr/>
          </p:nvPicPr>
          <p:blipFill>
            <a:blip r:embed="rId16" cstate="print"/>
            <a:stretch>
              <a:fillRect/>
            </a:stretch>
          </p:blipFill>
          <p:spPr>
            <a:xfrm>
              <a:off x="5654040" y="3872420"/>
              <a:ext cx="313969" cy="347535"/>
            </a:xfrm>
            <a:prstGeom prst="rect">
              <a:avLst/>
            </a:prstGeom>
          </p:spPr>
        </p:pic>
        <p:sp>
          <p:nvSpPr>
            <p:cNvPr id="77" name="object 77"/>
            <p:cNvSpPr/>
            <p:nvPr/>
          </p:nvSpPr>
          <p:spPr>
            <a:xfrm>
              <a:off x="5743956" y="3951732"/>
              <a:ext cx="140335" cy="116205"/>
            </a:xfrm>
            <a:custGeom>
              <a:avLst/>
              <a:gdLst/>
              <a:ahLst/>
              <a:cxnLst/>
              <a:rect l="l" t="t" r="r" b="b"/>
              <a:pathLst>
                <a:path w="140335" h="116204">
                  <a:moveTo>
                    <a:pt x="140208" y="0"/>
                  </a:moveTo>
                  <a:lnTo>
                    <a:pt x="0" y="0"/>
                  </a:lnTo>
                  <a:lnTo>
                    <a:pt x="0" y="115824"/>
                  </a:lnTo>
                  <a:lnTo>
                    <a:pt x="140208" y="115824"/>
                  </a:lnTo>
                  <a:lnTo>
                    <a:pt x="140208" y="0"/>
                  </a:lnTo>
                  <a:close/>
                </a:path>
              </a:pathLst>
            </a:custGeom>
            <a:solidFill>
              <a:srgbClr val="FCBD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78" name="object 78"/>
            <p:cNvSpPr/>
            <p:nvPr/>
          </p:nvSpPr>
          <p:spPr>
            <a:xfrm>
              <a:off x="5743956" y="3951732"/>
              <a:ext cx="140335" cy="116205"/>
            </a:xfrm>
            <a:custGeom>
              <a:avLst/>
              <a:gdLst/>
              <a:ahLst/>
              <a:cxnLst/>
              <a:rect l="l" t="t" r="r" b="b"/>
              <a:pathLst>
                <a:path w="140335" h="116204">
                  <a:moveTo>
                    <a:pt x="0" y="115824"/>
                  </a:moveTo>
                  <a:lnTo>
                    <a:pt x="140208" y="115824"/>
                  </a:lnTo>
                  <a:lnTo>
                    <a:pt x="140208" y="0"/>
                  </a:lnTo>
                  <a:lnTo>
                    <a:pt x="0" y="0"/>
                  </a:lnTo>
                  <a:lnTo>
                    <a:pt x="0" y="115824"/>
                  </a:lnTo>
                  <a:close/>
                </a:path>
              </a:pathLst>
            </a:custGeom>
            <a:ln w="9525">
              <a:solidFill>
                <a:srgbClr val="FCBD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79" name="object 79"/>
          <p:cNvSpPr txBox="1"/>
          <p:nvPr/>
        </p:nvSpPr>
        <p:spPr>
          <a:xfrm>
            <a:off x="4046601" y="3925951"/>
            <a:ext cx="1821814" cy="17780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tab pos="366395" algn="l"/>
                <a:tab pos="568960" algn="l"/>
                <a:tab pos="962025" algn="l"/>
                <a:tab pos="1174115" algn="l"/>
                <a:tab pos="1524635" algn="l"/>
                <a:tab pos="1727200" algn="l"/>
              </a:tabLst>
              <a:defRPr/>
            </a:pPr>
            <a:r>
              <a:rPr kumimoji="0" sz="1500" b="0" i="0" u="none" strike="noStrike" kern="1200" cap="none" spc="-75" normalizeH="0" baseline="2777" noProof="0" dirty="0">
                <a:ln>
                  <a:noFill/>
                </a:ln>
                <a:solidFill>
                  <a:srgbClr val="252525"/>
                </a:solidFill>
                <a:effectLst/>
                <a:uLnTx/>
                <a:uFillTx/>
                <a:latin typeface="微软雅黑"/>
                <a:ea typeface="+mn-ea"/>
                <a:cs typeface="微软雅黑"/>
              </a:rPr>
              <a:t>a</a:t>
            </a:r>
            <a:r>
              <a:rPr kumimoji="0" sz="1500" b="0" i="0" u="none" strike="noStrike" kern="1200" cap="none" spc="0" normalizeH="0" baseline="2777" noProof="0" dirty="0">
                <a:ln>
                  <a:noFill/>
                </a:ln>
                <a:solidFill>
                  <a:srgbClr val="252525"/>
                </a:solidFill>
                <a:effectLst/>
                <a:uLnTx/>
                <a:uFillTx/>
                <a:latin typeface="微软雅黑"/>
                <a:ea typeface="+mn-ea"/>
                <a:cs typeface="微软雅黑"/>
              </a:rPr>
              <a:t>	</a:t>
            </a:r>
            <a:r>
              <a:rPr kumimoji="0" sz="1000" b="0" i="0" u="none" strike="noStrike" kern="1200" cap="none" spc="-50" normalizeH="0" baseline="0" noProof="0" dirty="0">
                <a:ln>
                  <a:noFill/>
                </a:ln>
                <a:solidFill>
                  <a:srgbClr val="252525"/>
                </a:solidFill>
                <a:effectLst/>
                <a:uLnTx/>
                <a:uFillTx/>
                <a:latin typeface="微软雅黑"/>
                <a:ea typeface="+mn-ea"/>
                <a:cs typeface="微软雅黑"/>
              </a:rPr>
              <a:t>1</a:t>
            </a:r>
            <a:r>
              <a:rPr kumimoji="0" sz="1000" b="0" i="0" u="none" strike="noStrike" kern="1200" cap="none" spc="0" normalizeH="0" baseline="0" noProof="0" dirty="0">
                <a:ln>
                  <a:noFill/>
                </a:ln>
                <a:solidFill>
                  <a:srgbClr val="252525"/>
                </a:solidFill>
                <a:effectLst/>
                <a:uLnTx/>
                <a:uFillTx/>
                <a:latin typeface="微软雅黑"/>
                <a:ea typeface="+mn-ea"/>
                <a:cs typeface="微软雅黑"/>
              </a:rPr>
              <a:t>	</a:t>
            </a:r>
            <a:r>
              <a:rPr kumimoji="0" sz="1500" b="0" i="0" u="none" strike="noStrike" kern="1200" cap="none" spc="-75" normalizeH="0" baseline="2777" noProof="0" dirty="0">
                <a:ln>
                  <a:noFill/>
                </a:ln>
                <a:solidFill>
                  <a:srgbClr val="252525"/>
                </a:solidFill>
                <a:effectLst/>
                <a:uLnTx/>
                <a:uFillTx/>
                <a:latin typeface="微软雅黑"/>
                <a:ea typeface="+mn-ea"/>
                <a:cs typeface="微软雅黑"/>
              </a:rPr>
              <a:t>b</a:t>
            </a:r>
            <a:r>
              <a:rPr kumimoji="0" sz="1500" b="0" i="0" u="none" strike="noStrike" kern="1200" cap="none" spc="0" normalizeH="0" baseline="2777" noProof="0" dirty="0">
                <a:ln>
                  <a:noFill/>
                </a:ln>
                <a:solidFill>
                  <a:srgbClr val="252525"/>
                </a:solidFill>
                <a:effectLst/>
                <a:uLnTx/>
                <a:uFillTx/>
                <a:latin typeface="微软雅黑"/>
                <a:ea typeface="+mn-ea"/>
                <a:cs typeface="微软雅黑"/>
              </a:rPr>
              <a:t>	</a:t>
            </a:r>
            <a:r>
              <a:rPr kumimoji="0" sz="1000" b="0" i="0" u="none" strike="noStrike" kern="1200" cap="none" spc="-50" normalizeH="0" baseline="0" noProof="0" dirty="0">
                <a:ln>
                  <a:noFill/>
                </a:ln>
                <a:solidFill>
                  <a:srgbClr val="252525"/>
                </a:solidFill>
                <a:effectLst/>
                <a:uLnTx/>
                <a:uFillTx/>
                <a:latin typeface="微软雅黑"/>
                <a:ea typeface="+mn-ea"/>
                <a:cs typeface="微软雅黑"/>
              </a:rPr>
              <a:t>2</a:t>
            </a:r>
            <a:r>
              <a:rPr kumimoji="0" sz="1000" b="0" i="0" u="none" strike="noStrike" kern="1200" cap="none" spc="0" normalizeH="0" baseline="0" noProof="0" dirty="0">
                <a:ln>
                  <a:noFill/>
                </a:ln>
                <a:solidFill>
                  <a:srgbClr val="252525"/>
                </a:solidFill>
                <a:effectLst/>
                <a:uLnTx/>
                <a:uFillTx/>
                <a:latin typeface="微软雅黑"/>
                <a:ea typeface="+mn-ea"/>
                <a:cs typeface="微软雅黑"/>
              </a:rPr>
              <a:t>	</a:t>
            </a:r>
            <a:r>
              <a:rPr kumimoji="0" sz="1500" b="0" i="0" u="none" strike="noStrike" kern="1200" cap="none" spc="-75" normalizeH="0" baseline="2777" noProof="0" dirty="0">
                <a:ln>
                  <a:noFill/>
                </a:ln>
                <a:solidFill>
                  <a:srgbClr val="252525"/>
                </a:solidFill>
                <a:effectLst/>
                <a:uLnTx/>
                <a:uFillTx/>
                <a:latin typeface="微软雅黑"/>
                <a:ea typeface="+mn-ea"/>
                <a:cs typeface="微软雅黑"/>
              </a:rPr>
              <a:t>c</a:t>
            </a:r>
            <a:r>
              <a:rPr kumimoji="0" sz="1500" b="0" i="0" u="none" strike="noStrike" kern="1200" cap="none" spc="0" normalizeH="0" baseline="2777" noProof="0" dirty="0">
                <a:ln>
                  <a:noFill/>
                </a:ln>
                <a:solidFill>
                  <a:srgbClr val="252525"/>
                </a:solidFill>
                <a:effectLst/>
                <a:uLnTx/>
                <a:uFillTx/>
                <a:latin typeface="微软雅黑"/>
                <a:ea typeface="+mn-ea"/>
                <a:cs typeface="微软雅黑"/>
              </a:rPr>
              <a:t>	</a:t>
            </a:r>
            <a:r>
              <a:rPr kumimoji="0" sz="1000" b="0" i="0" u="none" strike="noStrike" kern="1200" cap="none" spc="-50" normalizeH="0" baseline="0" noProof="0" dirty="0">
                <a:ln>
                  <a:noFill/>
                </a:ln>
                <a:solidFill>
                  <a:srgbClr val="252525"/>
                </a:solidFill>
                <a:effectLst/>
                <a:uLnTx/>
                <a:uFillTx/>
                <a:latin typeface="微软雅黑"/>
                <a:ea typeface="+mn-ea"/>
                <a:cs typeface="微软雅黑"/>
              </a:rPr>
              <a:t>3</a:t>
            </a:r>
            <a:r>
              <a:rPr kumimoji="0" sz="1000" b="0" i="0" u="none" strike="noStrike" kern="1200" cap="none" spc="0" normalizeH="0" baseline="0" noProof="0" dirty="0">
                <a:ln>
                  <a:noFill/>
                </a:ln>
                <a:solidFill>
                  <a:srgbClr val="252525"/>
                </a:solidFill>
                <a:effectLst/>
                <a:uLnTx/>
                <a:uFillTx/>
                <a:latin typeface="微软雅黑"/>
                <a:ea typeface="+mn-ea"/>
                <a:cs typeface="微软雅黑"/>
              </a:rPr>
              <a:t>	</a:t>
            </a:r>
            <a:r>
              <a:rPr kumimoji="0" sz="1500" b="0" i="0" u="none" strike="noStrike" kern="1200" cap="none" spc="-75" normalizeH="0" baseline="2777" noProof="0" dirty="0">
                <a:ln>
                  <a:noFill/>
                </a:ln>
                <a:solidFill>
                  <a:srgbClr val="252525"/>
                </a:solidFill>
                <a:effectLst/>
                <a:uLnTx/>
                <a:uFillTx/>
                <a:latin typeface="微软雅黑"/>
                <a:ea typeface="+mn-ea"/>
                <a:cs typeface="微软雅黑"/>
              </a:rPr>
              <a:t>d</a:t>
            </a:r>
            <a:endParaRPr kumimoji="0" sz="1500" b="0" i="0" u="none" strike="noStrike" kern="1200" cap="none" spc="0" normalizeH="0" baseline="2777" noProof="0">
              <a:ln>
                <a:noFill/>
              </a:ln>
              <a:solidFill>
                <a:prstClr val="black"/>
              </a:solidFill>
              <a:effectLst/>
              <a:uLnTx/>
              <a:uFillTx/>
              <a:latin typeface="微软雅黑"/>
              <a:ea typeface="+mn-ea"/>
              <a:cs typeface="微软雅黑"/>
            </a:endParaRPr>
          </a:p>
        </p:txBody>
      </p:sp>
      <p:sp>
        <p:nvSpPr>
          <p:cNvPr id="80" name="object 80"/>
          <p:cNvSpPr txBox="1"/>
          <p:nvPr/>
        </p:nvSpPr>
        <p:spPr>
          <a:xfrm>
            <a:off x="289356" y="3499865"/>
            <a:ext cx="5836920" cy="43942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tab pos="3109595" algn="l"/>
              </a:tabLst>
              <a:defRPr/>
            </a:pPr>
            <a:r>
              <a:rPr kumimoji="0" sz="1050" b="1" i="0" u="none" strike="noStrike" kern="1200" cap="none" spc="-10" normalizeH="0" baseline="0" noProof="0" dirty="0">
                <a:ln>
                  <a:noFill/>
                </a:ln>
                <a:solidFill>
                  <a:srgbClr val="252525"/>
                </a:solidFill>
                <a:effectLst/>
                <a:uLnTx/>
                <a:uFillTx/>
                <a:latin typeface="微软雅黑"/>
                <a:ea typeface="+mn-ea"/>
                <a:cs typeface="微软雅黑"/>
              </a:rPr>
              <a:t>Broadcast</a:t>
            </a:r>
            <a:r>
              <a:rPr kumimoji="0" sz="1050" b="0" i="0" u="none" strike="noStrike" kern="1200" cap="none" spc="-10" normalizeH="0" baseline="0" noProof="0" dirty="0">
                <a:ln>
                  <a:noFill/>
                </a:ln>
                <a:solidFill>
                  <a:srgbClr val="252525"/>
                </a:solidFill>
                <a:effectLst/>
                <a:uLnTx/>
                <a:uFillTx/>
                <a:latin typeface="微软雅黑"/>
                <a:ea typeface="+mn-ea"/>
                <a:cs typeface="微软雅黑"/>
              </a:rPr>
              <a:t>：</a:t>
            </a:r>
            <a:r>
              <a:rPr kumimoji="0" sz="1050" b="0" i="0" u="none" strike="noStrike" kern="1200" cap="none" spc="0" normalizeH="0" baseline="0" noProof="0" dirty="0">
                <a:ln>
                  <a:noFill/>
                </a:ln>
                <a:solidFill>
                  <a:srgbClr val="252525"/>
                </a:solidFill>
                <a:effectLst/>
                <a:uLnTx/>
                <a:uFillTx/>
                <a:latin typeface="微软雅黑"/>
                <a:ea typeface="+mn-ea"/>
                <a:cs typeface="微软雅黑"/>
              </a:rPr>
              <a:t>将主节点的</a:t>
            </a:r>
            <a:r>
              <a:rPr kumimoji="0" sz="1050" b="0" i="0" u="none" strike="noStrike" kern="1200" cap="none" spc="-15" normalizeH="0" baseline="0" noProof="0" dirty="0">
                <a:ln>
                  <a:noFill/>
                </a:ln>
                <a:solidFill>
                  <a:srgbClr val="252525"/>
                </a:solidFill>
                <a:effectLst/>
                <a:uLnTx/>
                <a:uFillTx/>
                <a:latin typeface="微软雅黑"/>
                <a:ea typeface="+mn-ea"/>
                <a:cs typeface="微软雅黑"/>
              </a:rPr>
              <a:t>数</a:t>
            </a:r>
            <a:r>
              <a:rPr kumimoji="0" sz="1050" b="0" i="0" u="none" strike="noStrike" kern="1200" cap="none" spc="0" normalizeH="0" baseline="0" noProof="0" dirty="0">
                <a:ln>
                  <a:noFill/>
                </a:ln>
                <a:solidFill>
                  <a:srgbClr val="252525"/>
                </a:solidFill>
                <a:effectLst/>
                <a:uLnTx/>
                <a:uFillTx/>
                <a:latin typeface="微软雅黑"/>
                <a:ea typeface="+mn-ea"/>
                <a:cs typeface="微软雅黑"/>
              </a:rPr>
              <a:t>据</a:t>
            </a:r>
            <a:r>
              <a:rPr kumimoji="0" sz="1050" b="0" i="0" u="none" strike="noStrike" kern="1200" cap="none" spc="-15" normalizeH="0" baseline="0" noProof="0" dirty="0">
                <a:ln>
                  <a:noFill/>
                </a:ln>
                <a:solidFill>
                  <a:srgbClr val="252525"/>
                </a:solidFill>
                <a:effectLst/>
                <a:uLnTx/>
                <a:uFillTx/>
                <a:latin typeface="微软雅黑"/>
                <a:ea typeface="+mn-ea"/>
                <a:cs typeface="微软雅黑"/>
              </a:rPr>
              <a:t>广</a:t>
            </a:r>
            <a:r>
              <a:rPr kumimoji="0" sz="1050" b="0" i="0" u="none" strike="noStrike" kern="1200" cap="none" spc="0" normalizeH="0" baseline="0" noProof="0" dirty="0">
                <a:ln>
                  <a:noFill/>
                </a:ln>
                <a:solidFill>
                  <a:srgbClr val="252525"/>
                </a:solidFill>
                <a:effectLst/>
                <a:uLnTx/>
                <a:uFillTx/>
                <a:latin typeface="微软雅黑"/>
                <a:ea typeface="+mn-ea"/>
                <a:cs typeface="微软雅黑"/>
              </a:rPr>
              <a:t>播</a:t>
            </a:r>
            <a:r>
              <a:rPr kumimoji="0" sz="1050" b="0" i="0" u="none" strike="noStrike" kern="1200" cap="none" spc="-15" normalizeH="0" baseline="0" noProof="0" dirty="0">
                <a:ln>
                  <a:noFill/>
                </a:ln>
                <a:solidFill>
                  <a:srgbClr val="252525"/>
                </a:solidFill>
                <a:effectLst/>
                <a:uLnTx/>
                <a:uFillTx/>
                <a:latin typeface="微软雅黑"/>
                <a:ea typeface="+mn-ea"/>
                <a:cs typeface="微软雅黑"/>
              </a:rPr>
              <a:t>至</a:t>
            </a:r>
            <a:r>
              <a:rPr kumimoji="0" sz="1050" b="0" i="0" u="none" strike="noStrike" kern="1200" cap="none" spc="0" normalizeH="0" baseline="0" noProof="0" dirty="0">
                <a:ln>
                  <a:noFill/>
                </a:ln>
                <a:solidFill>
                  <a:srgbClr val="252525"/>
                </a:solidFill>
                <a:effectLst/>
                <a:uLnTx/>
                <a:uFillTx/>
                <a:latin typeface="微软雅黑"/>
                <a:ea typeface="+mn-ea"/>
                <a:cs typeface="微软雅黑"/>
              </a:rPr>
              <a:t>其</a:t>
            </a:r>
            <a:r>
              <a:rPr kumimoji="0" sz="1050" b="0" i="0" u="none" strike="noStrike" kern="1200" cap="none" spc="-15" normalizeH="0" baseline="0" noProof="0" dirty="0">
                <a:ln>
                  <a:noFill/>
                </a:ln>
                <a:solidFill>
                  <a:srgbClr val="252525"/>
                </a:solidFill>
                <a:effectLst/>
                <a:uLnTx/>
                <a:uFillTx/>
                <a:latin typeface="微软雅黑"/>
                <a:ea typeface="+mn-ea"/>
                <a:cs typeface="微软雅黑"/>
              </a:rPr>
              <a:t>他</a:t>
            </a:r>
            <a:r>
              <a:rPr kumimoji="0" sz="1050" b="0" i="0" u="none" strike="noStrike" kern="1200" cap="none" spc="0" normalizeH="0" baseline="0" noProof="0" dirty="0">
                <a:ln>
                  <a:noFill/>
                </a:ln>
                <a:solidFill>
                  <a:srgbClr val="252525"/>
                </a:solidFill>
                <a:effectLst/>
                <a:uLnTx/>
                <a:uFillTx/>
                <a:latin typeface="微软雅黑"/>
                <a:ea typeface="+mn-ea"/>
                <a:cs typeface="微软雅黑"/>
              </a:rPr>
              <a:t>节</a:t>
            </a:r>
            <a:r>
              <a:rPr kumimoji="0" sz="1050" b="0" i="0" u="none" strike="noStrike" kern="1200" cap="none" spc="-50" normalizeH="0" baseline="0" noProof="0" dirty="0">
                <a:ln>
                  <a:noFill/>
                </a:ln>
                <a:solidFill>
                  <a:srgbClr val="252525"/>
                </a:solidFill>
                <a:effectLst/>
                <a:uLnTx/>
                <a:uFillTx/>
                <a:latin typeface="微软雅黑"/>
                <a:ea typeface="+mn-ea"/>
                <a:cs typeface="微软雅黑"/>
              </a:rPr>
              <a:t>点</a:t>
            </a:r>
            <a:r>
              <a:rPr kumimoji="0" sz="1050" b="0" i="0" u="none" strike="noStrike" kern="1200" cap="none" spc="0" normalizeH="0" baseline="0" noProof="0" dirty="0">
                <a:ln>
                  <a:noFill/>
                </a:ln>
                <a:solidFill>
                  <a:srgbClr val="252525"/>
                </a:solidFill>
                <a:effectLst/>
                <a:uLnTx/>
                <a:uFillTx/>
                <a:latin typeface="微软雅黑"/>
                <a:ea typeface="+mn-ea"/>
                <a:cs typeface="微软雅黑"/>
              </a:rPr>
              <a:t>	</a:t>
            </a:r>
            <a:r>
              <a:rPr kumimoji="0" sz="1650" b="1" i="0" u="none" strike="noStrike" kern="1200" cap="none" spc="-15" normalizeH="0" baseline="2525" noProof="0" dirty="0">
                <a:ln>
                  <a:noFill/>
                </a:ln>
                <a:solidFill>
                  <a:srgbClr val="252525"/>
                </a:solidFill>
                <a:effectLst/>
                <a:uLnTx/>
                <a:uFillTx/>
                <a:latin typeface="微软雅黑"/>
                <a:ea typeface="+mn-ea"/>
                <a:cs typeface="微软雅黑"/>
              </a:rPr>
              <a:t>Gather</a:t>
            </a:r>
            <a:r>
              <a:rPr kumimoji="0" sz="1650" b="0" i="0" u="none" strike="noStrike" kern="1200" cap="none" spc="-15" normalizeH="0" baseline="2525" noProof="0" dirty="0">
                <a:ln>
                  <a:noFill/>
                </a:ln>
                <a:solidFill>
                  <a:srgbClr val="252525"/>
                </a:solidFill>
                <a:effectLst/>
                <a:uLnTx/>
                <a:uFillTx/>
                <a:latin typeface="微软雅黑"/>
                <a:ea typeface="+mn-ea"/>
                <a:cs typeface="微软雅黑"/>
              </a:rPr>
              <a:t>：</a:t>
            </a:r>
            <a:r>
              <a:rPr kumimoji="0" sz="1650" b="0" i="0" u="none" strike="noStrike" kern="1200" cap="none" spc="0" normalizeH="0" baseline="2525" noProof="0" dirty="0">
                <a:ln>
                  <a:noFill/>
                </a:ln>
                <a:solidFill>
                  <a:srgbClr val="252525"/>
                </a:solidFill>
                <a:effectLst/>
                <a:uLnTx/>
                <a:uFillTx/>
                <a:latin typeface="微软雅黑"/>
                <a:ea typeface="+mn-ea"/>
                <a:cs typeface="微软雅黑"/>
              </a:rPr>
              <a:t>把多个节</a:t>
            </a:r>
            <a:r>
              <a:rPr kumimoji="0" sz="1650" b="0" i="0" u="none" strike="noStrike" kern="1200" cap="none" spc="-22" normalizeH="0" baseline="2525" noProof="0" dirty="0">
                <a:ln>
                  <a:noFill/>
                </a:ln>
                <a:solidFill>
                  <a:srgbClr val="252525"/>
                </a:solidFill>
                <a:effectLst/>
                <a:uLnTx/>
                <a:uFillTx/>
                <a:latin typeface="微软雅黑"/>
                <a:ea typeface="+mn-ea"/>
                <a:cs typeface="微软雅黑"/>
              </a:rPr>
              <a:t>点</a:t>
            </a:r>
            <a:r>
              <a:rPr kumimoji="0" sz="1650" b="0" i="0" u="none" strike="noStrike" kern="1200" cap="none" spc="0" normalizeH="0" baseline="2525" noProof="0" dirty="0">
                <a:ln>
                  <a:noFill/>
                </a:ln>
                <a:solidFill>
                  <a:srgbClr val="252525"/>
                </a:solidFill>
                <a:effectLst/>
                <a:uLnTx/>
                <a:uFillTx/>
                <a:latin typeface="微软雅黑"/>
                <a:ea typeface="+mn-ea"/>
                <a:cs typeface="微软雅黑"/>
              </a:rPr>
              <a:t>的数</a:t>
            </a:r>
            <a:r>
              <a:rPr kumimoji="0" sz="1650" b="0" i="0" u="none" strike="noStrike" kern="1200" cap="none" spc="-22" normalizeH="0" baseline="2525" noProof="0" dirty="0">
                <a:ln>
                  <a:noFill/>
                </a:ln>
                <a:solidFill>
                  <a:srgbClr val="252525"/>
                </a:solidFill>
                <a:effectLst/>
                <a:uLnTx/>
                <a:uFillTx/>
                <a:latin typeface="微软雅黑"/>
                <a:ea typeface="+mn-ea"/>
                <a:cs typeface="微软雅黑"/>
              </a:rPr>
              <a:t>据</a:t>
            </a:r>
            <a:r>
              <a:rPr kumimoji="0" sz="1650" b="0" i="0" u="none" strike="noStrike" kern="1200" cap="none" spc="0" normalizeH="0" baseline="2525" noProof="0" dirty="0">
                <a:ln>
                  <a:noFill/>
                </a:ln>
                <a:solidFill>
                  <a:srgbClr val="252525"/>
                </a:solidFill>
                <a:effectLst/>
                <a:uLnTx/>
                <a:uFillTx/>
                <a:latin typeface="微软雅黑"/>
                <a:ea typeface="+mn-ea"/>
                <a:cs typeface="微软雅黑"/>
              </a:rPr>
              <a:t>收集</a:t>
            </a:r>
            <a:r>
              <a:rPr kumimoji="0" sz="1650" b="0" i="0" u="none" strike="noStrike" kern="1200" cap="none" spc="-22" normalizeH="0" baseline="2525" noProof="0" dirty="0">
                <a:ln>
                  <a:noFill/>
                </a:ln>
                <a:solidFill>
                  <a:srgbClr val="252525"/>
                </a:solidFill>
                <a:effectLst/>
                <a:uLnTx/>
                <a:uFillTx/>
                <a:latin typeface="微软雅黑"/>
                <a:ea typeface="+mn-ea"/>
                <a:cs typeface="微软雅黑"/>
              </a:rPr>
              <a:t>到</a:t>
            </a:r>
            <a:r>
              <a:rPr kumimoji="0" sz="1650" b="0" i="0" u="none" strike="noStrike" kern="1200" cap="none" spc="0" normalizeH="0" baseline="2525" noProof="0" dirty="0">
                <a:ln>
                  <a:noFill/>
                </a:ln>
                <a:solidFill>
                  <a:srgbClr val="252525"/>
                </a:solidFill>
                <a:effectLst/>
                <a:uLnTx/>
                <a:uFillTx/>
                <a:latin typeface="微软雅黑"/>
                <a:ea typeface="+mn-ea"/>
                <a:cs typeface="微软雅黑"/>
              </a:rPr>
              <a:t>一个</a:t>
            </a:r>
            <a:r>
              <a:rPr kumimoji="0" sz="1650" b="0" i="0" u="none" strike="noStrike" kern="1200" cap="none" spc="-22" normalizeH="0" baseline="2525" noProof="0" dirty="0">
                <a:ln>
                  <a:noFill/>
                </a:ln>
                <a:solidFill>
                  <a:srgbClr val="252525"/>
                </a:solidFill>
                <a:effectLst/>
                <a:uLnTx/>
                <a:uFillTx/>
                <a:latin typeface="微软雅黑"/>
                <a:ea typeface="+mn-ea"/>
                <a:cs typeface="微软雅黑"/>
              </a:rPr>
              <a:t>节</a:t>
            </a:r>
            <a:r>
              <a:rPr kumimoji="0" sz="1650" b="0" i="0" u="none" strike="noStrike" kern="1200" cap="none" spc="-75" normalizeH="0" baseline="2525" noProof="0" dirty="0">
                <a:ln>
                  <a:noFill/>
                </a:ln>
                <a:solidFill>
                  <a:srgbClr val="252525"/>
                </a:solidFill>
                <a:effectLst/>
                <a:uLnTx/>
                <a:uFillTx/>
                <a:latin typeface="微软雅黑"/>
                <a:ea typeface="+mn-ea"/>
                <a:cs typeface="微软雅黑"/>
              </a:rPr>
              <a:t>点</a:t>
            </a:r>
            <a:endParaRPr kumimoji="0" sz="1650" b="0" i="0" u="none" strike="noStrike" kern="1200" cap="none" spc="0" normalizeH="0" baseline="2525" noProof="0">
              <a:ln>
                <a:noFill/>
              </a:ln>
              <a:solidFill>
                <a:prstClr val="black"/>
              </a:solidFill>
              <a:effectLst/>
              <a:uLnTx/>
              <a:uFillTx/>
              <a:latin typeface="微软雅黑"/>
              <a:ea typeface="+mn-ea"/>
              <a:cs typeface="微软雅黑"/>
            </a:endParaRPr>
          </a:p>
          <a:p>
            <a:pPr marL="1064260" marR="0" lvl="0" indent="0" algn="l" defTabSz="914400" rtl="0" eaLnBrk="1" fontAlgn="auto" latinLnBrk="0" hangingPunct="1">
              <a:lnSpc>
                <a:spcPct val="100000"/>
              </a:lnSpc>
              <a:spcBef>
                <a:spcPts val="735"/>
              </a:spcBef>
              <a:spcAft>
                <a:spcPts val="0"/>
              </a:spcAft>
              <a:buClrTx/>
              <a:buSzTx/>
              <a:buFontTx/>
              <a:buNone/>
              <a:tabLst>
                <a:tab pos="3499485" algn="l"/>
                <a:tab pos="4070985" algn="l"/>
                <a:tab pos="4641850" algn="l"/>
                <a:tab pos="5218430" algn="l"/>
              </a:tabLst>
              <a:defRPr/>
            </a:pPr>
            <a:r>
              <a:rPr kumimoji="0" sz="1500" b="0" i="0" u="none" strike="noStrike" kern="1200" cap="none" spc="-30" normalizeH="0" baseline="2777" noProof="0" dirty="0">
                <a:ln>
                  <a:noFill/>
                </a:ln>
                <a:solidFill>
                  <a:srgbClr val="252525"/>
                </a:solidFill>
                <a:effectLst/>
                <a:uLnTx/>
                <a:uFillTx/>
                <a:latin typeface="微软雅黑"/>
                <a:ea typeface="+mn-ea"/>
                <a:cs typeface="微软雅黑"/>
              </a:rPr>
              <a:t>XPU0</a:t>
            </a:r>
            <a:r>
              <a:rPr kumimoji="0" sz="1500" b="0" i="0" u="none" strike="noStrike" kern="1200" cap="none" spc="0" normalizeH="0" baseline="2777" noProof="0" dirty="0">
                <a:ln>
                  <a:noFill/>
                </a:ln>
                <a:solidFill>
                  <a:srgbClr val="252525"/>
                </a:solidFill>
                <a:effectLst/>
                <a:uLnTx/>
                <a:uFillTx/>
                <a:latin typeface="微软雅黑"/>
                <a:ea typeface="+mn-ea"/>
                <a:cs typeface="微软雅黑"/>
              </a:rPr>
              <a:t>	</a:t>
            </a:r>
            <a:r>
              <a:rPr kumimoji="0" sz="1500" b="0" i="0" u="none" strike="noStrike" kern="1200" cap="none" spc="-30" normalizeH="0" baseline="2777" noProof="0" dirty="0">
                <a:ln>
                  <a:noFill/>
                </a:ln>
                <a:solidFill>
                  <a:srgbClr val="252525"/>
                </a:solidFill>
                <a:effectLst/>
                <a:uLnTx/>
                <a:uFillTx/>
                <a:latin typeface="微软雅黑"/>
                <a:ea typeface="+mn-ea"/>
                <a:cs typeface="微软雅黑"/>
              </a:rPr>
              <a:t>XPU0</a:t>
            </a:r>
            <a:r>
              <a:rPr kumimoji="0" sz="1500" b="0" i="0" u="none" strike="noStrike" kern="1200" cap="none" spc="0" normalizeH="0" baseline="2777" noProof="0" dirty="0">
                <a:ln>
                  <a:noFill/>
                </a:ln>
                <a:solidFill>
                  <a:srgbClr val="252525"/>
                </a:solidFill>
                <a:effectLst/>
                <a:uLnTx/>
                <a:uFillTx/>
                <a:latin typeface="微软雅黑"/>
                <a:ea typeface="+mn-ea"/>
                <a:cs typeface="微软雅黑"/>
              </a:rPr>
              <a:t>	</a:t>
            </a:r>
            <a:r>
              <a:rPr kumimoji="0" sz="1000" b="0" i="0" u="none" strike="noStrike" kern="1200" cap="none" spc="-20" normalizeH="0" baseline="0" noProof="0" dirty="0">
                <a:ln>
                  <a:noFill/>
                </a:ln>
                <a:solidFill>
                  <a:srgbClr val="252525"/>
                </a:solidFill>
                <a:effectLst/>
                <a:uLnTx/>
                <a:uFillTx/>
                <a:latin typeface="微软雅黑"/>
                <a:ea typeface="+mn-ea"/>
                <a:cs typeface="微软雅黑"/>
              </a:rPr>
              <a:t>XPU1</a:t>
            </a:r>
            <a:r>
              <a:rPr kumimoji="0" sz="1000" b="0" i="0" u="none" strike="noStrike" kern="1200" cap="none" spc="0" normalizeH="0" baseline="0" noProof="0" dirty="0">
                <a:ln>
                  <a:noFill/>
                </a:ln>
                <a:solidFill>
                  <a:srgbClr val="252525"/>
                </a:solidFill>
                <a:effectLst/>
                <a:uLnTx/>
                <a:uFillTx/>
                <a:latin typeface="微软雅黑"/>
                <a:ea typeface="+mn-ea"/>
                <a:cs typeface="微软雅黑"/>
              </a:rPr>
              <a:t>	</a:t>
            </a:r>
            <a:r>
              <a:rPr kumimoji="0" sz="1000" b="0" i="0" u="none" strike="noStrike" kern="1200" cap="none" spc="-20" normalizeH="0" baseline="0" noProof="0" dirty="0">
                <a:ln>
                  <a:noFill/>
                </a:ln>
                <a:solidFill>
                  <a:srgbClr val="252525"/>
                </a:solidFill>
                <a:effectLst/>
                <a:uLnTx/>
                <a:uFillTx/>
                <a:latin typeface="微软雅黑"/>
                <a:ea typeface="+mn-ea"/>
                <a:cs typeface="微软雅黑"/>
              </a:rPr>
              <a:t>XPU2</a:t>
            </a:r>
            <a:r>
              <a:rPr kumimoji="0" sz="1000" b="0" i="0" u="none" strike="noStrike" kern="1200" cap="none" spc="0" normalizeH="0" baseline="0" noProof="0" dirty="0">
                <a:ln>
                  <a:noFill/>
                </a:ln>
                <a:solidFill>
                  <a:srgbClr val="252525"/>
                </a:solidFill>
                <a:effectLst/>
                <a:uLnTx/>
                <a:uFillTx/>
                <a:latin typeface="微软雅黑"/>
                <a:ea typeface="+mn-ea"/>
                <a:cs typeface="微软雅黑"/>
              </a:rPr>
              <a:t>	</a:t>
            </a:r>
            <a:r>
              <a:rPr kumimoji="0" sz="1000" b="0" i="0" u="none" strike="noStrike" kern="1200" cap="none" spc="-20" normalizeH="0" baseline="0" noProof="0" dirty="0">
                <a:ln>
                  <a:noFill/>
                </a:ln>
                <a:solidFill>
                  <a:srgbClr val="252525"/>
                </a:solidFill>
                <a:effectLst/>
                <a:uLnTx/>
                <a:uFillTx/>
                <a:latin typeface="微软雅黑"/>
                <a:ea typeface="+mn-ea"/>
                <a:cs typeface="微软雅黑"/>
              </a:rPr>
              <a:t>XPU3</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p:txBody>
      </p:sp>
      <p:pic>
        <p:nvPicPr>
          <p:cNvPr id="81" name="object 81"/>
          <p:cNvPicPr/>
          <p:nvPr/>
        </p:nvPicPr>
        <p:blipFill>
          <a:blip r:embed="rId17" cstate="print"/>
          <a:stretch>
            <a:fillRect/>
          </a:stretch>
        </p:blipFill>
        <p:spPr>
          <a:xfrm>
            <a:off x="4696714" y="4509261"/>
            <a:ext cx="235203" cy="174244"/>
          </a:xfrm>
          <a:prstGeom prst="rect">
            <a:avLst/>
          </a:prstGeom>
        </p:spPr>
      </p:pic>
      <p:sp>
        <p:nvSpPr>
          <p:cNvPr id="82" name="object 82"/>
          <p:cNvSpPr txBox="1"/>
          <p:nvPr/>
        </p:nvSpPr>
        <p:spPr>
          <a:xfrm>
            <a:off x="4775961" y="4527930"/>
            <a:ext cx="77470" cy="13208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700" b="0" i="0" u="none" strike="noStrike" kern="1200" cap="none" spc="-5" normalizeH="0" baseline="0" noProof="0" dirty="0">
                <a:ln>
                  <a:noFill/>
                </a:ln>
                <a:solidFill>
                  <a:srgbClr val="252525"/>
                </a:solidFill>
                <a:effectLst/>
                <a:uLnTx/>
                <a:uFillTx/>
                <a:latin typeface="微软雅黑"/>
                <a:ea typeface="+mn-ea"/>
                <a:cs typeface="微软雅黑"/>
              </a:rPr>
              <a:t>0</a:t>
            </a:r>
            <a:endParaRPr kumimoji="0" sz="7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83" name="object 83"/>
          <p:cNvGrpSpPr/>
          <p:nvPr/>
        </p:nvGrpSpPr>
        <p:grpSpPr>
          <a:xfrm>
            <a:off x="4957571" y="4456112"/>
            <a:ext cx="833755" cy="347980"/>
            <a:chOff x="4957571" y="4456112"/>
            <a:chExt cx="833755" cy="347980"/>
          </a:xfrm>
        </p:grpSpPr>
        <p:pic>
          <p:nvPicPr>
            <p:cNvPr id="84" name="object 84"/>
            <p:cNvPicPr/>
            <p:nvPr/>
          </p:nvPicPr>
          <p:blipFill>
            <a:blip r:embed="rId18" cstate="print"/>
            <a:stretch>
              <a:fillRect/>
            </a:stretch>
          </p:blipFill>
          <p:spPr>
            <a:xfrm>
              <a:off x="4994147" y="4507953"/>
              <a:ext cx="228688" cy="204254"/>
            </a:xfrm>
            <a:prstGeom prst="rect">
              <a:avLst/>
            </a:prstGeom>
          </p:spPr>
        </p:pic>
        <p:pic>
          <p:nvPicPr>
            <p:cNvPr id="85" name="object 85"/>
            <p:cNvPicPr/>
            <p:nvPr/>
          </p:nvPicPr>
          <p:blipFill>
            <a:blip r:embed="rId19" cstate="print"/>
            <a:stretch>
              <a:fillRect/>
            </a:stretch>
          </p:blipFill>
          <p:spPr>
            <a:xfrm>
              <a:off x="4957571" y="4456112"/>
              <a:ext cx="303326" cy="347535"/>
            </a:xfrm>
            <a:prstGeom prst="rect">
              <a:avLst/>
            </a:prstGeom>
          </p:spPr>
        </p:pic>
        <p:sp>
          <p:nvSpPr>
            <p:cNvPr id="86" name="object 86"/>
            <p:cNvSpPr/>
            <p:nvPr/>
          </p:nvSpPr>
          <p:spPr>
            <a:xfrm>
              <a:off x="5041391" y="4535423"/>
              <a:ext cx="139065" cy="114300"/>
            </a:xfrm>
            <a:custGeom>
              <a:avLst/>
              <a:gdLst/>
              <a:ahLst/>
              <a:cxnLst/>
              <a:rect l="l" t="t" r="r" b="b"/>
              <a:pathLst>
                <a:path w="139064" h="114300">
                  <a:moveTo>
                    <a:pt x="138684" y="0"/>
                  </a:moveTo>
                  <a:lnTo>
                    <a:pt x="0" y="0"/>
                  </a:lnTo>
                  <a:lnTo>
                    <a:pt x="0" y="114300"/>
                  </a:lnTo>
                  <a:lnTo>
                    <a:pt x="138684" y="114300"/>
                  </a:lnTo>
                  <a:lnTo>
                    <a:pt x="138684" y="0"/>
                  </a:lnTo>
                  <a:close/>
                </a:path>
              </a:pathLst>
            </a:custGeom>
            <a:solidFill>
              <a:srgbClr val="00AE4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87" name="object 87"/>
            <p:cNvSpPr/>
            <p:nvPr/>
          </p:nvSpPr>
          <p:spPr>
            <a:xfrm>
              <a:off x="5041391" y="4535423"/>
              <a:ext cx="139065" cy="114300"/>
            </a:xfrm>
            <a:custGeom>
              <a:avLst/>
              <a:gdLst/>
              <a:ahLst/>
              <a:cxnLst/>
              <a:rect l="l" t="t" r="r" b="b"/>
              <a:pathLst>
                <a:path w="139064" h="114300">
                  <a:moveTo>
                    <a:pt x="0" y="114300"/>
                  </a:moveTo>
                  <a:lnTo>
                    <a:pt x="138684" y="114300"/>
                  </a:lnTo>
                  <a:lnTo>
                    <a:pt x="138684" y="0"/>
                  </a:lnTo>
                  <a:lnTo>
                    <a:pt x="0" y="0"/>
                  </a:lnTo>
                  <a:lnTo>
                    <a:pt x="0" y="114300"/>
                  </a:lnTo>
                  <a:close/>
                </a:path>
              </a:pathLst>
            </a:custGeom>
            <a:ln w="9525">
              <a:solidFill>
                <a:srgbClr val="00AE4D"/>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88" name="object 88"/>
            <p:cNvPicPr/>
            <p:nvPr/>
          </p:nvPicPr>
          <p:blipFill>
            <a:blip r:embed="rId18" cstate="print"/>
            <a:stretch>
              <a:fillRect/>
            </a:stretch>
          </p:blipFill>
          <p:spPr>
            <a:xfrm>
              <a:off x="5169407" y="4507953"/>
              <a:ext cx="228688" cy="204254"/>
            </a:xfrm>
            <a:prstGeom prst="rect">
              <a:avLst/>
            </a:prstGeom>
          </p:spPr>
        </p:pic>
        <p:pic>
          <p:nvPicPr>
            <p:cNvPr id="89" name="object 89"/>
            <p:cNvPicPr/>
            <p:nvPr/>
          </p:nvPicPr>
          <p:blipFill>
            <a:blip r:embed="rId20" cstate="print"/>
            <a:stretch>
              <a:fillRect/>
            </a:stretch>
          </p:blipFill>
          <p:spPr>
            <a:xfrm>
              <a:off x="5126735" y="4456112"/>
              <a:ext cx="313969" cy="347535"/>
            </a:xfrm>
            <a:prstGeom prst="rect">
              <a:avLst/>
            </a:prstGeom>
          </p:spPr>
        </p:pic>
        <p:sp>
          <p:nvSpPr>
            <p:cNvPr id="90" name="object 90"/>
            <p:cNvSpPr/>
            <p:nvPr/>
          </p:nvSpPr>
          <p:spPr>
            <a:xfrm>
              <a:off x="5216651" y="4535423"/>
              <a:ext cx="139065" cy="114300"/>
            </a:xfrm>
            <a:custGeom>
              <a:avLst/>
              <a:gdLst/>
              <a:ahLst/>
              <a:cxnLst/>
              <a:rect l="l" t="t" r="r" b="b"/>
              <a:pathLst>
                <a:path w="139064" h="114300">
                  <a:moveTo>
                    <a:pt x="138684" y="0"/>
                  </a:moveTo>
                  <a:lnTo>
                    <a:pt x="0" y="0"/>
                  </a:lnTo>
                  <a:lnTo>
                    <a:pt x="0" y="114300"/>
                  </a:lnTo>
                  <a:lnTo>
                    <a:pt x="138684" y="114300"/>
                  </a:lnTo>
                  <a:lnTo>
                    <a:pt x="138684" y="0"/>
                  </a:lnTo>
                  <a:close/>
                </a:path>
              </a:pathLst>
            </a:custGeom>
            <a:solidFill>
              <a:srgbClr val="EB7B2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91" name="object 91"/>
            <p:cNvSpPr/>
            <p:nvPr/>
          </p:nvSpPr>
          <p:spPr>
            <a:xfrm>
              <a:off x="5216651" y="4535423"/>
              <a:ext cx="139065" cy="114300"/>
            </a:xfrm>
            <a:custGeom>
              <a:avLst/>
              <a:gdLst/>
              <a:ahLst/>
              <a:cxnLst/>
              <a:rect l="l" t="t" r="r" b="b"/>
              <a:pathLst>
                <a:path w="139064" h="114300">
                  <a:moveTo>
                    <a:pt x="0" y="114300"/>
                  </a:moveTo>
                  <a:lnTo>
                    <a:pt x="138684" y="114300"/>
                  </a:lnTo>
                  <a:lnTo>
                    <a:pt x="138684" y="0"/>
                  </a:lnTo>
                  <a:lnTo>
                    <a:pt x="0" y="0"/>
                  </a:lnTo>
                  <a:lnTo>
                    <a:pt x="0" y="114300"/>
                  </a:lnTo>
                  <a:close/>
                </a:path>
              </a:pathLst>
            </a:custGeom>
            <a:ln w="9525">
              <a:solidFill>
                <a:srgbClr val="EB7B2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92" name="object 92"/>
            <p:cNvPicPr/>
            <p:nvPr/>
          </p:nvPicPr>
          <p:blipFill>
            <a:blip r:embed="rId21" cstate="print"/>
            <a:stretch>
              <a:fillRect/>
            </a:stretch>
          </p:blipFill>
          <p:spPr>
            <a:xfrm>
              <a:off x="5344667" y="4507953"/>
              <a:ext cx="230187" cy="204254"/>
            </a:xfrm>
            <a:prstGeom prst="rect">
              <a:avLst/>
            </a:prstGeom>
          </p:spPr>
        </p:pic>
        <p:pic>
          <p:nvPicPr>
            <p:cNvPr id="93" name="object 93"/>
            <p:cNvPicPr/>
            <p:nvPr/>
          </p:nvPicPr>
          <p:blipFill>
            <a:blip r:embed="rId22" cstate="print"/>
            <a:stretch>
              <a:fillRect/>
            </a:stretch>
          </p:blipFill>
          <p:spPr>
            <a:xfrm>
              <a:off x="5311139" y="4456112"/>
              <a:ext cx="297179" cy="347535"/>
            </a:xfrm>
            <a:prstGeom prst="rect">
              <a:avLst/>
            </a:prstGeom>
          </p:spPr>
        </p:pic>
        <p:sp>
          <p:nvSpPr>
            <p:cNvPr id="94" name="object 94"/>
            <p:cNvSpPr/>
            <p:nvPr/>
          </p:nvSpPr>
          <p:spPr>
            <a:xfrm>
              <a:off x="5391911" y="4535423"/>
              <a:ext cx="140335" cy="114300"/>
            </a:xfrm>
            <a:custGeom>
              <a:avLst/>
              <a:gdLst/>
              <a:ahLst/>
              <a:cxnLst/>
              <a:rect l="l" t="t" r="r" b="b"/>
              <a:pathLst>
                <a:path w="140335" h="114300">
                  <a:moveTo>
                    <a:pt x="140208" y="0"/>
                  </a:moveTo>
                  <a:lnTo>
                    <a:pt x="0" y="0"/>
                  </a:lnTo>
                  <a:lnTo>
                    <a:pt x="0" y="114300"/>
                  </a:lnTo>
                  <a:lnTo>
                    <a:pt x="140208" y="114300"/>
                  </a:lnTo>
                  <a:lnTo>
                    <a:pt x="140208" y="0"/>
                  </a:lnTo>
                  <a:close/>
                </a:path>
              </a:pathLst>
            </a:custGeom>
            <a:solidFill>
              <a:srgbClr val="6EAB4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95" name="object 95"/>
            <p:cNvSpPr/>
            <p:nvPr/>
          </p:nvSpPr>
          <p:spPr>
            <a:xfrm>
              <a:off x="5391911" y="4535423"/>
              <a:ext cx="140335" cy="114300"/>
            </a:xfrm>
            <a:custGeom>
              <a:avLst/>
              <a:gdLst/>
              <a:ahLst/>
              <a:cxnLst/>
              <a:rect l="l" t="t" r="r" b="b"/>
              <a:pathLst>
                <a:path w="140335" h="114300">
                  <a:moveTo>
                    <a:pt x="0" y="114300"/>
                  </a:moveTo>
                  <a:lnTo>
                    <a:pt x="140208" y="114300"/>
                  </a:lnTo>
                  <a:lnTo>
                    <a:pt x="140208" y="0"/>
                  </a:lnTo>
                  <a:lnTo>
                    <a:pt x="0" y="0"/>
                  </a:lnTo>
                  <a:lnTo>
                    <a:pt x="0" y="114300"/>
                  </a:lnTo>
                  <a:close/>
                </a:path>
              </a:pathLst>
            </a:custGeom>
            <a:ln w="9525">
              <a:solidFill>
                <a:srgbClr val="6EAB4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96" name="object 96"/>
            <p:cNvPicPr/>
            <p:nvPr/>
          </p:nvPicPr>
          <p:blipFill>
            <a:blip r:embed="rId21" cstate="print"/>
            <a:stretch>
              <a:fillRect/>
            </a:stretch>
          </p:blipFill>
          <p:spPr>
            <a:xfrm>
              <a:off x="5519927" y="4507953"/>
              <a:ext cx="230187" cy="204254"/>
            </a:xfrm>
            <a:prstGeom prst="rect">
              <a:avLst/>
            </a:prstGeom>
          </p:spPr>
        </p:pic>
        <p:pic>
          <p:nvPicPr>
            <p:cNvPr id="97" name="object 97"/>
            <p:cNvPicPr/>
            <p:nvPr/>
          </p:nvPicPr>
          <p:blipFill>
            <a:blip r:embed="rId23" cstate="print"/>
            <a:stretch>
              <a:fillRect/>
            </a:stretch>
          </p:blipFill>
          <p:spPr>
            <a:xfrm>
              <a:off x="5477255" y="4456112"/>
              <a:ext cx="313969" cy="347535"/>
            </a:xfrm>
            <a:prstGeom prst="rect">
              <a:avLst/>
            </a:prstGeom>
          </p:spPr>
        </p:pic>
        <p:sp>
          <p:nvSpPr>
            <p:cNvPr id="98" name="object 98"/>
            <p:cNvSpPr/>
            <p:nvPr/>
          </p:nvSpPr>
          <p:spPr>
            <a:xfrm>
              <a:off x="5567171" y="4535423"/>
              <a:ext cx="140335" cy="114300"/>
            </a:xfrm>
            <a:custGeom>
              <a:avLst/>
              <a:gdLst/>
              <a:ahLst/>
              <a:cxnLst/>
              <a:rect l="l" t="t" r="r" b="b"/>
              <a:pathLst>
                <a:path w="140335" h="114300">
                  <a:moveTo>
                    <a:pt x="140208" y="0"/>
                  </a:moveTo>
                  <a:lnTo>
                    <a:pt x="0" y="0"/>
                  </a:lnTo>
                  <a:lnTo>
                    <a:pt x="0" y="114300"/>
                  </a:lnTo>
                  <a:lnTo>
                    <a:pt x="140208" y="114300"/>
                  </a:lnTo>
                  <a:lnTo>
                    <a:pt x="140208" y="0"/>
                  </a:lnTo>
                  <a:close/>
                </a:path>
              </a:pathLst>
            </a:custGeom>
            <a:solidFill>
              <a:srgbClr val="FCBD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99" name="object 99"/>
            <p:cNvSpPr/>
            <p:nvPr/>
          </p:nvSpPr>
          <p:spPr>
            <a:xfrm>
              <a:off x="5567171" y="4535423"/>
              <a:ext cx="140335" cy="114300"/>
            </a:xfrm>
            <a:custGeom>
              <a:avLst/>
              <a:gdLst/>
              <a:ahLst/>
              <a:cxnLst/>
              <a:rect l="l" t="t" r="r" b="b"/>
              <a:pathLst>
                <a:path w="140335" h="114300">
                  <a:moveTo>
                    <a:pt x="0" y="114300"/>
                  </a:moveTo>
                  <a:lnTo>
                    <a:pt x="140208" y="114300"/>
                  </a:lnTo>
                  <a:lnTo>
                    <a:pt x="140208" y="0"/>
                  </a:lnTo>
                  <a:lnTo>
                    <a:pt x="0" y="0"/>
                  </a:lnTo>
                  <a:lnTo>
                    <a:pt x="0" y="114300"/>
                  </a:lnTo>
                  <a:close/>
                </a:path>
              </a:pathLst>
            </a:custGeom>
            <a:ln w="9525">
              <a:solidFill>
                <a:srgbClr val="FCBD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100" name="object 100"/>
          <p:cNvSpPr txBox="1"/>
          <p:nvPr/>
        </p:nvSpPr>
        <p:spPr>
          <a:xfrm>
            <a:off x="5063997" y="4500117"/>
            <a:ext cx="627380" cy="17780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0" normalizeH="0" baseline="0" noProof="0" dirty="0">
                <a:ln>
                  <a:noFill/>
                </a:ln>
                <a:solidFill>
                  <a:srgbClr val="252525"/>
                </a:solidFill>
                <a:effectLst/>
                <a:uLnTx/>
                <a:uFillTx/>
                <a:latin typeface="微软雅黑"/>
                <a:ea typeface="+mn-ea"/>
                <a:cs typeface="微软雅黑"/>
              </a:rPr>
              <a:t>a</a:t>
            </a:r>
            <a:r>
              <a:rPr kumimoji="0" sz="1000" b="0" i="0" u="none" strike="noStrike" kern="1200" cap="none" spc="475" normalizeH="0" baseline="0" noProof="0" dirty="0">
                <a:ln>
                  <a:noFill/>
                </a:ln>
                <a:solidFill>
                  <a:srgbClr val="252525"/>
                </a:solidFill>
                <a:effectLst/>
                <a:uLnTx/>
                <a:uFillTx/>
                <a:latin typeface="微软雅黑"/>
                <a:ea typeface="+mn-ea"/>
                <a:cs typeface="微软雅黑"/>
              </a:rPr>
              <a:t> </a:t>
            </a:r>
            <a:r>
              <a:rPr kumimoji="0" sz="1000" b="0" i="0" u="none" strike="noStrike" kern="1200" cap="none" spc="0" normalizeH="0" baseline="0" noProof="0" dirty="0">
                <a:ln>
                  <a:noFill/>
                </a:ln>
                <a:solidFill>
                  <a:srgbClr val="252525"/>
                </a:solidFill>
                <a:effectLst/>
                <a:uLnTx/>
                <a:uFillTx/>
                <a:latin typeface="微软雅黑"/>
                <a:ea typeface="+mn-ea"/>
                <a:cs typeface="微软雅黑"/>
              </a:rPr>
              <a:t>b</a:t>
            </a:r>
            <a:r>
              <a:rPr kumimoji="0" sz="1000" b="0" i="0" u="none" strike="noStrike" kern="1200" cap="none" spc="105" normalizeH="0" baseline="0" noProof="0" dirty="0">
                <a:ln>
                  <a:noFill/>
                </a:ln>
                <a:solidFill>
                  <a:srgbClr val="252525"/>
                </a:solidFill>
                <a:effectLst/>
                <a:uLnTx/>
                <a:uFillTx/>
                <a:latin typeface="微软雅黑"/>
                <a:ea typeface="+mn-ea"/>
                <a:cs typeface="微软雅黑"/>
              </a:rPr>
              <a:t>  </a:t>
            </a:r>
            <a:r>
              <a:rPr kumimoji="0" sz="1000" b="0" i="0" u="none" strike="noStrike" kern="1200" cap="none" spc="0" normalizeH="0" baseline="0" noProof="0" dirty="0">
                <a:ln>
                  <a:noFill/>
                </a:ln>
                <a:solidFill>
                  <a:srgbClr val="252525"/>
                </a:solidFill>
                <a:effectLst/>
                <a:uLnTx/>
                <a:uFillTx/>
                <a:latin typeface="微软雅黑"/>
                <a:ea typeface="+mn-ea"/>
                <a:cs typeface="微软雅黑"/>
              </a:rPr>
              <a:t>c</a:t>
            </a:r>
            <a:r>
              <a:rPr kumimoji="0" sz="1000" b="0" i="0" u="none" strike="noStrike" kern="1200" cap="none" spc="110" normalizeH="0" baseline="0" noProof="0" dirty="0">
                <a:ln>
                  <a:noFill/>
                </a:ln>
                <a:solidFill>
                  <a:srgbClr val="252525"/>
                </a:solidFill>
                <a:effectLst/>
                <a:uLnTx/>
                <a:uFillTx/>
                <a:latin typeface="微软雅黑"/>
                <a:ea typeface="+mn-ea"/>
                <a:cs typeface="微软雅黑"/>
              </a:rPr>
              <a:t>  </a:t>
            </a:r>
            <a:r>
              <a:rPr kumimoji="0" sz="1000" b="0" i="0" u="none" strike="noStrike" kern="1200" cap="none" spc="-50" normalizeH="0" baseline="0" noProof="0" dirty="0">
                <a:ln>
                  <a:noFill/>
                </a:ln>
                <a:solidFill>
                  <a:srgbClr val="252525"/>
                </a:solidFill>
                <a:effectLst/>
                <a:uLnTx/>
                <a:uFillTx/>
                <a:latin typeface="微软雅黑"/>
                <a:ea typeface="+mn-ea"/>
                <a:cs typeface="微软雅黑"/>
              </a:rPr>
              <a:t>d</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101" name="object 101"/>
          <p:cNvSpPr txBox="1"/>
          <p:nvPr/>
        </p:nvSpPr>
        <p:spPr>
          <a:xfrm>
            <a:off x="3396234" y="4721478"/>
            <a:ext cx="2927350" cy="447675"/>
          </a:xfrm>
          <a:prstGeom prst="rect">
            <a:avLst/>
          </a:prstGeom>
        </p:spPr>
        <p:txBody>
          <a:bodyPr vert="horz" wrap="square" lIns="0" tIns="12065" rIns="0" bIns="0" rtlCol="0">
            <a:spAutoFit/>
          </a:bodyPr>
          <a:lstStyle/>
          <a:p>
            <a:pPr marL="97155" marR="0" lvl="0" indent="0" algn="ctr"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20" normalizeH="0" baseline="0" noProof="0" dirty="0">
                <a:ln>
                  <a:noFill/>
                </a:ln>
                <a:solidFill>
                  <a:srgbClr val="252525"/>
                </a:solidFill>
                <a:effectLst/>
                <a:uLnTx/>
                <a:uFillTx/>
                <a:latin typeface="微软雅黑"/>
                <a:ea typeface="+mn-ea"/>
                <a:cs typeface="微软雅黑"/>
              </a:rPr>
              <a:t>XPU0</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a:p>
            <a:pPr marL="12700" marR="0" lvl="0" indent="0" algn="l" defTabSz="914400" rtl="0" eaLnBrk="1" fontAlgn="auto" latinLnBrk="0" hangingPunct="1">
              <a:lnSpc>
                <a:spcPct val="100000"/>
              </a:lnSpc>
              <a:spcBef>
                <a:spcPts val="805"/>
              </a:spcBef>
              <a:spcAft>
                <a:spcPts val="0"/>
              </a:spcAft>
              <a:buClrTx/>
              <a:buSzTx/>
              <a:buFontTx/>
              <a:buNone/>
              <a:tabLst/>
              <a:defRPr/>
            </a:pPr>
            <a:r>
              <a:rPr kumimoji="0" sz="1100" b="1" i="0" u="none" strike="noStrike" kern="1200" cap="none" spc="-10" normalizeH="0" baseline="0" noProof="0" dirty="0">
                <a:ln>
                  <a:noFill/>
                </a:ln>
                <a:solidFill>
                  <a:srgbClr val="252525"/>
                </a:solidFill>
                <a:effectLst/>
                <a:uLnTx/>
                <a:uFillTx/>
                <a:latin typeface="微软雅黑"/>
                <a:ea typeface="+mn-ea"/>
                <a:cs typeface="微软雅黑"/>
              </a:rPr>
              <a:t>AllGather</a:t>
            </a:r>
            <a:r>
              <a:rPr kumimoji="0" sz="1100" b="0" i="0" u="none" strike="noStrike" kern="1200" cap="none" spc="-20" normalizeH="0" baseline="0" noProof="0" dirty="0">
                <a:ln>
                  <a:noFill/>
                </a:ln>
                <a:solidFill>
                  <a:srgbClr val="252525"/>
                </a:solidFill>
                <a:effectLst/>
                <a:uLnTx/>
                <a:uFillTx/>
                <a:latin typeface="微软雅黑"/>
                <a:ea typeface="+mn-ea"/>
                <a:cs typeface="微软雅黑"/>
              </a:rPr>
              <a:t>：把所有节点的数据收集到所有节点</a:t>
            </a:r>
            <a:endParaRPr kumimoji="0" sz="1100" b="0" i="0" u="none" strike="noStrike" kern="1200" cap="none" spc="0" normalizeH="0" baseline="0" noProof="0">
              <a:ln>
                <a:noFill/>
              </a:ln>
              <a:solidFill>
                <a:prstClr val="black"/>
              </a:solidFill>
              <a:effectLst/>
              <a:uLnTx/>
              <a:uFillTx/>
              <a:latin typeface="微软雅黑"/>
              <a:ea typeface="+mn-ea"/>
              <a:cs typeface="微软雅黑"/>
            </a:endParaRPr>
          </a:p>
        </p:txBody>
      </p:sp>
      <p:pic>
        <p:nvPicPr>
          <p:cNvPr id="102" name="object 102"/>
          <p:cNvPicPr/>
          <p:nvPr/>
        </p:nvPicPr>
        <p:blipFill>
          <a:blip r:embed="rId24" cstate="print"/>
          <a:stretch>
            <a:fillRect/>
          </a:stretch>
        </p:blipFill>
        <p:spPr>
          <a:xfrm>
            <a:off x="3760978" y="5865621"/>
            <a:ext cx="172720" cy="149859"/>
          </a:xfrm>
          <a:prstGeom prst="rect">
            <a:avLst/>
          </a:prstGeom>
        </p:spPr>
      </p:pic>
      <p:sp>
        <p:nvSpPr>
          <p:cNvPr id="103" name="object 103"/>
          <p:cNvSpPr txBox="1"/>
          <p:nvPr/>
        </p:nvSpPr>
        <p:spPr>
          <a:xfrm>
            <a:off x="3809238" y="5872378"/>
            <a:ext cx="77470" cy="13208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700" b="0" i="0" u="none" strike="noStrike" kern="1200" cap="none" spc="-5" normalizeH="0" baseline="0" noProof="0" dirty="0">
                <a:ln>
                  <a:noFill/>
                </a:ln>
                <a:solidFill>
                  <a:srgbClr val="252525"/>
                </a:solidFill>
                <a:effectLst/>
                <a:uLnTx/>
                <a:uFillTx/>
                <a:latin typeface="微软雅黑"/>
                <a:ea typeface="+mn-ea"/>
                <a:cs typeface="微软雅黑"/>
              </a:rPr>
              <a:t>0</a:t>
            </a:r>
            <a:endParaRPr kumimoji="0" sz="700" b="0" i="0" u="none" strike="noStrike" kern="1200" cap="none" spc="0" normalizeH="0" baseline="0" noProof="0">
              <a:ln>
                <a:noFill/>
              </a:ln>
              <a:solidFill>
                <a:prstClr val="black"/>
              </a:solidFill>
              <a:effectLst/>
              <a:uLnTx/>
              <a:uFillTx/>
              <a:latin typeface="微软雅黑"/>
              <a:ea typeface="+mn-ea"/>
              <a:cs typeface="微软雅黑"/>
            </a:endParaRPr>
          </a:p>
        </p:txBody>
      </p:sp>
      <p:pic>
        <p:nvPicPr>
          <p:cNvPr id="104" name="object 104"/>
          <p:cNvPicPr/>
          <p:nvPr/>
        </p:nvPicPr>
        <p:blipFill>
          <a:blip r:embed="rId25" cstate="print"/>
          <a:stretch>
            <a:fillRect/>
          </a:stretch>
        </p:blipFill>
        <p:spPr>
          <a:xfrm>
            <a:off x="4340097" y="5865621"/>
            <a:ext cx="172719" cy="149859"/>
          </a:xfrm>
          <a:prstGeom prst="rect">
            <a:avLst/>
          </a:prstGeom>
        </p:spPr>
      </p:pic>
      <p:sp>
        <p:nvSpPr>
          <p:cNvPr id="105" name="object 105"/>
          <p:cNvSpPr txBox="1"/>
          <p:nvPr/>
        </p:nvSpPr>
        <p:spPr>
          <a:xfrm>
            <a:off x="4377054" y="5847994"/>
            <a:ext cx="99695" cy="17780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5" normalizeH="0" baseline="0" noProof="0" dirty="0">
                <a:ln>
                  <a:noFill/>
                </a:ln>
                <a:solidFill>
                  <a:srgbClr val="252525"/>
                </a:solidFill>
                <a:effectLst/>
                <a:uLnTx/>
                <a:uFillTx/>
                <a:latin typeface="微软雅黑"/>
                <a:ea typeface="+mn-ea"/>
                <a:cs typeface="微软雅黑"/>
              </a:rPr>
              <a:t>1</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106" name="object 106"/>
          <p:cNvGrpSpPr/>
          <p:nvPr/>
        </p:nvGrpSpPr>
        <p:grpSpPr>
          <a:xfrm>
            <a:off x="3760978" y="5292852"/>
            <a:ext cx="2077720" cy="722630"/>
            <a:chOff x="3760978" y="5292852"/>
            <a:chExt cx="2077720" cy="722630"/>
          </a:xfrm>
        </p:grpSpPr>
        <p:sp>
          <p:nvSpPr>
            <p:cNvPr id="107" name="object 107"/>
            <p:cNvSpPr/>
            <p:nvPr/>
          </p:nvSpPr>
          <p:spPr>
            <a:xfrm>
              <a:off x="3809365" y="5506212"/>
              <a:ext cx="76200" cy="365760"/>
            </a:xfrm>
            <a:custGeom>
              <a:avLst/>
              <a:gdLst/>
              <a:ahLst/>
              <a:cxnLst/>
              <a:rect l="l" t="t" r="r" b="b"/>
              <a:pathLst>
                <a:path w="76200" h="365760">
                  <a:moveTo>
                    <a:pt x="31712" y="289134"/>
                  </a:moveTo>
                  <a:lnTo>
                    <a:pt x="0" y="289229"/>
                  </a:lnTo>
                  <a:lnTo>
                    <a:pt x="38354" y="365315"/>
                  </a:lnTo>
                  <a:lnTo>
                    <a:pt x="69838" y="301828"/>
                  </a:lnTo>
                  <a:lnTo>
                    <a:pt x="31750" y="301828"/>
                  </a:lnTo>
                  <a:lnTo>
                    <a:pt x="31712" y="289134"/>
                  </a:lnTo>
                  <a:close/>
                </a:path>
                <a:path w="76200" h="365760">
                  <a:moveTo>
                    <a:pt x="44412" y="289096"/>
                  </a:moveTo>
                  <a:lnTo>
                    <a:pt x="31712" y="289134"/>
                  </a:lnTo>
                  <a:lnTo>
                    <a:pt x="31750" y="301828"/>
                  </a:lnTo>
                  <a:lnTo>
                    <a:pt x="44450" y="301790"/>
                  </a:lnTo>
                  <a:lnTo>
                    <a:pt x="44412" y="289096"/>
                  </a:lnTo>
                  <a:close/>
                </a:path>
                <a:path w="76200" h="365760">
                  <a:moveTo>
                    <a:pt x="76200" y="289001"/>
                  </a:moveTo>
                  <a:lnTo>
                    <a:pt x="44412" y="289096"/>
                  </a:lnTo>
                  <a:lnTo>
                    <a:pt x="44450" y="301790"/>
                  </a:lnTo>
                  <a:lnTo>
                    <a:pt x="31750" y="301828"/>
                  </a:lnTo>
                  <a:lnTo>
                    <a:pt x="69838" y="301828"/>
                  </a:lnTo>
                  <a:lnTo>
                    <a:pt x="76200" y="289001"/>
                  </a:lnTo>
                  <a:close/>
                </a:path>
                <a:path w="76200" h="365760">
                  <a:moveTo>
                    <a:pt x="43561" y="0"/>
                  </a:moveTo>
                  <a:lnTo>
                    <a:pt x="30861" y="0"/>
                  </a:lnTo>
                  <a:lnTo>
                    <a:pt x="31712" y="289134"/>
                  </a:lnTo>
                  <a:lnTo>
                    <a:pt x="44412" y="289096"/>
                  </a:lnTo>
                  <a:lnTo>
                    <a:pt x="43561" y="0"/>
                  </a:lnTo>
                  <a:close/>
                </a:path>
              </a:pathLst>
            </a:custGeom>
            <a:solidFill>
              <a:srgbClr val="D46A4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08" name="object 108"/>
            <p:cNvSpPr/>
            <p:nvPr/>
          </p:nvSpPr>
          <p:spPr>
            <a:xfrm>
              <a:off x="3767328" y="5369052"/>
              <a:ext cx="158750" cy="137160"/>
            </a:xfrm>
            <a:custGeom>
              <a:avLst/>
              <a:gdLst/>
              <a:ahLst/>
              <a:cxnLst/>
              <a:rect l="l" t="t" r="r" b="b"/>
              <a:pathLst>
                <a:path w="158750" h="137160">
                  <a:moveTo>
                    <a:pt x="0" y="68580"/>
                  </a:moveTo>
                  <a:lnTo>
                    <a:pt x="6221" y="41898"/>
                  </a:lnTo>
                  <a:lnTo>
                    <a:pt x="23193" y="20097"/>
                  </a:lnTo>
                  <a:lnTo>
                    <a:pt x="48381" y="5393"/>
                  </a:lnTo>
                  <a:lnTo>
                    <a:pt x="79248" y="0"/>
                  </a:lnTo>
                  <a:lnTo>
                    <a:pt x="110114" y="5393"/>
                  </a:lnTo>
                  <a:lnTo>
                    <a:pt x="135302" y="20097"/>
                  </a:lnTo>
                  <a:lnTo>
                    <a:pt x="152274" y="41898"/>
                  </a:lnTo>
                  <a:lnTo>
                    <a:pt x="158496" y="68580"/>
                  </a:lnTo>
                  <a:lnTo>
                    <a:pt x="152274" y="95261"/>
                  </a:lnTo>
                  <a:lnTo>
                    <a:pt x="135302" y="117062"/>
                  </a:lnTo>
                  <a:lnTo>
                    <a:pt x="110114" y="131766"/>
                  </a:lnTo>
                  <a:lnTo>
                    <a:pt x="79248" y="137160"/>
                  </a:lnTo>
                  <a:lnTo>
                    <a:pt x="48381" y="131766"/>
                  </a:lnTo>
                  <a:lnTo>
                    <a:pt x="23193" y="117062"/>
                  </a:lnTo>
                  <a:lnTo>
                    <a:pt x="6221" y="95261"/>
                  </a:lnTo>
                  <a:lnTo>
                    <a:pt x="0" y="68580"/>
                  </a:lnTo>
                  <a:close/>
                </a:path>
              </a:pathLst>
            </a:custGeom>
            <a:ln w="12700">
              <a:solidFill>
                <a:srgbClr val="E6001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109" name="object 109"/>
            <p:cNvPicPr/>
            <p:nvPr/>
          </p:nvPicPr>
          <p:blipFill>
            <a:blip r:embed="rId26" cstate="print"/>
            <a:stretch>
              <a:fillRect/>
            </a:stretch>
          </p:blipFill>
          <p:spPr>
            <a:xfrm>
              <a:off x="3896868" y="5353812"/>
              <a:ext cx="190423" cy="187452"/>
            </a:xfrm>
            <a:prstGeom prst="rect">
              <a:avLst/>
            </a:prstGeom>
          </p:spPr>
        </p:pic>
        <p:pic>
          <p:nvPicPr>
            <p:cNvPr id="110" name="object 110"/>
            <p:cNvPicPr/>
            <p:nvPr/>
          </p:nvPicPr>
          <p:blipFill>
            <a:blip r:embed="rId27" cstate="print"/>
            <a:stretch>
              <a:fillRect/>
            </a:stretch>
          </p:blipFill>
          <p:spPr>
            <a:xfrm>
              <a:off x="3840480" y="5292852"/>
              <a:ext cx="303326" cy="347535"/>
            </a:xfrm>
            <a:prstGeom prst="rect">
              <a:avLst/>
            </a:prstGeom>
          </p:spPr>
        </p:pic>
        <p:sp>
          <p:nvSpPr>
            <p:cNvPr id="111" name="object 111"/>
            <p:cNvSpPr/>
            <p:nvPr/>
          </p:nvSpPr>
          <p:spPr>
            <a:xfrm>
              <a:off x="3944112" y="5381244"/>
              <a:ext cx="100965" cy="97790"/>
            </a:xfrm>
            <a:custGeom>
              <a:avLst/>
              <a:gdLst/>
              <a:ahLst/>
              <a:cxnLst/>
              <a:rect l="l" t="t" r="r" b="b"/>
              <a:pathLst>
                <a:path w="100964" h="97789">
                  <a:moveTo>
                    <a:pt x="100584" y="0"/>
                  </a:moveTo>
                  <a:lnTo>
                    <a:pt x="0" y="0"/>
                  </a:lnTo>
                  <a:lnTo>
                    <a:pt x="0" y="97535"/>
                  </a:lnTo>
                  <a:lnTo>
                    <a:pt x="100584" y="97535"/>
                  </a:lnTo>
                  <a:lnTo>
                    <a:pt x="100584" y="0"/>
                  </a:lnTo>
                  <a:close/>
                </a:path>
              </a:pathLst>
            </a:custGeom>
            <a:solidFill>
              <a:srgbClr val="00AE4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12" name="object 112"/>
            <p:cNvSpPr/>
            <p:nvPr/>
          </p:nvSpPr>
          <p:spPr>
            <a:xfrm>
              <a:off x="3944112" y="5381244"/>
              <a:ext cx="100965" cy="97790"/>
            </a:xfrm>
            <a:custGeom>
              <a:avLst/>
              <a:gdLst/>
              <a:ahLst/>
              <a:cxnLst/>
              <a:rect l="l" t="t" r="r" b="b"/>
              <a:pathLst>
                <a:path w="100964" h="97789">
                  <a:moveTo>
                    <a:pt x="0" y="97535"/>
                  </a:moveTo>
                  <a:lnTo>
                    <a:pt x="100584" y="97535"/>
                  </a:lnTo>
                  <a:lnTo>
                    <a:pt x="100584" y="0"/>
                  </a:lnTo>
                  <a:lnTo>
                    <a:pt x="0" y="0"/>
                  </a:lnTo>
                  <a:lnTo>
                    <a:pt x="0" y="97535"/>
                  </a:lnTo>
                  <a:close/>
                </a:path>
              </a:pathLst>
            </a:custGeom>
            <a:ln w="9525">
              <a:solidFill>
                <a:srgbClr val="00AE4D"/>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13" name="object 113"/>
            <p:cNvSpPr/>
            <p:nvPr/>
          </p:nvSpPr>
          <p:spPr>
            <a:xfrm>
              <a:off x="4388485" y="5506212"/>
              <a:ext cx="76200" cy="365760"/>
            </a:xfrm>
            <a:custGeom>
              <a:avLst/>
              <a:gdLst/>
              <a:ahLst/>
              <a:cxnLst/>
              <a:rect l="l" t="t" r="r" b="b"/>
              <a:pathLst>
                <a:path w="76200" h="365760">
                  <a:moveTo>
                    <a:pt x="31712" y="289134"/>
                  </a:moveTo>
                  <a:lnTo>
                    <a:pt x="0" y="289229"/>
                  </a:lnTo>
                  <a:lnTo>
                    <a:pt x="38353" y="365315"/>
                  </a:lnTo>
                  <a:lnTo>
                    <a:pt x="69838" y="301828"/>
                  </a:lnTo>
                  <a:lnTo>
                    <a:pt x="31750" y="301828"/>
                  </a:lnTo>
                  <a:lnTo>
                    <a:pt x="31712" y="289134"/>
                  </a:lnTo>
                  <a:close/>
                </a:path>
                <a:path w="76200" h="365760">
                  <a:moveTo>
                    <a:pt x="44412" y="289096"/>
                  </a:moveTo>
                  <a:lnTo>
                    <a:pt x="31712" y="289134"/>
                  </a:lnTo>
                  <a:lnTo>
                    <a:pt x="31750" y="301828"/>
                  </a:lnTo>
                  <a:lnTo>
                    <a:pt x="44450" y="301790"/>
                  </a:lnTo>
                  <a:lnTo>
                    <a:pt x="44412" y="289096"/>
                  </a:lnTo>
                  <a:close/>
                </a:path>
                <a:path w="76200" h="365760">
                  <a:moveTo>
                    <a:pt x="76200" y="289001"/>
                  </a:moveTo>
                  <a:lnTo>
                    <a:pt x="44412" y="289096"/>
                  </a:lnTo>
                  <a:lnTo>
                    <a:pt x="44450" y="301790"/>
                  </a:lnTo>
                  <a:lnTo>
                    <a:pt x="31750" y="301828"/>
                  </a:lnTo>
                  <a:lnTo>
                    <a:pt x="69838" y="301828"/>
                  </a:lnTo>
                  <a:lnTo>
                    <a:pt x="76200" y="289001"/>
                  </a:lnTo>
                  <a:close/>
                </a:path>
                <a:path w="76200" h="365760">
                  <a:moveTo>
                    <a:pt x="43561" y="0"/>
                  </a:moveTo>
                  <a:lnTo>
                    <a:pt x="30861" y="0"/>
                  </a:lnTo>
                  <a:lnTo>
                    <a:pt x="31712" y="289134"/>
                  </a:lnTo>
                  <a:lnTo>
                    <a:pt x="44412" y="289096"/>
                  </a:lnTo>
                  <a:lnTo>
                    <a:pt x="43561" y="0"/>
                  </a:lnTo>
                  <a:close/>
                </a:path>
              </a:pathLst>
            </a:custGeom>
            <a:solidFill>
              <a:srgbClr val="D46A4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14" name="object 114"/>
            <p:cNvSpPr/>
            <p:nvPr/>
          </p:nvSpPr>
          <p:spPr>
            <a:xfrm>
              <a:off x="4344924" y="5369052"/>
              <a:ext cx="160020" cy="137160"/>
            </a:xfrm>
            <a:custGeom>
              <a:avLst/>
              <a:gdLst/>
              <a:ahLst/>
              <a:cxnLst/>
              <a:rect l="l" t="t" r="r" b="b"/>
              <a:pathLst>
                <a:path w="160020" h="137160">
                  <a:moveTo>
                    <a:pt x="0" y="68580"/>
                  </a:moveTo>
                  <a:lnTo>
                    <a:pt x="6286" y="41898"/>
                  </a:lnTo>
                  <a:lnTo>
                    <a:pt x="23431" y="20097"/>
                  </a:lnTo>
                  <a:lnTo>
                    <a:pt x="48863" y="5393"/>
                  </a:lnTo>
                  <a:lnTo>
                    <a:pt x="80010" y="0"/>
                  </a:lnTo>
                  <a:lnTo>
                    <a:pt x="111156" y="5393"/>
                  </a:lnTo>
                  <a:lnTo>
                    <a:pt x="136588" y="20097"/>
                  </a:lnTo>
                  <a:lnTo>
                    <a:pt x="153733" y="41898"/>
                  </a:lnTo>
                  <a:lnTo>
                    <a:pt x="160020" y="68580"/>
                  </a:lnTo>
                  <a:lnTo>
                    <a:pt x="153733" y="95261"/>
                  </a:lnTo>
                  <a:lnTo>
                    <a:pt x="136588" y="117062"/>
                  </a:lnTo>
                  <a:lnTo>
                    <a:pt x="111156" y="131766"/>
                  </a:lnTo>
                  <a:lnTo>
                    <a:pt x="80010" y="137160"/>
                  </a:lnTo>
                  <a:lnTo>
                    <a:pt x="48863" y="131766"/>
                  </a:lnTo>
                  <a:lnTo>
                    <a:pt x="23431" y="117062"/>
                  </a:lnTo>
                  <a:lnTo>
                    <a:pt x="6286" y="95261"/>
                  </a:lnTo>
                  <a:lnTo>
                    <a:pt x="0" y="68580"/>
                  </a:lnTo>
                  <a:close/>
                </a:path>
              </a:pathLst>
            </a:custGeom>
            <a:ln w="12700">
              <a:solidFill>
                <a:srgbClr val="E6001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115" name="object 115"/>
            <p:cNvPicPr/>
            <p:nvPr/>
          </p:nvPicPr>
          <p:blipFill>
            <a:blip r:embed="rId26" cstate="print"/>
            <a:stretch>
              <a:fillRect/>
            </a:stretch>
          </p:blipFill>
          <p:spPr>
            <a:xfrm>
              <a:off x="4475988" y="5353812"/>
              <a:ext cx="190423" cy="187452"/>
            </a:xfrm>
            <a:prstGeom prst="rect">
              <a:avLst/>
            </a:prstGeom>
          </p:spPr>
        </p:pic>
        <p:pic>
          <p:nvPicPr>
            <p:cNvPr id="116" name="object 116"/>
            <p:cNvPicPr/>
            <p:nvPr/>
          </p:nvPicPr>
          <p:blipFill>
            <a:blip r:embed="rId28" cstate="print"/>
            <a:stretch>
              <a:fillRect/>
            </a:stretch>
          </p:blipFill>
          <p:spPr>
            <a:xfrm>
              <a:off x="4413504" y="5292852"/>
              <a:ext cx="313969" cy="347535"/>
            </a:xfrm>
            <a:prstGeom prst="rect">
              <a:avLst/>
            </a:prstGeom>
          </p:spPr>
        </p:pic>
        <p:sp>
          <p:nvSpPr>
            <p:cNvPr id="117" name="object 117"/>
            <p:cNvSpPr/>
            <p:nvPr/>
          </p:nvSpPr>
          <p:spPr>
            <a:xfrm>
              <a:off x="4523232" y="5381244"/>
              <a:ext cx="100965" cy="97790"/>
            </a:xfrm>
            <a:custGeom>
              <a:avLst/>
              <a:gdLst/>
              <a:ahLst/>
              <a:cxnLst/>
              <a:rect l="l" t="t" r="r" b="b"/>
              <a:pathLst>
                <a:path w="100964" h="97789">
                  <a:moveTo>
                    <a:pt x="100584" y="0"/>
                  </a:moveTo>
                  <a:lnTo>
                    <a:pt x="0" y="0"/>
                  </a:lnTo>
                  <a:lnTo>
                    <a:pt x="0" y="97535"/>
                  </a:lnTo>
                  <a:lnTo>
                    <a:pt x="100584" y="97535"/>
                  </a:lnTo>
                  <a:lnTo>
                    <a:pt x="100584" y="0"/>
                  </a:lnTo>
                  <a:close/>
                </a:path>
              </a:pathLst>
            </a:custGeom>
            <a:solidFill>
              <a:srgbClr val="EB7B2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18" name="object 118"/>
            <p:cNvSpPr/>
            <p:nvPr/>
          </p:nvSpPr>
          <p:spPr>
            <a:xfrm>
              <a:off x="4523232" y="5381244"/>
              <a:ext cx="100965" cy="97790"/>
            </a:xfrm>
            <a:custGeom>
              <a:avLst/>
              <a:gdLst/>
              <a:ahLst/>
              <a:cxnLst/>
              <a:rect l="l" t="t" r="r" b="b"/>
              <a:pathLst>
                <a:path w="100964" h="97789">
                  <a:moveTo>
                    <a:pt x="0" y="97535"/>
                  </a:moveTo>
                  <a:lnTo>
                    <a:pt x="100584" y="97535"/>
                  </a:lnTo>
                  <a:lnTo>
                    <a:pt x="100584" y="0"/>
                  </a:lnTo>
                  <a:lnTo>
                    <a:pt x="0" y="0"/>
                  </a:lnTo>
                  <a:lnTo>
                    <a:pt x="0" y="97535"/>
                  </a:lnTo>
                  <a:close/>
                </a:path>
              </a:pathLst>
            </a:custGeom>
            <a:ln w="9525">
              <a:solidFill>
                <a:srgbClr val="EB7B2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119" name="object 119"/>
            <p:cNvPicPr/>
            <p:nvPr/>
          </p:nvPicPr>
          <p:blipFill>
            <a:blip r:embed="rId29" cstate="print"/>
            <a:stretch>
              <a:fillRect/>
            </a:stretch>
          </p:blipFill>
          <p:spPr>
            <a:xfrm>
              <a:off x="4908550" y="5865622"/>
              <a:ext cx="171196" cy="149859"/>
            </a:xfrm>
            <a:prstGeom prst="rect">
              <a:avLst/>
            </a:prstGeom>
          </p:spPr>
        </p:pic>
        <p:sp>
          <p:nvSpPr>
            <p:cNvPr id="120" name="object 120"/>
            <p:cNvSpPr/>
            <p:nvPr/>
          </p:nvSpPr>
          <p:spPr>
            <a:xfrm>
              <a:off x="4955413" y="5506212"/>
              <a:ext cx="76200" cy="365760"/>
            </a:xfrm>
            <a:custGeom>
              <a:avLst/>
              <a:gdLst/>
              <a:ahLst/>
              <a:cxnLst/>
              <a:rect l="l" t="t" r="r" b="b"/>
              <a:pathLst>
                <a:path w="76200" h="365760">
                  <a:moveTo>
                    <a:pt x="31712" y="289134"/>
                  </a:moveTo>
                  <a:lnTo>
                    <a:pt x="0" y="289229"/>
                  </a:lnTo>
                  <a:lnTo>
                    <a:pt x="38353" y="365315"/>
                  </a:lnTo>
                  <a:lnTo>
                    <a:pt x="69838" y="301828"/>
                  </a:lnTo>
                  <a:lnTo>
                    <a:pt x="31750" y="301828"/>
                  </a:lnTo>
                  <a:lnTo>
                    <a:pt x="31712" y="289134"/>
                  </a:lnTo>
                  <a:close/>
                </a:path>
                <a:path w="76200" h="365760">
                  <a:moveTo>
                    <a:pt x="44412" y="289096"/>
                  </a:moveTo>
                  <a:lnTo>
                    <a:pt x="31712" y="289134"/>
                  </a:lnTo>
                  <a:lnTo>
                    <a:pt x="31750" y="301828"/>
                  </a:lnTo>
                  <a:lnTo>
                    <a:pt x="44450" y="301790"/>
                  </a:lnTo>
                  <a:lnTo>
                    <a:pt x="44412" y="289096"/>
                  </a:lnTo>
                  <a:close/>
                </a:path>
                <a:path w="76200" h="365760">
                  <a:moveTo>
                    <a:pt x="76200" y="289001"/>
                  </a:moveTo>
                  <a:lnTo>
                    <a:pt x="44412" y="289096"/>
                  </a:lnTo>
                  <a:lnTo>
                    <a:pt x="44450" y="301790"/>
                  </a:lnTo>
                  <a:lnTo>
                    <a:pt x="31750" y="301828"/>
                  </a:lnTo>
                  <a:lnTo>
                    <a:pt x="69838" y="301828"/>
                  </a:lnTo>
                  <a:lnTo>
                    <a:pt x="76200" y="289001"/>
                  </a:lnTo>
                  <a:close/>
                </a:path>
                <a:path w="76200" h="365760">
                  <a:moveTo>
                    <a:pt x="43561" y="0"/>
                  </a:moveTo>
                  <a:lnTo>
                    <a:pt x="30861" y="0"/>
                  </a:lnTo>
                  <a:lnTo>
                    <a:pt x="31712" y="289134"/>
                  </a:lnTo>
                  <a:lnTo>
                    <a:pt x="44412" y="289096"/>
                  </a:lnTo>
                  <a:lnTo>
                    <a:pt x="43561" y="0"/>
                  </a:lnTo>
                  <a:close/>
                </a:path>
              </a:pathLst>
            </a:custGeom>
            <a:solidFill>
              <a:srgbClr val="D46A4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21" name="object 121"/>
            <p:cNvSpPr/>
            <p:nvPr/>
          </p:nvSpPr>
          <p:spPr>
            <a:xfrm>
              <a:off x="4913376" y="5369052"/>
              <a:ext cx="158750" cy="137160"/>
            </a:xfrm>
            <a:custGeom>
              <a:avLst/>
              <a:gdLst/>
              <a:ahLst/>
              <a:cxnLst/>
              <a:rect l="l" t="t" r="r" b="b"/>
              <a:pathLst>
                <a:path w="158750" h="137160">
                  <a:moveTo>
                    <a:pt x="0" y="68580"/>
                  </a:moveTo>
                  <a:lnTo>
                    <a:pt x="6221" y="41898"/>
                  </a:lnTo>
                  <a:lnTo>
                    <a:pt x="23193" y="20097"/>
                  </a:lnTo>
                  <a:lnTo>
                    <a:pt x="48381" y="5393"/>
                  </a:lnTo>
                  <a:lnTo>
                    <a:pt x="79248" y="0"/>
                  </a:lnTo>
                  <a:lnTo>
                    <a:pt x="110114" y="5393"/>
                  </a:lnTo>
                  <a:lnTo>
                    <a:pt x="135302" y="20097"/>
                  </a:lnTo>
                  <a:lnTo>
                    <a:pt x="152274" y="41898"/>
                  </a:lnTo>
                  <a:lnTo>
                    <a:pt x="158496" y="68580"/>
                  </a:lnTo>
                  <a:lnTo>
                    <a:pt x="152274" y="95261"/>
                  </a:lnTo>
                  <a:lnTo>
                    <a:pt x="135302" y="117062"/>
                  </a:lnTo>
                  <a:lnTo>
                    <a:pt x="110114" y="131766"/>
                  </a:lnTo>
                  <a:lnTo>
                    <a:pt x="79248" y="137160"/>
                  </a:lnTo>
                  <a:lnTo>
                    <a:pt x="48381" y="131766"/>
                  </a:lnTo>
                  <a:lnTo>
                    <a:pt x="23193" y="117062"/>
                  </a:lnTo>
                  <a:lnTo>
                    <a:pt x="6221" y="95261"/>
                  </a:lnTo>
                  <a:lnTo>
                    <a:pt x="0" y="68580"/>
                  </a:lnTo>
                  <a:close/>
                </a:path>
              </a:pathLst>
            </a:custGeom>
            <a:ln w="12700">
              <a:solidFill>
                <a:srgbClr val="E6001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122" name="object 122"/>
            <p:cNvPicPr/>
            <p:nvPr/>
          </p:nvPicPr>
          <p:blipFill>
            <a:blip r:embed="rId26" cstate="print"/>
            <a:stretch>
              <a:fillRect/>
            </a:stretch>
          </p:blipFill>
          <p:spPr>
            <a:xfrm>
              <a:off x="5042916" y="5353812"/>
              <a:ext cx="190423" cy="187452"/>
            </a:xfrm>
            <a:prstGeom prst="rect">
              <a:avLst/>
            </a:prstGeom>
          </p:spPr>
        </p:pic>
        <p:pic>
          <p:nvPicPr>
            <p:cNvPr id="123" name="object 123"/>
            <p:cNvPicPr/>
            <p:nvPr/>
          </p:nvPicPr>
          <p:blipFill>
            <a:blip r:embed="rId30" cstate="print"/>
            <a:stretch>
              <a:fillRect/>
            </a:stretch>
          </p:blipFill>
          <p:spPr>
            <a:xfrm>
              <a:off x="4989576" y="5292852"/>
              <a:ext cx="297179" cy="347535"/>
            </a:xfrm>
            <a:prstGeom prst="rect">
              <a:avLst/>
            </a:prstGeom>
          </p:spPr>
        </p:pic>
        <p:sp>
          <p:nvSpPr>
            <p:cNvPr id="124" name="object 124"/>
            <p:cNvSpPr/>
            <p:nvPr/>
          </p:nvSpPr>
          <p:spPr>
            <a:xfrm>
              <a:off x="5090160" y="5381244"/>
              <a:ext cx="100965" cy="97790"/>
            </a:xfrm>
            <a:custGeom>
              <a:avLst/>
              <a:gdLst/>
              <a:ahLst/>
              <a:cxnLst/>
              <a:rect l="l" t="t" r="r" b="b"/>
              <a:pathLst>
                <a:path w="100964" h="97789">
                  <a:moveTo>
                    <a:pt x="100584" y="0"/>
                  </a:moveTo>
                  <a:lnTo>
                    <a:pt x="0" y="0"/>
                  </a:lnTo>
                  <a:lnTo>
                    <a:pt x="0" y="97535"/>
                  </a:lnTo>
                  <a:lnTo>
                    <a:pt x="100584" y="97535"/>
                  </a:lnTo>
                  <a:lnTo>
                    <a:pt x="100584" y="0"/>
                  </a:lnTo>
                  <a:close/>
                </a:path>
              </a:pathLst>
            </a:custGeom>
            <a:solidFill>
              <a:srgbClr val="6EAB4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25" name="object 125"/>
            <p:cNvSpPr/>
            <p:nvPr/>
          </p:nvSpPr>
          <p:spPr>
            <a:xfrm>
              <a:off x="5090160" y="5381244"/>
              <a:ext cx="100965" cy="97790"/>
            </a:xfrm>
            <a:custGeom>
              <a:avLst/>
              <a:gdLst/>
              <a:ahLst/>
              <a:cxnLst/>
              <a:rect l="l" t="t" r="r" b="b"/>
              <a:pathLst>
                <a:path w="100964" h="97789">
                  <a:moveTo>
                    <a:pt x="0" y="97535"/>
                  </a:moveTo>
                  <a:lnTo>
                    <a:pt x="100584" y="97535"/>
                  </a:lnTo>
                  <a:lnTo>
                    <a:pt x="100584" y="0"/>
                  </a:lnTo>
                  <a:lnTo>
                    <a:pt x="0" y="0"/>
                  </a:lnTo>
                  <a:lnTo>
                    <a:pt x="0" y="97535"/>
                  </a:lnTo>
                  <a:close/>
                </a:path>
              </a:pathLst>
            </a:custGeom>
            <a:ln w="9525">
              <a:solidFill>
                <a:srgbClr val="6EAB4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126" name="object 126"/>
            <p:cNvPicPr/>
            <p:nvPr/>
          </p:nvPicPr>
          <p:blipFill>
            <a:blip r:embed="rId24" cstate="print"/>
            <a:stretch>
              <a:fillRect/>
            </a:stretch>
          </p:blipFill>
          <p:spPr>
            <a:xfrm>
              <a:off x="5451094" y="5865622"/>
              <a:ext cx="172719" cy="149859"/>
            </a:xfrm>
            <a:prstGeom prst="rect">
              <a:avLst/>
            </a:prstGeom>
          </p:spPr>
        </p:pic>
        <p:sp>
          <p:nvSpPr>
            <p:cNvPr id="127" name="object 127"/>
            <p:cNvSpPr/>
            <p:nvPr/>
          </p:nvSpPr>
          <p:spPr>
            <a:xfrm>
              <a:off x="5499481" y="5506212"/>
              <a:ext cx="76200" cy="365760"/>
            </a:xfrm>
            <a:custGeom>
              <a:avLst/>
              <a:gdLst/>
              <a:ahLst/>
              <a:cxnLst/>
              <a:rect l="l" t="t" r="r" b="b"/>
              <a:pathLst>
                <a:path w="76200" h="365760">
                  <a:moveTo>
                    <a:pt x="31712" y="289134"/>
                  </a:moveTo>
                  <a:lnTo>
                    <a:pt x="0" y="289229"/>
                  </a:lnTo>
                  <a:lnTo>
                    <a:pt x="38354" y="365315"/>
                  </a:lnTo>
                  <a:lnTo>
                    <a:pt x="69838" y="301828"/>
                  </a:lnTo>
                  <a:lnTo>
                    <a:pt x="31750" y="301828"/>
                  </a:lnTo>
                  <a:lnTo>
                    <a:pt x="31712" y="289134"/>
                  </a:lnTo>
                  <a:close/>
                </a:path>
                <a:path w="76200" h="365760">
                  <a:moveTo>
                    <a:pt x="44412" y="289096"/>
                  </a:moveTo>
                  <a:lnTo>
                    <a:pt x="31712" y="289134"/>
                  </a:lnTo>
                  <a:lnTo>
                    <a:pt x="31750" y="301828"/>
                  </a:lnTo>
                  <a:lnTo>
                    <a:pt x="44450" y="301790"/>
                  </a:lnTo>
                  <a:lnTo>
                    <a:pt x="44412" y="289096"/>
                  </a:lnTo>
                  <a:close/>
                </a:path>
                <a:path w="76200" h="365760">
                  <a:moveTo>
                    <a:pt x="76200" y="289001"/>
                  </a:moveTo>
                  <a:lnTo>
                    <a:pt x="44412" y="289096"/>
                  </a:lnTo>
                  <a:lnTo>
                    <a:pt x="44450" y="301790"/>
                  </a:lnTo>
                  <a:lnTo>
                    <a:pt x="31750" y="301828"/>
                  </a:lnTo>
                  <a:lnTo>
                    <a:pt x="69838" y="301828"/>
                  </a:lnTo>
                  <a:lnTo>
                    <a:pt x="76200" y="289001"/>
                  </a:lnTo>
                  <a:close/>
                </a:path>
                <a:path w="76200" h="365760">
                  <a:moveTo>
                    <a:pt x="43561" y="0"/>
                  </a:moveTo>
                  <a:lnTo>
                    <a:pt x="30861" y="0"/>
                  </a:lnTo>
                  <a:lnTo>
                    <a:pt x="31712" y="289134"/>
                  </a:lnTo>
                  <a:lnTo>
                    <a:pt x="44412" y="289096"/>
                  </a:lnTo>
                  <a:lnTo>
                    <a:pt x="43561" y="0"/>
                  </a:lnTo>
                  <a:close/>
                </a:path>
              </a:pathLst>
            </a:custGeom>
            <a:solidFill>
              <a:srgbClr val="D46A4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28" name="object 128"/>
            <p:cNvSpPr/>
            <p:nvPr/>
          </p:nvSpPr>
          <p:spPr>
            <a:xfrm>
              <a:off x="5455920" y="5369052"/>
              <a:ext cx="160020" cy="137160"/>
            </a:xfrm>
            <a:custGeom>
              <a:avLst/>
              <a:gdLst/>
              <a:ahLst/>
              <a:cxnLst/>
              <a:rect l="l" t="t" r="r" b="b"/>
              <a:pathLst>
                <a:path w="160020" h="137160">
                  <a:moveTo>
                    <a:pt x="0" y="68580"/>
                  </a:moveTo>
                  <a:lnTo>
                    <a:pt x="6286" y="41898"/>
                  </a:lnTo>
                  <a:lnTo>
                    <a:pt x="23431" y="20097"/>
                  </a:lnTo>
                  <a:lnTo>
                    <a:pt x="48863" y="5393"/>
                  </a:lnTo>
                  <a:lnTo>
                    <a:pt x="80009" y="0"/>
                  </a:lnTo>
                  <a:lnTo>
                    <a:pt x="111156" y="5393"/>
                  </a:lnTo>
                  <a:lnTo>
                    <a:pt x="136588" y="20097"/>
                  </a:lnTo>
                  <a:lnTo>
                    <a:pt x="153733" y="41898"/>
                  </a:lnTo>
                  <a:lnTo>
                    <a:pt x="160019" y="68580"/>
                  </a:lnTo>
                  <a:lnTo>
                    <a:pt x="153733" y="95261"/>
                  </a:lnTo>
                  <a:lnTo>
                    <a:pt x="136588" y="117062"/>
                  </a:lnTo>
                  <a:lnTo>
                    <a:pt x="111156" y="131766"/>
                  </a:lnTo>
                  <a:lnTo>
                    <a:pt x="80009" y="137160"/>
                  </a:lnTo>
                  <a:lnTo>
                    <a:pt x="48863" y="131766"/>
                  </a:lnTo>
                  <a:lnTo>
                    <a:pt x="23431" y="117062"/>
                  </a:lnTo>
                  <a:lnTo>
                    <a:pt x="6286" y="95261"/>
                  </a:lnTo>
                  <a:lnTo>
                    <a:pt x="0" y="68580"/>
                  </a:lnTo>
                  <a:close/>
                </a:path>
              </a:pathLst>
            </a:custGeom>
            <a:ln w="12700">
              <a:solidFill>
                <a:srgbClr val="E6001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129" name="object 129"/>
            <p:cNvPicPr/>
            <p:nvPr/>
          </p:nvPicPr>
          <p:blipFill>
            <a:blip r:embed="rId26" cstate="print"/>
            <a:stretch>
              <a:fillRect/>
            </a:stretch>
          </p:blipFill>
          <p:spPr>
            <a:xfrm>
              <a:off x="5586984" y="5353812"/>
              <a:ext cx="190423" cy="187452"/>
            </a:xfrm>
            <a:prstGeom prst="rect">
              <a:avLst/>
            </a:prstGeom>
          </p:spPr>
        </p:pic>
        <p:pic>
          <p:nvPicPr>
            <p:cNvPr id="130" name="object 130"/>
            <p:cNvPicPr/>
            <p:nvPr/>
          </p:nvPicPr>
          <p:blipFill>
            <a:blip r:embed="rId31" cstate="print"/>
            <a:stretch>
              <a:fillRect/>
            </a:stretch>
          </p:blipFill>
          <p:spPr>
            <a:xfrm>
              <a:off x="5524500" y="5292852"/>
              <a:ext cx="313969" cy="347535"/>
            </a:xfrm>
            <a:prstGeom prst="rect">
              <a:avLst/>
            </a:prstGeom>
          </p:spPr>
        </p:pic>
        <p:sp>
          <p:nvSpPr>
            <p:cNvPr id="131" name="object 131"/>
            <p:cNvSpPr/>
            <p:nvPr/>
          </p:nvSpPr>
          <p:spPr>
            <a:xfrm>
              <a:off x="5634228" y="5381244"/>
              <a:ext cx="100965" cy="97790"/>
            </a:xfrm>
            <a:custGeom>
              <a:avLst/>
              <a:gdLst/>
              <a:ahLst/>
              <a:cxnLst/>
              <a:rect l="l" t="t" r="r" b="b"/>
              <a:pathLst>
                <a:path w="100964" h="97789">
                  <a:moveTo>
                    <a:pt x="100584" y="0"/>
                  </a:moveTo>
                  <a:lnTo>
                    <a:pt x="0" y="0"/>
                  </a:lnTo>
                  <a:lnTo>
                    <a:pt x="0" y="97535"/>
                  </a:lnTo>
                  <a:lnTo>
                    <a:pt x="100584" y="97535"/>
                  </a:lnTo>
                  <a:lnTo>
                    <a:pt x="100584" y="0"/>
                  </a:lnTo>
                  <a:close/>
                </a:path>
              </a:pathLst>
            </a:custGeom>
            <a:solidFill>
              <a:srgbClr val="FCBD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32" name="object 132"/>
            <p:cNvSpPr/>
            <p:nvPr/>
          </p:nvSpPr>
          <p:spPr>
            <a:xfrm>
              <a:off x="5634228" y="5381244"/>
              <a:ext cx="100965" cy="97790"/>
            </a:xfrm>
            <a:custGeom>
              <a:avLst/>
              <a:gdLst/>
              <a:ahLst/>
              <a:cxnLst/>
              <a:rect l="l" t="t" r="r" b="b"/>
              <a:pathLst>
                <a:path w="100964" h="97789">
                  <a:moveTo>
                    <a:pt x="0" y="97535"/>
                  </a:moveTo>
                  <a:lnTo>
                    <a:pt x="100584" y="97535"/>
                  </a:lnTo>
                  <a:lnTo>
                    <a:pt x="100584" y="0"/>
                  </a:lnTo>
                  <a:lnTo>
                    <a:pt x="0" y="0"/>
                  </a:lnTo>
                  <a:lnTo>
                    <a:pt x="0" y="97535"/>
                  </a:lnTo>
                  <a:close/>
                </a:path>
              </a:pathLst>
            </a:custGeom>
            <a:ln w="9525">
              <a:solidFill>
                <a:srgbClr val="FCBD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133" name="object 133"/>
          <p:cNvSpPr txBox="1"/>
          <p:nvPr/>
        </p:nvSpPr>
        <p:spPr>
          <a:xfrm>
            <a:off x="3698875" y="5190490"/>
            <a:ext cx="353695" cy="325120"/>
          </a:xfrm>
          <a:prstGeom prst="rect">
            <a:avLst/>
          </a:prstGeom>
        </p:spPr>
        <p:txBody>
          <a:bodyPr vert="horz" wrap="square" lIns="0" tIns="12065" rIns="0" bIns="0" rtlCol="0">
            <a:spAutoFit/>
          </a:bodyPr>
          <a:lstStyle/>
          <a:p>
            <a:pPr marL="12700" marR="0" lvl="0" indent="0" algn="l" defTabSz="914400" rtl="0" eaLnBrk="1" fontAlgn="auto" latinLnBrk="0" hangingPunct="1">
              <a:lnSpc>
                <a:spcPts val="1180"/>
              </a:lnSpc>
              <a:spcBef>
                <a:spcPts val="95"/>
              </a:spcBef>
              <a:spcAft>
                <a:spcPts val="0"/>
              </a:spcAft>
              <a:buClrTx/>
              <a:buSzTx/>
              <a:buFontTx/>
              <a:buNone/>
              <a:tabLst/>
              <a:defRPr/>
            </a:pPr>
            <a:r>
              <a:rPr kumimoji="0" sz="1000" b="0" i="0" u="none" strike="noStrike" kern="1200" cap="none" spc="-20" normalizeH="0" baseline="0" noProof="0" dirty="0">
                <a:ln>
                  <a:noFill/>
                </a:ln>
                <a:solidFill>
                  <a:srgbClr val="252525"/>
                </a:solidFill>
                <a:effectLst/>
                <a:uLnTx/>
                <a:uFillTx/>
                <a:latin typeface="微软雅黑"/>
                <a:ea typeface="+mn-ea"/>
                <a:cs typeface="微软雅黑"/>
              </a:rPr>
              <a:t>XPU0</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a:p>
            <a:pPr marL="121285" marR="0" lvl="0" indent="0" algn="l" defTabSz="914400" rtl="0" eaLnBrk="1" fontAlgn="auto" latinLnBrk="0" hangingPunct="1">
              <a:lnSpc>
                <a:spcPts val="1180"/>
              </a:lnSpc>
              <a:spcBef>
                <a:spcPts val="0"/>
              </a:spcBef>
              <a:spcAft>
                <a:spcPts val="0"/>
              </a:spcAft>
              <a:buClrTx/>
              <a:buSzTx/>
              <a:buFontTx/>
              <a:buNone/>
              <a:tabLst/>
              <a:defRPr/>
            </a:pPr>
            <a:r>
              <a:rPr kumimoji="0" sz="1050" b="0" i="0" u="none" strike="noStrike" kern="1200" cap="none" spc="0" normalizeH="0" baseline="3968" noProof="0" dirty="0">
                <a:ln>
                  <a:noFill/>
                </a:ln>
                <a:solidFill>
                  <a:srgbClr val="252525"/>
                </a:solidFill>
                <a:effectLst/>
                <a:uLnTx/>
                <a:uFillTx/>
                <a:latin typeface="微软雅黑"/>
                <a:ea typeface="+mn-ea"/>
                <a:cs typeface="微软雅黑"/>
              </a:rPr>
              <a:t>0</a:t>
            </a:r>
            <a:r>
              <a:rPr kumimoji="0" sz="1050" b="0" i="0" u="none" strike="noStrike" kern="1200" cap="none" spc="705" normalizeH="0" baseline="3968" noProof="0" dirty="0">
                <a:ln>
                  <a:noFill/>
                </a:ln>
                <a:solidFill>
                  <a:srgbClr val="252525"/>
                </a:solidFill>
                <a:effectLst/>
                <a:uLnTx/>
                <a:uFillTx/>
                <a:latin typeface="微软雅黑"/>
                <a:ea typeface="+mn-ea"/>
                <a:cs typeface="微软雅黑"/>
              </a:rPr>
              <a:t> </a:t>
            </a:r>
            <a:r>
              <a:rPr kumimoji="0" sz="1000" b="0" i="0" u="none" strike="noStrike" kern="1200" cap="none" spc="-50" normalizeH="0" baseline="0" noProof="0" dirty="0">
                <a:ln>
                  <a:noFill/>
                </a:ln>
                <a:solidFill>
                  <a:srgbClr val="252525"/>
                </a:solidFill>
                <a:effectLst/>
                <a:uLnTx/>
                <a:uFillTx/>
                <a:latin typeface="微软雅黑"/>
                <a:ea typeface="+mn-ea"/>
                <a:cs typeface="微软雅黑"/>
              </a:rPr>
              <a:t>a</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134" name="object 134"/>
          <p:cNvSpPr txBox="1"/>
          <p:nvPr/>
        </p:nvSpPr>
        <p:spPr>
          <a:xfrm>
            <a:off x="4275835" y="5147462"/>
            <a:ext cx="353695" cy="375920"/>
          </a:xfrm>
          <a:prstGeom prst="rect">
            <a:avLst/>
          </a:prstGeom>
        </p:spPr>
        <p:txBody>
          <a:bodyPr vert="horz" wrap="square" lIns="0" tIns="34925" rIns="0" bIns="0" rtlCol="0">
            <a:spAutoFit/>
          </a:bodyPr>
          <a:lstStyle/>
          <a:p>
            <a:pPr marL="12700" marR="0" lvl="0" indent="0" algn="l" defTabSz="914400" rtl="0" eaLnBrk="1" fontAlgn="auto" latinLnBrk="0" hangingPunct="1">
              <a:lnSpc>
                <a:spcPct val="100000"/>
              </a:lnSpc>
              <a:spcBef>
                <a:spcPts val="275"/>
              </a:spcBef>
              <a:spcAft>
                <a:spcPts val="0"/>
              </a:spcAft>
              <a:buClrTx/>
              <a:buSzTx/>
              <a:buFontTx/>
              <a:buNone/>
              <a:tabLst/>
              <a:defRPr/>
            </a:pPr>
            <a:r>
              <a:rPr kumimoji="0" sz="1000" b="0" i="0" u="none" strike="noStrike" kern="1200" cap="none" spc="-20" normalizeH="0" baseline="0" noProof="0" dirty="0">
                <a:ln>
                  <a:noFill/>
                </a:ln>
                <a:solidFill>
                  <a:srgbClr val="252525"/>
                </a:solidFill>
                <a:effectLst/>
                <a:uLnTx/>
                <a:uFillTx/>
                <a:latin typeface="微软雅黑"/>
                <a:ea typeface="+mn-ea"/>
                <a:cs typeface="微软雅黑"/>
              </a:rPr>
              <a:t>XPU1</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a:p>
            <a:pPr marL="112395" marR="0" lvl="0" indent="0" algn="l" defTabSz="914400" rtl="0" eaLnBrk="1" fontAlgn="auto" latinLnBrk="0" hangingPunct="1">
              <a:lnSpc>
                <a:spcPct val="100000"/>
              </a:lnSpc>
              <a:spcBef>
                <a:spcPts val="180"/>
              </a:spcBef>
              <a:spcAft>
                <a:spcPts val="0"/>
              </a:spcAft>
              <a:buClrTx/>
              <a:buSzTx/>
              <a:buFontTx/>
              <a:buNone/>
              <a:tabLst/>
              <a:defRPr/>
            </a:pPr>
            <a:r>
              <a:rPr kumimoji="0" sz="1000" b="0" i="0" u="none" strike="noStrike" kern="1200" cap="none" spc="0" normalizeH="0" baseline="0" noProof="0" dirty="0">
                <a:ln>
                  <a:noFill/>
                </a:ln>
                <a:solidFill>
                  <a:srgbClr val="252525"/>
                </a:solidFill>
                <a:effectLst/>
                <a:uLnTx/>
                <a:uFillTx/>
                <a:latin typeface="微软雅黑"/>
                <a:ea typeface="+mn-ea"/>
                <a:cs typeface="微软雅黑"/>
              </a:rPr>
              <a:t>1</a:t>
            </a:r>
            <a:r>
              <a:rPr kumimoji="0" sz="1000" b="0" i="0" u="none" strike="noStrike" kern="1200" cap="none" spc="245" normalizeH="0" baseline="0" noProof="0" dirty="0">
                <a:ln>
                  <a:noFill/>
                </a:ln>
                <a:solidFill>
                  <a:srgbClr val="252525"/>
                </a:solidFill>
                <a:effectLst/>
                <a:uLnTx/>
                <a:uFillTx/>
                <a:latin typeface="微软雅黑"/>
                <a:ea typeface="+mn-ea"/>
                <a:cs typeface="微软雅黑"/>
              </a:rPr>
              <a:t> </a:t>
            </a:r>
            <a:r>
              <a:rPr kumimoji="0" sz="1500" b="0" i="0" u="none" strike="noStrike" kern="1200" cap="none" spc="-75" normalizeH="0" baseline="2777" noProof="0" dirty="0">
                <a:ln>
                  <a:noFill/>
                </a:ln>
                <a:solidFill>
                  <a:srgbClr val="252525"/>
                </a:solidFill>
                <a:effectLst/>
                <a:uLnTx/>
                <a:uFillTx/>
                <a:latin typeface="微软雅黑"/>
                <a:ea typeface="+mn-ea"/>
                <a:cs typeface="微软雅黑"/>
              </a:rPr>
              <a:t>b</a:t>
            </a:r>
            <a:endParaRPr kumimoji="0" sz="1500" b="0" i="0" u="none" strike="noStrike" kern="1200" cap="none" spc="0" normalizeH="0" baseline="2777" noProof="0">
              <a:ln>
                <a:noFill/>
              </a:ln>
              <a:solidFill>
                <a:prstClr val="black"/>
              </a:solidFill>
              <a:effectLst/>
              <a:uLnTx/>
              <a:uFillTx/>
              <a:latin typeface="微软雅黑"/>
              <a:ea typeface="+mn-ea"/>
              <a:cs typeface="微软雅黑"/>
            </a:endParaRPr>
          </a:p>
        </p:txBody>
      </p:sp>
      <p:sp>
        <p:nvSpPr>
          <p:cNvPr id="135" name="object 135"/>
          <p:cNvSpPr txBox="1"/>
          <p:nvPr/>
        </p:nvSpPr>
        <p:spPr>
          <a:xfrm>
            <a:off x="4853178" y="5188711"/>
            <a:ext cx="918844" cy="334645"/>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tab pos="576580" algn="l"/>
              </a:tabLst>
              <a:defRPr/>
            </a:pPr>
            <a:r>
              <a:rPr kumimoji="0" sz="1000" b="0" i="0" u="none" strike="noStrike" kern="1200" cap="none" spc="-20" normalizeH="0" baseline="0" noProof="0" dirty="0">
                <a:ln>
                  <a:noFill/>
                </a:ln>
                <a:solidFill>
                  <a:srgbClr val="252525"/>
                </a:solidFill>
                <a:effectLst/>
                <a:uLnTx/>
                <a:uFillTx/>
                <a:latin typeface="微软雅黑"/>
                <a:ea typeface="+mn-ea"/>
                <a:cs typeface="微软雅黑"/>
              </a:rPr>
              <a:t>XPU2</a:t>
            </a:r>
            <a:r>
              <a:rPr kumimoji="0" sz="1000" b="0" i="0" u="none" strike="noStrike" kern="1200" cap="none" spc="0" normalizeH="0" baseline="0" noProof="0" dirty="0">
                <a:ln>
                  <a:noFill/>
                </a:ln>
                <a:solidFill>
                  <a:srgbClr val="252525"/>
                </a:solidFill>
                <a:effectLst/>
                <a:uLnTx/>
                <a:uFillTx/>
                <a:latin typeface="微软雅黑"/>
                <a:ea typeface="+mn-ea"/>
                <a:cs typeface="微软雅黑"/>
              </a:rPr>
              <a:t>	</a:t>
            </a:r>
            <a:r>
              <a:rPr kumimoji="0" sz="1000" b="0" i="0" u="none" strike="noStrike" kern="1200" cap="none" spc="-20" normalizeH="0" baseline="0" noProof="0" dirty="0">
                <a:ln>
                  <a:noFill/>
                </a:ln>
                <a:solidFill>
                  <a:srgbClr val="252525"/>
                </a:solidFill>
                <a:effectLst/>
                <a:uLnTx/>
                <a:uFillTx/>
                <a:latin typeface="微软雅黑"/>
                <a:ea typeface="+mn-ea"/>
                <a:cs typeface="微软雅黑"/>
              </a:rPr>
              <a:t>XPU3</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a:p>
            <a:pPr marL="102870" marR="0" lvl="0" indent="0" algn="l" defTabSz="914400" rtl="0" eaLnBrk="1" fontAlgn="auto" latinLnBrk="0" hangingPunct="1">
              <a:lnSpc>
                <a:spcPct val="100000"/>
              </a:lnSpc>
              <a:spcBef>
                <a:spcPts val="35"/>
              </a:spcBef>
              <a:spcAft>
                <a:spcPts val="0"/>
              </a:spcAft>
              <a:buClrTx/>
              <a:buSzTx/>
              <a:buFontTx/>
              <a:buNone/>
              <a:tabLst>
                <a:tab pos="645795" algn="l"/>
              </a:tabLst>
              <a:defRPr/>
            </a:pPr>
            <a:r>
              <a:rPr kumimoji="0" sz="1000" b="0" i="0" u="none" strike="noStrike" kern="1200" cap="none" spc="0" normalizeH="0" baseline="0" noProof="0" dirty="0">
                <a:ln>
                  <a:noFill/>
                </a:ln>
                <a:solidFill>
                  <a:srgbClr val="252525"/>
                </a:solidFill>
                <a:effectLst/>
                <a:uLnTx/>
                <a:uFillTx/>
                <a:latin typeface="微软雅黑"/>
                <a:ea typeface="+mn-ea"/>
                <a:cs typeface="微软雅黑"/>
              </a:rPr>
              <a:t>2</a:t>
            </a:r>
            <a:r>
              <a:rPr kumimoji="0" sz="1000" b="0" i="0" u="none" strike="noStrike" kern="1200" cap="none" spc="315" normalizeH="0" baseline="0" noProof="0" dirty="0">
                <a:ln>
                  <a:noFill/>
                </a:ln>
                <a:solidFill>
                  <a:srgbClr val="252525"/>
                </a:solidFill>
                <a:effectLst/>
                <a:uLnTx/>
                <a:uFillTx/>
                <a:latin typeface="微软雅黑"/>
                <a:ea typeface="+mn-ea"/>
                <a:cs typeface="微软雅黑"/>
              </a:rPr>
              <a:t> </a:t>
            </a:r>
            <a:r>
              <a:rPr kumimoji="0" sz="1500" b="0" i="0" u="none" strike="noStrike" kern="1200" cap="none" spc="-75" normalizeH="0" baseline="2777" noProof="0" dirty="0">
                <a:ln>
                  <a:noFill/>
                </a:ln>
                <a:solidFill>
                  <a:srgbClr val="252525"/>
                </a:solidFill>
                <a:effectLst/>
                <a:uLnTx/>
                <a:uFillTx/>
                <a:latin typeface="微软雅黑"/>
                <a:ea typeface="+mn-ea"/>
                <a:cs typeface="微软雅黑"/>
              </a:rPr>
              <a:t>c</a:t>
            </a:r>
            <a:r>
              <a:rPr kumimoji="0" sz="1500" b="0" i="0" u="none" strike="noStrike" kern="1200" cap="none" spc="0" normalizeH="0" baseline="2777" noProof="0" dirty="0">
                <a:ln>
                  <a:noFill/>
                </a:ln>
                <a:solidFill>
                  <a:srgbClr val="252525"/>
                </a:solidFill>
                <a:effectLst/>
                <a:uLnTx/>
                <a:uFillTx/>
                <a:latin typeface="微软雅黑"/>
                <a:ea typeface="+mn-ea"/>
                <a:cs typeface="微软雅黑"/>
              </a:rPr>
              <a:t>	</a:t>
            </a:r>
            <a:r>
              <a:rPr kumimoji="0" sz="1000" b="0" i="0" u="none" strike="noStrike" kern="1200" cap="none" spc="0" normalizeH="0" baseline="0" noProof="0" dirty="0">
                <a:ln>
                  <a:noFill/>
                </a:ln>
                <a:solidFill>
                  <a:srgbClr val="252525"/>
                </a:solidFill>
                <a:effectLst/>
                <a:uLnTx/>
                <a:uFillTx/>
                <a:latin typeface="微软雅黑"/>
                <a:ea typeface="+mn-ea"/>
                <a:cs typeface="微软雅黑"/>
              </a:rPr>
              <a:t>3</a:t>
            </a:r>
            <a:r>
              <a:rPr kumimoji="0" sz="1000" b="0" i="0" u="none" strike="noStrike" kern="1200" cap="none" spc="250" normalizeH="0" baseline="0" noProof="0" dirty="0">
                <a:ln>
                  <a:noFill/>
                </a:ln>
                <a:solidFill>
                  <a:srgbClr val="252525"/>
                </a:solidFill>
                <a:effectLst/>
                <a:uLnTx/>
                <a:uFillTx/>
                <a:latin typeface="微软雅黑"/>
                <a:ea typeface="+mn-ea"/>
                <a:cs typeface="微软雅黑"/>
              </a:rPr>
              <a:t> </a:t>
            </a:r>
            <a:r>
              <a:rPr kumimoji="0" sz="1500" b="0" i="0" u="none" strike="noStrike" kern="1200" cap="none" spc="-75" normalizeH="0" baseline="2777" noProof="0" dirty="0">
                <a:ln>
                  <a:noFill/>
                </a:ln>
                <a:solidFill>
                  <a:srgbClr val="252525"/>
                </a:solidFill>
                <a:effectLst/>
                <a:uLnTx/>
                <a:uFillTx/>
                <a:latin typeface="微软雅黑"/>
                <a:ea typeface="+mn-ea"/>
                <a:cs typeface="微软雅黑"/>
              </a:rPr>
              <a:t>d</a:t>
            </a:r>
            <a:endParaRPr kumimoji="0" sz="1500" b="0" i="0" u="none" strike="noStrike" kern="1200" cap="none" spc="0" normalizeH="0" baseline="2777" noProof="0">
              <a:ln>
                <a:noFill/>
              </a:ln>
              <a:solidFill>
                <a:prstClr val="black"/>
              </a:solidFill>
              <a:effectLst/>
              <a:uLnTx/>
              <a:uFillTx/>
              <a:latin typeface="微软雅黑"/>
              <a:ea typeface="+mn-ea"/>
              <a:cs typeface="微软雅黑"/>
            </a:endParaRPr>
          </a:p>
        </p:txBody>
      </p:sp>
      <p:grpSp>
        <p:nvGrpSpPr>
          <p:cNvPr id="136" name="object 136"/>
          <p:cNvGrpSpPr/>
          <p:nvPr/>
        </p:nvGrpSpPr>
        <p:grpSpPr>
          <a:xfrm>
            <a:off x="3483864" y="6134100"/>
            <a:ext cx="1280795" cy="347980"/>
            <a:chOff x="3483864" y="6134100"/>
            <a:chExt cx="1280795" cy="347980"/>
          </a:xfrm>
        </p:grpSpPr>
        <p:pic>
          <p:nvPicPr>
            <p:cNvPr id="137" name="object 137"/>
            <p:cNvPicPr/>
            <p:nvPr/>
          </p:nvPicPr>
          <p:blipFill>
            <a:blip r:embed="rId26" cstate="print"/>
            <a:stretch>
              <a:fillRect/>
            </a:stretch>
          </p:blipFill>
          <p:spPr>
            <a:xfrm>
              <a:off x="3540252" y="6195060"/>
              <a:ext cx="190423" cy="187451"/>
            </a:xfrm>
            <a:prstGeom prst="rect">
              <a:avLst/>
            </a:prstGeom>
          </p:spPr>
        </p:pic>
        <p:pic>
          <p:nvPicPr>
            <p:cNvPr id="138" name="object 138"/>
            <p:cNvPicPr/>
            <p:nvPr/>
          </p:nvPicPr>
          <p:blipFill>
            <a:blip r:embed="rId32" cstate="print"/>
            <a:stretch>
              <a:fillRect/>
            </a:stretch>
          </p:blipFill>
          <p:spPr>
            <a:xfrm>
              <a:off x="3483864" y="6134100"/>
              <a:ext cx="303326" cy="347535"/>
            </a:xfrm>
            <a:prstGeom prst="rect">
              <a:avLst/>
            </a:prstGeom>
          </p:spPr>
        </p:pic>
        <p:sp>
          <p:nvSpPr>
            <p:cNvPr id="139" name="object 139"/>
            <p:cNvSpPr/>
            <p:nvPr/>
          </p:nvSpPr>
          <p:spPr>
            <a:xfrm>
              <a:off x="3587496" y="6222492"/>
              <a:ext cx="100965" cy="97790"/>
            </a:xfrm>
            <a:custGeom>
              <a:avLst/>
              <a:gdLst/>
              <a:ahLst/>
              <a:cxnLst/>
              <a:rect l="l" t="t" r="r" b="b"/>
              <a:pathLst>
                <a:path w="100964" h="97789">
                  <a:moveTo>
                    <a:pt x="100584" y="0"/>
                  </a:moveTo>
                  <a:lnTo>
                    <a:pt x="0" y="0"/>
                  </a:lnTo>
                  <a:lnTo>
                    <a:pt x="0" y="97536"/>
                  </a:lnTo>
                  <a:lnTo>
                    <a:pt x="100584" y="97536"/>
                  </a:lnTo>
                  <a:lnTo>
                    <a:pt x="100584" y="0"/>
                  </a:lnTo>
                  <a:close/>
                </a:path>
              </a:pathLst>
            </a:custGeom>
            <a:solidFill>
              <a:srgbClr val="00AE4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40" name="object 140"/>
            <p:cNvSpPr/>
            <p:nvPr/>
          </p:nvSpPr>
          <p:spPr>
            <a:xfrm>
              <a:off x="3587496" y="6222492"/>
              <a:ext cx="100965" cy="97790"/>
            </a:xfrm>
            <a:custGeom>
              <a:avLst/>
              <a:gdLst/>
              <a:ahLst/>
              <a:cxnLst/>
              <a:rect l="l" t="t" r="r" b="b"/>
              <a:pathLst>
                <a:path w="100964" h="97789">
                  <a:moveTo>
                    <a:pt x="0" y="97536"/>
                  </a:moveTo>
                  <a:lnTo>
                    <a:pt x="100584" y="97536"/>
                  </a:lnTo>
                  <a:lnTo>
                    <a:pt x="100584" y="0"/>
                  </a:lnTo>
                  <a:lnTo>
                    <a:pt x="0" y="0"/>
                  </a:lnTo>
                  <a:lnTo>
                    <a:pt x="0" y="97536"/>
                  </a:lnTo>
                  <a:close/>
                </a:path>
              </a:pathLst>
            </a:custGeom>
            <a:ln w="9525">
              <a:solidFill>
                <a:srgbClr val="00AE4D"/>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141" name="object 141"/>
            <p:cNvPicPr/>
            <p:nvPr/>
          </p:nvPicPr>
          <p:blipFill>
            <a:blip r:embed="rId26" cstate="print"/>
            <a:stretch>
              <a:fillRect/>
            </a:stretch>
          </p:blipFill>
          <p:spPr>
            <a:xfrm>
              <a:off x="3666744" y="6195060"/>
              <a:ext cx="190423" cy="187451"/>
            </a:xfrm>
            <a:prstGeom prst="rect">
              <a:avLst/>
            </a:prstGeom>
          </p:spPr>
        </p:pic>
        <p:pic>
          <p:nvPicPr>
            <p:cNvPr id="142" name="object 142"/>
            <p:cNvPicPr/>
            <p:nvPr/>
          </p:nvPicPr>
          <p:blipFill>
            <a:blip r:embed="rId33" cstate="print"/>
            <a:stretch>
              <a:fillRect/>
            </a:stretch>
          </p:blipFill>
          <p:spPr>
            <a:xfrm>
              <a:off x="3604260" y="6134100"/>
              <a:ext cx="313969" cy="347535"/>
            </a:xfrm>
            <a:prstGeom prst="rect">
              <a:avLst/>
            </a:prstGeom>
          </p:spPr>
        </p:pic>
        <p:sp>
          <p:nvSpPr>
            <p:cNvPr id="143" name="object 143"/>
            <p:cNvSpPr/>
            <p:nvPr/>
          </p:nvSpPr>
          <p:spPr>
            <a:xfrm>
              <a:off x="3713988" y="6222492"/>
              <a:ext cx="100965" cy="97790"/>
            </a:xfrm>
            <a:custGeom>
              <a:avLst/>
              <a:gdLst/>
              <a:ahLst/>
              <a:cxnLst/>
              <a:rect l="l" t="t" r="r" b="b"/>
              <a:pathLst>
                <a:path w="100964" h="97789">
                  <a:moveTo>
                    <a:pt x="100584" y="0"/>
                  </a:moveTo>
                  <a:lnTo>
                    <a:pt x="0" y="0"/>
                  </a:lnTo>
                  <a:lnTo>
                    <a:pt x="0" y="97536"/>
                  </a:lnTo>
                  <a:lnTo>
                    <a:pt x="100584" y="97536"/>
                  </a:lnTo>
                  <a:lnTo>
                    <a:pt x="100584" y="0"/>
                  </a:lnTo>
                  <a:close/>
                </a:path>
              </a:pathLst>
            </a:custGeom>
            <a:solidFill>
              <a:srgbClr val="EB7B2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44" name="object 144"/>
            <p:cNvSpPr/>
            <p:nvPr/>
          </p:nvSpPr>
          <p:spPr>
            <a:xfrm>
              <a:off x="3713988" y="6222492"/>
              <a:ext cx="100965" cy="97790"/>
            </a:xfrm>
            <a:custGeom>
              <a:avLst/>
              <a:gdLst/>
              <a:ahLst/>
              <a:cxnLst/>
              <a:rect l="l" t="t" r="r" b="b"/>
              <a:pathLst>
                <a:path w="100964" h="97789">
                  <a:moveTo>
                    <a:pt x="0" y="97536"/>
                  </a:moveTo>
                  <a:lnTo>
                    <a:pt x="100584" y="97536"/>
                  </a:lnTo>
                  <a:lnTo>
                    <a:pt x="100584" y="0"/>
                  </a:lnTo>
                  <a:lnTo>
                    <a:pt x="0" y="0"/>
                  </a:lnTo>
                  <a:lnTo>
                    <a:pt x="0" y="97536"/>
                  </a:lnTo>
                  <a:close/>
                </a:path>
              </a:pathLst>
            </a:custGeom>
            <a:ln w="9525">
              <a:solidFill>
                <a:srgbClr val="EB7B2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145" name="object 145"/>
            <p:cNvPicPr/>
            <p:nvPr/>
          </p:nvPicPr>
          <p:blipFill>
            <a:blip r:embed="rId26" cstate="print"/>
            <a:stretch>
              <a:fillRect/>
            </a:stretch>
          </p:blipFill>
          <p:spPr>
            <a:xfrm>
              <a:off x="3793236" y="6195060"/>
              <a:ext cx="190423" cy="187451"/>
            </a:xfrm>
            <a:prstGeom prst="rect">
              <a:avLst/>
            </a:prstGeom>
          </p:spPr>
        </p:pic>
        <p:pic>
          <p:nvPicPr>
            <p:cNvPr id="146" name="object 146"/>
            <p:cNvPicPr/>
            <p:nvPr/>
          </p:nvPicPr>
          <p:blipFill>
            <a:blip r:embed="rId34" cstate="print"/>
            <a:stretch>
              <a:fillRect/>
            </a:stretch>
          </p:blipFill>
          <p:spPr>
            <a:xfrm>
              <a:off x="3739896" y="6134100"/>
              <a:ext cx="297179" cy="347535"/>
            </a:xfrm>
            <a:prstGeom prst="rect">
              <a:avLst/>
            </a:prstGeom>
          </p:spPr>
        </p:pic>
        <p:sp>
          <p:nvSpPr>
            <p:cNvPr id="147" name="object 147"/>
            <p:cNvSpPr/>
            <p:nvPr/>
          </p:nvSpPr>
          <p:spPr>
            <a:xfrm>
              <a:off x="3840480" y="6222492"/>
              <a:ext cx="100965" cy="97790"/>
            </a:xfrm>
            <a:custGeom>
              <a:avLst/>
              <a:gdLst/>
              <a:ahLst/>
              <a:cxnLst/>
              <a:rect l="l" t="t" r="r" b="b"/>
              <a:pathLst>
                <a:path w="100964" h="97789">
                  <a:moveTo>
                    <a:pt x="100584" y="0"/>
                  </a:moveTo>
                  <a:lnTo>
                    <a:pt x="0" y="0"/>
                  </a:lnTo>
                  <a:lnTo>
                    <a:pt x="0" y="97536"/>
                  </a:lnTo>
                  <a:lnTo>
                    <a:pt x="100584" y="97536"/>
                  </a:lnTo>
                  <a:lnTo>
                    <a:pt x="100584" y="0"/>
                  </a:lnTo>
                  <a:close/>
                </a:path>
              </a:pathLst>
            </a:custGeom>
            <a:solidFill>
              <a:srgbClr val="6EAB4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48" name="object 148"/>
            <p:cNvSpPr/>
            <p:nvPr/>
          </p:nvSpPr>
          <p:spPr>
            <a:xfrm>
              <a:off x="3840480" y="6222492"/>
              <a:ext cx="100965" cy="97790"/>
            </a:xfrm>
            <a:custGeom>
              <a:avLst/>
              <a:gdLst/>
              <a:ahLst/>
              <a:cxnLst/>
              <a:rect l="l" t="t" r="r" b="b"/>
              <a:pathLst>
                <a:path w="100964" h="97789">
                  <a:moveTo>
                    <a:pt x="0" y="97536"/>
                  </a:moveTo>
                  <a:lnTo>
                    <a:pt x="100584" y="97536"/>
                  </a:lnTo>
                  <a:lnTo>
                    <a:pt x="100584" y="0"/>
                  </a:lnTo>
                  <a:lnTo>
                    <a:pt x="0" y="0"/>
                  </a:lnTo>
                  <a:lnTo>
                    <a:pt x="0" y="97536"/>
                  </a:lnTo>
                  <a:close/>
                </a:path>
              </a:pathLst>
            </a:custGeom>
            <a:ln w="9525">
              <a:solidFill>
                <a:srgbClr val="6EAB4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149" name="object 149"/>
            <p:cNvPicPr/>
            <p:nvPr/>
          </p:nvPicPr>
          <p:blipFill>
            <a:blip r:embed="rId35" cstate="print"/>
            <a:stretch>
              <a:fillRect/>
            </a:stretch>
          </p:blipFill>
          <p:spPr>
            <a:xfrm>
              <a:off x="3919728" y="6195060"/>
              <a:ext cx="188937" cy="187451"/>
            </a:xfrm>
            <a:prstGeom prst="rect">
              <a:avLst/>
            </a:prstGeom>
          </p:spPr>
        </p:pic>
        <p:pic>
          <p:nvPicPr>
            <p:cNvPr id="150" name="object 150"/>
            <p:cNvPicPr/>
            <p:nvPr/>
          </p:nvPicPr>
          <p:blipFill>
            <a:blip r:embed="rId36" cstate="print"/>
            <a:stretch>
              <a:fillRect/>
            </a:stretch>
          </p:blipFill>
          <p:spPr>
            <a:xfrm>
              <a:off x="3857244" y="6134100"/>
              <a:ext cx="313969" cy="347535"/>
            </a:xfrm>
            <a:prstGeom prst="rect">
              <a:avLst/>
            </a:prstGeom>
          </p:spPr>
        </p:pic>
        <p:sp>
          <p:nvSpPr>
            <p:cNvPr id="151" name="object 151"/>
            <p:cNvSpPr/>
            <p:nvPr/>
          </p:nvSpPr>
          <p:spPr>
            <a:xfrm>
              <a:off x="3966972" y="6222492"/>
              <a:ext cx="99060" cy="97790"/>
            </a:xfrm>
            <a:custGeom>
              <a:avLst/>
              <a:gdLst/>
              <a:ahLst/>
              <a:cxnLst/>
              <a:rect l="l" t="t" r="r" b="b"/>
              <a:pathLst>
                <a:path w="99060" h="97789">
                  <a:moveTo>
                    <a:pt x="99060" y="0"/>
                  </a:moveTo>
                  <a:lnTo>
                    <a:pt x="0" y="0"/>
                  </a:lnTo>
                  <a:lnTo>
                    <a:pt x="0" y="97536"/>
                  </a:lnTo>
                  <a:lnTo>
                    <a:pt x="99060" y="97536"/>
                  </a:lnTo>
                  <a:lnTo>
                    <a:pt x="99060" y="0"/>
                  </a:lnTo>
                  <a:close/>
                </a:path>
              </a:pathLst>
            </a:custGeom>
            <a:solidFill>
              <a:srgbClr val="FCBD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52" name="object 152"/>
            <p:cNvSpPr/>
            <p:nvPr/>
          </p:nvSpPr>
          <p:spPr>
            <a:xfrm>
              <a:off x="3966972" y="6222492"/>
              <a:ext cx="99060" cy="97790"/>
            </a:xfrm>
            <a:custGeom>
              <a:avLst/>
              <a:gdLst/>
              <a:ahLst/>
              <a:cxnLst/>
              <a:rect l="l" t="t" r="r" b="b"/>
              <a:pathLst>
                <a:path w="99060" h="97789">
                  <a:moveTo>
                    <a:pt x="0" y="97536"/>
                  </a:moveTo>
                  <a:lnTo>
                    <a:pt x="99060" y="97536"/>
                  </a:lnTo>
                  <a:lnTo>
                    <a:pt x="99060" y="0"/>
                  </a:lnTo>
                  <a:lnTo>
                    <a:pt x="0" y="0"/>
                  </a:lnTo>
                  <a:lnTo>
                    <a:pt x="0" y="97536"/>
                  </a:lnTo>
                  <a:close/>
                </a:path>
              </a:pathLst>
            </a:custGeom>
            <a:ln w="9525">
              <a:solidFill>
                <a:srgbClr val="FCBD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153" name="object 153"/>
            <p:cNvPicPr/>
            <p:nvPr/>
          </p:nvPicPr>
          <p:blipFill>
            <a:blip r:embed="rId26" cstate="print"/>
            <a:stretch>
              <a:fillRect/>
            </a:stretch>
          </p:blipFill>
          <p:spPr>
            <a:xfrm>
              <a:off x="4133088" y="6195060"/>
              <a:ext cx="190423" cy="187451"/>
            </a:xfrm>
            <a:prstGeom prst="rect">
              <a:avLst/>
            </a:prstGeom>
          </p:spPr>
        </p:pic>
        <p:pic>
          <p:nvPicPr>
            <p:cNvPr id="154" name="object 154"/>
            <p:cNvPicPr/>
            <p:nvPr/>
          </p:nvPicPr>
          <p:blipFill>
            <a:blip r:embed="rId32" cstate="print"/>
            <a:stretch>
              <a:fillRect/>
            </a:stretch>
          </p:blipFill>
          <p:spPr>
            <a:xfrm>
              <a:off x="4076700" y="6134100"/>
              <a:ext cx="303326" cy="347535"/>
            </a:xfrm>
            <a:prstGeom prst="rect">
              <a:avLst/>
            </a:prstGeom>
          </p:spPr>
        </p:pic>
        <p:sp>
          <p:nvSpPr>
            <p:cNvPr id="155" name="object 155"/>
            <p:cNvSpPr/>
            <p:nvPr/>
          </p:nvSpPr>
          <p:spPr>
            <a:xfrm>
              <a:off x="4180332" y="6222492"/>
              <a:ext cx="100965" cy="97790"/>
            </a:xfrm>
            <a:custGeom>
              <a:avLst/>
              <a:gdLst/>
              <a:ahLst/>
              <a:cxnLst/>
              <a:rect l="l" t="t" r="r" b="b"/>
              <a:pathLst>
                <a:path w="100964" h="97789">
                  <a:moveTo>
                    <a:pt x="100584" y="0"/>
                  </a:moveTo>
                  <a:lnTo>
                    <a:pt x="0" y="0"/>
                  </a:lnTo>
                  <a:lnTo>
                    <a:pt x="0" y="97536"/>
                  </a:lnTo>
                  <a:lnTo>
                    <a:pt x="100584" y="97536"/>
                  </a:lnTo>
                  <a:lnTo>
                    <a:pt x="100584" y="0"/>
                  </a:lnTo>
                  <a:close/>
                </a:path>
              </a:pathLst>
            </a:custGeom>
            <a:solidFill>
              <a:srgbClr val="00AE4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56" name="object 156"/>
            <p:cNvSpPr/>
            <p:nvPr/>
          </p:nvSpPr>
          <p:spPr>
            <a:xfrm>
              <a:off x="4180332" y="6222492"/>
              <a:ext cx="100965" cy="97790"/>
            </a:xfrm>
            <a:custGeom>
              <a:avLst/>
              <a:gdLst/>
              <a:ahLst/>
              <a:cxnLst/>
              <a:rect l="l" t="t" r="r" b="b"/>
              <a:pathLst>
                <a:path w="100964" h="97789">
                  <a:moveTo>
                    <a:pt x="0" y="97536"/>
                  </a:moveTo>
                  <a:lnTo>
                    <a:pt x="100584" y="97536"/>
                  </a:lnTo>
                  <a:lnTo>
                    <a:pt x="100584" y="0"/>
                  </a:lnTo>
                  <a:lnTo>
                    <a:pt x="0" y="0"/>
                  </a:lnTo>
                  <a:lnTo>
                    <a:pt x="0" y="97536"/>
                  </a:lnTo>
                  <a:close/>
                </a:path>
              </a:pathLst>
            </a:custGeom>
            <a:ln w="9525">
              <a:solidFill>
                <a:srgbClr val="00AE4D"/>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157" name="object 157"/>
            <p:cNvPicPr/>
            <p:nvPr/>
          </p:nvPicPr>
          <p:blipFill>
            <a:blip r:embed="rId26" cstate="print"/>
            <a:stretch>
              <a:fillRect/>
            </a:stretch>
          </p:blipFill>
          <p:spPr>
            <a:xfrm>
              <a:off x="4259580" y="6195060"/>
              <a:ext cx="190423" cy="187451"/>
            </a:xfrm>
            <a:prstGeom prst="rect">
              <a:avLst/>
            </a:prstGeom>
          </p:spPr>
        </p:pic>
        <p:pic>
          <p:nvPicPr>
            <p:cNvPr id="158" name="object 158"/>
            <p:cNvPicPr/>
            <p:nvPr/>
          </p:nvPicPr>
          <p:blipFill>
            <a:blip r:embed="rId33" cstate="print"/>
            <a:stretch>
              <a:fillRect/>
            </a:stretch>
          </p:blipFill>
          <p:spPr>
            <a:xfrm>
              <a:off x="4197096" y="6134100"/>
              <a:ext cx="313969" cy="347535"/>
            </a:xfrm>
            <a:prstGeom prst="rect">
              <a:avLst/>
            </a:prstGeom>
          </p:spPr>
        </p:pic>
        <p:sp>
          <p:nvSpPr>
            <p:cNvPr id="159" name="object 159"/>
            <p:cNvSpPr/>
            <p:nvPr/>
          </p:nvSpPr>
          <p:spPr>
            <a:xfrm>
              <a:off x="4306824" y="6222492"/>
              <a:ext cx="100965" cy="97790"/>
            </a:xfrm>
            <a:custGeom>
              <a:avLst/>
              <a:gdLst/>
              <a:ahLst/>
              <a:cxnLst/>
              <a:rect l="l" t="t" r="r" b="b"/>
              <a:pathLst>
                <a:path w="100964" h="97789">
                  <a:moveTo>
                    <a:pt x="100584" y="0"/>
                  </a:moveTo>
                  <a:lnTo>
                    <a:pt x="0" y="0"/>
                  </a:lnTo>
                  <a:lnTo>
                    <a:pt x="0" y="97536"/>
                  </a:lnTo>
                  <a:lnTo>
                    <a:pt x="100584" y="97536"/>
                  </a:lnTo>
                  <a:lnTo>
                    <a:pt x="100584" y="0"/>
                  </a:lnTo>
                  <a:close/>
                </a:path>
              </a:pathLst>
            </a:custGeom>
            <a:solidFill>
              <a:srgbClr val="EB7B2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60" name="object 160"/>
            <p:cNvSpPr/>
            <p:nvPr/>
          </p:nvSpPr>
          <p:spPr>
            <a:xfrm>
              <a:off x="4306824" y="6222492"/>
              <a:ext cx="100965" cy="97790"/>
            </a:xfrm>
            <a:custGeom>
              <a:avLst/>
              <a:gdLst/>
              <a:ahLst/>
              <a:cxnLst/>
              <a:rect l="l" t="t" r="r" b="b"/>
              <a:pathLst>
                <a:path w="100964" h="97789">
                  <a:moveTo>
                    <a:pt x="0" y="97536"/>
                  </a:moveTo>
                  <a:lnTo>
                    <a:pt x="100584" y="97536"/>
                  </a:lnTo>
                  <a:lnTo>
                    <a:pt x="100584" y="0"/>
                  </a:lnTo>
                  <a:lnTo>
                    <a:pt x="0" y="0"/>
                  </a:lnTo>
                  <a:lnTo>
                    <a:pt x="0" y="97536"/>
                  </a:lnTo>
                  <a:close/>
                </a:path>
              </a:pathLst>
            </a:custGeom>
            <a:ln w="9525">
              <a:solidFill>
                <a:srgbClr val="EB7B2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161" name="object 161"/>
            <p:cNvPicPr/>
            <p:nvPr/>
          </p:nvPicPr>
          <p:blipFill>
            <a:blip r:embed="rId26" cstate="print"/>
            <a:stretch>
              <a:fillRect/>
            </a:stretch>
          </p:blipFill>
          <p:spPr>
            <a:xfrm>
              <a:off x="4386072" y="6195060"/>
              <a:ext cx="190423" cy="187451"/>
            </a:xfrm>
            <a:prstGeom prst="rect">
              <a:avLst/>
            </a:prstGeom>
          </p:spPr>
        </p:pic>
        <p:pic>
          <p:nvPicPr>
            <p:cNvPr id="162" name="object 162"/>
            <p:cNvPicPr/>
            <p:nvPr/>
          </p:nvPicPr>
          <p:blipFill>
            <a:blip r:embed="rId34" cstate="print"/>
            <a:stretch>
              <a:fillRect/>
            </a:stretch>
          </p:blipFill>
          <p:spPr>
            <a:xfrm>
              <a:off x="4332732" y="6134100"/>
              <a:ext cx="297179" cy="347535"/>
            </a:xfrm>
            <a:prstGeom prst="rect">
              <a:avLst/>
            </a:prstGeom>
          </p:spPr>
        </p:pic>
        <p:sp>
          <p:nvSpPr>
            <p:cNvPr id="163" name="object 163"/>
            <p:cNvSpPr/>
            <p:nvPr/>
          </p:nvSpPr>
          <p:spPr>
            <a:xfrm>
              <a:off x="4433316" y="6222492"/>
              <a:ext cx="100965" cy="97790"/>
            </a:xfrm>
            <a:custGeom>
              <a:avLst/>
              <a:gdLst/>
              <a:ahLst/>
              <a:cxnLst/>
              <a:rect l="l" t="t" r="r" b="b"/>
              <a:pathLst>
                <a:path w="100964" h="97789">
                  <a:moveTo>
                    <a:pt x="100584" y="0"/>
                  </a:moveTo>
                  <a:lnTo>
                    <a:pt x="0" y="0"/>
                  </a:lnTo>
                  <a:lnTo>
                    <a:pt x="0" y="97536"/>
                  </a:lnTo>
                  <a:lnTo>
                    <a:pt x="100584" y="97536"/>
                  </a:lnTo>
                  <a:lnTo>
                    <a:pt x="100584" y="0"/>
                  </a:lnTo>
                  <a:close/>
                </a:path>
              </a:pathLst>
            </a:custGeom>
            <a:solidFill>
              <a:srgbClr val="6EAB4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64" name="object 164"/>
            <p:cNvSpPr/>
            <p:nvPr/>
          </p:nvSpPr>
          <p:spPr>
            <a:xfrm>
              <a:off x="4433316" y="6222492"/>
              <a:ext cx="100965" cy="97790"/>
            </a:xfrm>
            <a:custGeom>
              <a:avLst/>
              <a:gdLst/>
              <a:ahLst/>
              <a:cxnLst/>
              <a:rect l="l" t="t" r="r" b="b"/>
              <a:pathLst>
                <a:path w="100964" h="97789">
                  <a:moveTo>
                    <a:pt x="0" y="97536"/>
                  </a:moveTo>
                  <a:lnTo>
                    <a:pt x="100584" y="97536"/>
                  </a:lnTo>
                  <a:lnTo>
                    <a:pt x="100584" y="0"/>
                  </a:lnTo>
                  <a:lnTo>
                    <a:pt x="0" y="0"/>
                  </a:lnTo>
                  <a:lnTo>
                    <a:pt x="0" y="97536"/>
                  </a:lnTo>
                  <a:close/>
                </a:path>
              </a:pathLst>
            </a:custGeom>
            <a:ln w="9525">
              <a:solidFill>
                <a:srgbClr val="6EAB4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165" name="object 165"/>
            <p:cNvPicPr/>
            <p:nvPr/>
          </p:nvPicPr>
          <p:blipFill>
            <a:blip r:embed="rId35" cstate="print"/>
            <a:stretch>
              <a:fillRect/>
            </a:stretch>
          </p:blipFill>
          <p:spPr>
            <a:xfrm>
              <a:off x="4512564" y="6195060"/>
              <a:ext cx="188937" cy="187451"/>
            </a:xfrm>
            <a:prstGeom prst="rect">
              <a:avLst/>
            </a:prstGeom>
          </p:spPr>
        </p:pic>
        <p:pic>
          <p:nvPicPr>
            <p:cNvPr id="166" name="object 166"/>
            <p:cNvPicPr/>
            <p:nvPr/>
          </p:nvPicPr>
          <p:blipFill>
            <a:blip r:embed="rId36" cstate="print"/>
            <a:stretch>
              <a:fillRect/>
            </a:stretch>
          </p:blipFill>
          <p:spPr>
            <a:xfrm>
              <a:off x="4450080" y="6134100"/>
              <a:ext cx="313969" cy="347535"/>
            </a:xfrm>
            <a:prstGeom prst="rect">
              <a:avLst/>
            </a:prstGeom>
          </p:spPr>
        </p:pic>
        <p:sp>
          <p:nvSpPr>
            <p:cNvPr id="167" name="object 167"/>
            <p:cNvSpPr/>
            <p:nvPr/>
          </p:nvSpPr>
          <p:spPr>
            <a:xfrm>
              <a:off x="4559808" y="6222492"/>
              <a:ext cx="99060" cy="97790"/>
            </a:xfrm>
            <a:custGeom>
              <a:avLst/>
              <a:gdLst/>
              <a:ahLst/>
              <a:cxnLst/>
              <a:rect l="l" t="t" r="r" b="b"/>
              <a:pathLst>
                <a:path w="99060" h="97789">
                  <a:moveTo>
                    <a:pt x="99060" y="0"/>
                  </a:moveTo>
                  <a:lnTo>
                    <a:pt x="0" y="0"/>
                  </a:lnTo>
                  <a:lnTo>
                    <a:pt x="0" y="97536"/>
                  </a:lnTo>
                  <a:lnTo>
                    <a:pt x="99060" y="97536"/>
                  </a:lnTo>
                  <a:lnTo>
                    <a:pt x="99060" y="0"/>
                  </a:lnTo>
                  <a:close/>
                </a:path>
              </a:pathLst>
            </a:custGeom>
            <a:solidFill>
              <a:srgbClr val="FCBD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68" name="object 168"/>
            <p:cNvSpPr/>
            <p:nvPr/>
          </p:nvSpPr>
          <p:spPr>
            <a:xfrm>
              <a:off x="4559808" y="6222492"/>
              <a:ext cx="99060" cy="97790"/>
            </a:xfrm>
            <a:custGeom>
              <a:avLst/>
              <a:gdLst/>
              <a:ahLst/>
              <a:cxnLst/>
              <a:rect l="l" t="t" r="r" b="b"/>
              <a:pathLst>
                <a:path w="99060" h="97789">
                  <a:moveTo>
                    <a:pt x="0" y="97536"/>
                  </a:moveTo>
                  <a:lnTo>
                    <a:pt x="99060" y="97536"/>
                  </a:lnTo>
                  <a:lnTo>
                    <a:pt x="99060" y="0"/>
                  </a:lnTo>
                  <a:lnTo>
                    <a:pt x="0" y="0"/>
                  </a:lnTo>
                  <a:lnTo>
                    <a:pt x="0" y="97536"/>
                  </a:lnTo>
                  <a:close/>
                </a:path>
              </a:pathLst>
            </a:custGeom>
            <a:ln w="9525">
              <a:solidFill>
                <a:srgbClr val="FCBD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169" name="object 169"/>
          <p:cNvSpPr txBox="1"/>
          <p:nvPr/>
        </p:nvSpPr>
        <p:spPr>
          <a:xfrm>
            <a:off x="3591305" y="6040932"/>
            <a:ext cx="1072515" cy="315595"/>
          </a:xfrm>
          <a:prstGeom prst="rect">
            <a:avLst/>
          </a:prstGeom>
        </p:spPr>
        <p:txBody>
          <a:bodyPr vert="horz" wrap="square" lIns="0" tIns="12065" rIns="0" bIns="0" rtlCol="0">
            <a:spAutoFit/>
          </a:bodyPr>
          <a:lstStyle/>
          <a:p>
            <a:pPr marL="51435" marR="0" lvl="0" indent="0" algn="ctr" defTabSz="914400" rtl="0" eaLnBrk="1" fontAlgn="auto" latinLnBrk="0" hangingPunct="1">
              <a:lnSpc>
                <a:spcPts val="1145"/>
              </a:lnSpc>
              <a:spcBef>
                <a:spcPts val="95"/>
              </a:spcBef>
              <a:spcAft>
                <a:spcPts val="0"/>
              </a:spcAft>
              <a:buClrTx/>
              <a:buSzTx/>
              <a:buFontTx/>
              <a:buNone/>
              <a:tabLst>
                <a:tab pos="636905" algn="l"/>
              </a:tabLst>
              <a:defRPr/>
            </a:pPr>
            <a:r>
              <a:rPr kumimoji="0" sz="1000" b="0" i="0" u="none" strike="noStrike" kern="1200" cap="none" spc="-20" normalizeH="0" baseline="0" noProof="0" dirty="0">
                <a:ln>
                  <a:noFill/>
                </a:ln>
                <a:solidFill>
                  <a:srgbClr val="252525"/>
                </a:solidFill>
                <a:effectLst/>
                <a:uLnTx/>
                <a:uFillTx/>
                <a:latin typeface="微软雅黑"/>
                <a:ea typeface="+mn-ea"/>
                <a:cs typeface="微软雅黑"/>
              </a:rPr>
              <a:t>XPU0</a:t>
            </a:r>
            <a:r>
              <a:rPr kumimoji="0" sz="1000" b="0" i="0" u="none" strike="noStrike" kern="1200" cap="none" spc="0" normalizeH="0" baseline="0" noProof="0" dirty="0">
                <a:ln>
                  <a:noFill/>
                </a:ln>
                <a:solidFill>
                  <a:srgbClr val="252525"/>
                </a:solidFill>
                <a:effectLst/>
                <a:uLnTx/>
                <a:uFillTx/>
                <a:latin typeface="微软雅黑"/>
                <a:ea typeface="+mn-ea"/>
                <a:cs typeface="微软雅黑"/>
              </a:rPr>
              <a:t>	</a:t>
            </a:r>
            <a:r>
              <a:rPr kumimoji="0" sz="1000" b="0" i="0" u="none" strike="noStrike" kern="1200" cap="none" spc="-20" normalizeH="0" baseline="0" noProof="0" dirty="0">
                <a:ln>
                  <a:noFill/>
                </a:ln>
                <a:solidFill>
                  <a:srgbClr val="252525"/>
                </a:solidFill>
                <a:effectLst/>
                <a:uLnTx/>
                <a:uFillTx/>
                <a:latin typeface="微软雅黑"/>
                <a:ea typeface="+mn-ea"/>
                <a:cs typeface="微软雅黑"/>
              </a:rPr>
              <a:t>XPU1</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a:p>
            <a:pPr marL="0" marR="0" lvl="0" indent="0" algn="ctr" defTabSz="914400" rtl="0" eaLnBrk="1" fontAlgn="auto" latinLnBrk="0" hangingPunct="1">
              <a:lnSpc>
                <a:spcPts val="1145"/>
              </a:lnSpc>
              <a:spcBef>
                <a:spcPts val="0"/>
              </a:spcBef>
              <a:spcAft>
                <a:spcPts val="0"/>
              </a:spcAft>
              <a:buClrTx/>
              <a:buSzTx/>
              <a:buFontTx/>
              <a:buNone/>
              <a:tabLst>
                <a:tab pos="592455" algn="l"/>
              </a:tabLst>
              <a:defRPr/>
            </a:pPr>
            <a:r>
              <a:rPr kumimoji="0" sz="1000" b="0" i="0" u="none" strike="noStrike" kern="1200" cap="none" spc="0" normalizeH="0" baseline="0" noProof="0" dirty="0">
                <a:ln>
                  <a:noFill/>
                </a:ln>
                <a:solidFill>
                  <a:srgbClr val="252525"/>
                </a:solidFill>
                <a:effectLst/>
                <a:uLnTx/>
                <a:uFillTx/>
                <a:latin typeface="微软雅黑"/>
                <a:ea typeface="+mn-ea"/>
                <a:cs typeface="微软雅黑"/>
              </a:rPr>
              <a:t>a</a:t>
            </a:r>
            <a:r>
              <a:rPr kumimoji="0" sz="1000" b="0" i="0" u="none" strike="noStrike" kern="1200" cap="none" spc="90" normalizeH="0" baseline="0" noProof="0" dirty="0">
                <a:ln>
                  <a:noFill/>
                </a:ln>
                <a:solidFill>
                  <a:srgbClr val="252525"/>
                </a:solidFill>
                <a:effectLst/>
                <a:uLnTx/>
                <a:uFillTx/>
                <a:latin typeface="微软雅黑"/>
                <a:ea typeface="+mn-ea"/>
                <a:cs typeface="微软雅黑"/>
              </a:rPr>
              <a:t> </a:t>
            </a:r>
            <a:r>
              <a:rPr kumimoji="0" sz="1000" b="0" i="0" u="none" strike="noStrike" kern="1200" cap="none" spc="0" normalizeH="0" baseline="0" noProof="0" dirty="0">
                <a:ln>
                  <a:noFill/>
                </a:ln>
                <a:solidFill>
                  <a:srgbClr val="252525"/>
                </a:solidFill>
                <a:effectLst/>
                <a:uLnTx/>
                <a:uFillTx/>
                <a:latin typeface="微软雅黑"/>
                <a:ea typeface="+mn-ea"/>
                <a:cs typeface="微软雅黑"/>
              </a:rPr>
              <a:t>b</a:t>
            </a:r>
            <a:r>
              <a:rPr kumimoji="0" sz="1000" b="0" i="0" u="none" strike="noStrike" kern="1200" cap="none" spc="120" normalizeH="0" baseline="0" noProof="0" dirty="0">
                <a:ln>
                  <a:noFill/>
                </a:ln>
                <a:solidFill>
                  <a:srgbClr val="252525"/>
                </a:solidFill>
                <a:effectLst/>
                <a:uLnTx/>
                <a:uFillTx/>
                <a:latin typeface="微软雅黑"/>
                <a:ea typeface="+mn-ea"/>
                <a:cs typeface="微软雅黑"/>
              </a:rPr>
              <a:t> </a:t>
            </a:r>
            <a:r>
              <a:rPr kumimoji="0" sz="1000" b="0" i="0" u="none" strike="noStrike" kern="1200" cap="none" spc="0" normalizeH="0" baseline="0" noProof="0" dirty="0">
                <a:ln>
                  <a:noFill/>
                </a:ln>
                <a:solidFill>
                  <a:srgbClr val="252525"/>
                </a:solidFill>
                <a:effectLst/>
                <a:uLnTx/>
                <a:uFillTx/>
                <a:latin typeface="微软雅黑"/>
                <a:ea typeface="+mn-ea"/>
                <a:cs typeface="微软雅黑"/>
              </a:rPr>
              <a:t>c</a:t>
            </a:r>
            <a:r>
              <a:rPr kumimoji="0" sz="1000" b="0" i="0" u="none" strike="noStrike" kern="1200" cap="none" spc="120" normalizeH="0" baseline="0" noProof="0" dirty="0">
                <a:ln>
                  <a:noFill/>
                </a:ln>
                <a:solidFill>
                  <a:srgbClr val="252525"/>
                </a:solidFill>
                <a:effectLst/>
                <a:uLnTx/>
                <a:uFillTx/>
                <a:latin typeface="微软雅黑"/>
                <a:ea typeface="+mn-ea"/>
                <a:cs typeface="微软雅黑"/>
              </a:rPr>
              <a:t> </a:t>
            </a:r>
            <a:r>
              <a:rPr kumimoji="0" sz="1000" b="0" i="0" u="none" strike="noStrike" kern="1200" cap="none" spc="-50" normalizeH="0" baseline="0" noProof="0" dirty="0">
                <a:ln>
                  <a:noFill/>
                </a:ln>
                <a:solidFill>
                  <a:srgbClr val="252525"/>
                </a:solidFill>
                <a:effectLst/>
                <a:uLnTx/>
                <a:uFillTx/>
                <a:latin typeface="微软雅黑"/>
                <a:ea typeface="+mn-ea"/>
                <a:cs typeface="微软雅黑"/>
              </a:rPr>
              <a:t>d</a:t>
            </a:r>
            <a:r>
              <a:rPr kumimoji="0" sz="1000" b="0" i="0" u="none" strike="noStrike" kern="1200" cap="none" spc="0" normalizeH="0" baseline="0" noProof="0" dirty="0">
                <a:ln>
                  <a:noFill/>
                </a:ln>
                <a:solidFill>
                  <a:srgbClr val="252525"/>
                </a:solidFill>
                <a:effectLst/>
                <a:uLnTx/>
                <a:uFillTx/>
                <a:latin typeface="微软雅黑"/>
                <a:ea typeface="+mn-ea"/>
                <a:cs typeface="微软雅黑"/>
              </a:rPr>
              <a:t>	a</a:t>
            </a:r>
            <a:r>
              <a:rPr kumimoji="0" sz="1000" b="0" i="0" u="none" strike="noStrike" kern="1200" cap="none" spc="90" normalizeH="0" baseline="0" noProof="0" dirty="0">
                <a:ln>
                  <a:noFill/>
                </a:ln>
                <a:solidFill>
                  <a:srgbClr val="252525"/>
                </a:solidFill>
                <a:effectLst/>
                <a:uLnTx/>
                <a:uFillTx/>
                <a:latin typeface="微软雅黑"/>
                <a:ea typeface="+mn-ea"/>
                <a:cs typeface="微软雅黑"/>
              </a:rPr>
              <a:t> </a:t>
            </a:r>
            <a:r>
              <a:rPr kumimoji="0" sz="1000" b="0" i="0" u="none" strike="noStrike" kern="1200" cap="none" spc="0" normalizeH="0" baseline="0" noProof="0" dirty="0">
                <a:ln>
                  <a:noFill/>
                </a:ln>
                <a:solidFill>
                  <a:srgbClr val="252525"/>
                </a:solidFill>
                <a:effectLst/>
                <a:uLnTx/>
                <a:uFillTx/>
                <a:latin typeface="微软雅黑"/>
                <a:ea typeface="+mn-ea"/>
                <a:cs typeface="微软雅黑"/>
              </a:rPr>
              <a:t>b</a:t>
            </a:r>
            <a:r>
              <a:rPr kumimoji="0" sz="1000" b="0" i="0" u="none" strike="noStrike" kern="1200" cap="none" spc="125" normalizeH="0" baseline="0" noProof="0" dirty="0">
                <a:ln>
                  <a:noFill/>
                </a:ln>
                <a:solidFill>
                  <a:srgbClr val="252525"/>
                </a:solidFill>
                <a:effectLst/>
                <a:uLnTx/>
                <a:uFillTx/>
                <a:latin typeface="微软雅黑"/>
                <a:ea typeface="+mn-ea"/>
                <a:cs typeface="微软雅黑"/>
              </a:rPr>
              <a:t> </a:t>
            </a:r>
            <a:r>
              <a:rPr kumimoji="0" sz="1000" b="0" i="0" u="none" strike="noStrike" kern="1200" cap="none" spc="0" normalizeH="0" baseline="0" noProof="0" dirty="0">
                <a:ln>
                  <a:noFill/>
                </a:ln>
                <a:solidFill>
                  <a:srgbClr val="252525"/>
                </a:solidFill>
                <a:effectLst/>
                <a:uLnTx/>
                <a:uFillTx/>
                <a:latin typeface="微软雅黑"/>
                <a:ea typeface="+mn-ea"/>
                <a:cs typeface="微软雅黑"/>
              </a:rPr>
              <a:t>c</a:t>
            </a:r>
            <a:r>
              <a:rPr kumimoji="0" sz="1000" b="0" i="0" u="none" strike="noStrike" kern="1200" cap="none" spc="120" normalizeH="0" baseline="0" noProof="0" dirty="0">
                <a:ln>
                  <a:noFill/>
                </a:ln>
                <a:solidFill>
                  <a:srgbClr val="252525"/>
                </a:solidFill>
                <a:effectLst/>
                <a:uLnTx/>
                <a:uFillTx/>
                <a:latin typeface="微软雅黑"/>
                <a:ea typeface="+mn-ea"/>
                <a:cs typeface="微软雅黑"/>
              </a:rPr>
              <a:t> </a:t>
            </a:r>
            <a:r>
              <a:rPr kumimoji="0" sz="1000" b="0" i="0" u="none" strike="noStrike" kern="1200" cap="none" spc="-50" normalizeH="0" baseline="0" noProof="0" dirty="0">
                <a:ln>
                  <a:noFill/>
                </a:ln>
                <a:solidFill>
                  <a:srgbClr val="252525"/>
                </a:solidFill>
                <a:effectLst/>
                <a:uLnTx/>
                <a:uFillTx/>
                <a:latin typeface="微软雅黑"/>
                <a:ea typeface="+mn-ea"/>
                <a:cs typeface="微软雅黑"/>
              </a:rPr>
              <a:t>d</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170" name="object 170"/>
          <p:cNvGrpSpPr/>
          <p:nvPr/>
        </p:nvGrpSpPr>
        <p:grpSpPr>
          <a:xfrm>
            <a:off x="4669535" y="6134100"/>
            <a:ext cx="1280795" cy="347980"/>
            <a:chOff x="4669535" y="6134100"/>
            <a:chExt cx="1280795" cy="347980"/>
          </a:xfrm>
        </p:grpSpPr>
        <p:pic>
          <p:nvPicPr>
            <p:cNvPr id="171" name="object 171"/>
            <p:cNvPicPr/>
            <p:nvPr/>
          </p:nvPicPr>
          <p:blipFill>
            <a:blip r:embed="rId26" cstate="print"/>
            <a:stretch>
              <a:fillRect/>
            </a:stretch>
          </p:blipFill>
          <p:spPr>
            <a:xfrm>
              <a:off x="4725923" y="6195060"/>
              <a:ext cx="190423" cy="187451"/>
            </a:xfrm>
            <a:prstGeom prst="rect">
              <a:avLst/>
            </a:prstGeom>
          </p:spPr>
        </p:pic>
        <p:pic>
          <p:nvPicPr>
            <p:cNvPr id="172" name="object 172"/>
            <p:cNvPicPr/>
            <p:nvPr/>
          </p:nvPicPr>
          <p:blipFill>
            <a:blip r:embed="rId32" cstate="print"/>
            <a:stretch>
              <a:fillRect/>
            </a:stretch>
          </p:blipFill>
          <p:spPr>
            <a:xfrm>
              <a:off x="4669535" y="6134100"/>
              <a:ext cx="303326" cy="347535"/>
            </a:xfrm>
            <a:prstGeom prst="rect">
              <a:avLst/>
            </a:prstGeom>
          </p:spPr>
        </p:pic>
        <p:sp>
          <p:nvSpPr>
            <p:cNvPr id="173" name="object 173"/>
            <p:cNvSpPr/>
            <p:nvPr/>
          </p:nvSpPr>
          <p:spPr>
            <a:xfrm>
              <a:off x="4773167" y="6222492"/>
              <a:ext cx="100965" cy="97790"/>
            </a:xfrm>
            <a:custGeom>
              <a:avLst/>
              <a:gdLst/>
              <a:ahLst/>
              <a:cxnLst/>
              <a:rect l="l" t="t" r="r" b="b"/>
              <a:pathLst>
                <a:path w="100964" h="97789">
                  <a:moveTo>
                    <a:pt x="100584" y="0"/>
                  </a:moveTo>
                  <a:lnTo>
                    <a:pt x="0" y="0"/>
                  </a:lnTo>
                  <a:lnTo>
                    <a:pt x="0" y="97536"/>
                  </a:lnTo>
                  <a:lnTo>
                    <a:pt x="100584" y="97536"/>
                  </a:lnTo>
                  <a:lnTo>
                    <a:pt x="100584" y="0"/>
                  </a:lnTo>
                  <a:close/>
                </a:path>
              </a:pathLst>
            </a:custGeom>
            <a:solidFill>
              <a:srgbClr val="00AE4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74" name="object 174"/>
            <p:cNvSpPr/>
            <p:nvPr/>
          </p:nvSpPr>
          <p:spPr>
            <a:xfrm>
              <a:off x="4773167" y="6222492"/>
              <a:ext cx="100965" cy="97790"/>
            </a:xfrm>
            <a:custGeom>
              <a:avLst/>
              <a:gdLst/>
              <a:ahLst/>
              <a:cxnLst/>
              <a:rect l="l" t="t" r="r" b="b"/>
              <a:pathLst>
                <a:path w="100964" h="97789">
                  <a:moveTo>
                    <a:pt x="0" y="97536"/>
                  </a:moveTo>
                  <a:lnTo>
                    <a:pt x="100584" y="97536"/>
                  </a:lnTo>
                  <a:lnTo>
                    <a:pt x="100584" y="0"/>
                  </a:lnTo>
                  <a:lnTo>
                    <a:pt x="0" y="0"/>
                  </a:lnTo>
                  <a:lnTo>
                    <a:pt x="0" y="97536"/>
                  </a:lnTo>
                  <a:close/>
                </a:path>
              </a:pathLst>
            </a:custGeom>
            <a:ln w="9525">
              <a:solidFill>
                <a:srgbClr val="00AE4D"/>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175" name="object 175"/>
            <p:cNvPicPr/>
            <p:nvPr/>
          </p:nvPicPr>
          <p:blipFill>
            <a:blip r:embed="rId26" cstate="print"/>
            <a:stretch>
              <a:fillRect/>
            </a:stretch>
          </p:blipFill>
          <p:spPr>
            <a:xfrm>
              <a:off x="4852415" y="6195060"/>
              <a:ext cx="190423" cy="187451"/>
            </a:xfrm>
            <a:prstGeom prst="rect">
              <a:avLst/>
            </a:prstGeom>
          </p:spPr>
        </p:pic>
        <p:pic>
          <p:nvPicPr>
            <p:cNvPr id="176" name="object 176"/>
            <p:cNvPicPr/>
            <p:nvPr/>
          </p:nvPicPr>
          <p:blipFill>
            <a:blip r:embed="rId33" cstate="print"/>
            <a:stretch>
              <a:fillRect/>
            </a:stretch>
          </p:blipFill>
          <p:spPr>
            <a:xfrm>
              <a:off x="4789931" y="6134100"/>
              <a:ext cx="313969" cy="347535"/>
            </a:xfrm>
            <a:prstGeom prst="rect">
              <a:avLst/>
            </a:prstGeom>
          </p:spPr>
        </p:pic>
        <p:sp>
          <p:nvSpPr>
            <p:cNvPr id="177" name="object 177"/>
            <p:cNvSpPr/>
            <p:nvPr/>
          </p:nvSpPr>
          <p:spPr>
            <a:xfrm>
              <a:off x="4899659" y="6222492"/>
              <a:ext cx="100965" cy="97790"/>
            </a:xfrm>
            <a:custGeom>
              <a:avLst/>
              <a:gdLst/>
              <a:ahLst/>
              <a:cxnLst/>
              <a:rect l="l" t="t" r="r" b="b"/>
              <a:pathLst>
                <a:path w="100964" h="97789">
                  <a:moveTo>
                    <a:pt x="100584" y="0"/>
                  </a:moveTo>
                  <a:lnTo>
                    <a:pt x="0" y="0"/>
                  </a:lnTo>
                  <a:lnTo>
                    <a:pt x="0" y="97536"/>
                  </a:lnTo>
                  <a:lnTo>
                    <a:pt x="100584" y="97536"/>
                  </a:lnTo>
                  <a:lnTo>
                    <a:pt x="100584" y="0"/>
                  </a:lnTo>
                  <a:close/>
                </a:path>
              </a:pathLst>
            </a:custGeom>
            <a:solidFill>
              <a:srgbClr val="EB7B2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78" name="object 178"/>
            <p:cNvSpPr/>
            <p:nvPr/>
          </p:nvSpPr>
          <p:spPr>
            <a:xfrm>
              <a:off x="4899659" y="6222492"/>
              <a:ext cx="100965" cy="97790"/>
            </a:xfrm>
            <a:custGeom>
              <a:avLst/>
              <a:gdLst/>
              <a:ahLst/>
              <a:cxnLst/>
              <a:rect l="l" t="t" r="r" b="b"/>
              <a:pathLst>
                <a:path w="100964" h="97789">
                  <a:moveTo>
                    <a:pt x="0" y="97536"/>
                  </a:moveTo>
                  <a:lnTo>
                    <a:pt x="100584" y="97536"/>
                  </a:lnTo>
                  <a:lnTo>
                    <a:pt x="100584" y="0"/>
                  </a:lnTo>
                  <a:lnTo>
                    <a:pt x="0" y="0"/>
                  </a:lnTo>
                  <a:lnTo>
                    <a:pt x="0" y="97536"/>
                  </a:lnTo>
                  <a:close/>
                </a:path>
              </a:pathLst>
            </a:custGeom>
            <a:ln w="9525">
              <a:solidFill>
                <a:srgbClr val="EB7B2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179" name="object 179"/>
            <p:cNvPicPr/>
            <p:nvPr/>
          </p:nvPicPr>
          <p:blipFill>
            <a:blip r:embed="rId26" cstate="print"/>
            <a:stretch>
              <a:fillRect/>
            </a:stretch>
          </p:blipFill>
          <p:spPr>
            <a:xfrm>
              <a:off x="4978907" y="6195060"/>
              <a:ext cx="190423" cy="187451"/>
            </a:xfrm>
            <a:prstGeom prst="rect">
              <a:avLst/>
            </a:prstGeom>
          </p:spPr>
        </p:pic>
        <p:pic>
          <p:nvPicPr>
            <p:cNvPr id="180" name="object 180"/>
            <p:cNvPicPr/>
            <p:nvPr/>
          </p:nvPicPr>
          <p:blipFill>
            <a:blip r:embed="rId34" cstate="print"/>
            <a:stretch>
              <a:fillRect/>
            </a:stretch>
          </p:blipFill>
          <p:spPr>
            <a:xfrm>
              <a:off x="4925567" y="6134100"/>
              <a:ext cx="297179" cy="347535"/>
            </a:xfrm>
            <a:prstGeom prst="rect">
              <a:avLst/>
            </a:prstGeom>
          </p:spPr>
        </p:pic>
        <p:sp>
          <p:nvSpPr>
            <p:cNvPr id="181" name="object 181"/>
            <p:cNvSpPr/>
            <p:nvPr/>
          </p:nvSpPr>
          <p:spPr>
            <a:xfrm>
              <a:off x="5026151" y="6222492"/>
              <a:ext cx="100965" cy="97790"/>
            </a:xfrm>
            <a:custGeom>
              <a:avLst/>
              <a:gdLst/>
              <a:ahLst/>
              <a:cxnLst/>
              <a:rect l="l" t="t" r="r" b="b"/>
              <a:pathLst>
                <a:path w="100964" h="97789">
                  <a:moveTo>
                    <a:pt x="100584" y="0"/>
                  </a:moveTo>
                  <a:lnTo>
                    <a:pt x="0" y="0"/>
                  </a:lnTo>
                  <a:lnTo>
                    <a:pt x="0" y="97536"/>
                  </a:lnTo>
                  <a:lnTo>
                    <a:pt x="100584" y="97536"/>
                  </a:lnTo>
                  <a:lnTo>
                    <a:pt x="100584" y="0"/>
                  </a:lnTo>
                  <a:close/>
                </a:path>
              </a:pathLst>
            </a:custGeom>
            <a:solidFill>
              <a:srgbClr val="6EAB4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82" name="object 182"/>
            <p:cNvSpPr/>
            <p:nvPr/>
          </p:nvSpPr>
          <p:spPr>
            <a:xfrm>
              <a:off x="5026151" y="6222492"/>
              <a:ext cx="100965" cy="97790"/>
            </a:xfrm>
            <a:custGeom>
              <a:avLst/>
              <a:gdLst/>
              <a:ahLst/>
              <a:cxnLst/>
              <a:rect l="l" t="t" r="r" b="b"/>
              <a:pathLst>
                <a:path w="100964" h="97789">
                  <a:moveTo>
                    <a:pt x="0" y="97536"/>
                  </a:moveTo>
                  <a:lnTo>
                    <a:pt x="100584" y="97536"/>
                  </a:lnTo>
                  <a:lnTo>
                    <a:pt x="100584" y="0"/>
                  </a:lnTo>
                  <a:lnTo>
                    <a:pt x="0" y="0"/>
                  </a:lnTo>
                  <a:lnTo>
                    <a:pt x="0" y="97536"/>
                  </a:lnTo>
                  <a:close/>
                </a:path>
              </a:pathLst>
            </a:custGeom>
            <a:ln w="9525">
              <a:solidFill>
                <a:srgbClr val="6EAB4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183" name="object 183"/>
            <p:cNvPicPr/>
            <p:nvPr/>
          </p:nvPicPr>
          <p:blipFill>
            <a:blip r:embed="rId35" cstate="print"/>
            <a:stretch>
              <a:fillRect/>
            </a:stretch>
          </p:blipFill>
          <p:spPr>
            <a:xfrm>
              <a:off x="5105399" y="6195060"/>
              <a:ext cx="188937" cy="187451"/>
            </a:xfrm>
            <a:prstGeom prst="rect">
              <a:avLst/>
            </a:prstGeom>
          </p:spPr>
        </p:pic>
        <p:pic>
          <p:nvPicPr>
            <p:cNvPr id="184" name="object 184"/>
            <p:cNvPicPr/>
            <p:nvPr/>
          </p:nvPicPr>
          <p:blipFill>
            <a:blip r:embed="rId36" cstate="print"/>
            <a:stretch>
              <a:fillRect/>
            </a:stretch>
          </p:blipFill>
          <p:spPr>
            <a:xfrm>
              <a:off x="5042915" y="6134100"/>
              <a:ext cx="313969" cy="347535"/>
            </a:xfrm>
            <a:prstGeom prst="rect">
              <a:avLst/>
            </a:prstGeom>
          </p:spPr>
        </p:pic>
        <p:sp>
          <p:nvSpPr>
            <p:cNvPr id="185" name="object 185"/>
            <p:cNvSpPr/>
            <p:nvPr/>
          </p:nvSpPr>
          <p:spPr>
            <a:xfrm>
              <a:off x="5152643" y="6222492"/>
              <a:ext cx="99060" cy="97790"/>
            </a:xfrm>
            <a:custGeom>
              <a:avLst/>
              <a:gdLst/>
              <a:ahLst/>
              <a:cxnLst/>
              <a:rect l="l" t="t" r="r" b="b"/>
              <a:pathLst>
                <a:path w="99060" h="97789">
                  <a:moveTo>
                    <a:pt x="99060" y="0"/>
                  </a:moveTo>
                  <a:lnTo>
                    <a:pt x="0" y="0"/>
                  </a:lnTo>
                  <a:lnTo>
                    <a:pt x="0" y="97536"/>
                  </a:lnTo>
                  <a:lnTo>
                    <a:pt x="99060" y="97536"/>
                  </a:lnTo>
                  <a:lnTo>
                    <a:pt x="99060" y="0"/>
                  </a:lnTo>
                  <a:close/>
                </a:path>
              </a:pathLst>
            </a:custGeom>
            <a:solidFill>
              <a:srgbClr val="FCBD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86" name="object 186"/>
            <p:cNvSpPr/>
            <p:nvPr/>
          </p:nvSpPr>
          <p:spPr>
            <a:xfrm>
              <a:off x="5152643" y="6222492"/>
              <a:ext cx="99060" cy="97790"/>
            </a:xfrm>
            <a:custGeom>
              <a:avLst/>
              <a:gdLst/>
              <a:ahLst/>
              <a:cxnLst/>
              <a:rect l="l" t="t" r="r" b="b"/>
              <a:pathLst>
                <a:path w="99060" h="97789">
                  <a:moveTo>
                    <a:pt x="0" y="97536"/>
                  </a:moveTo>
                  <a:lnTo>
                    <a:pt x="99060" y="97536"/>
                  </a:lnTo>
                  <a:lnTo>
                    <a:pt x="99060" y="0"/>
                  </a:lnTo>
                  <a:lnTo>
                    <a:pt x="0" y="0"/>
                  </a:lnTo>
                  <a:lnTo>
                    <a:pt x="0" y="97536"/>
                  </a:lnTo>
                  <a:close/>
                </a:path>
              </a:pathLst>
            </a:custGeom>
            <a:ln w="9525">
              <a:solidFill>
                <a:srgbClr val="FCBD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187" name="object 187"/>
            <p:cNvPicPr/>
            <p:nvPr/>
          </p:nvPicPr>
          <p:blipFill>
            <a:blip r:embed="rId26" cstate="print"/>
            <a:stretch>
              <a:fillRect/>
            </a:stretch>
          </p:blipFill>
          <p:spPr>
            <a:xfrm>
              <a:off x="5318759" y="6195060"/>
              <a:ext cx="190423" cy="187451"/>
            </a:xfrm>
            <a:prstGeom prst="rect">
              <a:avLst/>
            </a:prstGeom>
          </p:spPr>
        </p:pic>
        <p:pic>
          <p:nvPicPr>
            <p:cNvPr id="188" name="object 188"/>
            <p:cNvPicPr/>
            <p:nvPr/>
          </p:nvPicPr>
          <p:blipFill>
            <a:blip r:embed="rId32" cstate="print"/>
            <a:stretch>
              <a:fillRect/>
            </a:stretch>
          </p:blipFill>
          <p:spPr>
            <a:xfrm>
              <a:off x="5262371" y="6134100"/>
              <a:ext cx="303326" cy="347535"/>
            </a:xfrm>
            <a:prstGeom prst="rect">
              <a:avLst/>
            </a:prstGeom>
          </p:spPr>
        </p:pic>
        <p:sp>
          <p:nvSpPr>
            <p:cNvPr id="189" name="object 189"/>
            <p:cNvSpPr/>
            <p:nvPr/>
          </p:nvSpPr>
          <p:spPr>
            <a:xfrm>
              <a:off x="5366003" y="6222492"/>
              <a:ext cx="100965" cy="97790"/>
            </a:xfrm>
            <a:custGeom>
              <a:avLst/>
              <a:gdLst/>
              <a:ahLst/>
              <a:cxnLst/>
              <a:rect l="l" t="t" r="r" b="b"/>
              <a:pathLst>
                <a:path w="100964" h="97789">
                  <a:moveTo>
                    <a:pt x="100584" y="0"/>
                  </a:moveTo>
                  <a:lnTo>
                    <a:pt x="0" y="0"/>
                  </a:lnTo>
                  <a:lnTo>
                    <a:pt x="0" y="97536"/>
                  </a:lnTo>
                  <a:lnTo>
                    <a:pt x="100584" y="97536"/>
                  </a:lnTo>
                  <a:lnTo>
                    <a:pt x="100584" y="0"/>
                  </a:lnTo>
                  <a:close/>
                </a:path>
              </a:pathLst>
            </a:custGeom>
            <a:solidFill>
              <a:srgbClr val="00AE4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90" name="object 190"/>
            <p:cNvSpPr/>
            <p:nvPr/>
          </p:nvSpPr>
          <p:spPr>
            <a:xfrm>
              <a:off x="5366003" y="6222492"/>
              <a:ext cx="100965" cy="97790"/>
            </a:xfrm>
            <a:custGeom>
              <a:avLst/>
              <a:gdLst/>
              <a:ahLst/>
              <a:cxnLst/>
              <a:rect l="l" t="t" r="r" b="b"/>
              <a:pathLst>
                <a:path w="100964" h="97789">
                  <a:moveTo>
                    <a:pt x="0" y="97536"/>
                  </a:moveTo>
                  <a:lnTo>
                    <a:pt x="100584" y="97536"/>
                  </a:lnTo>
                  <a:lnTo>
                    <a:pt x="100584" y="0"/>
                  </a:lnTo>
                  <a:lnTo>
                    <a:pt x="0" y="0"/>
                  </a:lnTo>
                  <a:lnTo>
                    <a:pt x="0" y="97536"/>
                  </a:lnTo>
                  <a:close/>
                </a:path>
              </a:pathLst>
            </a:custGeom>
            <a:ln w="9525">
              <a:solidFill>
                <a:srgbClr val="00AE4D"/>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191" name="object 191"/>
            <p:cNvPicPr/>
            <p:nvPr/>
          </p:nvPicPr>
          <p:blipFill>
            <a:blip r:embed="rId26" cstate="print"/>
            <a:stretch>
              <a:fillRect/>
            </a:stretch>
          </p:blipFill>
          <p:spPr>
            <a:xfrm>
              <a:off x="5445251" y="6195060"/>
              <a:ext cx="190423" cy="187451"/>
            </a:xfrm>
            <a:prstGeom prst="rect">
              <a:avLst/>
            </a:prstGeom>
          </p:spPr>
        </p:pic>
        <p:pic>
          <p:nvPicPr>
            <p:cNvPr id="192" name="object 192"/>
            <p:cNvPicPr/>
            <p:nvPr/>
          </p:nvPicPr>
          <p:blipFill>
            <a:blip r:embed="rId33" cstate="print"/>
            <a:stretch>
              <a:fillRect/>
            </a:stretch>
          </p:blipFill>
          <p:spPr>
            <a:xfrm>
              <a:off x="5382767" y="6134100"/>
              <a:ext cx="313969" cy="347535"/>
            </a:xfrm>
            <a:prstGeom prst="rect">
              <a:avLst/>
            </a:prstGeom>
          </p:spPr>
        </p:pic>
        <p:sp>
          <p:nvSpPr>
            <p:cNvPr id="193" name="object 193"/>
            <p:cNvSpPr/>
            <p:nvPr/>
          </p:nvSpPr>
          <p:spPr>
            <a:xfrm>
              <a:off x="5492495" y="6222492"/>
              <a:ext cx="100965" cy="97790"/>
            </a:xfrm>
            <a:custGeom>
              <a:avLst/>
              <a:gdLst/>
              <a:ahLst/>
              <a:cxnLst/>
              <a:rect l="l" t="t" r="r" b="b"/>
              <a:pathLst>
                <a:path w="100964" h="97789">
                  <a:moveTo>
                    <a:pt x="100584" y="0"/>
                  </a:moveTo>
                  <a:lnTo>
                    <a:pt x="0" y="0"/>
                  </a:lnTo>
                  <a:lnTo>
                    <a:pt x="0" y="97536"/>
                  </a:lnTo>
                  <a:lnTo>
                    <a:pt x="100584" y="97536"/>
                  </a:lnTo>
                  <a:lnTo>
                    <a:pt x="100584" y="0"/>
                  </a:lnTo>
                  <a:close/>
                </a:path>
              </a:pathLst>
            </a:custGeom>
            <a:solidFill>
              <a:srgbClr val="EB7B2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94" name="object 194"/>
            <p:cNvSpPr/>
            <p:nvPr/>
          </p:nvSpPr>
          <p:spPr>
            <a:xfrm>
              <a:off x="5492495" y="6222492"/>
              <a:ext cx="100965" cy="97790"/>
            </a:xfrm>
            <a:custGeom>
              <a:avLst/>
              <a:gdLst/>
              <a:ahLst/>
              <a:cxnLst/>
              <a:rect l="l" t="t" r="r" b="b"/>
              <a:pathLst>
                <a:path w="100964" h="97789">
                  <a:moveTo>
                    <a:pt x="0" y="97536"/>
                  </a:moveTo>
                  <a:lnTo>
                    <a:pt x="100584" y="97536"/>
                  </a:lnTo>
                  <a:lnTo>
                    <a:pt x="100584" y="0"/>
                  </a:lnTo>
                  <a:lnTo>
                    <a:pt x="0" y="0"/>
                  </a:lnTo>
                  <a:lnTo>
                    <a:pt x="0" y="97536"/>
                  </a:lnTo>
                  <a:close/>
                </a:path>
              </a:pathLst>
            </a:custGeom>
            <a:ln w="9525">
              <a:solidFill>
                <a:srgbClr val="EB7B2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195" name="object 195"/>
            <p:cNvPicPr/>
            <p:nvPr/>
          </p:nvPicPr>
          <p:blipFill>
            <a:blip r:embed="rId26" cstate="print"/>
            <a:stretch>
              <a:fillRect/>
            </a:stretch>
          </p:blipFill>
          <p:spPr>
            <a:xfrm>
              <a:off x="5571743" y="6195060"/>
              <a:ext cx="190423" cy="187451"/>
            </a:xfrm>
            <a:prstGeom prst="rect">
              <a:avLst/>
            </a:prstGeom>
          </p:spPr>
        </p:pic>
        <p:pic>
          <p:nvPicPr>
            <p:cNvPr id="196" name="object 196"/>
            <p:cNvPicPr/>
            <p:nvPr/>
          </p:nvPicPr>
          <p:blipFill>
            <a:blip r:embed="rId34" cstate="print"/>
            <a:stretch>
              <a:fillRect/>
            </a:stretch>
          </p:blipFill>
          <p:spPr>
            <a:xfrm>
              <a:off x="5518403" y="6134100"/>
              <a:ext cx="297179" cy="347535"/>
            </a:xfrm>
            <a:prstGeom prst="rect">
              <a:avLst/>
            </a:prstGeom>
          </p:spPr>
        </p:pic>
        <p:sp>
          <p:nvSpPr>
            <p:cNvPr id="197" name="object 197"/>
            <p:cNvSpPr/>
            <p:nvPr/>
          </p:nvSpPr>
          <p:spPr>
            <a:xfrm>
              <a:off x="5618987" y="6222492"/>
              <a:ext cx="100965" cy="97790"/>
            </a:xfrm>
            <a:custGeom>
              <a:avLst/>
              <a:gdLst/>
              <a:ahLst/>
              <a:cxnLst/>
              <a:rect l="l" t="t" r="r" b="b"/>
              <a:pathLst>
                <a:path w="100964" h="97789">
                  <a:moveTo>
                    <a:pt x="100584" y="0"/>
                  </a:moveTo>
                  <a:lnTo>
                    <a:pt x="0" y="0"/>
                  </a:lnTo>
                  <a:lnTo>
                    <a:pt x="0" y="97536"/>
                  </a:lnTo>
                  <a:lnTo>
                    <a:pt x="100584" y="97536"/>
                  </a:lnTo>
                  <a:lnTo>
                    <a:pt x="100584" y="0"/>
                  </a:lnTo>
                  <a:close/>
                </a:path>
              </a:pathLst>
            </a:custGeom>
            <a:solidFill>
              <a:srgbClr val="6EAB4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98" name="object 198"/>
            <p:cNvSpPr/>
            <p:nvPr/>
          </p:nvSpPr>
          <p:spPr>
            <a:xfrm>
              <a:off x="5618987" y="6222492"/>
              <a:ext cx="100965" cy="97790"/>
            </a:xfrm>
            <a:custGeom>
              <a:avLst/>
              <a:gdLst/>
              <a:ahLst/>
              <a:cxnLst/>
              <a:rect l="l" t="t" r="r" b="b"/>
              <a:pathLst>
                <a:path w="100964" h="97789">
                  <a:moveTo>
                    <a:pt x="0" y="97536"/>
                  </a:moveTo>
                  <a:lnTo>
                    <a:pt x="100584" y="97536"/>
                  </a:lnTo>
                  <a:lnTo>
                    <a:pt x="100584" y="0"/>
                  </a:lnTo>
                  <a:lnTo>
                    <a:pt x="0" y="0"/>
                  </a:lnTo>
                  <a:lnTo>
                    <a:pt x="0" y="97536"/>
                  </a:lnTo>
                  <a:close/>
                </a:path>
              </a:pathLst>
            </a:custGeom>
            <a:ln w="9525">
              <a:solidFill>
                <a:srgbClr val="6EAB4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199" name="object 199"/>
            <p:cNvPicPr/>
            <p:nvPr/>
          </p:nvPicPr>
          <p:blipFill>
            <a:blip r:embed="rId35" cstate="print"/>
            <a:stretch>
              <a:fillRect/>
            </a:stretch>
          </p:blipFill>
          <p:spPr>
            <a:xfrm>
              <a:off x="5698235" y="6195060"/>
              <a:ext cx="188937" cy="187451"/>
            </a:xfrm>
            <a:prstGeom prst="rect">
              <a:avLst/>
            </a:prstGeom>
          </p:spPr>
        </p:pic>
        <p:pic>
          <p:nvPicPr>
            <p:cNvPr id="200" name="object 200"/>
            <p:cNvPicPr/>
            <p:nvPr/>
          </p:nvPicPr>
          <p:blipFill>
            <a:blip r:embed="rId36" cstate="print"/>
            <a:stretch>
              <a:fillRect/>
            </a:stretch>
          </p:blipFill>
          <p:spPr>
            <a:xfrm>
              <a:off x="5635751" y="6134100"/>
              <a:ext cx="313969" cy="347535"/>
            </a:xfrm>
            <a:prstGeom prst="rect">
              <a:avLst/>
            </a:prstGeom>
          </p:spPr>
        </p:pic>
        <p:sp>
          <p:nvSpPr>
            <p:cNvPr id="201" name="object 201"/>
            <p:cNvSpPr/>
            <p:nvPr/>
          </p:nvSpPr>
          <p:spPr>
            <a:xfrm>
              <a:off x="5745479" y="6222492"/>
              <a:ext cx="99060" cy="97790"/>
            </a:xfrm>
            <a:custGeom>
              <a:avLst/>
              <a:gdLst/>
              <a:ahLst/>
              <a:cxnLst/>
              <a:rect l="l" t="t" r="r" b="b"/>
              <a:pathLst>
                <a:path w="99060" h="97789">
                  <a:moveTo>
                    <a:pt x="99060" y="0"/>
                  </a:moveTo>
                  <a:lnTo>
                    <a:pt x="0" y="0"/>
                  </a:lnTo>
                  <a:lnTo>
                    <a:pt x="0" y="97536"/>
                  </a:lnTo>
                  <a:lnTo>
                    <a:pt x="99060" y="97536"/>
                  </a:lnTo>
                  <a:lnTo>
                    <a:pt x="99060" y="0"/>
                  </a:lnTo>
                  <a:close/>
                </a:path>
              </a:pathLst>
            </a:custGeom>
            <a:solidFill>
              <a:srgbClr val="FCBD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202" name="object 202"/>
            <p:cNvSpPr/>
            <p:nvPr/>
          </p:nvSpPr>
          <p:spPr>
            <a:xfrm>
              <a:off x="5745479" y="6222492"/>
              <a:ext cx="99060" cy="97790"/>
            </a:xfrm>
            <a:custGeom>
              <a:avLst/>
              <a:gdLst/>
              <a:ahLst/>
              <a:cxnLst/>
              <a:rect l="l" t="t" r="r" b="b"/>
              <a:pathLst>
                <a:path w="99060" h="97789">
                  <a:moveTo>
                    <a:pt x="0" y="97536"/>
                  </a:moveTo>
                  <a:lnTo>
                    <a:pt x="99060" y="97536"/>
                  </a:lnTo>
                  <a:lnTo>
                    <a:pt x="99060" y="0"/>
                  </a:lnTo>
                  <a:lnTo>
                    <a:pt x="0" y="0"/>
                  </a:lnTo>
                  <a:lnTo>
                    <a:pt x="0" y="97536"/>
                  </a:lnTo>
                  <a:close/>
                </a:path>
              </a:pathLst>
            </a:custGeom>
            <a:ln w="9525">
              <a:solidFill>
                <a:srgbClr val="FCBD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203" name="object 203"/>
          <p:cNvSpPr txBox="1"/>
          <p:nvPr/>
        </p:nvSpPr>
        <p:spPr>
          <a:xfrm>
            <a:off x="4776978" y="5806945"/>
            <a:ext cx="1072515" cy="549910"/>
          </a:xfrm>
          <a:prstGeom prst="rect">
            <a:avLst/>
          </a:prstGeom>
        </p:spPr>
        <p:txBody>
          <a:bodyPr vert="horz" wrap="square" lIns="0" tIns="53340" rIns="0" bIns="0" rtlCol="0">
            <a:spAutoFit/>
          </a:bodyPr>
          <a:lstStyle/>
          <a:p>
            <a:pPr marL="179705" marR="0" lvl="0" indent="0" algn="l" defTabSz="914400" rtl="0" eaLnBrk="1" fontAlgn="auto" latinLnBrk="0" hangingPunct="1">
              <a:lnSpc>
                <a:spcPct val="100000"/>
              </a:lnSpc>
              <a:spcBef>
                <a:spcPts val="420"/>
              </a:spcBef>
              <a:spcAft>
                <a:spcPts val="0"/>
              </a:spcAft>
              <a:buClrTx/>
              <a:buSzTx/>
              <a:buFontTx/>
              <a:buNone/>
              <a:tabLst>
                <a:tab pos="723265" algn="l"/>
              </a:tabLst>
              <a:defRPr/>
            </a:pPr>
            <a:r>
              <a:rPr kumimoji="0" sz="1000" b="0" i="0" u="none" strike="noStrike" kern="1200" cap="none" spc="-50" normalizeH="0" baseline="0" noProof="0" dirty="0">
                <a:ln>
                  <a:noFill/>
                </a:ln>
                <a:solidFill>
                  <a:srgbClr val="252525"/>
                </a:solidFill>
                <a:effectLst/>
                <a:uLnTx/>
                <a:uFillTx/>
                <a:latin typeface="微软雅黑"/>
                <a:ea typeface="+mn-ea"/>
                <a:cs typeface="微软雅黑"/>
              </a:rPr>
              <a:t>2</a:t>
            </a:r>
            <a:r>
              <a:rPr kumimoji="0" sz="1000" b="0" i="0" u="none" strike="noStrike" kern="1200" cap="none" spc="0" normalizeH="0" baseline="0" noProof="0" dirty="0">
                <a:ln>
                  <a:noFill/>
                </a:ln>
                <a:solidFill>
                  <a:srgbClr val="252525"/>
                </a:solidFill>
                <a:effectLst/>
                <a:uLnTx/>
                <a:uFillTx/>
                <a:latin typeface="微软雅黑"/>
                <a:ea typeface="+mn-ea"/>
                <a:cs typeface="微软雅黑"/>
              </a:rPr>
              <a:t>	</a:t>
            </a:r>
            <a:r>
              <a:rPr kumimoji="0" sz="1000" b="0" i="0" u="none" strike="noStrike" kern="1200" cap="none" spc="-50" normalizeH="0" baseline="0" noProof="0" dirty="0">
                <a:ln>
                  <a:noFill/>
                </a:ln>
                <a:solidFill>
                  <a:srgbClr val="252525"/>
                </a:solidFill>
                <a:effectLst/>
                <a:uLnTx/>
                <a:uFillTx/>
                <a:latin typeface="微软雅黑"/>
                <a:ea typeface="+mn-ea"/>
                <a:cs typeface="微软雅黑"/>
              </a:rPr>
              <a:t>3</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a:p>
            <a:pPr marL="54610" marR="0" lvl="0" indent="0" algn="l" defTabSz="914400" rtl="0" eaLnBrk="1" fontAlgn="auto" latinLnBrk="0" hangingPunct="1">
              <a:lnSpc>
                <a:spcPts val="1145"/>
              </a:lnSpc>
              <a:spcBef>
                <a:spcPts val="320"/>
              </a:spcBef>
              <a:spcAft>
                <a:spcPts val="0"/>
              </a:spcAft>
              <a:buClrTx/>
              <a:buSzTx/>
              <a:buFontTx/>
              <a:buNone/>
              <a:tabLst>
                <a:tab pos="604520" algn="l"/>
              </a:tabLst>
              <a:defRPr/>
            </a:pPr>
            <a:r>
              <a:rPr kumimoji="0" sz="1000" b="0" i="0" u="none" strike="noStrike" kern="1200" cap="none" spc="-20" normalizeH="0" baseline="0" noProof="0" dirty="0">
                <a:ln>
                  <a:noFill/>
                </a:ln>
                <a:solidFill>
                  <a:srgbClr val="252525"/>
                </a:solidFill>
                <a:effectLst/>
                <a:uLnTx/>
                <a:uFillTx/>
                <a:latin typeface="微软雅黑"/>
                <a:ea typeface="+mn-ea"/>
                <a:cs typeface="微软雅黑"/>
              </a:rPr>
              <a:t>XPU2</a:t>
            </a:r>
            <a:r>
              <a:rPr kumimoji="0" sz="1000" b="0" i="0" u="none" strike="noStrike" kern="1200" cap="none" spc="0" normalizeH="0" baseline="0" noProof="0" dirty="0">
                <a:ln>
                  <a:noFill/>
                </a:ln>
                <a:solidFill>
                  <a:srgbClr val="252525"/>
                </a:solidFill>
                <a:effectLst/>
                <a:uLnTx/>
                <a:uFillTx/>
                <a:latin typeface="微软雅黑"/>
                <a:ea typeface="+mn-ea"/>
                <a:cs typeface="微软雅黑"/>
              </a:rPr>
              <a:t>	</a:t>
            </a:r>
            <a:r>
              <a:rPr kumimoji="0" sz="1000" b="0" i="0" u="none" strike="noStrike" kern="1200" cap="none" spc="-20" normalizeH="0" baseline="0" noProof="0" dirty="0">
                <a:ln>
                  <a:noFill/>
                </a:ln>
                <a:solidFill>
                  <a:srgbClr val="252525"/>
                </a:solidFill>
                <a:effectLst/>
                <a:uLnTx/>
                <a:uFillTx/>
                <a:latin typeface="微软雅黑"/>
                <a:ea typeface="+mn-ea"/>
                <a:cs typeface="微软雅黑"/>
              </a:rPr>
              <a:t>XPU3</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a:p>
            <a:pPr marL="12700" marR="0" lvl="0" indent="0" algn="l" defTabSz="914400" rtl="0" eaLnBrk="1" fontAlgn="auto" latinLnBrk="0" hangingPunct="1">
              <a:lnSpc>
                <a:spcPts val="1145"/>
              </a:lnSpc>
              <a:spcBef>
                <a:spcPts val="0"/>
              </a:spcBef>
              <a:spcAft>
                <a:spcPts val="0"/>
              </a:spcAft>
              <a:buClrTx/>
              <a:buSzTx/>
              <a:buFontTx/>
              <a:buNone/>
              <a:tabLst>
                <a:tab pos="605155" algn="l"/>
              </a:tabLst>
              <a:defRPr/>
            </a:pPr>
            <a:r>
              <a:rPr kumimoji="0" sz="1000" b="0" i="0" u="none" strike="noStrike" kern="1200" cap="none" spc="0" normalizeH="0" baseline="0" noProof="0" dirty="0">
                <a:ln>
                  <a:noFill/>
                </a:ln>
                <a:solidFill>
                  <a:srgbClr val="252525"/>
                </a:solidFill>
                <a:effectLst/>
                <a:uLnTx/>
                <a:uFillTx/>
                <a:latin typeface="微软雅黑"/>
                <a:ea typeface="+mn-ea"/>
                <a:cs typeface="微软雅黑"/>
              </a:rPr>
              <a:t>a</a:t>
            </a:r>
            <a:r>
              <a:rPr kumimoji="0" sz="1000" b="0" i="0" u="none" strike="noStrike" kern="1200" cap="none" spc="90" normalizeH="0" baseline="0" noProof="0" dirty="0">
                <a:ln>
                  <a:noFill/>
                </a:ln>
                <a:solidFill>
                  <a:srgbClr val="252525"/>
                </a:solidFill>
                <a:effectLst/>
                <a:uLnTx/>
                <a:uFillTx/>
                <a:latin typeface="微软雅黑"/>
                <a:ea typeface="+mn-ea"/>
                <a:cs typeface="微软雅黑"/>
              </a:rPr>
              <a:t> </a:t>
            </a:r>
            <a:r>
              <a:rPr kumimoji="0" sz="1000" b="0" i="0" u="none" strike="noStrike" kern="1200" cap="none" spc="0" normalizeH="0" baseline="0" noProof="0" dirty="0">
                <a:ln>
                  <a:noFill/>
                </a:ln>
                <a:solidFill>
                  <a:srgbClr val="252525"/>
                </a:solidFill>
                <a:effectLst/>
                <a:uLnTx/>
                <a:uFillTx/>
                <a:latin typeface="微软雅黑"/>
                <a:ea typeface="+mn-ea"/>
                <a:cs typeface="微软雅黑"/>
              </a:rPr>
              <a:t>b</a:t>
            </a:r>
            <a:r>
              <a:rPr kumimoji="0" sz="1000" b="0" i="0" u="none" strike="noStrike" kern="1200" cap="none" spc="120" normalizeH="0" baseline="0" noProof="0" dirty="0">
                <a:ln>
                  <a:noFill/>
                </a:ln>
                <a:solidFill>
                  <a:srgbClr val="252525"/>
                </a:solidFill>
                <a:effectLst/>
                <a:uLnTx/>
                <a:uFillTx/>
                <a:latin typeface="微软雅黑"/>
                <a:ea typeface="+mn-ea"/>
                <a:cs typeface="微软雅黑"/>
              </a:rPr>
              <a:t> </a:t>
            </a:r>
            <a:r>
              <a:rPr kumimoji="0" sz="1000" b="0" i="0" u="none" strike="noStrike" kern="1200" cap="none" spc="0" normalizeH="0" baseline="0" noProof="0" dirty="0">
                <a:ln>
                  <a:noFill/>
                </a:ln>
                <a:solidFill>
                  <a:srgbClr val="252525"/>
                </a:solidFill>
                <a:effectLst/>
                <a:uLnTx/>
                <a:uFillTx/>
                <a:latin typeface="微软雅黑"/>
                <a:ea typeface="+mn-ea"/>
                <a:cs typeface="微软雅黑"/>
              </a:rPr>
              <a:t>c</a:t>
            </a:r>
            <a:r>
              <a:rPr kumimoji="0" sz="1000" b="0" i="0" u="none" strike="noStrike" kern="1200" cap="none" spc="120" normalizeH="0" baseline="0" noProof="0" dirty="0">
                <a:ln>
                  <a:noFill/>
                </a:ln>
                <a:solidFill>
                  <a:srgbClr val="252525"/>
                </a:solidFill>
                <a:effectLst/>
                <a:uLnTx/>
                <a:uFillTx/>
                <a:latin typeface="微软雅黑"/>
                <a:ea typeface="+mn-ea"/>
                <a:cs typeface="微软雅黑"/>
              </a:rPr>
              <a:t> </a:t>
            </a:r>
            <a:r>
              <a:rPr kumimoji="0" sz="1000" b="0" i="0" u="none" strike="noStrike" kern="1200" cap="none" spc="-50" normalizeH="0" baseline="0" noProof="0" dirty="0">
                <a:ln>
                  <a:noFill/>
                </a:ln>
                <a:solidFill>
                  <a:srgbClr val="252525"/>
                </a:solidFill>
                <a:effectLst/>
                <a:uLnTx/>
                <a:uFillTx/>
                <a:latin typeface="微软雅黑"/>
                <a:ea typeface="+mn-ea"/>
                <a:cs typeface="微软雅黑"/>
              </a:rPr>
              <a:t>d</a:t>
            </a:r>
            <a:r>
              <a:rPr kumimoji="0" sz="1000" b="0" i="0" u="none" strike="noStrike" kern="1200" cap="none" spc="0" normalizeH="0" baseline="0" noProof="0" dirty="0">
                <a:ln>
                  <a:noFill/>
                </a:ln>
                <a:solidFill>
                  <a:srgbClr val="252525"/>
                </a:solidFill>
                <a:effectLst/>
                <a:uLnTx/>
                <a:uFillTx/>
                <a:latin typeface="微软雅黑"/>
                <a:ea typeface="+mn-ea"/>
                <a:cs typeface="微软雅黑"/>
              </a:rPr>
              <a:t>	a</a:t>
            </a:r>
            <a:r>
              <a:rPr kumimoji="0" sz="1000" b="0" i="0" u="none" strike="noStrike" kern="1200" cap="none" spc="90" normalizeH="0" baseline="0" noProof="0" dirty="0">
                <a:ln>
                  <a:noFill/>
                </a:ln>
                <a:solidFill>
                  <a:srgbClr val="252525"/>
                </a:solidFill>
                <a:effectLst/>
                <a:uLnTx/>
                <a:uFillTx/>
                <a:latin typeface="微软雅黑"/>
                <a:ea typeface="+mn-ea"/>
                <a:cs typeface="微软雅黑"/>
              </a:rPr>
              <a:t> </a:t>
            </a:r>
            <a:r>
              <a:rPr kumimoji="0" sz="1000" b="0" i="0" u="none" strike="noStrike" kern="1200" cap="none" spc="0" normalizeH="0" baseline="0" noProof="0" dirty="0">
                <a:ln>
                  <a:noFill/>
                </a:ln>
                <a:solidFill>
                  <a:srgbClr val="252525"/>
                </a:solidFill>
                <a:effectLst/>
                <a:uLnTx/>
                <a:uFillTx/>
                <a:latin typeface="微软雅黑"/>
                <a:ea typeface="+mn-ea"/>
                <a:cs typeface="微软雅黑"/>
              </a:rPr>
              <a:t>b</a:t>
            </a:r>
            <a:r>
              <a:rPr kumimoji="0" sz="1000" b="0" i="0" u="none" strike="noStrike" kern="1200" cap="none" spc="120" normalizeH="0" baseline="0" noProof="0" dirty="0">
                <a:ln>
                  <a:noFill/>
                </a:ln>
                <a:solidFill>
                  <a:srgbClr val="252525"/>
                </a:solidFill>
                <a:effectLst/>
                <a:uLnTx/>
                <a:uFillTx/>
                <a:latin typeface="微软雅黑"/>
                <a:ea typeface="+mn-ea"/>
                <a:cs typeface="微软雅黑"/>
              </a:rPr>
              <a:t> </a:t>
            </a:r>
            <a:r>
              <a:rPr kumimoji="0" sz="1000" b="0" i="0" u="none" strike="noStrike" kern="1200" cap="none" spc="0" normalizeH="0" baseline="0" noProof="0" dirty="0">
                <a:ln>
                  <a:noFill/>
                </a:ln>
                <a:solidFill>
                  <a:srgbClr val="252525"/>
                </a:solidFill>
                <a:effectLst/>
                <a:uLnTx/>
                <a:uFillTx/>
                <a:latin typeface="微软雅黑"/>
                <a:ea typeface="+mn-ea"/>
                <a:cs typeface="微软雅黑"/>
              </a:rPr>
              <a:t>c</a:t>
            </a:r>
            <a:r>
              <a:rPr kumimoji="0" sz="1000" b="0" i="0" u="none" strike="noStrike" kern="1200" cap="none" spc="120" normalizeH="0" baseline="0" noProof="0" dirty="0">
                <a:ln>
                  <a:noFill/>
                </a:ln>
                <a:solidFill>
                  <a:srgbClr val="252525"/>
                </a:solidFill>
                <a:effectLst/>
                <a:uLnTx/>
                <a:uFillTx/>
                <a:latin typeface="微软雅黑"/>
                <a:ea typeface="+mn-ea"/>
                <a:cs typeface="微软雅黑"/>
              </a:rPr>
              <a:t> </a:t>
            </a:r>
            <a:r>
              <a:rPr kumimoji="0" sz="1000" b="0" i="0" u="none" strike="noStrike" kern="1200" cap="none" spc="-50" normalizeH="0" baseline="0" noProof="0" dirty="0">
                <a:ln>
                  <a:noFill/>
                </a:ln>
                <a:solidFill>
                  <a:srgbClr val="252525"/>
                </a:solidFill>
                <a:effectLst/>
                <a:uLnTx/>
                <a:uFillTx/>
                <a:latin typeface="微软雅黑"/>
                <a:ea typeface="+mn-ea"/>
                <a:cs typeface="微软雅黑"/>
              </a:rPr>
              <a:t>d</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204" name="object 204"/>
          <p:cNvSpPr/>
          <p:nvPr/>
        </p:nvSpPr>
        <p:spPr>
          <a:xfrm>
            <a:off x="3842766" y="5500115"/>
            <a:ext cx="1697989" cy="503555"/>
          </a:xfrm>
          <a:custGeom>
            <a:avLst/>
            <a:gdLst/>
            <a:ahLst/>
            <a:cxnLst/>
            <a:rect l="l" t="t" r="r" b="b"/>
            <a:pathLst>
              <a:path w="1697989" h="503554">
                <a:moveTo>
                  <a:pt x="1697863" y="11049"/>
                </a:moveTo>
                <a:lnTo>
                  <a:pt x="1694154" y="6489"/>
                </a:lnTo>
                <a:lnTo>
                  <a:pt x="1692275" y="0"/>
                </a:lnTo>
                <a:lnTo>
                  <a:pt x="1653349" y="11506"/>
                </a:lnTo>
                <a:lnTo>
                  <a:pt x="1653349" y="30086"/>
                </a:lnTo>
                <a:lnTo>
                  <a:pt x="1422476" y="213131"/>
                </a:lnTo>
                <a:lnTo>
                  <a:pt x="1412265" y="205079"/>
                </a:lnTo>
                <a:lnTo>
                  <a:pt x="1412265" y="221234"/>
                </a:lnTo>
                <a:lnTo>
                  <a:pt x="1308100" y="303809"/>
                </a:lnTo>
                <a:lnTo>
                  <a:pt x="1296746" y="299046"/>
                </a:lnTo>
                <a:lnTo>
                  <a:pt x="1296746" y="312813"/>
                </a:lnTo>
                <a:lnTo>
                  <a:pt x="1263561" y="339115"/>
                </a:lnTo>
                <a:lnTo>
                  <a:pt x="1243838" y="314236"/>
                </a:lnTo>
                <a:lnTo>
                  <a:pt x="1222921" y="358990"/>
                </a:lnTo>
                <a:lnTo>
                  <a:pt x="1052233" y="308660"/>
                </a:lnTo>
                <a:lnTo>
                  <a:pt x="1052233" y="321881"/>
                </a:lnTo>
                <a:lnTo>
                  <a:pt x="1038225" y="340550"/>
                </a:lnTo>
                <a:lnTo>
                  <a:pt x="1030605" y="334835"/>
                </a:lnTo>
                <a:lnTo>
                  <a:pt x="1030605" y="350710"/>
                </a:lnTo>
                <a:lnTo>
                  <a:pt x="1011555" y="376085"/>
                </a:lnTo>
                <a:lnTo>
                  <a:pt x="1014984" y="376720"/>
                </a:lnTo>
                <a:lnTo>
                  <a:pt x="1003452" y="405218"/>
                </a:lnTo>
                <a:lnTo>
                  <a:pt x="880605" y="355346"/>
                </a:lnTo>
                <a:lnTo>
                  <a:pt x="980719" y="313207"/>
                </a:lnTo>
                <a:lnTo>
                  <a:pt x="1030605" y="350710"/>
                </a:lnTo>
                <a:lnTo>
                  <a:pt x="1030605" y="334835"/>
                </a:lnTo>
                <a:lnTo>
                  <a:pt x="994257" y="307505"/>
                </a:lnTo>
                <a:lnTo>
                  <a:pt x="998042" y="305917"/>
                </a:lnTo>
                <a:lnTo>
                  <a:pt x="1052233" y="321881"/>
                </a:lnTo>
                <a:lnTo>
                  <a:pt x="1052233" y="308660"/>
                </a:lnTo>
                <a:lnTo>
                  <a:pt x="1016533" y="298132"/>
                </a:lnTo>
                <a:lnTo>
                  <a:pt x="1139037" y="246570"/>
                </a:lnTo>
                <a:lnTo>
                  <a:pt x="1296746" y="312813"/>
                </a:lnTo>
                <a:lnTo>
                  <a:pt x="1296746" y="299046"/>
                </a:lnTo>
                <a:lnTo>
                  <a:pt x="1155407" y="239674"/>
                </a:lnTo>
                <a:lnTo>
                  <a:pt x="1338160" y="162750"/>
                </a:lnTo>
                <a:lnTo>
                  <a:pt x="1412265" y="221234"/>
                </a:lnTo>
                <a:lnTo>
                  <a:pt x="1412265" y="205079"/>
                </a:lnTo>
                <a:lnTo>
                  <a:pt x="1351508" y="157137"/>
                </a:lnTo>
                <a:lnTo>
                  <a:pt x="1653349" y="30086"/>
                </a:lnTo>
                <a:lnTo>
                  <a:pt x="1653349" y="11506"/>
                </a:lnTo>
                <a:lnTo>
                  <a:pt x="1586331" y="31292"/>
                </a:lnTo>
                <a:lnTo>
                  <a:pt x="1586331" y="44538"/>
                </a:lnTo>
                <a:lnTo>
                  <a:pt x="1340129" y="148158"/>
                </a:lnTo>
                <a:lnTo>
                  <a:pt x="1326781" y="137642"/>
                </a:lnTo>
                <a:lnTo>
                  <a:pt x="1326781" y="153771"/>
                </a:lnTo>
                <a:lnTo>
                  <a:pt x="1139024" y="232803"/>
                </a:lnTo>
                <a:lnTo>
                  <a:pt x="1122667" y="225945"/>
                </a:lnTo>
                <a:lnTo>
                  <a:pt x="1122667" y="239687"/>
                </a:lnTo>
                <a:lnTo>
                  <a:pt x="997292" y="292455"/>
                </a:lnTo>
                <a:lnTo>
                  <a:pt x="968971" y="284111"/>
                </a:lnTo>
                <a:lnTo>
                  <a:pt x="968971" y="304380"/>
                </a:lnTo>
                <a:lnTo>
                  <a:pt x="863942" y="348589"/>
                </a:lnTo>
                <a:lnTo>
                  <a:pt x="847369" y="341871"/>
                </a:lnTo>
                <a:lnTo>
                  <a:pt x="847369" y="355561"/>
                </a:lnTo>
                <a:lnTo>
                  <a:pt x="731469" y="404342"/>
                </a:lnTo>
                <a:lnTo>
                  <a:pt x="719797" y="376529"/>
                </a:lnTo>
                <a:lnTo>
                  <a:pt x="723138" y="375907"/>
                </a:lnTo>
                <a:lnTo>
                  <a:pt x="709764" y="358228"/>
                </a:lnTo>
                <a:lnTo>
                  <a:pt x="703961" y="350558"/>
                </a:lnTo>
                <a:lnTo>
                  <a:pt x="749808" y="315937"/>
                </a:lnTo>
                <a:lnTo>
                  <a:pt x="847369" y="355561"/>
                </a:lnTo>
                <a:lnTo>
                  <a:pt x="847369" y="341871"/>
                </a:lnTo>
                <a:lnTo>
                  <a:pt x="761593" y="307022"/>
                </a:lnTo>
                <a:lnTo>
                  <a:pt x="802792" y="275907"/>
                </a:lnTo>
                <a:lnTo>
                  <a:pt x="849490" y="262115"/>
                </a:lnTo>
                <a:lnTo>
                  <a:pt x="953579" y="292798"/>
                </a:lnTo>
                <a:lnTo>
                  <a:pt x="968971" y="304380"/>
                </a:lnTo>
                <a:lnTo>
                  <a:pt x="968971" y="284111"/>
                </a:lnTo>
                <a:lnTo>
                  <a:pt x="959396" y="281279"/>
                </a:lnTo>
                <a:lnTo>
                  <a:pt x="924636" y="255155"/>
                </a:lnTo>
                <a:lnTo>
                  <a:pt x="924636" y="271030"/>
                </a:lnTo>
                <a:lnTo>
                  <a:pt x="871905" y="255498"/>
                </a:lnTo>
                <a:lnTo>
                  <a:pt x="894918" y="248704"/>
                </a:lnTo>
                <a:lnTo>
                  <a:pt x="924636" y="271030"/>
                </a:lnTo>
                <a:lnTo>
                  <a:pt x="924636" y="255155"/>
                </a:lnTo>
                <a:lnTo>
                  <a:pt x="910094" y="244221"/>
                </a:lnTo>
                <a:lnTo>
                  <a:pt x="1041234" y="205498"/>
                </a:lnTo>
                <a:lnTo>
                  <a:pt x="1122667" y="239687"/>
                </a:lnTo>
                <a:lnTo>
                  <a:pt x="1122667" y="225945"/>
                </a:lnTo>
                <a:lnTo>
                  <a:pt x="1060462" y="199821"/>
                </a:lnTo>
                <a:lnTo>
                  <a:pt x="1296708" y="130060"/>
                </a:lnTo>
                <a:lnTo>
                  <a:pt x="1326781" y="153771"/>
                </a:lnTo>
                <a:lnTo>
                  <a:pt x="1326781" y="137642"/>
                </a:lnTo>
                <a:lnTo>
                  <a:pt x="1311592" y="125653"/>
                </a:lnTo>
                <a:lnTo>
                  <a:pt x="1586331" y="44538"/>
                </a:lnTo>
                <a:lnTo>
                  <a:pt x="1586331" y="31292"/>
                </a:lnTo>
                <a:lnTo>
                  <a:pt x="1299375" y="116014"/>
                </a:lnTo>
                <a:lnTo>
                  <a:pt x="1284490" y="104279"/>
                </a:lnTo>
                <a:lnTo>
                  <a:pt x="1284490" y="120408"/>
                </a:lnTo>
                <a:lnTo>
                  <a:pt x="1041933" y="192036"/>
                </a:lnTo>
                <a:lnTo>
                  <a:pt x="1022705" y="183959"/>
                </a:lnTo>
                <a:lnTo>
                  <a:pt x="1022705" y="197713"/>
                </a:lnTo>
                <a:lnTo>
                  <a:pt x="897432" y="234708"/>
                </a:lnTo>
                <a:lnTo>
                  <a:pt x="882256" y="223291"/>
                </a:lnTo>
                <a:lnTo>
                  <a:pt x="882256" y="239179"/>
                </a:lnTo>
                <a:lnTo>
                  <a:pt x="849439" y="248881"/>
                </a:lnTo>
                <a:lnTo>
                  <a:pt x="841641" y="246570"/>
                </a:lnTo>
                <a:lnTo>
                  <a:pt x="866813" y="227558"/>
                </a:lnTo>
                <a:lnTo>
                  <a:pt x="882256" y="239179"/>
                </a:lnTo>
                <a:lnTo>
                  <a:pt x="882256" y="223291"/>
                </a:lnTo>
                <a:lnTo>
                  <a:pt x="877354" y="219595"/>
                </a:lnTo>
                <a:lnTo>
                  <a:pt x="947928" y="166293"/>
                </a:lnTo>
                <a:lnTo>
                  <a:pt x="1022705" y="197713"/>
                </a:lnTo>
                <a:lnTo>
                  <a:pt x="1022705" y="183959"/>
                </a:lnTo>
                <a:lnTo>
                  <a:pt x="959624" y="157454"/>
                </a:lnTo>
                <a:lnTo>
                  <a:pt x="1149604" y="13957"/>
                </a:lnTo>
                <a:lnTo>
                  <a:pt x="1284490" y="120408"/>
                </a:lnTo>
                <a:lnTo>
                  <a:pt x="1284490" y="104279"/>
                </a:lnTo>
                <a:lnTo>
                  <a:pt x="1153795" y="1143"/>
                </a:lnTo>
                <a:lnTo>
                  <a:pt x="1150099" y="5791"/>
                </a:lnTo>
                <a:lnTo>
                  <a:pt x="1147826" y="254"/>
                </a:lnTo>
                <a:lnTo>
                  <a:pt x="1145730" y="1117"/>
                </a:lnTo>
                <a:lnTo>
                  <a:pt x="1145324" y="1270"/>
                </a:lnTo>
                <a:lnTo>
                  <a:pt x="1106144" y="17221"/>
                </a:lnTo>
                <a:lnTo>
                  <a:pt x="1106144" y="30873"/>
                </a:lnTo>
                <a:lnTo>
                  <a:pt x="946099" y="151765"/>
                </a:lnTo>
                <a:lnTo>
                  <a:pt x="934389" y="146850"/>
                </a:lnTo>
                <a:lnTo>
                  <a:pt x="934389" y="160604"/>
                </a:lnTo>
                <a:lnTo>
                  <a:pt x="866800" y="211658"/>
                </a:lnTo>
                <a:lnTo>
                  <a:pt x="856259" y="203733"/>
                </a:lnTo>
                <a:lnTo>
                  <a:pt x="856259" y="219621"/>
                </a:lnTo>
                <a:lnTo>
                  <a:pt x="826503" y="242100"/>
                </a:lnTo>
                <a:lnTo>
                  <a:pt x="813892" y="238391"/>
                </a:lnTo>
                <a:lnTo>
                  <a:pt x="813892" y="251625"/>
                </a:lnTo>
                <a:lnTo>
                  <a:pt x="797052" y="264337"/>
                </a:lnTo>
                <a:lnTo>
                  <a:pt x="768235" y="272859"/>
                </a:lnTo>
                <a:lnTo>
                  <a:pt x="768235" y="286105"/>
                </a:lnTo>
                <a:lnTo>
                  <a:pt x="747903" y="301472"/>
                </a:lnTo>
                <a:lnTo>
                  <a:pt x="734555" y="296062"/>
                </a:lnTo>
                <a:lnTo>
                  <a:pt x="768235" y="286105"/>
                </a:lnTo>
                <a:lnTo>
                  <a:pt x="768235" y="272859"/>
                </a:lnTo>
                <a:lnTo>
                  <a:pt x="715645" y="288378"/>
                </a:lnTo>
                <a:lnTo>
                  <a:pt x="696137" y="280466"/>
                </a:lnTo>
                <a:lnTo>
                  <a:pt x="696137" y="294144"/>
                </a:lnTo>
                <a:lnTo>
                  <a:pt x="506349" y="350177"/>
                </a:lnTo>
                <a:lnTo>
                  <a:pt x="488696" y="315582"/>
                </a:lnTo>
                <a:lnTo>
                  <a:pt x="469836" y="341172"/>
                </a:lnTo>
                <a:lnTo>
                  <a:pt x="462318" y="335648"/>
                </a:lnTo>
                <a:lnTo>
                  <a:pt x="462318" y="351383"/>
                </a:lnTo>
                <a:lnTo>
                  <a:pt x="451205" y="366471"/>
                </a:lnTo>
                <a:lnTo>
                  <a:pt x="132943" y="460438"/>
                </a:lnTo>
                <a:lnTo>
                  <a:pt x="127825" y="443115"/>
                </a:lnTo>
                <a:lnTo>
                  <a:pt x="169545" y="446328"/>
                </a:lnTo>
                <a:lnTo>
                  <a:pt x="159524" y="421716"/>
                </a:lnTo>
                <a:lnTo>
                  <a:pt x="157581" y="416928"/>
                </a:lnTo>
                <a:lnTo>
                  <a:pt x="411137" y="313740"/>
                </a:lnTo>
                <a:lnTo>
                  <a:pt x="462318" y="351383"/>
                </a:lnTo>
                <a:lnTo>
                  <a:pt x="462318" y="335648"/>
                </a:lnTo>
                <a:lnTo>
                  <a:pt x="424916" y="308127"/>
                </a:lnTo>
                <a:lnTo>
                  <a:pt x="577596" y="245986"/>
                </a:lnTo>
                <a:lnTo>
                  <a:pt x="696137" y="294144"/>
                </a:lnTo>
                <a:lnTo>
                  <a:pt x="696137" y="280466"/>
                </a:lnTo>
                <a:lnTo>
                  <a:pt x="594423" y="239141"/>
                </a:lnTo>
                <a:lnTo>
                  <a:pt x="668858" y="208851"/>
                </a:lnTo>
                <a:lnTo>
                  <a:pt x="813892" y="251625"/>
                </a:lnTo>
                <a:lnTo>
                  <a:pt x="813892" y="238391"/>
                </a:lnTo>
                <a:lnTo>
                  <a:pt x="687705" y="201168"/>
                </a:lnTo>
                <a:lnTo>
                  <a:pt x="781151" y="163144"/>
                </a:lnTo>
                <a:lnTo>
                  <a:pt x="856259" y="219621"/>
                </a:lnTo>
                <a:lnTo>
                  <a:pt x="856259" y="203733"/>
                </a:lnTo>
                <a:lnTo>
                  <a:pt x="794867" y="157556"/>
                </a:lnTo>
                <a:lnTo>
                  <a:pt x="862050" y="130213"/>
                </a:lnTo>
                <a:lnTo>
                  <a:pt x="934389" y="160604"/>
                </a:lnTo>
                <a:lnTo>
                  <a:pt x="934389" y="146850"/>
                </a:lnTo>
                <a:lnTo>
                  <a:pt x="878674" y="123444"/>
                </a:lnTo>
                <a:lnTo>
                  <a:pt x="1106144" y="30873"/>
                </a:lnTo>
                <a:lnTo>
                  <a:pt x="1106144" y="17221"/>
                </a:lnTo>
                <a:lnTo>
                  <a:pt x="862139" y="116509"/>
                </a:lnTo>
                <a:lnTo>
                  <a:pt x="845515" y="109537"/>
                </a:lnTo>
                <a:lnTo>
                  <a:pt x="845515" y="123266"/>
                </a:lnTo>
                <a:lnTo>
                  <a:pt x="783069" y="148678"/>
                </a:lnTo>
                <a:lnTo>
                  <a:pt x="769353" y="138366"/>
                </a:lnTo>
                <a:lnTo>
                  <a:pt x="769353" y="154266"/>
                </a:lnTo>
                <a:lnTo>
                  <a:pt x="668197" y="195414"/>
                </a:lnTo>
                <a:lnTo>
                  <a:pt x="649338" y="189865"/>
                </a:lnTo>
                <a:lnTo>
                  <a:pt x="649338" y="203098"/>
                </a:lnTo>
                <a:lnTo>
                  <a:pt x="577583" y="232295"/>
                </a:lnTo>
                <a:lnTo>
                  <a:pt x="560743" y="225463"/>
                </a:lnTo>
                <a:lnTo>
                  <a:pt x="560743" y="239141"/>
                </a:lnTo>
                <a:lnTo>
                  <a:pt x="412915" y="299300"/>
                </a:lnTo>
                <a:lnTo>
                  <a:pt x="399135" y="289166"/>
                </a:lnTo>
                <a:lnTo>
                  <a:pt x="399135" y="304901"/>
                </a:lnTo>
                <a:lnTo>
                  <a:pt x="152781" y="405142"/>
                </a:lnTo>
                <a:lnTo>
                  <a:pt x="141541" y="377507"/>
                </a:lnTo>
                <a:lnTo>
                  <a:pt x="145669" y="376783"/>
                </a:lnTo>
                <a:lnTo>
                  <a:pt x="132359" y="358800"/>
                </a:lnTo>
                <a:lnTo>
                  <a:pt x="126784" y="351269"/>
                </a:lnTo>
                <a:lnTo>
                  <a:pt x="294093" y="227596"/>
                </a:lnTo>
                <a:lnTo>
                  <a:pt x="399135" y="304901"/>
                </a:lnTo>
                <a:lnTo>
                  <a:pt x="399135" y="289166"/>
                </a:lnTo>
                <a:lnTo>
                  <a:pt x="304761" y="219710"/>
                </a:lnTo>
                <a:lnTo>
                  <a:pt x="378574" y="165150"/>
                </a:lnTo>
                <a:lnTo>
                  <a:pt x="560743" y="239141"/>
                </a:lnTo>
                <a:lnTo>
                  <a:pt x="560743" y="225463"/>
                </a:lnTo>
                <a:lnTo>
                  <a:pt x="390512" y="156324"/>
                </a:lnTo>
                <a:lnTo>
                  <a:pt x="419100" y="135191"/>
                </a:lnTo>
                <a:lnTo>
                  <a:pt x="649338" y="203098"/>
                </a:lnTo>
                <a:lnTo>
                  <a:pt x="649338" y="189865"/>
                </a:lnTo>
                <a:lnTo>
                  <a:pt x="431901" y="125730"/>
                </a:lnTo>
                <a:lnTo>
                  <a:pt x="582955" y="14071"/>
                </a:lnTo>
                <a:lnTo>
                  <a:pt x="769353" y="154266"/>
                </a:lnTo>
                <a:lnTo>
                  <a:pt x="769353" y="138366"/>
                </a:lnTo>
                <a:lnTo>
                  <a:pt x="627507" y="31686"/>
                </a:lnTo>
                <a:lnTo>
                  <a:pt x="845515" y="123266"/>
                </a:lnTo>
                <a:lnTo>
                  <a:pt x="845515" y="109537"/>
                </a:lnTo>
                <a:lnTo>
                  <a:pt x="585343" y="254"/>
                </a:lnTo>
                <a:lnTo>
                  <a:pt x="582993" y="5930"/>
                </a:lnTo>
                <a:lnTo>
                  <a:pt x="579374" y="1016"/>
                </a:lnTo>
                <a:lnTo>
                  <a:pt x="416674" y="121234"/>
                </a:lnTo>
                <a:lnTo>
                  <a:pt x="403860" y="117462"/>
                </a:lnTo>
                <a:lnTo>
                  <a:pt x="403860" y="130695"/>
                </a:lnTo>
                <a:lnTo>
                  <a:pt x="376745" y="150736"/>
                </a:lnTo>
                <a:lnTo>
                  <a:pt x="364807" y="145897"/>
                </a:lnTo>
                <a:lnTo>
                  <a:pt x="364807" y="159562"/>
                </a:lnTo>
                <a:lnTo>
                  <a:pt x="294068" y="211836"/>
                </a:lnTo>
                <a:lnTo>
                  <a:pt x="48399" y="31038"/>
                </a:lnTo>
                <a:lnTo>
                  <a:pt x="364807" y="159562"/>
                </a:lnTo>
                <a:lnTo>
                  <a:pt x="364807" y="145897"/>
                </a:lnTo>
                <a:lnTo>
                  <a:pt x="124675" y="48361"/>
                </a:lnTo>
                <a:lnTo>
                  <a:pt x="403860" y="130695"/>
                </a:lnTo>
                <a:lnTo>
                  <a:pt x="403860" y="117462"/>
                </a:lnTo>
                <a:lnTo>
                  <a:pt x="5588" y="0"/>
                </a:lnTo>
                <a:lnTo>
                  <a:pt x="3810" y="6096"/>
                </a:lnTo>
                <a:lnTo>
                  <a:pt x="0" y="11176"/>
                </a:lnTo>
                <a:lnTo>
                  <a:pt x="283387" y="219722"/>
                </a:lnTo>
                <a:lnTo>
                  <a:pt x="119202" y="341033"/>
                </a:lnTo>
                <a:lnTo>
                  <a:pt x="100330" y="315506"/>
                </a:lnTo>
                <a:lnTo>
                  <a:pt x="61722" y="391426"/>
                </a:lnTo>
                <a:lnTo>
                  <a:pt x="138899" y="377964"/>
                </a:lnTo>
                <a:lnTo>
                  <a:pt x="84582" y="439762"/>
                </a:lnTo>
                <a:lnTo>
                  <a:pt x="111264" y="441833"/>
                </a:lnTo>
                <a:lnTo>
                  <a:pt x="61722" y="488099"/>
                </a:lnTo>
                <a:lnTo>
                  <a:pt x="145542" y="503059"/>
                </a:lnTo>
                <a:lnTo>
                  <a:pt x="137604" y="476211"/>
                </a:lnTo>
                <a:lnTo>
                  <a:pt x="136550" y="472643"/>
                </a:lnTo>
                <a:lnTo>
                  <a:pt x="454291" y="378815"/>
                </a:lnTo>
                <a:lnTo>
                  <a:pt x="527431" y="391426"/>
                </a:lnTo>
                <a:lnTo>
                  <a:pt x="512241" y="361708"/>
                </a:lnTo>
                <a:lnTo>
                  <a:pt x="715035" y="301828"/>
                </a:lnTo>
                <a:lnTo>
                  <a:pt x="736117" y="310375"/>
                </a:lnTo>
                <a:lnTo>
                  <a:pt x="696315" y="340436"/>
                </a:lnTo>
                <a:lnTo>
                  <a:pt x="677164" y="315099"/>
                </a:lnTo>
                <a:lnTo>
                  <a:pt x="639318" y="391426"/>
                </a:lnTo>
                <a:lnTo>
                  <a:pt x="717613" y="376936"/>
                </a:lnTo>
                <a:lnTo>
                  <a:pt x="663702" y="439762"/>
                </a:lnTo>
                <a:lnTo>
                  <a:pt x="748665" y="445312"/>
                </a:lnTo>
                <a:lnTo>
                  <a:pt x="738454" y="420979"/>
                </a:lnTo>
                <a:lnTo>
                  <a:pt x="736384" y="416052"/>
                </a:lnTo>
                <a:lnTo>
                  <a:pt x="864019" y="362331"/>
                </a:lnTo>
                <a:lnTo>
                  <a:pt x="998677" y="417004"/>
                </a:lnTo>
                <a:lnTo>
                  <a:pt x="986790" y="446392"/>
                </a:lnTo>
                <a:lnTo>
                  <a:pt x="1071626" y="439762"/>
                </a:lnTo>
                <a:lnTo>
                  <a:pt x="1055776" y="421754"/>
                </a:lnTo>
                <a:lnTo>
                  <a:pt x="1016393" y="376974"/>
                </a:lnTo>
                <a:lnTo>
                  <a:pt x="1095248" y="391426"/>
                </a:lnTo>
                <a:lnTo>
                  <a:pt x="1078763" y="358343"/>
                </a:lnTo>
                <a:lnTo>
                  <a:pt x="1062050" y="324777"/>
                </a:lnTo>
                <a:lnTo>
                  <a:pt x="1217485" y="370624"/>
                </a:lnTo>
                <a:lnTo>
                  <a:pt x="1207770" y="391426"/>
                </a:lnTo>
                <a:lnTo>
                  <a:pt x="1254721" y="381596"/>
                </a:lnTo>
                <a:lnTo>
                  <a:pt x="1563471" y="472630"/>
                </a:lnTo>
                <a:lnTo>
                  <a:pt x="1554480" y="503097"/>
                </a:lnTo>
                <a:lnTo>
                  <a:pt x="1638427" y="488099"/>
                </a:lnTo>
                <a:lnTo>
                  <a:pt x="1625676" y="476224"/>
                </a:lnTo>
                <a:lnTo>
                  <a:pt x="1588452" y="441553"/>
                </a:lnTo>
                <a:lnTo>
                  <a:pt x="1615440" y="439762"/>
                </a:lnTo>
                <a:lnTo>
                  <a:pt x="1599349" y="421030"/>
                </a:lnTo>
                <a:lnTo>
                  <a:pt x="1572336" y="389585"/>
                </a:lnTo>
                <a:lnTo>
                  <a:pt x="1572336" y="442620"/>
                </a:lnTo>
                <a:lnTo>
                  <a:pt x="1567065" y="460463"/>
                </a:lnTo>
                <a:lnTo>
                  <a:pt x="1280947" y="376110"/>
                </a:lnTo>
                <a:lnTo>
                  <a:pt x="1291209" y="373951"/>
                </a:lnTo>
                <a:lnTo>
                  <a:pt x="1277721" y="356958"/>
                </a:lnTo>
                <a:lnTo>
                  <a:pt x="1271447" y="349059"/>
                </a:lnTo>
                <a:lnTo>
                  <a:pt x="1310106" y="318427"/>
                </a:lnTo>
                <a:lnTo>
                  <a:pt x="1542745" y="416115"/>
                </a:lnTo>
                <a:lnTo>
                  <a:pt x="1530477" y="445389"/>
                </a:lnTo>
                <a:lnTo>
                  <a:pt x="1572336" y="442620"/>
                </a:lnTo>
                <a:lnTo>
                  <a:pt x="1572336" y="389585"/>
                </a:lnTo>
                <a:lnTo>
                  <a:pt x="1560029" y="375246"/>
                </a:lnTo>
                <a:lnTo>
                  <a:pt x="1638173" y="391426"/>
                </a:lnTo>
                <a:lnTo>
                  <a:pt x="1622044" y="357073"/>
                </a:lnTo>
                <a:lnTo>
                  <a:pt x="1601978" y="314312"/>
                </a:lnTo>
                <a:lnTo>
                  <a:pt x="1582318" y="339217"/>
                </a:lnTo>
                <a:lnTo>
                  <a:pt x="1574444" y="333006"/>
                </a:lnTo>
                <a:lnTo>
                  <a:pt x="1574444" y="349186"/>
                </a:lnTo>
                <a:lnTo>
                  <a:pt x="1554734" y="374142"/>
                </a:lnTo>
                <a:lnTo>
                  <a:pt x="1559902" y="375221"/>
                </a:lnTo>
                <a:lnTo>
                  <a:pt x="1547672" y="404393"/>
                </a:lnTo>
                <a:lnTo>
                  <a:pt x="1321460" y="309410"/>
                </a:lnTo>
                <a:lnTo>
                  <a:pt x="1422514" y="229311"/>
                </a:lnTo>
                <a:lnTo>
                  <a:pt x="1574444" y="349186"/>
                </a:lnTo>
                <a:lnTo>
                  <a:pt x="1574444" y="333006"/>
                </a:lnTo>
                <a:lnTo>
                  <a:pt x="1432725" y="221221"/>
                </a:lnTo>
                <a:lnTo>
                  <a:pt x="1697863" y="11049"/>
                </a:lnTo>
                <a:close/>
              </a:path>
            </a:pathLst>
          </a:custGeom>
          <a:solidFill>
            <a:srgbClr val="D46A4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nvGrpSpPr>
          <p:cNvPr id="205" name="object 205"/>
          <p:cNvGrpSpPr/>
          <p:nvPr/>
        </p:nvGrpSpPr>
        <p:grpSpPr>
          <a:xfrm>
            <a:off x="470662" y="5945123"/>
            <a:ext cx="504825" cy="347980"/>
            <a:chOff x="470662" y="5945123"/>
            <a:chExt cx="504825" cy="347980"/>
          </a:xfrm>
        </p:grpSpPr>
        <p:sp>
          <p:nvSpPr>
            <p:cNvPr id="206" name="object 206"/>
            <p:cNvSpPr/>
            <p:nvPr/>
          </p:nvSpPr>
          <p:spPr>
            <a:xfrm>
              <a:off x="477012" y="6004559"/>
              <a:ext cx="243840" cy="177165"/>
            </a:xfrm>
            <a:custGeom>
              <a:avLst/>
              <a:gdLst/>
              <a:ahLst/>
              <a:cxnLst/>
              <a:rect l="l" t="t" r="r" b="b"/>
              <a:pathLst>
                <a:path w="243840" h="177164">
                  <a:moveTo>
                    <a:pt x="0" y="88391"/>
                  </a:moveTo>
                  <a:lnTo>
                    <a:pt x="9580" y="53985"/>
                  </a:lnTo>
                  <a:lnTo>
                    <a:pt x="35709" y="25888"/>
                  </a:lnTo>
                  <a:lnTo>
                    <a:pt x="74462" y="6946"/>
                  </a:lnTo>
                  <a:lnTo>
                    <a:pt x="121919" y="0"/>
                  </a:lnTo>
                  <a:lnTo>
                    <a:pt x="169377" y="6946"/>
                  </a:lnTo>
                  <a:lnTo>
                    <a:pt x="208130" y="25888"/>
                  </a:lnTo>
                  <a:lnTo>
                    <a:pt x="234259" y="53985"/>
                  </a:lnTo>
                  <a:lnTo>
                    <a:pt x="243839" y="88391"/>
                  </a:lnTo>
                  <a:lnTo>
                    <a:pt x="234259" y="122798"/>
                  </a:lnTo>
                  <a:lnTo>
                    <a:pt x="208130" y="150895"/>
                  </a:lnTo>
                  <a:lnTo>
                    <a:pt x="169377" y="169837"/>
                  </a:lnTo>
                  <a:lnTo>
                    <a:pt x="121919" y="176783"/>
                  </a:lnTo>
                  <a:lnTo>
                    <a:pt x="74462" y="169837"/>
                  </a:lnTo>
                  <a:lnTo>
                    <a:pt x="35709" y="150895"/>
                  </a:lnTo>
                  <a:lnTo>
                    <a:pt x="9580" y="122798"/>
                  </a:lnTo>
                  <a:lnTo>
                    <a:pt x="0" y="88391"/>
                  </a:lnTo>
                  <a:close/>
                </a:path>
              </a:pathLst>
            </a:custGeom>
            <a:ln w="12700">
              <a:solidFill>
                <a:srgbClr val="E6001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207" name="object 207"/>
            <p:cNvPicPr/>
            <p:nvPr/>
          </p:nvPicPr>
          <p:blipFill>
            <a:blip r:embed="rId37" cstate="print"/>
            <a:stretch>
              <a:fillRect/>
            </a:stretch>
          </p:blipFill>
          <p:spPr>
            <a:xfrm>
              <a:off x="701040" y="5992367"/>
              <a:ext cx="243814" cy="214883"/>
            </a:xfrm>
            <a:prstGeom prst="rect">
              <a:avLst/>
            </a:prstGeom>
          </p:spPr>
        </p:pic>
        <p:pic>
          <p:nvPicPr>
            <p:cNvPr id="208" name="object 208"/>
            <p:cNvPicPr/>
            <p:nvPr/>
          </p:nvPicPr>
          <p:blipFill>
            <a:blip r:embed="rId38" cstate="print"/>
            <a:stretch>
              <a:fillRect/>
            </a:stretch>
          </p:blipFill>
          <p:spPr>
            <a:xfrm>
              <a:off x="672084" y="5945123"/>
              <a:ext cx="303326" cy="347535"/>
            </a:xfrm>
            <a:prstGeom prst="rect">
              <a:avLst/>
            </a:prstGeom>
          </p:spPr>
        </p:pic>
        <p:sp>
          <p:nvSpPr>
            <p:cNvPr id="209" name="object 209"/>
            <p:cNvSpPr/>
            <p:nvPr/>
          </p:nvSpPr>
          <p:spPr>
            <a:xfrm>
              <a:off x="748284" y="6019799"/>
              <a:ext cx="154305" cy="125095"/>
            </a:xfrm>
            <a:custGeom>
              <a:avLst/>
              <a:gdLst/>
              <a:ahLst/>
              <a:cxnLst/>
              <a:rect l="l" t="t" r="r" b="b"/>
              <a:pathLst>
                <a:path w="154305" h="125095">
                  <a:moveTo>
                    <a:pt x="153924" y="0"/>
                  </a:moveTo>
                  <a:lnTo>
                    <a:pt x="0" y="0"/>
                  </a:lnTo>
                  <a:lnTo>
                    <a:pt x="0" y="124968"/>
                  </a:lnTo>
                  <a:lnTo>
                    <a:pt x="153924" y="124968"/>
                  </a:lnTo>
                  <a:lnTo>
                    <a:pt x="153924" y="0"/>
                  </a:lnTo>
                  <a:close/>
                </a:path>
              </a:pathLst>
            </a:custGeom>
            <a:solidFill>
              <a:srgbClr val="00AE4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210" name="object 210"/>
            <p:cNvSpPr/>
            <p:nvPr/>
          </p:nvSpPr>
          <p:spPr>
            <a:xfrm>
              <a:off x="748284" y="6019799"/>
              <a:ext cx="154305" cy="125095"/>
            </a:xfrm>
            <a:custGeom>
              <a:avLst/>
              <a:gdLst/>
              <a:ahLst/>
              <a:cxnLst/>
              <a:rect l="l" t="t" r="r" b="b"/>
              <a:pathLst>
                <a:path w="154305" h="125095">
                  <a:moveTo>
                    <a:pt x="0" y="124968"/>
                  </a:moveTo>
                  <a:lnTo>
                    <a:pt x="153924" y="124968"/>
                  </a:lnTo>
                  <a:lnTo>
                    <a:pt x="153924" y="0"/>
                  </a:lnTo>
                  <a:lnTo>
                    <a:pt x="0" y="0"/>
                  </a:lnTo>
                  <a:lnTo>
                    <a:pt x="0" y="124968"/>
                  </a:lnTo>
                  <a:close/>
                </a:path>
              </a:pathLst>
            </a:custGeom>
            <a:ln w="9525">
              <a:solidFill>
                <a:srgbClr val="00AE4D"/>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211" name="object 211"/>
          <p:cNvSpPr txBox="1"/>
          <p:nvPr/>
        </p:nvSpPr>
        <p:spPr>
          <a:xfrm>
            <a:off x="559714" y="5990640"/>
            <a:ext cx="313690" cy="17780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tab pos="230504" algn="l"/>
              </a:tabLst>
              <a:defRPr/>
            </a:pPr>
            <a:r>
              <a:rPr kumimoji="0" sz="1050" b="0" i="0" u="none" strike="noStrike" kern="1200" cap="none" spc="-75" normalizeH="0" baseline="3968" noProof="0" dirty="0">
                <a:ln>
                  <a:noFill/>
                </a:ln>
                <a:solidFill>
                  <a:srgbClr val="252525"/>
                </a:solidFill>
                <a:effectLst/>
                <a:uLnTx/>
                <a:uFillTx/>
                <a:latin typeface="微软雅黑"/>
                <a:ea typeface="+mn-ea"/>
                <a:cs typeface="微软雅黑"/>
              </a:rPr>
              <a:t>0</a:t>
            </a:r>
            <a:r>
              <a:rPr kumimoji="0" sz="1050" b="0" i="0" u="none" strike="noStrike" kern="1200" cap="none" spc="0" normalizeH="0" baseline="3968" noProof="0" dirty="0">
                <a:ln>
                  <a:noFill/>
                </a:ln>
                <a:solidFill>
                  <a:srgbClr val="252525"/>
                </a:solidFill>
                <a:effectLst/>
                <a:uLnTx/>
                <a:uFillTx/>
                <a:latin typeface="微软雅黑"/>
                <a:ea typeface="+mn-ea"/>
                <a:cs typeface="微软雅黑"/>
              </a:rPr>
              <a:t>	</a:t>
            </a:r>
            <a:r>
              <a:rPr kumimoji="0" sz="1000" b="0" i="0" u="none" strike="noStrike" kern="1200" cap="none" spc="-50" normalizeH="0" baseline="0" noProof="0" dirty="0">
                <a:ln>
                  <a:noFill/>
                </a:ln>
                <a:solidFill>
                  <a:srgbClr val="252525"/>
                </a:solidFill>
                <a:effectLst/>
                <a:uLnTx/>
                <a:uFillTx/>
                <a:latin typeface="微软雅黑"/>
                <a:ea typeface="+mn-ea"/>
                <a:cs typeface="微软雅黑"/>
              </a:rPr>
              <a:t>a</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212" name="object 212"/>
          <p:cNvGrpSpPr/>
          <p:nvPr/>
        </p:nvGrpSpPr>
        <p:grpSpPr>
          <a:xfrm>
            <a:off x="1089405" y="5945123"/>
            <a:ext cx="911860" cy="347980"/>
            <a:chOff x="1089405" y="5945123"/>
            <a:chExt cx="911860" cy="347980"/>
          </a:xfrm>
        </p:grpSpPr>
        <p:sp>
          <p:nvSpPr>
            <p:cNvPr id="213" name="object 213"/>
            <p:cNvSpPr/>
            <p:nvPr/>
          </p:nvSpPr>
          <p:spPr>
            <a:xfrm>
              <a:off x="1095755" y="6004559"/>
              <a:ext cx="243840" cy="177165"/>
            </a:xfrm>
            <a:custGeom>
              <a:avLst/>
              <a:gdLst/>
              <a:ahLst/>
              <a:cxnLst/>
              <a:rect l="l" t="t" r="r" b="b"/>
              <a:pathLst>
                <a:path w="243840" h="177164">
                  <a:moveTo>
                    <a:pt x="0" y="88391"/>
                  </a:moveTo>
                  <a:lnTo>
                    <a:pt x="9580" y="53985"/>
                  </a:lnTo>
                  <a:lnTo>
                    <a:pt x="35709" y="25888"/>
                  </a:lnTo>
                  <a:lnTo>
                    <a:pt x="74462" y="6946"/>
                  </a:lnTo>
                  <a:lnTo>
                    <a:pt x="121919" y="0"/>
                  </a:lnTo>
                  <a:lnTo>
                    <a:pt x="169366" y="6946"/>
                  </a:lnTo>
                  <a:lnTo>
                    <a:pt x="208121" y="25888"/>
                  </a:lnTo>
                  <a:lnTo>
                    <a:pt x="234255" y="53985"/>
                  </a:lnTo>
                  <a:lnTo>
                    <a:pt x="243840" y="88391"/>
                  </a:lnTo>
                  <a:lnTo>
                    <a:pt x="234255" y="122798"/>
                  </a:lnTo>
                  <a:lnTo>
                    <a:pt x="208121" y="150895"/>
                  </a:lnTo>
                  <a:lnTo>
                    <a:pt x="169366" y="169837"/>
                  </a:lnTo>
                  <a:lnTo>
                    <a:pt x="121919" y="176783"/>
                  </a:lnTo>
                  <a:lnTo>
                    <a:pt x="74462" y="169837"/>
                  </a:lnTo>
                  <a:lnTo>
                    <a:pt x="35709" y="150895"/>
                  </a:lnTo>
                  <a:lnTo>
                    <a:pt x="9580" y="122798"/>
                  </a:lnTo>
                  <a:lnTo>
                    <a:pt x="0" y="88391"/>
                  </a:lnTo>
                  <a:close/>
                </a:path>
              </a:pathLst>
            </a:custGeom>
            <a:ln w="12700">
              <a:solidFill>
                <a:srgbClr val="E6001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214" name="object 214"/>
            <p:cNvPicPr/>
            <p:nvPr/>
          </p:nvPicPr>
          <p:blipFill>
            <a:blip r:embed="rId37" cstate="print"/>
            <a:stretch>
              <a:fillRect/>
            </a:stretch>
          </p:blipFill>
          <p:spPr>
            <a:xfrm>
              <a:off x="1319783" y="5992367"/>
              <a:ext cx="243814" cy="214883"/>
            </a:xfrm>
            <a:prstGeom prst="rect">
              <a:avLst/>
            </a:prstGeom>
          </p:spPr>
        </p:pic>
        <p:pic>
          <p:nvPicPr>
            <p:cNvPr id="215" name="object 215"/>
            <p:cNvPicPr/>
            <p:nvPr/>
          </p:nvPicPr>
          <p:blipFill>
            <a:blip r:embed="rId39" cstate="print"/>
            <a:stretch>
              <a:fillRect/>
            </a:stretch>
          </p:blipFill>
          <p:spPr>
            <a:xfrm>
              <a:off x="1284731" y="5945123"/>
              <a:ext cx="313969" cy="347535"/>
            </a:xfrm>
            <a:prstGeom prst="rect">
              <a:avLst/>
            </a:prstGeom>
          </p:spPr>
        </p:pic>
        <p:sp>
          <p:nvSpPr>
            <p:cNvPr id="216" name="object 216"/>
            <p:cNvSpPr/>
            <p:nvPr/>
          </p:nvSpPr>
          <p:spPr>
            <a:xfrm>
              <a:off x="1367027" y="6019799"/>
              <a:ext cx="154305" cy="125095"/>
            </a:xfrm>
            <a:custGeom>
              <a:avLst/>
              <a:gdLst/>
              <a:ahLst/>
              <a:cxnLst/>
              <a:rect l="l" t="t" r="r" b="b"/>
              <a:pathLst>
                <a:path w="154305" h="125095">
                  <a:moveTo>
                    <a:pt x="153924" y="0"/>
                  </a:moveTo>
                  <a:lnTo>
                    <a:pt x="0" y="0"/>
                  </a:lnTo>
                  <a:lnTo>
                    <a:pt x="0" y="124968"/>
                  </a:lnTo>
                  <a:lnTo>
                    <a:pt x="153924" y="124968"/>
                  </a:lnTo>
                  <a:lnTo>
                    <a:pt x="153924" y="0"/>
                  </a:lnTo>
                  <a:close/>
                </a:path>
              </a:pathLst>
            </a:custGeom>
            <a:solidFill>
              <a:srgbClr val="EB7B2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217" name="object 217"/>
            <p:cNvSpPr/>
            <p:nvPr/>
          </p:nvSpPr>
          <p:spPr>
            <a:xfrm>
              <a:off x="1367027" y="6019799"/>
              <a:ext cx="154305" cy="125095"/>
            </a:xfrm>
            <a:custGeom>
              <a:avLst/>
              <a:gdLst/>
              <a:ahLst/>
              <a:cxnLst/>
              <a:rect l="l" t="t" r="r" b="b"/>
              <a:pathLst>
                <a:path w="154305" h="125095">
                  <a:moveTo>
                    <a:pt x="0" y="124968"/>
                  </a:moveTo>
                  <a:lnTo>
                    <a:pt x="153924" y="124968"/>
                  </a:lnTo>
                  <a:lnTo>
                    <a:pt x="153924" y="0"/>
                  </a:lnTo>
                  <a:lnTo>
                    <a:pt x="0" y="0"/>
                  </a:lnTo>
                  <a:lnTo>
                    <a:pt x="0" y="124968"/>
                  </a:lnTo>
                  <a:close/>
                </a:path>
              </a:pathLst>
            </a:custGeom>
            <a:ln w="9525">
              <a:solidFill>
                <a:srgbClr val="EB7B2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218" name="object 218"/>
            <p:cNvSpPr/>
            <p:nvPr/>
          </p:nvSpPr>
          <p:spPr>
            <a:xfrm>
              <a:off x="1751075" y="6004559"/>
              <a:ext cx="243840" cy="177165"/>
            </a:xfrm>
            <a:custGeom>
              <a:avLst/>
              <a:gdLst/>
              <a:ahLst/>
              <a:cxnLst/>
              <a:rect l="l" t="t" r="r" b="b"/>
              <a:pathLst>
                <a:path w="243839" h="177164">
                  <a:moveTo>
                    <a:pt x="0" y="88391"/>
                  </a:moveTo>
                  <a:lnTo>
                    <a:pt x="9584" y="53985"/>
                  </a:lnTo>
                  <a:lnTo>
                    <a:pt x="35718" y="25888"/>
                  </a:lnTo>
                  <a:lnTo>
                    <a:pt x="74473" y="6946"/>
                  </a:lnTo>
                  <a:lnTo>
                    <a:pt x="121919" y="0"/>
                  </a:lnTo>
                  <a:lnTo>
                    <a:pt x="169366" y="6946"/>
                  </a:lnTo>
                  <a:lnTo>
                    <a:pt x="208121" y="25888"/>
                  </a:lnTo>
                  <a:lnTo>
                    <a:pt x="234255" y="53985"/>
                  </a:lnTo>
                  <a:lnTo>
                    <a:pt x="243840" y="88391"/>
                  </a:lnTo>
                  <a:lnTo>
                    <a:pt x="234255" y="122798"/>
                  </a:lnTo>
                  <a:lnTo>
                    <a:pt x="208121" y="150895"/>
                  </a:lnTo>
                  <a:lnTo>
                    <a:pt x="169366" y="169837"/>
                  </a:lnTo>
                  <a:lnTo>
                    <a:pt x="121919" y="176783"/>
                  </a:lnTo>
                  <a:lnTo>
                    <a:pt x="74473" y="169837"/>
                  </a:lnTo>
                  <a:lnTo>
                    <a:pt x="35718" y="150895"/>
                  </a:lnTo>
                  <a:lnTo>
                    <a:pt x="9584" y="122798"/>
                  </a:lnTo>
                  <a:lnTo>
                    <a:pt x="0" y="88391"/>
                  </a:lnTo>
                  <a:close/>
                </a:path>
              </a:pathLst>
            </a:custGeom>
            <a:ln w="12700">
              <a:solidFill>
                <a:srgbClr val="E6001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219" name="object 219"/>
          <p:cNvSpPr txBox="1"/>
          <p:nvPr/>
        </p:nvSpPr>
        <p:spPr>
          <a:xfrm>
            <a:off x="1823466" y="6000394"/>
            <a:ext cx="99695" cy="17780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5" normalizeH="0" baseline="0" noProof="0" dirty="0">
                <a:ln>
                  <a:noFill/>
                </a:ln>
                <a:solidFill>
                  <a:srgbClr val="252525"/>
                </a:solidFill>
                <a:effectLst/>
                <a:uLnTx/>
                <a:uFillTx/>
                <a:latin typeface="微软雅黑"/>
                <a:ea typeface="+mn-ea"/>
                <a:cs typeface="微软雅黑"/>
              </a:rPr>
              <a:t>2</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220" name="object 220"/>
          <p:cNvGrpSpPr/>
          <p:nvPr/>
        </p:nvGrpSpPr>
        <p:grpSpPr>
          <a:xfrm>
            <a:off x="1949195" y="5945123"/>
            <a:ext cx="297180" cy="347980"/>
            <a:chOff x="1949195" y="5945123"/>
            <a:chExt cx="297180" cy="347980"/>
          </a:xfrm>
        </p:grpSpPr>
        <p:pic>
          <p:nvPicPr>
            <p:cNvPr id="221" name="object 221"/>
            <p:cNvPicPr/>
            <p:nvPr/>
          </p:nvPicPr>
          <p:blipFill>
            <a:blip r:embed="rId40" cstate="print"/>
            <a:stretch>
              <a:fillRect/>
            </a:stretch>
          </p:blipFill>
          <p:spPr>
            <a:xfrm>
              <a:off x="1976627" y="5992367"/>
              <a:ext cx="242315" cy="214883"/>
            </a:xfrm>
            <a:prstGeom prst="rect">
              <a:avLst/>
            </a:prstGeom>
          </p:spPr>
        </p:pic>
        <p:pic>
          <p:nvPicPr>
            <p:cNvPr id="222" name="object 222"/>
            <p:cNvPicPr/>
            <p:nvPr/>
          </p:nvPicPr>
          <p:blipFill>
            <a:blip r:embed="rId41" cstate="print"/>
            <a:stretch>
              <a:fillRect/>
            </a:stretch>
          </p:blipFill>
          <p:spPr>
            <a:xfrm>
              <a:off x="1949195" y="5945123"/>
              <a:ext cx="297180" cy="347535"/>
            </a:xfrm>
            <a:prstGeom prst="rect">
              <a:avLst/>
            </a:prstGeom>
          </p:spPr>
        </p:pic>
        <p:sp>
          <p:nvSpPr>
            <p:cNvPr id="223" name="object 223"/>
            <p:cNvSpPr/>
            <p:nvPr/>
          </p:nvSpPr>
          <p:spPr>
            <a:xfrm>
              <a:off x="2023871" y="6019799"/>
              <a:ext cx="152400" cy="125095"/>
            </a:xfrm>
            <a:custGeom>
              <a:avLst/>
              <a:gdLst/>
              <a:ahLst/>
              <a:cxnLst/>
              <a:rect l="l" t="t" r="r" b="b"/>
              <a:pathLst>
                <a:path w="152400" h="125095">
                  <a:moveTo>
                    <a:pt x="152400" y="0"/>
                  </a:moveTo>
                  <a:lnTo>
                    <a:pt x="0" y="0"/>
                  </a:lnTo>
                  <a:lnTo>
                    <a:pt x="0" y="124968"/>
                  </a:lnTo>
                  <a:lnTo>
                    <a:pt x="152400" y="124968"/>
                  </a:lnTo>
                  <a:lnTo>
                    <a:pt x="152400" y="0"/>
                  </a:lnTo>
                  <a:close/>
                </a:path>
              </a:pathLst>
            </a:custGeom>
            <a:solidFill>
              <a:srgbClr val="6EAB4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224" name="object 224"/>
            <p:cNvSpPr/>
            <p:nvPr/>
          </p:nvSpPr>
          <p:spPr>
            <a:xfrm>
              <a:off x="2023871" y="6019799"/>
              <a:ext cx="152400" cy="125095"/>
            </a:xfrm>
            <a:custGeom>
              <a:avLst/>
              <a:gdLst/>
              <a:ahLst/>
              <a:cxnLst/>
              <a:rect l="l" t="t" r="r" b="b"/>
              <a:pathLst>
                <a:path w="152400" h="125095">
                  <a:moveTo>
                    <a:pt x="0" y="124968"/>
                  </a:moveTo>
                  <a:lnTo>
                    <a:pt x="152400" y="124968"/>
                  </a:lnTo>
                  <a:lnTo>
                    <a:pt x="152400" y="0"/>
                  </a:lnTo>
                  <a:lnTo>
                    <a:pt x="0" y="0"/>
                  </a:lnTo>
                  <a:lnTo>
                    <a:pt x="0" y="124968"/>
                  </a:lnTo>
                  <a:close/>
                </a:path>
              </a:pathLst>
            </a:custGeom>
            <a:ln w="9525">
              <a:solidFill>
                <a:srgbClr val="6EAB4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225" name="object 225"/>
          <p:cNvSpPr txBox="1"/>
          <p:nvPr/>
        </p:nvSpPr>
        <p:spPr>
          <a:xfrm>
            <a:off x="2056002" y="5990640"/>
            <a:ext cx="88900" cy="17780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5" normalizeH="0" baseline="0" noProof="0" dirty="0">
                <a:ln>
                  <a:noFill/>
                </a:ln>
                <a:solidFill>
                  <a:srgbClr val="252525"/>
                </a:solidFill>
                <a:effectLst/>
                <a:uLnTx/>
                <a:uFillTx/>
                <a:latin typeface="微软雅黑"/>
                <a:ea typeface="+mn-ea"/>
                <a:cs typeface="微软雅黑"/>
              </a:rPr>
              <a:t>c</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226" name="object 226"/>
          <p:cNvGrpSpPr/>
          <p:nvPr/>
        </p:nvGrpSpPr>
        <p:grpSpPr>
          <a:xfrm>
            <a:off x="598931" y="5364226"/>
            <a:ext cx="2275840" cy="929005"/>
            <a:chOff x="598931" y="5364226"/>
            <a:chExt cx="2275840" cy="929005"/>
          </a:xfrm>
        </p:grpSpPr>
        <p:sp>
          <p:nvSpPr>
            <p:cNvPr id="227" name="object 227"/>
            <p:cNvSpPr/>
            <p:nvPr/>
          </p:nvSpPr>
          <p:spPr>
            <a:xfrm>
              <a:off x="598932" y="5453887"/>
              <a:ext cx="1274445" cy="551180"/>
            </a:xfrm>
            <a:custGeom>
              <a:avLst/>
              <a:gdLst/>
              <a:ahLst/>
              <a:cxnLst/>
              <a:rect l="l" t="t" r="r" b="b"/>
              <a:pathLst>
                <a:path w="1274445" h="551179">
                  <a:moveTo>
                    <a:pt x="756539" y="10160"/>
                  </a:moveTo>
                  <a:lnTo>
                    <a:pt x="749173" y="0"/>
                  </a:lnTo>
                  <a:lnTo>
                    <a:pt x="57950" y="501167"/>
                  </a:lnTo>
                  <a:lnTo>
                    <a:pt x="39319" y="475462"/>
                  </a:lnTo>
                  <a:lnTo>
                    <a:pt x="0" y="551040"/>
                  </a:lnTo>
                  <a:lnTo>
                    <a:pt x="84048" y="537146"/>
                  </a:lnTo>
                  <a:lnTo>
                    <a:pt x="70802" y="518896"/>
                  </a:lnTo>
                  <a:lnTo>
                    <a:pt x="65405" y="511441"/>
                  </a:lnTo>
                  <a:lnTo>
                    <a:pt x="756539" y="10160"/>
                  </a:lnTo>
                  <a:close/>
                </a:path>
                <a:path w="1274445" h="551179">
                  <a:moveTo>
                    <a:pt x="794385" y="69723"/>
                  </a:moveTo>
                  <a:lnTo>
                    <a:pt x="782320" y="65405"/>
                  </a:lnTo>
                  <a:lnTo>
                    <a:pt x="637959" y="477164"/>
                  </a:lnTo>
                  <a:lnTo>
                    <a:pt x="608012" y="466661"/>
                  </a:lnTo>
                  <a:lnTo>
                    <a:pt x="618744" y="551180"/>
                  </a:lnTo>
                  <a:lnTo>
                    <a:pt x="678434" y="493356"/>
                  </a:lnTo>
                  <a:lnTo>
                    <a:pt x="679958" y="491883"/>
                  </a:lnTo>
                  <a:lnTo>
                    <a:pt x="649947" y="481368"/>
                  </a:lnTo>
                  <a:lnTo>
                    <a:pt x="794385" y="69723"/>
                  </a:lnTo>
                  <a:close/>
                </a:path>
                <a:path w="1274445" h="551179">
                  <a:moveTo>
                    <a:pt x="1273937" y="551180"/>
                  </a:moveTo>
                  <a:lnTo>
                    <a:pt x="1268323" y="501370"/>
                  </a:lnTo>
                  <a:lnTo>
                    <a:pt x="1264412" y="466521"/>
                  </a:lnTo>
                  <a:lnTo>
                    <a:pt x="1237805" y="483793"/>
                  </a:lnTo>
                  <a:lnTo>
                    <a:pt x="965454" y="64135"/>
                  </a:lnTo>
                  <a:lnTo>
                    <a:pt x="954786" y="70993"/>
                  </a:lnTo>
                  <a:lnTo>
                    <a:pt x="1227137" y="490728"/>
                  </a:lnTo>
                  <a:lnTo>
                    <a:pt x="1200531" y="508000"/>
                  </a:lnTo>
                  <a:lnTo>
                    <a:pt x="1273937" y="551180"/>
                  </a:lnTo>
                  <a:close/>
                </a:path>
              </a:pathLst>
            </a:custGeom>
            <a:solidFill>
              <a:srgbClr val="D46A4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228" name="object 228"/>
            <p:cNvSpPr/>
            <p:nvPr/>
          </p:nvSpPr>
          <p:spPr>
            <a:xfrm>
              <a:off x="2369820" y="6004560"/>
              <a:ext cx="243840" cy="177165"/>
            </a:xfrm>
            <a:custGeom>
              <a:avLst/>
              <a:gdLst/>
              <a:ahLst/>
              <a:cxnLst/>
              <a:rect l="l" t="t" r="r" b="b"/>
              <a:pathLst>
                <a:path w="243839" h="177164">
                  <a:moveTo>
                    <a:pt x="0" y="88391"/>
                  </a:moveTo>
                  <a:lnTo>
                    <a:pt x="9584" y="53985"/>
                  </a:lnTo>
                  <a:lnTo>
                    <a:pt x="35718" y="25888"/>
                  </a:lnTo>
                  <a:lnTo>
                    <a:pt x="74473" y="6946"/>
                  </a:lnTo>
                  <a:lnTo>
                    <a:pt x="121919" y="0"/>
                  </a:lnTo>
                  <a:lnTo>
                    <a:pt x="169366" y="6946"/>
                  </a:lnTo>
                  <a:lnTo>
                    <a:pt x="208121" y="25888"/>
                  </a:lnTo>
                  <a:lnTo>
                    <a:pt x="234255" y="53985"/>
                  </a:lnTo>
                  <a:lnTo>
                    <a:pt x="243840" y="88391"/>
                  </a:lnTo>
                  <a:lnTo>
                    <a:pt x="234255" y="122798"/>
                  </a:lnTo>
                  <a:lnTo>
                    <a:pt x="208121" y="150895"/>
                  </a:lnTo>
                  <a:lnTo>
                    <a:pt x="169366" y="169837"/>
                  </a:lnTo>
                  <a:lnTo>
                    <a:pt x="121919" y="176783"/>
                  </a:lnTo>
                  <a:lnTo>
                    <a:pt x="74473" y="169837"/>
                  </a:lnTo>
                  <a:lnTo>
                    <a:pt x="35718" y="150895"/>
                  </a:lnTo>
                  <a:lnTo>
                    <a:pt x="9584" y="122798"/>
                  </a:lnTo>
                  <a:lnTo>
                    <a:pt x="0" y="88391"/>
                  </a:lnTo>
                  <a:close/>
                </a:path>
              </a:pathLst>
            </a:custGeom>
            <a:ln w="12700">
              <a:solidFill>
                <a:srgbClr val="E6001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229" name="object 229"/>
            <p:cNvPicPr/>
            <p:nvPr/>
          </p:nvPicPr>
          <p:blipFill>
            <a:blip r:embed="rId37" cstate="print"/>
            <a:stretch>
              <a:fillRect/>
            </a:stretch>
          </p:blipFill>
          <p:spPr>
            <a:xfrm>
              <a:off x="2595371" y="5992368"/>
              <a:ext cx="243814" cy="214883"/>
            </a:xfrm>
            <a:prstGeom prst="rect">
              <a:avLst/>
            </a:prstGeom>
          </p:spPr>
        </p:pic>
        <p:pic>
          <p:nvPicPr>
            <p:cNvPr id="230" name="object 230"/>
            <p:cNvPicPr/>
            <p:nvPr/>
          </p:nvPicPr>
          <p:blipFill>
            <a:blip r:embed="rId42" cstate="print"/>
            <a:stretch>
              <a:fillRect/>
            </a:stretch>
          </p:blipFill>
          <p:spPr>
            <a:xfrm>
              <a:off x="2560320" y="5945124"/>
              <a:ext cx="313969" cy="347535"/>
            </a:xfrm>
            <a:prstGeom prst="rect">
              <a:avLst/>
            </a:prstGeom>
          </p:spPr>
        </p:pic>
        <p:sp>
          <p:nvSpPr>
            <p:cNvPr id="231" name="object 231"/>
            <p:cNvSpPr/>
            <p:nvPr/>
          </p:nvSpPr>
          <p:spPr>
            <a:xfrm>
              <a:off x="2642615" y="6019800"/>
              <a:ext cx="154305" cy="125095"/>
            </a:xfrm>
            <a:custGeom>
              <a:avLst/>
              <a:gdLst/>
              <a:ahLst/>
              <a:cxnLst/>
              <a:rect l="l" t="t" r="r" b="b"/>
              <a:pathLst>
                <a:path w="154305" h="125095">
                  <a:moveTo>
                    <a:pt x="153924" y="0"/>
                  </a:moveTo>
                  <a:lnTo>
                    <a:pt x="0" y="0"/>
                  </a:lnTo>
                  <a:lnTo>
                    <a:pt x="0" y="124968"/>
                  </a:lnTo>
                  <a:lnTo>
                    <a:pt x="153924" y="124968"/>
                  </a:lnTo>
                  <a:lnTo>
                    <a:pt x="153924" y="0"/>
                  </a:lnTo>
                  <a:close/>
                </a:path>
              </a:pathLst>
            </a:custGeom>
            <a:solidFill>
              <a:srgbClr val="FCBD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232" name="object 232"/>
            <p:cNvSpPr/>
            <p:nvPr/>
          </p:nvSpPr>
          <p:spPr>
            <a:xfrm>
              <a:off x="2642615" y="6019800"/>
              <a:ext cx="154305" cy="125095"/>
            </a:xfrm>
            <a:custGeom>
              <a:avLst/>
              <a:gdLst/>
              <a:ahLst/>
              <a:cxnLst/>
              <a:rect l="l" t="t" r="r" b="b"/>
              <a:pathLst>
                <a:path w="154305" h="125095">
                  <a:moveTo>
                    <a:pt x="0" y="124968"/>
                  </a:moveTo>
                  <a:lnTo>
                    <a:pt x="153924" y="124968"/>
                  </a:lnTo>
                  <a:lnTo>
                    <a:pt x="153924" y="0"/>
                  </a:lnTo>
                  <a:lnTo>
                    <a:pt x="0" y="0"/>
                  </a:lnTo>
                  <a:lnTo>
                    <a:pt x="0" y="124968"/>
                  </a:lnTo>
                  <a:close/>
                </a:path>
              </a:pathLst>
            </a:custGeom>
            <a:ln w="9525">
              <a:solidFill>
                <a:srgbClr val="FCBD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233" name="object 233"/>
            <p:cNvSpPr/>
            <p:nvPr/>
          </p:nvSpPr>
          <p:spPr>
            <a:xfrm>
              <a:off x="1592326" y="5453507"/>
              <a:ext cx="900430" cy="551815"/>
            </a:xfrm>
            <a:custGeom>
              <a:avLst/>
              <a:gdLst/>
              <a:ahLst/>
              <a:cxnLst/>
              <a:rect l="l" t="t" r="r" b="b"/>
              <a:pathLst>
                <a:path w="900430" h="551814">
                  <a:moveTo>
                    <a:pt x="831998" y="517191"/>
                  </a:moveTo>
                  <a:lnTo>
                    <a:pt x="815467" y="544347"/>
                  </a:lnTo>
                  <a:lnTo>
                    <a:pt x="900430" y="551421"/>
                  </a:lnTo>
                  <a:lnTo>
                    <a:pt x="883090" y="523824"/>
                  </a:lnTo>
                  <a:lnTo>
                    <a:pt x="842899" y="523824"/>
                  </a:lnTo>
                  <a:lnTo>
                    <a:pt x="831998" y="517191"/>
                  </a:lnTo>
                  <a:close/>
                </a:path>
                <a:path w="900430" h="551814">
                  <a:moveTo>
                    <a:pt x="838602" y="506344"/>
                  </a:moveTo>
                  <a:lnTo>
                    <a:pt x="831998" y="517191"/>
                  </a:lnTo>
                  <a:lnTo>
                    <a:pt x="842899" y="523824"/>
                  </a:lnTo>
                  <a:lnTo>
                    <a:pt x="849503" y="512978"/>
                  </a:lnTo>
                  <a:lnTo>
                    <a:pt x="838602" y="506344"/>
                  </a:lnTo>
                  <a:close/>
                </a:path>
                <a:path w="900430" h="551814">
                  <a:moveTo>
                    <a:pt x="855091" y="479259"/>
                  </a:moveTo>
                  <a:lnTo>
                    <a:pt x="838602" y="506344"/>
                  </a:lnTo>
                  <a:lnTo>
                    <a:pt x="849503" y="512978"/>
                  </a:lnTo>
                  <a:lnTo>
                    <a:pt x="842899" y="523824"/>
                  </a:lnTo>
                  <a:lnTo>
                    <a:pt x="883090" y="523824"/>
                  </a:lnTo>
                  <a:lnTo>
                    <a:pt x="855091" y="479259"/>
                  </a:lnTo>
                  <a:close/>
                </a:path>
                <a:path w="900430" h="551814">
                  <a:moveTo>
                    <a:pt x="6604" y="0"/>
                  </a:moveTo>
                  <a:lnTo>
                    <a:pt x="0" y="10922"/>
                  </a:lnTo>
                  <a:lnTo>
                    <a:pt x="831998" y="517191"/>
                  </a:lnTo>
                  <a:lnTo>
                    <a:pt x="838602" y="506344"/>
                  </a:lnTo>
                  <a:lnTo>
                    <a:pt x="6604" y="0"/>
                  </a:lnTo>
                  <a:close/>
                </a:path>
              </a:pathLst>
            </a:custGeom>
            <a:solidFill>
              <a:srgbClr val="D46A4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234" name="object 234"/>
            <p:cNvSpPr/>
            <p:nvPr/>
          </p:nvSpPr>
          <p:spPr>
            <a:xfrm>
              <a:off x="1351787" y="5370576"/>
              <a:ext cx="243840" cy="177165"/>
            </a:xfrm>
            <a:custGeom>
              <a:avLst/>
              <a:gdLst/>
              <a:ahLst/>
              <a:cxnLst/>
              <a:rect l="l" t="t" r="r" b="b"/>
              <a:pathLst>
                <a:path w="243840" h="177164">
                  <a:moveTo>
                    <a:pt x="0" y="88392"/>
                  </a:moveTo>
                  <a:lnTo>
                    <a:pt x="9584" y="54006"/>
                  </a:lnTo>
                  <a:lnTo>
                    <a:pt x="35718" y="25908"/>
                  </a:lnTo>
                  <a:lnTo>
                    <a:pt x="74473" y="6953"/>
                  </a:lnTo>
                  <a:lnTo>
                    <a:pt x="121920" y="0"/>
                  </a:lnTo>
                  <a:lnTo>
                    <a:pt x="169366" y="6953"/>
                  </a:lnTo>
                  <a:lnTo>
                    <a:pt x="208121" y="25908"/>
                  </a:lnTo>
                  <a:lnTo>
                    <a:pt x="234255" y="54006"/>
                  </a:lnTo>
                  <a:lnTo>
                    <a:pt x="243840" y="88392"/>
                  </a:lnTo>
                  <a:lnTo>
                    <a:pt x="234255" y="122777"/>
                  </a:lnTo>
                  <a:lnTo>
                    <a:pt x="208121" y="150875"/>
                  </a:lnTo>
                  <a:lnTo>
                    <a:pt x="169366" y="169830"/>
                  </a:lnTo>
                  <a:lnTo>
                    <a:pt x="121920" y="176784"/>
                  </a:lnTo>
                  <a:lnTo>
                    <a:pt x="74473" y="169830"/>
                  </a:lnTo>
                  <a:lnTo>
                    <a:pt x="35718" y="150876"/>
                  </a:lnTo>
                  <a:lnTo>
                    <a:pt x="9584" y="122777"/>
                  </a:lnTo>
                  <a:lnTo>
                    <a:pt x="0" y="88392"/>
                  </a:lnTo>
                  <a:close/>
                </a:path>
              </a:pathLst>
            </a:custGeom>
            <a:ln w="12700">
              <a:solidFill>
                <a:srgbClr val="E6001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235" name="object 235"/>
          <p:cNvSpPr txBox="1"/>
          <p:nvPr/>
        </p:nvSpPr>
        <p:spPr>
          <a:xfrm>
            <a:off x="1434464" y="5390515"/>
            <a:ext cx="77470" cy="13208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700" b="0" i="0" u="none" strike="noStrike" kern="1200" cap="none" spc="-5" normalizeH="0" baseline="0" noProof="0" dirty="0">
                <a:ln>
                  <a:noFill/>
                </a:ln>
                <a:solidFill>
                  <a:srgbClr val="252525"/>
                </a:solidFill>
                <a:effectLst/>
                <a:uLnTx/>
                <a:uFillTx/>
                <a:latin typeface="微软雅黑"/>
                <a:ea typeface="+mn-ea"/>
                <a:cs typeface="微软雅黑"/>
              </a:rPr>
              <a:t>0</a:t>
            </a:r>
            <a:endParaRPr kumimoji="0" sz="7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236" name="object 236"/>
          <p:cNvGrpSpPr/>
          <p:nvPr/>
        </p:nvGrpSpPr>
        <p:grpSpPr>
          <a:xfrm>
            <a:off x="1645920" y="5285232"/>
            <a:ext cx="889000" cy="347980"/>
            <a:chOff x="1645920" y="5285232"/>
            <a:chExt cx="889000" cy="347980"/>
          </a:xfrm>
        </p:grpSpPr>
        <p:pic>
          <p:nvPicPr>
            <p:cNvPr id="237" name="object 237"/>
            <p:cNvPicPr/>
            <p:nvPr/>
          </p:nvPicPr>
          <p:blipFill>
            <a:blip r:embed="rId40" cstate="print"/>
            <a:stretch>
              <a:fillRect/>
            </a:stretch>
          </p:blipFill>
          <p:spPr>
            <a:xfrm>
              <a:off x="1676400" y="5332476"/>
              <a:ext cx="242315" cy="214884"/>
            </a:xfrm>
            <a:prstGeom prst="rect">
              <a:avLst/>
            </a:prstGeom>
          </p:spPr>
        </p:pic>
        <p:pic>
          <p:nvPicPr>
            <p:cNvPr id="238" name="object 238"/>
            <p:cNvPicPr/>
            <p:nvPr/>
          </p:nvPicPr>
          <p:blipFill>
            <a:blip r:embed="rId43" cstate="print"/>
            <a:stretch>
              <a:fillRect/>
            </a:stretch>
          </p:blipFill>
          <p:spPr>
            <a:xfrm>
              <a:off x="1645920" y="5285232"/>
              <a:ext cx="303326" cy="347535"/>
            </a:xfrm>
            <a:prstGeom prst="rect">
              <a:avLst/>
            </a:prstGeom>
          </p:spPr>
        </p:pic>
        <p:sp>
          <p:nvSpPr>
            <p:cNvPr id="239" name="object 239"/>
            <p:cNvSpPr/>
            <p:nvPr/>
          </p:nvSpPr>
          <p:spPr>
            <a:xfrm>
              <a:off x="1723644" y="5359908"/>
              <a:ext cx="152400" cy="125095"/>
            </a:xfrm>
            <a:custGeom>
              <a:avLst/>
              <a:gdLst/>
              <a:ahLst/>
              <a:cxnLst/>
              <a:rect l="l" t="t" r="r" b="b"/>
              <a:pathLst>
                <a:path w="152400" h="125095">
                  <a:moveTo>
                    <a:pt x="152400" y="0"/>
                  </a:moveTo>
                  <a:lnTo>
                    <a:pt x="0" y="0"/>
                  </a:lnTo>
                  <a:lnTo>
                    <a:pt x="0" y="124968"/>
                  </a:lnTo>
                  <a:lnTo>
                    <a:pt x="152400" y="124968"/>
                  </a:lnTo>
                  <a:lnTo>
                    <a:pt x="152400" y="0"/>
                  </a:lnTo>
                  <a:close/>
                </a:path>
              </a:pathLst>
            </a:custGeom>
            <a:solidFill>
              <a:srgbClr val="00AE4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240" name="object 240"/>
            <p:cNvSpPr/>
            <p:nvPr/>
          </p:nvSpPr>
          <p:spPr>
            <a:xfrm>
              <a:off x="1723644" y="5359908"/>
              <a:ext cx="152400" cy="125095"/>
            </a:xfrm>
            <a:custGeom>
              <a:avLst/>
              <a:gdLst/>
              <a:ahLst/>
              <a:cxnLst/>
              <a:rect l="l" t="t" r="r" b="b"/>
              <a:pathLst>
                <a:path w="152400" h="125095">
                  <a:moveTo>
                    <a:pt x="0" y="124968"/>
                  </a:moveTo>
                  <a:lnTo>
                    <a:pt x="152400" y="124968"/>
                  </a:lnTo>
                  <a:lnTo>
                    <a:pt x="152400" y="0"/>
                  </a:lnTo>
                  <a:lnTo>
                    <a:pt x="0" y="0"/>
                  </a:lnTo>
                  <a:lnTo>
                    <a:pt x="0" y="124968"/>
                  </a:lnTo>
                  <a:close/>
                </a:path>
              </a:pathLst>
            </a:custGeom>
            <a:ln w="9525">
              <a:solidFill>
                <a:srgbClr val="00AE4D"/>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241" name="object 241"/>
            <p:cNvPicPr/>
            <p:nvPr/>
          </p:nvPicPr>
          <p:blipFill>
            <a:blip r:embed="rId37" cstate="print"/>
            <a:stretch>
              <a:fillRect/>
            </a:stretch>
          </p:blipFill>
          <p:spPr>
            <a:xfrm>
              <a:off x="1868424" y="5332476"/>
              <a:ext cx="243814" cy="214884"/>
            </a:xfrm>
            <a:prstGeom prst="rect">
              <a:avLst/>
            </a:prstGeom>
          </p:spPr>
        </p:pic>
        <p:pic>
          <p:nvPicPr>
            <p:cNvPr id="242" name="object 242"/>
            <p:cNvPicPr/>
            <p:nvPr/>
          </p:nvPicPr>
          <p:blipFill>
            <a:blip r:embed="rId44" cstate="print"/>
            <a:stretch>
              <a:fillRect/>
            </a:stretch>
          </p:blipFill>
          <p:spPr>
            <a:xfrm>
              <a:off x="1833372" y="5285232"/>
              <a:ext cx="313969" cy="347535"/>
            </a:xfrm>
            <a:prstGeom prst="rect">
              <a:avLst/>
            </a:prstGeom>
          </p:spPr>
        </p:pic>
        <p:sp>
          <p:nvSpPr>
            <p:cNvPr id="243" name="object 243"/>
            <p:cNvSpPr/>
            <p:nvPr/>
          </p:nvSpPr>
          <p:spPr>
            <a:xfrm>
              <a:off x="1915668" y="5359908"/>
              <a:ext cx="154305" cy="125095"/>
            </a:xfrm>
            <a:custGeom>
              <a:avLst/>
              <a:gdLst/>
              <a:ahLst/>
              <a:cxnLst/>
              <a:rect l="l" t="t" r="r" b="b"/>
              <a:pathLst>
                <a:path w="154305" h="125095">
                  <a:moveTo>
                    <a:pt x="153924" y="0"/>
                  </a:moveTo>
                  <a:lnTo>
                    <a:pt x="0" y="0"/>
                  </a:lnTo>
                  <a:lnTo>
                    <a:pt x="0" y="124968"/>
                  </a:lnTo>
                  <a:lnTo>
                    <a:pt x="153924" y="124968"/>
                  </a:lnTo>
                  <a:lnTo>
                    <a:pt x="153924" y="0"/>
                  </a:lnTo>
                  <a:close/>
                </a:path>
              </a:pathLst>
            </a:custGeom>
            <a:solidFill>
              <a:srgbClr val="EB7B2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244" name="object 244"/>
            <p:cNvSpPr/>
            <p:nvPr/>
          </p:nvSpPr>
          <p:spPr>
            <a:xfrm>
              <a:off x="1915668" y="5359908"/>
              <a:ext cx="154305" cy="125095"/>
            </a:xfrm>
            <a:custGeom>
              <a:avLst/>
              <a:gdLst/>
              <a:ahLst/>
              <a:cxnLst/>
              <a:rect l="l" t="t" r="r" b="b"/>
              <a:pathLst>
                <a:path w="154305" h="125095">
                  <a:moveTo>
                    <a:pt x="0" y="124968"/>
                  </a:moveTo>
                  <a:lnTo>
                    <a:pt x="153924" y="124968"/>
                  </a:lnTo>
                  <a:lnTo>
                    <a:pt x="153924" y="0"/>
                  </a:lnTo>
                  <a:lnTo>
                    <a:pt x="0" y="0"/>
                  </a:lnTo>
                  <a:lnTo>
                    <a:pt x="0" y="124968"/>
                  </a:lnTo>
                  <a:close/>
                </a:path>
              </a:pathLst>
            </a:custGeom>
            <a:ln w="9525">
              <a:solidFill>
                <a:srgbClr val="EB7B2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245" name="object 245"/>
            <p:cNvPicPr/>
            <p:nvPr/>
          </p:nvPicPr>
          <p:blipFill>
            <a:blip r:embed="rId37" cstate="print"/>
            <a:stretch>
              <a:fillRect/>
            </a:stretch>
          </p:blipFill>
          <p:spPr>
            <a:xfrm>
              <a:off x="2061972" y="5332476"/>
              <a:ext cx="243814" cy="214884"/>
            </a:xfrm>
            <a:prstGeom prst="rect">
              <a:avLst/>
            </a:prstGeom>
          </p:spPr>
        </p:pic>
        <p:pic>
          <p:nvPicPr>
            <p:cNvPr id="246" name="object 246"/>
            <p:cNvPicPr/>
            <p:nvPr/>
          </p:nvPicPr>
          <p:blipFill>
            <a:blip r:embed="rId45" cstate="print"/>
            <a:stretch>
              <a:fillRect/>
            </a:stretch>
          </p:blipFill>
          <p:spPr>
            <a:xfrm>
              <a:off x="2036064" y="5285232"/>
              <a:ext cx="297180" cy="347535"/>
            </a:xfrm>
            <a:prstGeom prst="rect">
              <a:avLst/>
            </a:prstGeom>
          </p:spPr>
        </p:pic>
        <p:sp>
          <p:nvSpPr>
            <p:cNvPr id="247" name="object 247"/>
            <p:cNvSpPr/>
            <p:nvPr/>
          </p:nvSpPr>
          <p:spPr>
            <a:xfrm>
              <a:off x="2109216" y="5359908"/>
              <a:ext cx="154305" cy="125095"/>
            </a:xfrm>
            <a:custGeom>
              <a:avLst/>
              <a:gdLst/>
              <a:ahLst/>
              <a:cxnLst/>
              <a:rect l="l" t="t" r="r" b="b"/>
              <a:pathLst>
                <a:path w="154305" h="125095">
                  <a:moveTo>
                    <a:pt x="153924" y="0"/>
                  </a:moveTo>
                  <a:lnTo>
                    <a:pt x="0" y="0"/>
                  </a:lnTo>
                  <a:lnTo>
                    <a:pt x="0" y="124968"/>
                  </a:lnTo>
                  <a:lnTo>
                    <a:pt x="153924" y="124968"/>
                  </a:lnTo>
                  <a:lnTo>
                    <a:pt x="153924" y="0"/>
                  </a:lnTo>
                  <a:close/>
                </a:path>
              </a:pathLst>
            </a:custGeom>
            <a:solidFill>
              <a:srgbClr val="6EAB4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248" name="object 248"/>
            <p:cNvSpPr/>
            <p:nvPr/>
          </p:nvSpPr>
          <p:spPr>
            <a:xfrm>
              <a:off x="2109216" y="5359908"/>
              <a:ext cx="154305" cy="125095"/>
            </a:xfrm>
            <a:custGeom>
              <a:avLst/>
              <a:gdLst/>
              <a:ahLst/>
              <a:cxnLst/>
              <a:rect l="l" t="t" r="r" b="b"/>
              <a:pathLst>
                <a:path w="154305" h="125095">
                  <a:moveTo>
                    <a:pt x="0" y="124968"/>
                  </a:moveTo>
                  <a:lnTo>
                    <a:pt x="153924" y="124968"/>
                  </a:lnTo>
                  <a:lnTo>
                    <a:pt x="153924" y="0"/>
                  </a:lnTo>
                  <a:lnTo>
                    <a:pt x="0" y="0"/>
                  </a:lnTo>
                  <a:lnTo>
                    <a:pt x="0" y="124968"/>
                  </a:lnTo>
                  <a:close/>
                </a:path>
              </a:pathLst>
            </a:custGeom>
            <a:ln w="9525">
              <a:solidFill>
                <a:srgbClr val="6EAB4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249" name="object 249"/>
            <p:cNvPicPr/>
            <p:nvPr/>
          </p:nvPicPr>
          <p:blipFill>
            <a:blip r:embed="rId37" cstate="print"/>
            <a:stretch>
              <a:fillRect/>
            </a:stretch>
          </p:blipFill>
          <p:spPr>
            <a:xfrm>
              <a:off x="2255520" y="5332476"/>
              <a:ext cx="243814" cy="214884"/>
            </a:xfrm>
            <a:prstGeom prst="rect">
              <a:avLst/>
            </a:prstGeom>
          </p:spPr>
        </p:pic>
        <p:pic>
          <p:nvPicPr>
            <p:cNvPr id="250" name="object 250"/>
            <p:cNvPicPr/>
            <p:nvPr/>
          </p:nvPicPr>
          <p:blipFill>
            <a:blip r:embed="rId46" cstate="print"/>
            <a:stretch>
              <a:fillRect/>
            </a:stretch>
          </p:blipFill>
          <p:spPr>
            <a:xfrm>
              <a:off x="2220468" y="5285232"/>
              <a:ext cx="313969" cy="347535"/>
            </a:xfrm>
            <a:prstGeom prst="rect">
              <a:avLst/>
            </a:prstGeom>
          </p:spPr>
        </p:pic>
        <p:sp>
          <p:nvSpPr>
            <p:cNvPr id="251" name="object 251"/>
            <p:cNvSpPr/>
            <p:nvPr/>
          </p:nvSpPr>
          <p:spPr>
            <a:xfrm>
              <a:off x="2302764" y="5359908"/>
              <a:ext cx="154305" cy="125095"/>
            </a:xfrm>
            <a:custGeom>
              <a:avLst/>
              <a:gdLst/>
              <a:ahLst/>
              <a:cxnLst/>
              <a:rect l="l" t="t" r="r" b="b"/>
              <a:pathLst>
                <a:path w="154305" h="125095">
                  <a:moveTo>
                    <a:pt x="153924" y="0"/>
                  </a:moveTo>
                  <a:lnTo>
                    <a:pt x="0" y="0"/>
                  </a:lnTo>
                  <a:lnTo>
                    <a:pt x="0" y="124968"/>
                  </a:lnTo>
                  <a:lnTo>
                    <a:pt x="153924" y="124968"/>
                  </a:lnTo>
                  <a:lnTo>
                    <a:pt x="153924" y="0"/>
                  </a:lnTo>
                  <a:close/>
                </a:path>
              </a:pathLst>
            </a:custGeom>
            <a:solidFill>
              <a:srgbClr val="FCBD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252" name="object 252"/>
            <p:cNvSpPr/>
            <p:nvPr/>
          </p:nvSpPr>
          <p:spPr>
            <a:xfrm>
              <a:off x="2302764" y="5359908"/>
              <a:ext cx="154305" cy="125095"/>
            </a:xfrm>
            <a:custGeom>
              <a:avLst/>
              <a:gdLst/>
              <a:ahLst/>
              <a:cxnLst/>
              <a:rect l="l" t="t" r="r" b="b"/>
              <a:pathLst>
                <a:path w="154305" h="125095">
                  <a:moveTo>
                    <a:pt x="0" y="124968"/>
                  </a:moveTo>
                  <a:lnTo>
                    <a:pt x="153924" y="124968"/>
                  </a:lnTo>
                  <a:lnTo>
                    <a:pt x="153924" y="0"/>
                  </a:lnTo>
                  <a:lnTo>
                    <a:pt x="0" y="0"/>
                  </a:lnTo>
                  <a:lnTo>
                    <a:pt x="0" y="124968"/>
                  </a:lnTo>
                  <a:close/>
                </a:path>
              </a:pathLst>
            </a:custGeom>
            <a:ln w="9525">
              <a:solidFill>
                <a:srgbClr val="FCBD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253" name="object 253"/>
          <p:cNvSpPr txBox="1"/>
          <p:nvPr/>
        </p:nvSpPr>
        <p:spPr>
          <a:xfrm>
            <a:off x="1752345" y="5329808"/>
            <a:ext cx="680720" cy="17780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0" normalizeH="0" baseline="0" noProof="0" dirty="0">
                <a:ln>
                  <a:noFill/>
                </a:ln>
                <a:solidFill>
                  <a:srgbClr val="252525"/>
                </a:solidFill>
                <a:effectLst/>
                <a:uLnTx/>
                <a:uFillTx/>
                <a:latin typeface="微软雅黑"/>
                <a:ea typeface="+mn-ea"/>
                <a:cs typeface="微软雅黑"/>
              </a:rPr>
              <a:t>a</a:t>
            </a:r>
            <a:r>
              <a:rPr kumimoji="0" sz="1000" b="0" i="0" u="none" strike="noStrike" kern="1200" cap="none" spc="160" normalizeH="0" baseline="0" noProof="0" dirty="0">
                <a:ln>
                  <a:noFill/>
                </a:ln>
                <a:solidFill>
                  <a:srgbClr val="252525"/>
                </a:solidFill>
                <a:effectLst/>
                <a:uLnTx/>
                <a:uFillTx/>
                <a:latin typeface="微软雅黑"/>
                <a:ea typeface="+mn-ea"/>
                <a:cs typeface="微软雅黑"/>
              </a:rPr>
              <a:t>  </a:t>
            </a:r>
            <a:r>
              <a:rPr kumimoji="0" sz="1000" b="0" i="0" u="none" strike="noStrike" kern="1200" cap="none" spc="0" normalizeH="0" baseline="0" noProof="0" dirty="0">
                <a:ln>
                  <a:noFill/>
                </a:ln>
                <a:solidFill>
                  <a:srgbClr val="252525"/>
                </a:solidFill>
                <a:effectLst/>
                <a:uLnTx/>
                <a:uFillTx/>
                <a:latin typeface="微软雅黑"/>
                <a:ea typeface="+mn-ea"/>
                <a:cs typeface="微软雅黑"/>
              </a:rPr>
              <a:t>b</a:t>
            </a:r>
            <a:r>
              <a:rPr kumimoji="0" sz="1000" b="0" i="0" u="none" strike="noStrike" kern="1200" cap="none" spc="180" normalizeH="0" baseline="0" noProof="0" dirty="0">
                <a:ln>
                  <a:noFill/>
                </a:ln>
                <a:solidFill>
                  <a:srgbClr val="252525"/>
                </a:solidFill>
                <a:effectLst/>
                <a:uLnTx/>
                <a:uFillTx/>
                <a:latin typeface="微软雅黑"/>
                <a:ea typeface="+mn-ea"/>
                <a:cs typeface="微软雅黑"/>
              </a:rPr>
              <a:t>  </a:t>
            </a:r>
            <a:r>
              <a:rPr kumimoji="0" sz="1000" b="0" i="0" u="none" strike="noStrike" kern="1200" cap="none" spc="0" normalizeH="0" baseline="0" noProof="0" dirty="0">
                <a:ln>
                  <a:noFill/>
                </a:ln>
                <a:solidFill>
                  <a:srgbClr val="252525"/>
                </a:solidFill>
                <a:effectLst/>
                <a:uLnTx/>
                <a:uFillTx/>
                <a:latin typeface="微软雅黑"/>
                <a:ea typeface="+mn-ea"/>
                <a:cs typeface="微软雅黑"/>
              </a:rPr>
              <a:t>c</a:t>
            </a:r>
            <a:r>
              <a:rPr kumimoji="0" sz="1000" b="0" i="0" u="none" strike="noStrike" kern="1200" cap="none" spc="175" normalizeH="0" baseline="0" noProof="0" dirty="0">
                <a:ln>
                  <a:noFill/>
                </a:ln>
                <a:solidFill>
                  <a:srgbClr val="252525"/>
                </a:solidFill>
                <a:effectLst/>
                <a:uLnTx/>
                <a:uFillTx/>
                <a:latin typeface="微软雅黑"/>
                <a:ea typeface="+mn-ea"/>
                <a:cs typeface="微软雅黑"/>
              </a:rPr>
              <a:t>  </a:t>
            </a:r>
            <a:r>
              <a:rPr kumimoji="0" sz="1000" b="0" i="0" u="none" strike="noStrike" kern="1200" cap="none" spc="-50" normalizeH="0" baseline="0" noProof="0" dirty="0">
                <a:ln>
                  <a:noFill/>
                </a:ln>
                <a:solidFill>
                  <a:srgbClr val="252525"/>
                </a:solidFill>
                <a:effectLst/>
                <a:uLnTx/>
                <a:uFillTx/>
                <a:latin typeface="微软雅黑"/>
                <a:ea typeface="+mn-ea"/>
                <a:cs typeface="微软雅黑"/>
              </a:rPr>
              <a:t>d</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254" name="object 254"/>
          <p:cNvSpPr txBox="1"/>
          <p:nvPr/>
        </p:nvSpPr>
        <p:spPr>
          <a:xfrm>
            <a:off x="295147" y="4979248"/>
            <a:ext cx="2896870" cy="380365"/>
          </a:xfrm>
          <a:prstGeom prst="rect">
            <a:avLst/>
          </a:prstGeom>
        </p:spPr>
        <p:txBody>
          <a:bodyPr vert="horz" wrap="square" lIns="0" tIns="31115" rIns="0" bIns="0" rtlCol="0">
            <a:spAutoFit/>
          </a:bodyPr>
          <a:lstStyle/>
          <a:p>
            <a:pPr marL="12700" marR="0" lvl="0" indent="0" algn="l" defTabSz="914400" rtl="0" eaLnBrk="1" fontAlgn="auto" latinLnBrk="0" hangingPunct="1">
              <a:lnSpc>
                <a:spcPct val="100000"/>
              </a:lnSpc>
              <a:spcBef>
                <a:spcPts val="245"/>
              </a:spcBef>
              <a:spcAft>
                <a:spcPts val="0"/>
              </a:spcAft>
              <a:buClrTx/>
              <a:buSzTx/>
              <a:buFontTx/>
              <a:buNone/>
              <a:tabLst/>
              <a:defRPr/>
            </a:pPr>
            <a:r>
              <a:rPr kumimoji="0" sz="1100" b="1" i="0" u="none" strike="noStrike" kern="1200" cap="none" spc="-10" normalizeH="0" baseline="0" noProof="0" dirty="0">
                <a:ln>
                  <a:noFill/>
                </a:ln>
                <a:solidFill>
                  <a:srgbClr val="252525"/>
                </a:solidFill>
                <a:effectLst/>
                <a:uLnTx/>
                <a:uFillTx/>
                <a:latin typeface="微软雅黑"/>
                <a:ea typeface="+mn-ea"/>
                <a:cs typeface="微软雅黑"/>
              </a:rPr>
              <a:t>Scatter</a:t>
            </a:r>
            <a:r>
              <a:rPr kumimoji="0" sz="1100" b="0" i="0" u="none" strike="noStrike" kern="1200" cap="none" spc="-20" normalizeH="0" baseline="0" noProof="0" dirty="0">
                <a:ln>
                  <a:noFill/>
                </a:ln>
                <a:solidFill>
                  <a:srgbClr val="252525"/>
                </a:solidFill>
                <a:effectLst/>
                <a:uLnTx/>
                <a:uFillTx/>
                <a:latin typeface="微软雅黑"/>
                <a:ea typeface="+mn-ea"/>
                <a:cs typeface="微软雅黑"/>
              </a:rPr>
              <a:t>：将主节点数据切分后散布至其他节点</a:t>
            </a:r>
            <a:endParaRPr kumimoji="0" sz="1100" b="0" i="0" u="none" strike="noStrike" kern="1200" cap="none" spc="0" normalizeH="0" baseline="0" noProof="0">
              <a:ln>
                <a:noFill/>
              </a:ln>
              <a:solidFill>
                <a:prstClr val="black"/>
              </a:solidFill>
              <a:effectLst/>
              <a:uLnTx/>
              <a:uFillTx/>
              <a:latin typeface="微软雅黑"/>
              <a:ea typeface="+mn-ea"/>
              <a:cs typeface="微软雅黑"/>
            </a:endParaRPr>
          </a:p>
          <a:p>
            <a:pPr marL="0" marR="494030" lvl="0" indent="0" algn="ctr" defTabSz="914400" rtl="0" eaLnBrk="1" fontAlgn="auto" latinLnBrk="0" hangingPunct="1">
              <a:lnSpc>
                <a:spcPct val="100000"/>
              </a:lnSpc>
              <a:spcBef>
                <a:spcPts val="130"/>
              </a:spcBef>
              <a:spcAft>
                <a:spcPts val="0"/>
              </a:spcAft>
              <a:buClrTx/>
              <a:buSzTx/>
              <a:buFontTx/>
              <a:buNone/>
              <a:tabLst/>
              <a:defRPr/>
            </a:pPr>
            <a:r>
              <a:rPr kumimoji="0" sz="1000" b="0" i="0" u="none" strike="noStrike" kern="1200" cap="none" spc="-20" normalizeH="0" baseline="0" noProof="0" dirty="0">
                <a:ln>
                  <a:noFill/>
                </a:ln>
                <a:solidFill>
                  <a:srgbClr val="252525"/>
                </a:solidFill>
                <a:effectLst/>
                <a:uLnTx/>
                <a:uFillTx/>
                <a:latin typeface="微软雅黑"/>
                <a:ea typeface="+mn-ea"/>
                <a:cs typeface="微软雅黑"/>
              </a:rPr>
              <a:t>XPU0</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255" name="object 255"/>
          <p:cNvSpPr txBox="1"/>
          <p:nvPr/>
        </p:nvSpPr>
        <p:spPr>
          <a:xfrm>
            <a:off x="467359" y="6213754"/>
            <a:ext cx="353695" cy="17780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20" normalizeH="0" baseline="0" noProof="0" dirty="0">
                <a:ln>
                  <a:noFill/>
                </a:ln>
                <a:solidFill>
                  <a:srgbClr val="252525"/>
                </a:solidFill>
                <a:effectLst/>
                <a:uLnTx/>
                <a:uFillTx/>
                <a:latin typeface="微软雅黑"/>
                <a:ea typeface="+mn-ea"/>
                <a:cs typeface="微软雅黑"/>
              </a:rPr>
              <a:t>XPU0</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256" name="object 256"/>
          <p:cNvSpPr txBox="1"/>
          <p:nvPr/>
        </p:nvSpPr>
        <p:spPr>
          <a:xfrm>
            <a:off x="1096467" y="5938824"/>
            <a:ext cx="401320" cy="452120"/>
          </a:xfrm>
          <a:prstGeom prst="rect">
            <a:avLst/>
          </a:prstGeom>
        </p:spPr>
        <p:txBody>
          <a:bodyPr vert="horz" wrap="square" lIns="0" tIns="12700" rIns="0" bIns="0" rtlCol="0">
            <a:spAutoFit/>
          </a:bodyPr>
          <a:lstStyle/>
          <a:p>
            <a:pPr marL="12700" marR="5080" lvl="0" indent="70485" algn="l" defTabSz="914400" rtl="0" eaLnBrk="1" fontAlgn="auto" latinLnBrk="0" hangingPunct="1">
              <a:lnSpc>
                <a:spcPct val="140000"/>
              </a:lnSpc>
              <a:spcBef>
                <a:spcPts val="100"/>
              </a:spcBef>
              <a:spcAft>
                <a:spcPts val="0"/>
              </a:spcAft>
              <a:buClrTx/>
              <a:buSzTx/>
              <a:buFontTx/>
              <a:buNone/>
              <a:tabLst>
                <a:tab pos="306705" algn="l"/>
              </a:tabLst>
              <a:defRPr/>
            </a:pPr>
            <a:r>
              <a:rPr kumimoji="0" sz="1000" b="0" i="0" u="none" strike="noStrike" kern="1200" cap="none" spc="-50" normalizeH="0" baseline="0" noProof="0" dirty="0">
                <a:ln>
                  <a:noFill/>
                </a:ln>
                <a:solidFill>
                  <a:srgbClr val="252525"/>
                </a:solidFill>
                <a:effectLst/>
                <a:uLnTx/>
                <a:uFillTx/>
                <a:latin typeface="微软雅黑"/>
                <a:ea typeface="+mn-ea"/>
                <a:cs typeface="微软雅黑"/>
              </a:rPr>
              <a:t>1</a:t>
            </a:r>
            <a:r>
              <a:rPr kumimoji="0" sz="1000" b="0" i="0" u="none" strike="noStrike" kern="1200" cap="none" spc="0" normalizeH="0" baseline="0" noProof="0" dirty="0">
                <a:ln>
                  <a:noFill/>
                </a:ln>
                <a:solidFill>
                  <a:srgbClr val="252525"/>
                </a:solidFill>
                <a:effectLst/>
                <a:uLnTx/>
                <a:uFillTx/>
                <a:latin typeface="微软雅黑"/>
                <a:ea typeface="+mn-ea"/>
                <a:cs typeface="微软雅黑"/>
              </a:rPr>
              <a:t>	</a:t>
            </a:r>
            <a:r>
              <a:rPr kumimoji="0" sz="1500" b="0" i="0" u="none" strike="noStrike" kern="1200" cap="none" spc="-75" normalizeH="0" baseline="5555" noProof="0" dirty="0">
                <a:ln>
                  <a:noFill/>
                </a:ln>
                <a:solidFill>
                  <a:srgbClr val="252525"/>
                </a:solidFill>
                <a:effectLst/>
                <a:uLnTx/>
                <a:uFillTx/>
                <a:latin typeface="微软雅黑"/>
                <a:ea typeface="+mn-ea"/>
                <a:cs typeface="微软雅黑"/>
              </a:rPr>
              <a:t>b </a:t>
            </a:r>
            <a:r>
              <a:rPr kumimoji="0" sz="1000" b="0" i="0" u="none" strike="noStrike" kern="1200" cap="none" spc="-20" normalizeH="0" baseline="0" noProof="0" dirty="0">
                <a:ln>
                  <a:noFill/>
                </a:ln>
                <a:solidFill>
                  <a:srgbClr val="252525"/>
                </a:solidFill>
                <a:effectLst/>
                <a:uLnTx/>
                <a:uFillTx/>
                <a:latin typeface="微软雅黑"/>
                <a:ea typeface="+mn-ea"/>
                <a:cs typeface="微软雅黑"/>
              </a:rPr>
              <a:t>XPU1</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257" name="object 257"/>
          <p:cNvSpPr txBox="1"/>
          <p:nvPr/>
        </p:nvSpPr>
        <p:spPr>
          <a:xfrm>
            <a:off x="1725548" y="6213754"/>
            <a:ext cx="353695" cy="17780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20" normalizeH="0" baseline="0" noProof="0" dirty="0">
                <a:ln>
                  <a:noFill/>
                </a:ln>
                <a:solidFill>
                  <a:srgbClr val="252525"/>
                </a:solidFill>
                <a:effectLst/>
                <a:uLnTx/>
                <a:uFillTx/>
                <a:latin typeface="微软雅黑"/>
                <a:ea typeface="+mn-ea"/>
                <a:cs typeface="微软雅黑"/>
              </a:rPr>
              <a:t>XPU2</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258" name="object 258"/>
          <p:cNvSpPr txBox="1"/>
          <p:nvPr/>
        </p:nvSpPr>
        <p:spPr>
          <a:xfrm>
            <a:off x="2354707" y="5938824"/>
            <a:ext cx="418465" cy="452120"/>
          </a:xfrm>
          <a:prstGeom prst="rect">
            <a:avLst/>
          </a:prstGeom>
        </p:spPr>
        <p:txBody>
          <a:bodyPr vert="horz" wrap="square" lIns="0" tIns="12700" rIns="0" bIns="0" rtlCol="0">
            <a:spAutoFit/>
          </a:bodyPr>
          <a:lstStyle/>
          <a:p>
            <a:pPr marL="12700" marR="5080" lvl="0" indent="87630" algn="l" defTabSz="914400" rtl="0" eaLnBrk="1" fontAlgn="auto" latinLnBrk="0" hangingPunct="1">
              <a:lnSpc>
                <a:spcPct val="140000"/>
              </a:lnSpc>
              <a:spcBef>
                <a:spcPts val="100"/>
              </a:spcBef>
              <a:spcAft>
                <a:spcPts val="0"/>
              </a:spcAft>
              <a:buClrTx/>
              <a:buSzTx/>
              <a:buFontTx/>
              <a:buNone/>
              <a:tabLst>
                <a:tab pos="323850" algn="l"/>
              </a:tabLst>
              <a:defRPr/>
            </a:pPr>
            <a:r>
              <a:rPr kumimoji="0" sz="1000" b="0" i="0" u="none" strike="noStrike" kern="1200" cap="none" spc="-50" normalizeH="0" baseline="0" noProof="0" dirty="0">
                <a:ln>
                  <a:noFill/>
                </a:ln>
                <a:solidFill>
                  <a:srgbClr val="252525"/>
                </a:solidFill>
                <a:effectLst/>
                <a:uLnTx/>
                <a:uFillTx/>
                <a:latin typeface="微软雅黑"/>
                <a:ea typeface="+mn-ea"/>
                <a:cs typeface="微软雅黑"/>
              </a:rPr>
              <a:t>3</a:t>
            </a:r>
            <a:r>
              <a:rPr kumimoji="0" sz="1000" b="0" i="0" u="none" strike="noStrike" kern="1200" cap="none" spc="0" normalizeH="0" baseline="0" noProof="0" dirty="0">
                <a:ln>
                  <a:noFill/>
                </a:ln>
                <a:solidFill>
                  <a:srgbClr val="252525"/>
                </a:solidFill>
                <a:effectLst/>
                <a:uLnTx/>
                <a:uFillTx/>
                <a:latin typeface="微软雅黑"/>
                <a:ea typeface="+mn-ea"/>
                <a:cs typeface="微软雅黑"/>
              </a:rPr>
              <a:t>	</a:t>
            </a:r>
            <a:r>
              <a:rPr kumimoji="0" sz="1500" b="0" i="0" u="none" strike="noStrike" kern="1200" cap="none" spc="-75" normalizeH="0" baseline="5555" noProof="0" dirty="0">
                <a:ln>
                  <a:noFill/>
                </a:ln>
                <a:solidFill>
                  <a:srgbClr val="252525"/>
                </a:solidFill>
                <a:effectLst/>
                <a:uLnTx/>
                <a:uFillTx/>
                <a:latin typeface="微软雅黑"/>
                <a:ea typeface="+mn-ea"/>
                <a:cs typeface="微软雅黑"/>
              </a:rPr>
              <a:t>d </a:t>
            </a:r>
            <a:r>
              <a:rPr kumimoji="0" sz="1000" b="0" i="0" u="none" strike="noStrike" kern="1200" cap="none" spc="-20" normalizeH="0" baseline="0" noProof="0" dirty="0">
                <a:ln>
                  <a:noFill/>
                </a:ln>
                <a:solidFill>
                  <a:srgbClr val="252525"/>
                </a:solidFill>
                <a:effectLst/>
                <a:uLnTx/>
                <a:uFillTx/>
                <a:latin typeface="微软雅黑"/>
                <a:ea typeface="+mn-ea"/>
                <a:cs typeface="微软雅黑"/>
              </a:rPr>
              <a:t>XPU3</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259" name="object 259"/>
          <p:cNvGrpSpPr/>
          <p:nvPr/>
        </p:nvGrpSpPr>
        <p:grpSpPr>
          <a:xfrm>
            <a:off x="6737350" y="3872229"/>
            <a:ext cx="1826895" cy="692785"/>
            <a:chOff x="6737350" y="3872229"/>
            <a:chExt cx="1826895" cy="692785"/>
          </a:xfrm>
        </p:grpSpPr>
        <p:sp>
          <p:nvSpPr>
            <p:cNvPr id="260" name="object 260"/>
            <p:cNvSpPr/>
            <p:nvPr/>
          </p:nvSpPr>
          <p:spPr>
            <a:xfrm>
              <a:off x="6849999" y="4042409"/>
              <a:ext cx="845185" cy="522605"/>
            </a:xfrm>
            <a:custGeom>
              <a:avLst/>
              <a:gdLst/>
              <a:ahLst/>
              <a:cxnLst/>
              <a:rect l="l" t="t" r="r" b="b"/>
              <a:pathLst>
                <a:path w="845184" h="522604">
                  <a:moveTo>
                    <a:pt x="812673" y="522351"/>
                  </a:moveTo>
                  <a:lnTo>
                    <a:pt x="795451" y="493522"/>
                  </a:lnTo>
                  <a:lnTo>
                    <a:pt x="768985" y="449199"/>
                  </a:lnTo>
                  <a:lnTo>
                    <a:pt x="751878" y="475996"/>
                  </a:lnTo>
                  <a:lnTo>
                    <a:pt x="6858" y="0"/>
                  </a:lnTo>
                  <a:lnTo>
                    <a:pt x="0" y="10668"/>
                  </a:lnTo>
                  <a:lnTo>
                    <a:pt x="745058" y="486676"/>
                  </a:lnTo>
                  <a:lnTo>
                    <a:pt x="727964" y="513461"/>
                  </a:lnTo>
                  <a:lnTo>
                    <a:pt x="812673" y="522351"/>
                  </a:lnTo>
                  <a:close/>
                </a:path>
                <a:path w="845184" h="522604">
                  <a:moveTo>
                    <a:pt x="844804" y="462534"/>
                  </a:moveTo>
                  <a:lnTo>
                    <a:pt x="840181" y="411988"/>
                  </a:lnTo>
                  <a:lnTo>
                    <a:pt x="837057" y="377698"/>
                  </a:lnTo>
                  <a:lnTo>
                    <a:pt x="810044" y="394487"/>
                  </a:lnTo>
                  <a:lnTo>
                    <a:pt x="566547" y="2032"/>
                  </a:lnTo>
                  <a:lnTo>
                    <a:pt x="555752" y="8636"/>
                  </a:lnTo>
                  <a:lnTo>
                    <a:pt x="799249" y="401205"/>
                  </a:lnTo>
                  <a:lnTo>
                    <a:pt x="772287" y="417957"/>
                  </a:lnTo>
                  <a:lnTo>
                    <a:pt x="844804" y="462534"/>
                  </a:lnTo>
                  <a:close/>
                </a:path>
              </a:pathLst>
            </a:custGeom>
            <a:solidFill>
              <a:srgbClr val="D46A4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261" name="object 261"/>
            <p:cNvSpPr/>
            <p:nvPr/>
          </p:nvSpPr>
          <p:spPr>
            <a:xfrm>
              <a:off x="6743700" y="3878579"/>
              <a:ext cx="219710" cy="169545"/>
            </a:xfrm>
            <a:custGeom>
              <a:avLst/>
              <a:gdLst/>
              <a:ahLst/>
              <a:cxnLst/>
              <a:rect l="l" t="t" r="r" b="b"/>
              <a:pathLst>
                <a:path w="219709" h="169545">
                  <a:moveTo>
                    <a:pt x="0" y="84582"/>
                  </a:moveTo>
                  <a:lnTo>
                    <a:pt x="8626" y="51649"/>
                  </a:lnTo>
                  <a:lnTo>
                    <a:pt x="32146" y="24765"/>
                  </a:lnTo>
                  <a:lnTo>
                    <a:pt x="67026" y="6643"/>
                  </a:lnTo>
                  <a:lnTo>
                    <a:pt x="109727" y="0"/>
                  </a:lnTo>
                  <a:lnTo>
                    <a:pt x="152429" y="6643"/>
                  </a:lnTo>
                  <a:lnTo>
                    <a:pt x="187309" y="24765"/>
                  </a:lnTo>
                  <a:lnTo>
                    <a:pt x="210829" y="51649"/>
                  </a:lnTo>
                  <a:lnTo>
                    <a:pt x="219455" y="84582"/>
                  </a:lnTo>
                  <a:lnTo>
                    <a:pt x="210829" y="117514"/>
                  </a:lnTo>
                  <a:lnTo>
                    <a:pt x="187309" y="144399"/>
                  </a:lnTo>
                  <a:lnTo>
                    <a:pt x="152429" y="162520"/>
                  </a:lnTo>
                  <a:lnTo>
                    <a:pt x="109727" y="169164"/>
                  </a:lnTo>
                  <a:lnTo>
                    <a:pt x="67026" y="162520"/>
                  </a:lnTo>
                  <a:lnTo>
                    <a:pt x="32146" y="144399"/>
                  </a:lnTo>
                  <a:lnTo>
                    <a:pt x="8626" y="117514"/>
                  </a:lnTo>
                  <a:lnTo>
                    <a:pt x="0" y="84582"/>
                  </a:lnTo>
                  <a:close/>
                </a:path>
              </a:pathLst>
            </a:custGeom>
            <a:ln w="12700">
              <a:solidFill>
                <a:srgbClr val="E6001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262" name="object 262"/>
            <p:cNvSpPr/>
            <p:nvPr/>
          </p:nvSpPr>
          <p:spPr>
            <a:xfrm>
              <a:off x="7838059" y="4042663"/>
              <a:ext cx="725805" cy="522605"/>
            </a:xfrm>
            <a:custGeom>
              <a:avLst/>
              <a:gdLst/>
              <a:ahLst/>
              <a:cxnLst/>
              <a:rect l="l" t="t" r="r" b="b"/>
              <a:pathLst>
                <a:path w="725804" h="522604">
                  <a:moveTo>
                    <a:pt x="170180" y="7112"/>
                  </a:moveTo>
                  <a:lnTo>
                    <a:pt x="158115" y="3048"/>
                  </a:lnTo>
                  <a:lnTo>
                    <a:pt x="30048" y="387997"/>
                  </a:lnTo>
                  <a:lnTo>
                    <a:pt x="0" y="377952"/>
                  </a:lnTo>
                  <a:lnTo>
                    <a:pt x="12065" y="462280"/>
                  </a:lnTo>
                  <a:lnTo>
                    <a:pt x="70231" y="404114"/>
                  </a:lnTo>
                  <a:lnTo>
                    <a:pt x="72263" y="402082"/>
                  </a:lnTo>
                  <a:lnTo>
                    <a:pt x="42113" y="392023"/>
                  </a:lnTo>
                  <a:lnTo>
                    <a:pt x="170180" y="7112"/>
                  </a:lnTo>
                  <a:close/>
                </a:path>
                <a:path w="725804" h="522604">
                  <a:moveTo>
                    <a:pt x="725678" y="10160"/>
                  </a:moveTo>
                  <a:lnTo>
                    <a:pt x="718058" y="0"/>
                  </a:lnTo>
                  <a:lnTo>
                    <a:pt x="100761" y="470852"/>
                  </a:lnTo>
                  <a:lnTo>
                    <a:pt x="81534" y="445643"/>
                  </a:lnTo>
                  <a:lnTo>
                    <a:pt x="44069" y="522097"/>
                  </a:lnTo>
                  <a:lnTo>
                    <a:pt x="127762" y="506222"/>
                  </a:lnTo>
                  <a:lnTo>
                    <a:pt x="114287" y="488569"/>
                  </a:lnTo>
                  <a:lnTo>
                    <a:pt x="108445" y="480923"/>
                  </a:lnTo>
                  <a:lnTo>
                    <a:pt x="725678" y="10160"/>
                  </a:lnTo>
                  <a:close/>
                </a:path>
              </a:pathLst>
            </a:custGeom>
            <a:solidFill>
              <a:srgbClr val="D46A4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263" name="object 263"/>
          <p:cNvSpPr txBox="1"/>
          <p:nvPr/>
        </p:nvSpPr>
        <p:spPr>
          <a:xfrm>
            <a:off x="6815073" y="3894835"/>
            <a:ext cx="77470" cy="13208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700" b="0" i="0" u="none" strike="noStrike" kern="1200" cap="none" spc="-5" normalizeH="0" baseline="0" noProof="0" dirty="0">
                <a:ln>
                  <a:noFill/>
                </a:ln>
                <a:solidFill>
                  <a:srgbClr val="252525"/>
                </a:solidFill>
                <a:effectLst/>
                <a:uLnTx/>
                <a:uFillTx/>
                <a:latin typeface="微软雅黑"/>
                <a:ea typeface="+mn-ea"/>
                <a:cs typeface="微软雅黑"/>
              </a:rPr>
              <a:t>0</a:t>
            </a:r>
            <a:endParaRPr kumimoji="0" sz="7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264" name="object 264"/>
          <p:cNvGrpSpPr/>
          <p:nvPr/>
        </p:nvGrpSpPr>
        <p:grpSpPr>
          <a:xfrm>
            <a:off x="6903719" y="3816032"/>
            <a:ext cx="2014855" cy="347980"/>
            <a:chOff x="6903719" y="3816032"/>
            <a:chExt cx="2014855" cy="347980"/>
          </a:xfrm>
        </p:grpSpPr>
        <p:pic>
          <p:nvPicPr>
            <p:cNvPr id="265" name="object 265"/>
            <p:cNvPicPr/>
            <p:nvPr/>
          </p:nvPicPr>
          <p:blipFill>
            <a:blip r:embed="rId47" cstate="print"/>
            <a:stretch>
              <a:fillRect/>
            </a:stretch>
          </p:blipFill>
          <p:spPr>
            <a:xfrm>
              <a:off x="6941819" y="3866426"/>
              <a:ext cx="227012" cy="210400"/>
            </a:xfrm>
            <a:prstGeom prst="rect">
              <a:avLst/>
            </a:prstGeom>
          </p:spPr>
        </p:pic>
        <p:pic>
          <p:nvPicPr>
            <p:cNvPr id="266" name="object 266"/>
            <p:cNvPicPr/>
            <p:nvPr/>
          </p:nvPicPr>
          <p:blipFill>
            <a:blip r:embed="rId48" cstate="print"/>
            <a:stretch>
              <a:fillRect/>
            </a:stretch>
          </p:blipFill>
          <p:spPr>
            <a:xfrm>
              <a:off x="6903719" y="3816032"/>
              <a:ext cx="303326" cy="347535"/>
            </a:xfrm>
            <a:prstGeom prst="rect">
              <a:avLst/>
            </a:prstGeom>
          </p:spPr>
        </p:pic>
        <p:sp>
          <p:nvSpPr>
            <p:cNvPr id="267" name="object 267"/>
            <p:cNvSpPr/>
            <p:nvPr/>
          </p:nvSpPr>
          <p:spPr>
            <a:xfrm>
              <a:off x="6989063" y="3893820"/>
              <a:ext cx="137160" cy="120650"/>
            </a:xfrm>
            <a:custGeom>
              <a:avLst/>
              <a:gdLst/>
              <a:ahLst/>
              <a:cxnLst/>
              <a:rect l="l" t="t" r="r" b="b"/>
              <a:pathLst>
                <a:path w="137159" h="120650">
                  <a:moveTo>
                    <a:pt x="137159" y="0"/>
                  </a:moveTo>
                  <a:lnTo>
                    <a:pt x="0" y="0"/>
                  </a:lnTo>
                  <a:lnTo>
                    <a:pt x="0" y="120395"/>
                  </a:lnTo>
                  <a:lnTo>
                    <a:pt x="137159" y="120395"/>
                  </a:lnTo>
                  <a:lnTo>
                    <a:pt x="137159" y="0"/>
                  </a:lnTo>
                  <a:close/>
                </a:path>
              </a:pathLst>
            </a:custGeom>
            <a:solidFill>
              <a:srgbClr val="00AE4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268" name="object 268"/>
            <p:cNvSpPr/>
            <p:nvPr/>
          </p:nvSpPr>
          <p:spPr>
            <a:xfrm>
              <a:off x="6989063" y="3893820"/>
              <a:ext cx="137160" cy="120650"/>
            </a:xfrm>
            <a:custGeom>
              <a:avLst/>
              <a:gdLst/>
              <a:ahLst/>
              <a:cxnLst/>
              <a:rect l="l" t="t" r="r" b="b"/>
              <a:pathLst>
                <a:path w="137159" h="120650">
                  <a:moveTo>
                    <a:pt x="0" y="120395"/>
                  </a:moveTo>
                  <a:lnTo>
                    <a:pt x="137159" y="120395"/>
                  </a:lnTo>
                  <a:lnTo>
                    <a:pt x="137159" y="0"/>
                  </a:lnTo>
                  <a:lnTo>
                    <a:pt x="0" y="0"/>
                  </a:lnTo>
                  <a:lnTo>
                    <a:pt x="0" y="120395"/>
                  </a:lnTo>
                  <a:close/>
                </a:path>
              </a:pathLst>
            </a:custGeom>
            <a:ln w="9525">
              <a:solidFill>
                <a:srgbClr val="00AE4D"/>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269" name="object 269"/>
            <p:cNvSpPr/>
            <p:nvPr/>
          </p:nvSpPr>
          <p:spPr>
            <a:xfrm>
              <a:off x="7301483" y="3878580"/>
              <a:ext cx="219710" cy="169545"/>
            </a:xfrm>
            <a:custGeom>
              <a:avLst/>
              <a:gdLst/>
              <a:ahLst/>
              <a:cxnLst/>
              <a:rect l="l" t="t" r="r" b="b"/>
              <a:pathLst>
                <a:path w="219709" h="169545">
                  <a:moveTo>
                    <a:pt x="0" y="84582"/>
                  </a:moveTo>
                  <a:lnTo>
                    <a:pt x="8626" y="51649"/>
                  </a:lnTo>
                  <a:lnTo>
                    <a:pt x="32146" y="24765"/>
                  </a:lnTo>
                  <a:lnTo>
                    <a:pt x="67026" y="6643"/>
                  </a:lnTo>
                  <a:lnTo>
                    <a:pt x="109727" y="0"/>
                  </a:lnTo>
                  <a:lnTo>
                    <a:pt x="152429" y="6643"/>
                  </a:lnTo>
                  <a:lnTo>
                    <a:pt x="187309" y="24765"/>
                  </a:lnTo>
                  <a:lnTo>
                    <a:pt x="210829" y="51649"/>
                  </a:lnTo>
                  <a:lnTo>
                    <a:pt x="219456" y="84582"/>
                  </a:lnTo>
                  <a:lnTo>
                    <a:pt x="210829" y="117514"/>
                  </a:lnTo>
                  <a:lnTo>
                    <a:pt x="187309" y="144399"/>
                  </a:lnTo>
                  <a:lnTo>
                    <a:pt x="152429" y="162520"/>
                  </a:lnTo>
                  <a:lnTo>
                    <a:pt x="109727" y="169164"/>
                  </a:lnTo>
                  <a:lnTo>
                    <a:pt x="67026" y="162520"/>
                  </a:lnTo>
                  <a:lnTo>
                    <a:pt x="32146" y="144399"/>
                  </a:lnTo>
                  <a:lnTo>
                    <a:pt x="8626" y="117514"/>
                  </a:lnTo>
                  <a:lnTo>
                    <a:pt x="0" y="84582"/>
                  </a:lnTo>
                  <a:close/>
                </a:path>
              </a:pathLst>
            </a:custGeom>
            <a:ln w="12700">
              <a:solidFill>
                <a:srgbClr val="E6001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270" name="object 270"/>
            <p:cNvPicPr/>
            <p:nvPr/>
          </p:nvPicPr>
          <p:blipFill>
            <a:blip r:embed="rId47" cstate="print"/>
            <a:stretch>
              <a:fillRect/>
            </a:stretch>
          </p:blipFill>
          <p:spPr>
            <a:xfrm>
              <a:off x="7499603" y="3866426"/>
              <a:ext cx="227012" cy="210400"/>
            </a:xfrm>
            <a:prstGeom prst="rect">
              <a:avLst/>
            </a:prstGeom>
          </p:spPr>
        </p:pic>
        <p:pic>
          <p:nvPicPr>
            <p:cNvPr id="271" name="object 271"/>
            <p:cNvPicPr/>
            <p:nvPr/>
          </p:nvPicPr>
          <p:blipFill>
            <a:blip r:embed="rId49" cstate="print"/>
            <a:stretch>
              <a:fillRect/>
            </a:stretch>
          </p:blipFill>
          <p:spPr>
            <a:xfrm>
              <a:off x="7455407" y="3816032"/>
              <a:ext cx="313969" cy="347535"/>
            </a:xfrm>
            <a:prstGeom prst="rect">
              <a:avLst/>
            </a:prstGeom>
          </p:spPr>
        </p:pic>
        <p:sp>
          <p:nvSpPr>
            <p:cNvPr id="272" name="object 272"/>
            <p:cNvSpPr/>
            <p:nvPr/>
          </p:nvSpPr>
          <p:spPr>
            <a:xfrm>
              <a:off x="7546847" y="3893820"/>
              <a:ext cx="137160" cy="120650"/>
            </a:xfrm>
            <a:custGeom>
              <a:avLst/>
              <a:gdLst/>
              <a:ahLst/>
              <a:cxnLst/>
              <a:rect l="l" t="t" r="r" b="b"/>
              <a:pathLst>
                <a:path w="137159" h="120650">
                  <a:moveTo>
                    <a:pt x="137159" y="0"/>
                  </a:moveTo>
                  <a:lnTo>
                    <a:pt x="0" y="0"/>
                  </a:lnTo>
                  <a:lnTo>
                    <a:pt x="0" y="120395"/>
                  </a:lnTo>
                  <a:lnTo>
                    <a:pt x="137159" y="120395"/>
                  </a:lnTo>
                  <a:lnTo>
                    <a:pt x="137159" y="0"/>
                  </a:lnTo>
                  <a:close/>
                </a:path>
              </a:pathLst>
            </a:custGeom>
            <a:solidFill>
              <a:srgbClr val="EB7B2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273" name="object 273"/>
            <p:cNvSpPr/>
            <p:nvPr/>
          </p:nvSpPr>
          <p:spPr>
            <a:xfrm>
              <a:off x="7546847" y="3893820"/>
              <a:ext cx="137160" cy="120650"/>
            </a:xfrm>
            <a:custGeom>
              <a:avLst/>
              <a:gdLst/>
              <a:ahLst/>
              <a:cxnLst/>
              <a:rect l="l" t="t" r="r" b="b"/>
              <a:pathLst>
                <a:path w="137159" h="120650">
                  <a:moveTo>
                    <a:pt x="0" y="120395"/>
                  </a:moveTo>
                  <a:lnTo>
                    <a:pt x="137159" y="120395"/>
                  </a:lnTo>
                  <a:lnTo>
                    <a:pt x="137159" y="0"/>
                  </a:lnTo>
                  <a:lnTo>
                    <a:pt x="0" y="0"/>
                  </a:lnTo>
                  <a:lnTo>
                    <a:pt x="0" y="120395"/>
                  </a:lnTo>
                  <a:close/>
                </a:path>
              </a:pathLst>
            </a:custGeom>
            <a:ln w="9525">
              <a:solidFill>
                <a:srgbClr val="EB7B2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274" name="object 274"/>
            <p:cNvSpPr/>
            <p:nvPr/>
          </p:nvSpPr>
          <p:spPr>
            <a:xfrm>
              <a:off x="7892795" y="3878580"/>
              <a:ext cx="219710" cy="169545"/>
            </a:xfrm>
            <a:custGeom>
              <a:avLst/>
              <a:gdLst/>
              <a:ahLst/>
              <a:cxnLst/>
              <a:rect l="l" t="t" r="r" b="b"/>
              <a:pathLst>
                <a:path w="219709" h="169545">
                  <a:moveTo>
                    <a:pt x="0" y="84582"/>
                  </a:moveTo>
                  <a:lnTo>
                    <a:pt x="8626" y="51649"/>
                  </a:lnTo>
                  <a:lnTo>
                    <a:pt x="32146" y="24765"/>
                  </a:lnTo>
                  <a:lnTo>
                    <a:pt x="67026" y="6643"/>
                  </a:lnTo>
                  <a:lnTo>
                    <a:pt x="109727" y="0"/>
                  </a:lnTo>
                  <a:lnTo>
                    <a:pt x="152429" y="6643"/>
                  </a:lnTo>
                  <a:lnTo>
                    <a:pt x="187309" y="24765"/>
                  </a:lnTo>
                  <a:lnTo>
                    <a:pt x="210829" y="51649"/>
                  </a:lnTo>
                  <a:lnTo>
                    <a:pt x="219455" y="84582"/>
                  </a:lnTo>
                  <a:lnTo>
                    <a:pt x="210829" y="117514"/>
                  </a:lnTo>
                  <a:lnTo>
                    <a:pt x="187309" y="144399"/>
                  </a:lnTo>
                  <a:lnTo>
                    <a:pt x="152429" y="162520"/>
                  </a:lnTo>
                  <a:lnTo>
                    <a:pt x="109727" y="169164"/>
                  </a:lnTo>
                  <a:lnTo>
                    <a:pt x="67026" y="162520"/>
                  </a:lnTo>
                  <a:lnTo>
                    <a:pt x="32146" y="144399"/>
                  </a:lnTo>
                  <a:lnTo>
                    <a:pt x="8626" y="117514"/>
                  </a:lnTo>
                  <a:lnTo>
                    <a:pt x="0" y="84582"/>
                  </a:lnTo>
                  <a:close/>
                </a:path>
              </a:pathLst>
            </a:custGeom>
            <a:ln w="12700">
              <a:solidFill>
                <a:srgbClr val="E6001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275" name="object 275"/>
            <p:cNvPicPr/>
            <p:nvPr/>
          </p:nvPicPr>
          <p:blipFill>
            <a:blip r:embed="rId47" cstate="print"/>
            <a:stretch>
              <a:fillRect/>
            </a:stretch>
          </p:blipFill>
          <p:spPr>
            <a:xfrm>
              <a:off x="8090915" y="3866426"/>
              <a:ext cx="227012" cy="210400"/>
            </a:xfrm>
            <a:prstGeom prst="rect">
              <a:avLst/>
            </a:prstGeom>
          </p:spPr>
        </p:pic>
        <p:pic>
          <p:nvPicPr>
            <p:cNvPr id="276" name="object 276"/>
            <p:cNvPicPr/>
            <p:nvPr/>
          </p:nvPicPr>
          <p:blipFill>
            <a:blip r:embed="rId50" cstate="print"/>
            <a:stretch>
              <a:fillRect/>
            </a:stretch>
          </p:blipFill>
          <p:spPr>
            <a:xfrm>
              <a:off x="8055863" y="3816032"/>
              <a:ext cx="297179" cy="347535"/>
            </a:xfrm>
            <a:prstGeom prst="rect">
              <a:avLst/>
            </a:prstGeom>
          </p:spPr>
        </p:pic>
        <p:sp>
          <p:nvSpPr>
            <p:cNvPr id="277" name="object 277"/>
            <p:cNvSpPr/>
            <p:nvPr/>
          </p:nvSpPr>
          <p:spPr>
            <a:xfrm>
              <a:off x="8138159" y="3893820"/>
              <a:ext cx="137160" cy="120650"/>
            </a:xfrm>
            <a:custGeom>
              <a:avLst/>
              <a:gdLst/>
              <a:ahLst/>
              <a:cxnLst/>
              <a:rect l="l" t="t" r="r" b="b"/>
              <a:pathLst>
                <a:path w="137159" h="120650">
                  <a:moveTo>
                    <a:pt x="137159" y="0"/>
                  </a:moveTo>
                  <a:lnTo>
                    <a:pt x="0" y="0"/>
                  </a:lnTo>
                  <a:lnTo>
                    <a:pt x="0" y="120395"/>
                  </a:lnTo>
                  <a:lnTo>
                    <a:pt x="137159" y="120395"/>
                  </a:lnTo>
                  <a:lnTo>
                    <a:pt x="137159" y="0"/>
                  </a:lnTo>
                  <a:close/>
                </a:path>
              </a:pathLst>
            </a:custGeom>
            <a:solidFill>
              <a:srgbClr val="6EAB4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278" name="object 278"/>
            <p:cNvSpPr/>
            <p:nvPr/>
          </p:nvSpPr>
          <p:spPr>
            <a:xfrm>
              <a:off x="8138159" y="3893820"/>
              <a:ext cx="137160" cy="120650"/>
            </a:xfrm>
            <a:custGeom>
              <a:avLst/>
              <a:gdLst/>
              <a:ahLst/>
              <a:cxnLst/>
              <a:rect l="l" t="t" r="r" b="b"/>
              <a:pathLst>
                <a:path w="137159" h="120650">
                  <a:moveTo>
                    <a:pt x="0" y="120395"/>
                  </a:moveTo>
                  <a:lnTo>
                    <a:pt x="137159" y="120395"/>
                  </a:lnTo>
                  <a:lnTo>
                    <a:pt x="137159" y="0"/>
                  </a:lnTo>
                  <a:lnTo>
                    <a:pt x="0" y="0"/>
                  </a:lnTo>
                  <a:lnTo>
                    <a:pt x="0" y="120395"/>
                  </a:lnTo>
                  <a:close/>
                </a:path>
              </a:pathLst>
            </a:custGeom>
            <a:ln w="9525">
              <a:solidFill>
                <a:srgbClr val="6EAB4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279" name="object 279"/>
            <p:cNvSpPr/>
            <p:nvPr/>
          </p:nvSpPr>
          <p:spPr>
            <a:xfrm>
              <a:off x="8450579" y="3878580"/>
              <a:ext cx="219710" cy="169545"/>
            </a:xfrm>
            <a:custGeom>
              <a:avLst/>
              <a:gdLst/>
              <a:ahLst/>
              <a:cxnLst/>
              <a:rect l="l" t="t" r="r" b="b"/>
              <a:pathLst>
                <a:path w="219709" h="169545">
                  <a:moveTo>
                    <a:pt x="0" y="84582"/>
                  </a:moveTo>
                  <a:lnTo>
                    <a:pt x="8626" y="51649"/>
                  </a:lnTo>
                  <a:lnTo>
                    <a:pt x="32146" y="24765"/>
                  </a:lnTo>
                  <a:lnTo>
                    <a:pt x="67026" y="6643"/>
                  </a:lnTo>
                  <a:lnTo>
                    <a:pt x="109727" y="0"/>
                  </a:lnTo>
                  <a:lnTo>
                    <a:pt x="152429" y="6643"/>
                  </a:lnTo>
                  <a:lnTo>
                    <a:pt x="187309" y="24765"/>
                  </a:lnTo>
                  <a:lnTo>
                    <a:pt x="210829" y="51649"/>
                  </a:lnTo>
                  <a:lnTo>
                    <a:pt x="219455" y="84582"/>
                  </a:lnTo>
                  <a:lnTo>
                    <a:pt x="210829" y="117514"/>
                  </a:lnTo>
                  <a:lnTo>
                    <a:pt x="187309" y="144399"/>
                  </a:lnTo>
                  <a:lnTo>
                    <a:pt x="152429" y="162520"/>
                  </a:lnTo>
                  <a:lnTo>
                    <a:pt x="109727" y="169164"/>
                  </a:lnTo>
                  <a:lnTo>
                    <a:pt x="67026" y="162520"/>
                  </a:lnTo>
                  <a:lnTo>
                    <a:pt x="32146" y="144399"/>
                  </a:lnTo>
                  <a:lnTo>
                    <a:pt x="8626" y="117514"/>
                  </a:lnTo>
                  <a:lnTo>
                    <a:pt x="0" y="84582"/>
                  </a:lnTo>
                  <a:close/>
                </a:path>
              </a:pathLst>
            </a:custGeom>
            <a:ln w="12700">
              <a:solidFill>
                <a:srgbClr val="E6001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280" name="object 280"/>
            <p:cNvPicPr/>
            <p:nvPr/>
          </p:nvPicPr>
          <p:blipFill>
            <a:blip r:embed="rId47" cstate="print"/>
            <a:stretch>
              <a:fillRect/>
            </a:stretch>
          </p:blipFill>
          <p:spPr>
            <a:xfrm>
              <a:off x="8648699" y="3866426"/>
              <a:ext cx="227012" cy="210400"/>
            </a:xfrm>
            <a:prstGeom prst="rect">
              <a:avLst/>
            </a:prstGeom>
          </p:spPr>
        </p:pic>
        <p:pic>
          <p:nvPicPr>
            <p:cNvPr id="281" name="object 281"/>
            <p:cNvPicPr/>
            <p:nvPr/>
          </p:nvPicPr>
          <p:blipFill>
            <a:blip r:embed="rId51" cstate="print"/>
            <a:stretch>
              <a:fillRect/>
            </a:stretch>
          </p:blipFill>
          <p:spPr>
            <a:xfrm>
              <a:off x="8604503" y="3816032"/>
              <a:ext cx="313969" cy="347535"/>
            </a:xfrm>
            <a:prstGeom prst="rect">
              <a:avLst/>
            </a:prstGeom>
          </p:spPr>
        </p:pic>
        <p:sp>
          <p:nvSpPr>
            <p:cNvPr id="282" name="object 282"/>
            <p:cNvSpPr/>
            <p:nvPr/>
          </p:nvSpPr>
          <p:spPr>
            <a:xfrm>
              <a:off x="8695943" y="3893820"/>
              <a:ext cx="137160" cy="120650"/>
            </a:xfrm>
            <a:custGeom>
              <a:avLst/>
              <a:gdLst/>
              <a:ahLst/>
              <a:cxnLst/>
              <a:rect l="l" t="t" r="r" b="b"/>
              <a:pathLst>
                <a:path w="137159" h="120650">
                  <a:moveTo>
                    <a:pt x="137159" y="0"/>
                  </a:moveTo>
                  <a:lnTo>
                    <a:pt x="0" y="0"/>
                  </a:lnTo>
                  <a:lnTo>
                    <a:pt x="0" y="120395"/>
                  </a:lnTo>
                  <a:lnTo>
                    <a:pt x="137159" y="120395"/>
                  </a:lnTo>
                  <a:lnTo>
                    <a:pt x="137159" y="0"/>
                  </a:lnTo>
                  <a:close/>
                </a:path>
              </a:pathLst>
            </a:custGeom>
            <a:solidFill>
              <a:srgbClr val="FCBD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283" name="object 283"/>
            <p:cNvSpPr/>
            <p:nvPr/>
          </p:nvSpPr>
          <p:spPr>
            <a:xfrm>
              <a:off x="8695943" y="3893820"/>
              <a:ext cx="137160" cy="120650"/>
            </a:xfrm>
            <a:custGeom>
              <a:avLst/>
              <a:gdLst/>
              <a:ahLst/>
              <a:cxnLst/>
              <a:rect l="l" t="t" r="r" b="b"/>
              <a:pathLst>
                <a:path w="137159" h="120650">
                  <a:moveTo>
                    <a:pt x="0" y="120395"/>
                  </a:moveTo>
                  <a:lnTo>
                    <a:pt x="137159" y="120395"/>
                  </a:lnTo>
                  <a:lnTo>
                    <a:pt x="137159" y="0"/>
                  </a:lnTo>
                  <a:lnTo>
                    <a:pt x="0" y="0"/>
                  </a:lnTo>
                  <a:lnTo>
                    <a:pt x="0" y="120395"/>
                  </a:lnTo>
                  <a:close/>
                </a:path>
              </a:pathLst>
            </a:custGeom>
            <a:ln w="9525">
              <a:solidFill>
                <a:srgbClr val="FCBD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284" name="object 284"/>
          <p:cNvSpPr txBox="1"/>
          <p:nvPr/>
        </p:nvSpPr>
        <p:spPr>
          <a:xfrm>
            <a:off x="7011161" y="3870452"/>
            <a:ext cx="1807845" cy="17780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tab pos="363220" algn="l"/>
                <a:tab pos="564515" algn="l"/>
                <a:tab pos="954405" algn="l"/>
                <a:tab pos="1164590" algn="l"/>
                <a:tab pos="1511935" algn="l"/>
                <a:tab pos="1713864" algn="l"/>
              </a:tabLst>
              <a:defRPr/>
            </a:pPr>
            <a:r>
              <a:rPr kumimoji="0" sz="1500" b="0" i="0" u="none" strike="noStrike" kern="1200" cap="none" spc="-75" normalizeH="0" baseline="2777" noProof="0" dirty="0">
                <a:ln>
                  <a:noFill/>
                </a:ln>
                <a:solidFill>
                  <a:srgbClr val="252525"/>
                </a:solidFill>
                <a:effectLst/>
                <a:uLnTx/>
                <a:uFillTx/>
                <a:latin typeface="微软雅黑"/>
                <a:ea typeface="+mn-ea"/>
                <a:cs typeface="微软雅黑"/>
              </a:rPr>
              <a:t>a</a:t>
            </a:r>
            <a:r>
              <a:rPr kumimoji="0" sz="1500" b="0" i="0" u="none" strike="noStrike" kern="1200" cap="none" spc="0" normalizeH="0" baseline="2777" noProof="0" dirty="0">
                <a:ln>
                  <a:noFill/>
                </a:ln>
                <a:solidFill>
                  <a:srgbClr val="252525"/>
                </a:solidFill>
                <a:effectLst/>
                <a:uLnTx/>
                <a:uFillTx/>
                <a:latin typeface="微软雅黑"/>
                <a:ea typeface="+mn-ea"/>
                <a:cs typeface="微软雅黑"/>
              </a:rPr>
              <a:t>	</a:t>
            </a:r>
            <a:r>
              <a:rPr kumimoji="0" sz="1000" b="0" i="0" u="none" strike="noStrike" kern="1200" cap="none" spc="-50" normalizeH="0" baseline="0" noProof="0" dirty="0">
                <a:ln>
                  <a:noFill/>
                </a:ln>
                <a:solidFill>
                  <a:srgbClr val="252525"/>
                </a:solidFill>
                <a:effectLst/>
                <a:uLnTx/>
                <a:uFillTx/>
                <a:latin typeface="微软雅黑"/>
                <a:ea typeface="+mn-ea"/>
                <a:cs typeface="微软雅黑"/>
              </a:rPr>
              <a:t>1</a:t>
            </a:r>
            <a:r>
              <a:rPr kumimoji="0" sz="1000" b="0" i="0" u="none" strike="noStrike" kern="1200" cap="none" spc="0" normalizeH="0" baseline="0" noProof="0" dirty="0">
                <a:ln>
                  <a:noFill/>
                </a:ln>
                <a:solidFill>
                  <a:srgbClr val="252525"/>
                </a:solidFill>
                <a:effectLst/>
                <a:uLnTx/>
                <a:uFillTx/>
                <a:latin typeface="微软雅黑"/>
                <a:ea typeface="+mn-ea"/>
                <a:cs typeface="微软雅黑"/>
              </a:rPr>
              <a:t>	</a:t>
            </a:r>
            <a:r>
              <a:rPr kumimoji="0" sz="1500" b="0" i="0" u="none" strike="noStrike" kern="1200" cap="none" spc="-75" normalizeH="0" baseline="2777" noProof="0" dirty="0">
                <a:ln>
                  <a:noFill/>
                </a:ln>
                <a:solidFill>
                  <a:srgbClr val="252525"/>
                </a:solidFill>
                <a:effectLst/>
                <a:uLnTx/>
                <a:uFillTx/>
                <a:latin typeface="微软雅黑"/>
                <a:ea typeface="+mn-ea"/>
                <a:cs typeface="微软雅黑"/>
              </a:rPr>
              <a:t>b</a:t>
            </a:r>
            <a:r>
              <a:rPr kumimoji="0" sz="1500" b="0" i="0" u="none" strike="noStrike" kern="1200" cap="none" spc="0" normalizeH="0" baseline="2777" noProof="0" dirty="0">
                <a:ln>
                  <a:noFill/>
                </a:ln>
                <a:solidFill>
                  <a:srgbClr val="252525"/>
                </a:solidFill>
                <a:effectLst/>
                <a:uLnTx/>
                <a:uFillTx/>
                <a:latin typeface="微软雅黑"/>
                <a:ea typeface="+mn-ea"/>
                <a:cs typeface="微软雅黑"/>
              </a:rPr>
              <a:t>	</a:t>
            </a:r>
            <a:r>
              <a:rPr kumimoji="0" sz="1000" b="0" i="0" u="none" strike="noStrike" kern="1200" cap="none" spc="-50" normalizeH="0" baseline="0" noProof="0" dirty="0">
                <a:ln>
                  <a:noFill/>
                </a:ln>
                <a:solidFill>
                  <a:srgbClr val="252525"/>
                </a:solidFill>
                <a:effectLst/>
                <a:uLnTx/>
                <a:uFillTx/>
                <a:latin typeface="微软雅黑"/>
                <a:ea typeface="+mn-ea"/>
                <a:cs typeface="微软雅黑"/>
              </a:rPr>
              <a:t>2</a:t>
            </a:r>
            <a:r>
              <a:rPr kumimoji="0" sz="1000" b="0" i="0" u="none" strike="noStrike" kern="1200" cap="none" spc="0" normalizeH="0" baseline="0" noProof="0" dirty="0">
                <a:ln>
                  <a:noFill/>
                </a:ln>
                <a:solidFill>
                  <a:srgbClr val="252525"/>
                </a:solidFill>
                <a:effectLst/>
                <a:uLnTx/>
                <a:uFillTx/>
                <a:latin typeface="微软雅黑"/>
                <a:ea typeface="+mn-ea"/>
                <a:cs typeface="微软雅黑"/>
              </a:rPr>
              <a:t>	</a:t>
            </a:r>
            <a:r>
              <a:rPr kumimoji="0" sz="1500" b="0" i="0" u="none" strike="noStrike" kern="1200" cap="none" spc="-75" normalizeH="0" baseline="2777" noProof="0" dirty="0">
                <a:ln>
                  <a:noFill/>
                </a:ln>
                <a:solidFill>
                  <a:srgbClr val="252525"/>
                </a:solidFill>
                <a:effectLst/>
                <a:uLnTx/>
                <a:uFillTx/>
                <a:latin typeface="微软雅黑"/>
                <a:ea typeface="+mn-ea"/>
                <a:cs typeface="微软雅黑"/>
              </a:rPr>
              <a:t>c</a:t>
            </a:r>
            <a:r>
              <a:rPr kumimoji="0" sz="1500" b="0" i="0" u="none" strike="noStrike" kern="1200" cap="none" spc="0" normalizeH="0" baseline="2777" noProof="0" dirty="0">
                <a:ln>
                  <a:noFill/>
                </a:ln>
                <a:solidFill>
                  <a:srgbClr val="252525"/>
                </a:solidFill>
                <a:effectLst/>
                <a:uLnTx/>
                <a:uFillTx/>
                <a:latin typeface="微软雅黑"/>
                <a:ea typeface="+mn-ea"/>
                <a:cs typeface="微软雅黑"/>
              </a:rPr>
              <a:t>	</a:t>
            </a:r>
            <a:r>
              <a:rPr kumimoji="0" sz="1000" b="0" i="0" u="none" strike="noStrike" kern="1200" cap="none" spc="-50" normalizeH="0" baseline="0" noProof="0" dirty="0">
                <a:ln>
                  <a:noFill/>
                </a:ln>
                <a:solidFill>
                  <a:srgbClr val="252525"/>
                </a:solidFill>
                <a:effectLst/>
                <a:uLnTx/>
                <a:uFillTx/>
                <a:latin typeface="微软雅黑"/>
                <a:ea typeface="+mn-ea"/>
                <a:cs typeface="微软雅黑"/>
              </a:rPr>
              <a:t>3</a:t>
            </a:r>
            <a:r>
              <a:rPr kumimoji="0" sz="1000" b="0" i="0" u="none" strike="noStrike" kern="1200" cap="none" spc="0" normalizeH="0" baseline="0" noProof="0" dirty="0">
                <a:ln>
                  <a:noFill/>
                </a:ln>
                <a:solidFill>
                  <a:srgbClr val="252525"/>
                </a:solidFill>
                <a:effectLst/>
                <a:uLnTx/>
                <a:uFillTx/>
                <a:latin typeface="微软雅黑"/>
                <a:ea typeface="+mn-ea"/>
                <a:cs typeface="微软雅黑"/>
              </a:rPr>
              <a:t>	</a:t>
            </a:r>
            <a:r>
              <a:rPr kumimoji="0" sz="1500" b="0" i="0" u="none" strike="noStrike" kern="1200" cap="none" spc="-75" normalizeH="0" baseline="2777" noProof="0" dirty="0">
                <a:ln>
                  <a:noFill/>
                </a:ln>
                <a:solidFill>
                  <a:srgbClr val="252525"/>
                </a:solidFill>
                <a:effectLst/>
                <a:uLnTx/>
                <a:uFillTx/>
                <a:latin typeface="微软雅黑"/>
                <a:ea typeface="+mn-ea"/>
                <a:cs typeface="微软雅黑"/>
              </a:rPr>
              <a:t>d</a:t>
            </a:r>
            <a:endParaRPr kumimoji="0" sz="1500" b="0" i="0" u="none" strike="noStrike" kern="1200" cap="none" spc="0" normalizeH="0" baseline="2777" noProof="0">
              <a:ln>
                <a:noFill/>
              </a:ln>
              <a:solidFill>
                <a:prstClr val="black"/>
              </a:solidFill>
              <a:effectLst/>
              <a:uLnTx/>
              <a:uFillTx/>
              <a:latin typeface="微软雅黑"/>
              <a:ea typeface="+mn-ea"/>
              <a:cs typeface="微软雅黑"/>
            </a:endParaRPr>
          </a:p>
        </p:txBody>
      </p:sp>
      <p:sp>
        <p:nvSpPr>
          <p:cNvPr id="285" name="object 285"/>
          <p:cNvSpPr txBox="1"/>
          <p:nvPr/>
        </p:nvSpPr>
        <p:spPr>
          <a:xfrm>
            <a:off x="6448425" y="3440535"/>
            <a:ext cx="2790190" cy="437515"/>
          </a:xfrm>
          <a:prstGeom prst="rect">
            <a:avLst/>
          </a:prstGeom>
        </p:spPr>
        <p:txBody>
          <a:bodyPr vert="horz" wrap="square" lIns="0" tIns="64135" rIns="0" bIns="0" rtlCol="0">
            <a:spAutoFit/>
          </a:bodyPr>
          <a:lstStyle/>
          <a:p>
            <a:pPr marL="12700" marR="0" lvl="0" indent="0" algn="l" defTabSz="914400" rtl="0" eaLnBrk="1" fontAlgn="auto" latinLnBrk="0" hangingPunct="1">
              <a:lnSpc>
                <a:spcPct val="100000"/>
              </a:lnSpc>
              <a:spcBef>
                <a:spcPts val="505"/>
              </a:spcBef>
              <a:spcAft>
                <a:spcPts val="0"/>
              </a:spcAft>
              <a:buClrTx/>
              <a:buSzTx/>
              <a:buFontTx/>
              <a:buNone/>
              <a:tabLst/>
              <a:defRPr/>
            </a:pPr>
            <a:r>
              <a:rPr kumimoji="0" sz="1050" b="1" i="0" u="none" strike="noStrike" kern="1200" cap="none" spc="-10" normalizeH="0" baseline="0" noProof="0" dirty="0">
                <a:ln>
                  <a:noFill/>
                </a:ln>
                <a:solidFill>
                  <a:srgbClr val="252525"/>
                </a:solidFill>
                <a:effectLst/>
                <a:uLnTx/>
                <a:uFillTx/>
                <a:latin typeface="微软雅黑"/>
                <a:ea typeface="+mn-ea"/>
                <a:cs typeface="微软雅黑"/>
              </a:rPr>
              <a:t>Reduce</a:t>
            </a:r>
            <a:r>
              <a:rPr kumimoji="0" sz="1050" b="0" i="0" u="none" strike="noStrike" kern="1200" cap="none" spc="-20" normalizeH="0" baseline="0" noProof="0" dirty="0">
                <a:ln>
                  <a:noFill/>
                </a:ln>
                <a:solidFill>
                  <a:srgbClr val="252525"/>
                </a:solidFill>
                <a:effectLst/>
                <a:uLnTx/>
                <a:uFillTx/>
                <a:latin typeface="微软雅黑"/>
                <a:ea typeface="+mn-ea"/>
                <a:cs typeface="微软雅黑"/>
              </a:rPr>
              <a:t>：把多个节点的数据规约运算到主节点</a:t>
            </a:r>
            <a:endParaRPr kumimoji="0" sz="1050" b="0" i="0" u="none" strike="noStrike" kern="1200" cap="none" spc="0" normalizeH="0" baseline="0" noProof="0">
              <a:ln>
                <a:noFill/>
              </a:ln>
              <a:solidFill>
                <a:prstClr val="black"/>
              </a:solidFill>
              <a:effectLst/>
              <a:uLnTx/>
              <a:uFillTx/>
              <a:latin typeface="微软雅黑"/>
              <a:ea typeface="+mn-ea"/>
              <a:cs typeface="微软雅黑"/>
            </a:endParaRPr>
          </a:p>
          <a:p>
            <a:pPr marL="262255" marR="0" lvl="0" indent="0" algn="l" defTabSz="914400" rtl="0" eaLnBrk="1" fontAlgn="auto" latinLnBrk="0" hangingPunct="1">
              <a:lnSpc>
                <a:spcPct val="100000"/>
              </a:lnSpc>
              <a:spcBef>
                <a:spcPts val="375"/>
              </a:spcBef>
              <a:spcAft>
                <a:spcPts val="0"/>
              </a:spcAft>
              <a:buClrTx/>
              <a:buSzTx/>
              <a:buFontTx/>
              <a:buNone/>
              <a:tabLst>
                <a:tab pos="849630" algn="l"/>
                <a:tab pos="1437005" algn="l"/>
                <a:tab pos="2005964" algn="l"/>
              </a:tabLst>
              <a:defRPr/>
            </a:pPr>
            <a:r>
              <a:rPr kumimoji="0" sz="1500" b="0" i="0" u="none" strike="noStrike" kern="1200" cap="none" spc="-30" normalizeH="0" baseline="2777" noProof="0" dirty="0">
                <a:ln>
                  <a:noFill/>
                </a:ln>
                <a:solidFill>
                  <a:srgbClr val="252525"/>
                </a:solidFill>
                <a:effectLst/>
                <a:uLnTx/>
                <a:uFillTx/>
                <a:latin typeface="微软雅黑"/>
                <a:ea typeface="+mn-ea"/>
                <a:cs typeface="微软雅黑"/>
              </a:rPr>
              <a:t>XPU0</a:t>
            </a:r>
            <a:r>
              <a:rPr kumimoji="0" sz="1500" b="0" i="0" u="none" strike="noStrike" kern="1200" cap="none" spc="0" normalizeH="0" baseline="2777" noProof="0" dirty="0">
                <a:ln>
                  <a:noFill/>
                </a:ln>
                <a:solidFill>
                  <a:srgbClr val="252525"/>
                </a:solidFill>
                <a:effectLst/>
                <a:uLnTx/>
                <a:uFillTx/>
                <a:latin typeface="微软雅黑"/>
                <a:ea typeface="+mn-ea"/>
                <a:cs typeface="微软雅黑"/>
              </a:rPr>
              <a:t>	</a:t>
            </a:r>
            <a:r>
              <a:rPr kumimoji="0" sz="1500" b="0" i="0" u="none" strike="noStrike" kern="1200" cap="none" spc="-30" normalizeH="0" baseline="5555" noProof="0" dirty="0">
                <a:ln>
                  <a:noFill/>
                </a:ln>
                <a:solidFill>
                  <a:srgbClr val="252525"/>
                </a:solidFill>
                <a:effectLst/>
                <a:uLnTx/>
                <a:uFillTx/>
                <a:latin typeface="微软雅黑"/>
                <a:ea typeface="+mn-ea"/>
                <a:cs typeface="微软雅黑"/>
              </a:rPr>
              <a:t>XPU1</a:t>
            </a:r>
            <a:r>
              <a:rPr kumimoji="0" sz="1500" b="0" i="0" u="none" strike="noStrike" kern="1200" cap="none" spc="0" normalizeH="0" baseline="5555" noProof="0" dirty="0">
                <a:ln>
                  <a:noFill/>
                </a:ln>
                <a:solidFill>
                  <a:srgbClr val="252525"/>
                </a:solidFill>
                <a:effectLst/>
                <a:uLnTx/>
                <a:uFillTx/>
                <a:latin typeface="微软雅黑"/>
                <a:ea typeface="+mn-ea"/>
                <a:cs typeface="微软雅黑"/>
              </a:rPr>
              <a:t>	</a:t>
            </a:r>
            <a:r>
              <a:rPr kumimoji="0" sz="1500" b="0" i="0" u="none" strike="noStrike" kern="1200" cap="none" spc="-30" normalizeH="0" baseline="2777" noProof="0" dirty="0">
                <a:ln>
                  <a:noFill/>
                </a:ln>
                <a:solidFill>
                  <a:srgbClr val="252525"/>
                </a:solidFill>
                <a:effectLst/>
                <a:uLnTx/>
                <a:uFillTx/>
                <a:latin typeface="微软雅黑"/>
                <a:ea typeface="+mn-ea"/>
                <a:cs typeface="微软雅黑"/>
              </a:rPr>
              <a:t>XPU2</a:t>
            </a:r>
            <a:r>
              <a:rPr kumimoji="0" sz="1500" b="0" i="0" u="none" strike="noStrike" kern="1200" cap="none" spc="0" normalizeH="0" baseline="2777" noProof="0" dirty="0">
                <a:ln>
                  <a:noFill/>
                </a:ln>
                <a:solidFill>
                  <a:srgbClr val="252525"/>
                </a:solidFill>
                <a:effectLst/>
                <a:uLnTx/>
                <a:uFillTx/>
                <a:latin typeface="微软雅黑"/>
                <a:ea typeface="+mn-ea"/>
                <a:cs typeface="微软雅黑"/>
              </a:rPr>
              <a:t>	</a:t>
            </a:r>
            <a:r>
              <a:rPr kumimoji="0" sz="1000" b="0" i="0" u="none" strike="noStrike" kern="1200" cap="none" spc="-20" normalizeH="0" baseline="0" noProof="0" dirty="0">
                <a:ln>
                  <a:noFill/>
                </a:ln>
                <a:solidFill>
                  <a:srgbClr val="252525"/>
                </a:solidFill>
                <a:effectLst/>
                <a:uLnTx/>
                <a:uFillTx/>
                <a:latin typeface="微软雅黑"/>
                <a:ea typeface="+mn-ea"/>
                <a:cs typeface="微软雅黑"/>
              </a:rPr>
              <a:t>XPU3</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p:txBody>
      </p:sp>
      <p:pic>
        <p:nvPicPr>
          <p:cNvPr id="286" name="object 286"/>
          <p:cNvPicPr/>
          <p:nvPr/>
        </p:nvPicPr>
        <p:blipFill>
          <a:blip r:embed="rId52" cstate="print"/>
          <a:stretch>
            <a:fillRect/>
          </a:stretch>
        </p:blipFill>
        <p:spPr>
          <a:xfrm>
            <a:off x="7656321" y="4474209"/>
            <a:ext cx="232155" cy="181863"/>
          </a:xfrm>
          <a:prstGeom prst="rect">
            <a:avLst/>
          </a:prstGeom>
        </p:spPr>
      </p:pic>
      <p:sp>
        <p:nvSpPr>
          <p:cNvPr id="287" name="object 287"/>
          <p:cNvSpPr txBox="1"/>
          <p:nvPr/>
        </p:nvSpPr>
        <p:spPr>
          <a:xfrm>
            <a:off x="7734427" y="4496561"/>
            <a:ext cx="77470" cy="13208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700" b="0" i="0" u="none" strike="noStrike" kern="1200" cap="none" spc="-5" normalizeH="0" baseline="0" noProof="0" dirty="0">
                <a:ln>
                  <a:noFill/>
                </a:ln>
                <a:solidFill>
                  <a:srgbClr val="252525"/>
                </a:solidFill>
                <a:effectLst/>
                <a:uLnTx/>
                <a:uFillTx/>
                <a:latin typeface="微软雅黑"/>
                <a:ea typeface="+mn-ea"/>
                <a:cs typeface="微软雅黑"/>
              </a:rPr>
              <a:t>0</a:t>
            </a:r>
            <a:endParaRPr kumimoji="0" sz="7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288" name="object 288"/>
          <p:cNvSpPr txBox="1"/>
          <p:nvPr/>
        </p:nvSpPr>
        <p:spPr>
          <a:xfrm>
            <a:off x="7336535" y="4671059"/>
            <a:ext cx="871855" cy="231775"/>
          </a:xfrm>
          <a:prstGeom prst="rect">
            <a:avLst/>
          </a:prstGeom>
          <a:solidFill>
            <a:srgbClr val="92D050"/>
          </a:solidFill>
        </p:spPr>
        <p:txBody>
          <a:bodyPr vert="horz" wrap="square" lIns="0" tIns="13335" rIns="0" bIns="0" rtlCol="0">
            <a:spAutoFit/>
          </a:bodyPr>
          <a:lstStyle/>
          <a:p>
            <a:pPr marL="81280" marR="0" lvl="0" indent="0" algn="l" defTabSz="914400" rtl="0" eaLnBrk="1" fontAlgn="auto" latinLnBrk="0" hangingPunct="1">
              <a:lnSpc>
                <a:spcPct val="100000"/>
              </a:lnSpc>
              <a:spcBef>
                <a:spcPts val="105"/>
              </a:spcBef>
              <a:spcAft>
                <a:spcPts val="0"/>
              </a:spcAft>
              <a:buClrTx/>
              <a:buSzTx/>
              <a:buFontTx/>
              <a:buNone/>
              <a:tabLst/>
              <a:defRPr/>
            </a:pPr>
            <a:r>
              <a:rPr kumimoji="0" sz="800" b="0" i="0" u="none" strike="noStrike" kern="1200" cap="none" spc="-10" normalizeH="0" baseline="0" noProof="0" dirty="0">
                <a:ln>
                  <a:noFill/>
                </a:ln>
                <a:solidFill>
                  <a:srgbClr val="252525"/>
                </a:solidFill>
                <a:effectLst/>
                <a:uLnTx/>
                <a:uFillTx/>
                <a:latin typeface="微软雅黑"/>
                <a:ea typeface="+mn-ea"/>
                <a:cs typeface="微软雅黑"/>
              </a:rPr>
              <a:t>sum=a+b+c+d</a:t>
            </a:r>
            <a:endParaRPr kumimoji="0" sz="8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289" name="object 289"/>
          <p:cNvGrpSpPr/>
          <p:nvPr/>
        </p:nvGrpSpPr>
        <p:grpSpPr>
          <a:xfrm>
            <a:off x="6901942" y="5513832"/>
            <a:ext cx="1841500" cy="562610"/>
            <a:chOff x="6901942" y="5513832"/>
            <a:chExt cx="1841500" cy="562610"/>
          </a:xfrm>
        </p:grpSpPr>
        <p:pic>
          <p:nvPicPr>
            <p:cNvPr id="290" name="object 290"/>
            <p:cNvPicPr/>
            <p:nvPr/>
          </p:nvPicPr>
          <p:blipFill>
            <a:blip r:embed="rId53" cstate="print"/>
            <a:stretch>
              <a:fillRect/>
            </a:stretch>
          </p:blipFill>
          <p:spPr>
            <a:xfrm>
              <a:off x="6901942" y="5911342"/>
              <a:ext cx="169672" cy="165100"/>
            </a:xfrm>
            <a:prstGeom prst="rect">
              <a:avLst/>
            </a:prstGeom>
          </p:spPr>
        </p:pic>
        <p:sp>
          <p:nvSpPr>
            <p:cNvPr id="291" name="object 291"/>
            <p:cNvSpPr/>
            <p:nvPr/>
          </p:nvSpPr>
          <p:spPr>
            <a:xfrm>
              <a:off x="6948805" y="5513832"/>
              <a:ext cx="76200" cy="405130"/>
            </a:xfrm>
            <a:custGeom>
              <a:avLst/>
              <a:gdLst/>
              <a:ahLst/>
              <a:cxnLst/>
              <a:rect l="l" t="t" r="r" b="b"/>
              <a:pathLst>
                <a:path w="76200" h="405129">
                  <a:moveTo>
                    <a:pt x="31716" y="328522"/>
                  </a:moveTo>
                  <a:lnTo>
                    <a:pt x="0" y="328612"/>
                  </a:lnTo>
                  <a:lnTo>
                    <a:pt x="38353" y="404710"/>
                  </a:lnTo>
                  <a:lnTo>
                    <a:pt x="69838" y="341223"/>
                  </a:lnTo>
                  <a:lnTo>
                    <a:pt x="31750" y="341223"/>
                  </a:lnTo>
                  <a:lnTo>
                    <a:pt x="31716" y="328522"/>
                  </a:lnTo>
                  <a:close/>
                </a:path>
                <a:path w="76200" h="405129">
                  <a:moveTo>
                    <a:pt x="44416" y="328486"/>
                  </a:moveTo>
                  <a:lnTo>
                    <a:pt x="31716" y="328522"/>
                  </a:lnTo>
                  <a:lnTo>
                    <a:pt x="31750" y="341223"/>
                  </a:lnTo>
                  <a:lnTo>
                    <a:pt x="44450" y="341185"/>
                  </a:lnTo>
                  <a:lnTo>
                    <a:pt x="44416" y="328486"/>
                  </a:lnTo>
                  <a:close/>
                </a:path>
                <a:path w="76200" h="405129">
                  <a:moveTo>
                    <a:pt x="76200" y="328396"/>
                  </a:moveTo>
                  <a:lnTo>
                    <a:pt x="44416" y="328486"/>
                  </a:lnTo>
                  <a:lnTo>
                    <a:pt x="44450" y="341185"/>
                  </a:lnTo>
                  <a:lnTo>
                    <a:pt x="31750" y="341223"/>
                  </a:lnTo>
                  <a:lnTo>
                    <a:pt x="69838" y="341223"/>
                  </a:lnTo>
                  <a:lnTo>
                    <a:pt x="76200" y="328396"/>
                  </a:lnTo>
                  <a:close/>
                </a:path>
                <a:path w="76200" h="405129">
                  <a:moveTo>
                    <a:pt x="43561" y="0"/>
                  </a:moveTo>
                  <a:lnTo>
                    <a:pt x="30861" y="0"/>
                  </a:lnTo>
                  <a:lnTo>
                    <a:pt x="31716" y="328522"/>
                  </a:lnTo>
                  <a:lnTo>
                    <a:pt x="44416" y="328486"/>
                  </a:lnTo>
                  <a:lnTo>
                    <a:pt x="43561" y="0"/>
                  </a:lnTo>
                  <a:close/>
                </a:path>
              </a:pathLst>
            </a:custGeom>
            <a:solidFill>
              <a:srgbClr val="D46A4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292" name="object 292"/>
            <p:cNvPicPr/>
            <p:nvPr/>
          </p:nvPicPr>
          <p:blipFill>
            <a:blip r:embed="rId54" cstate="print"/>
            <a:stretch>
              <a:fillRect/>
            </a:stretch>
          </p:blipFill>
          <p:spPr>
            <a:xfrm>
              <a:off x="7473442" y="5911342"/>
              <a:ext cx="171196" cy="165100"/>
            </a:xfrm>
            <a:prstGeom prst="rect">
              <a:avLst/>
            </a:prstGeom>
          </p:spPr>
        </p:pic>
        <p:sp>
          <p:nvSpPr>
            <p:cNvPr id="293" name="object 293"/>
            <p:cNvSpPr/>
            <p:nvPr/>
          </p:nvSpPr>
          <p:spPr>
            <a:xfrm>
              <a:off x="7520305" y="5513832"/>
              <a:ext cx="76200" cy="405130"/>
            </a:xfrm>
            <a:custGeom>
              <a:avLst/>
              <a:gdLst/>
              <a:ahLst/>
              <a:cxnLst/>
              <a:rect l="l" t="t" r="r" b="b"/>
              <a:pathLst>
                <a:path w="76200" h="405129">
                  <a:moveTo>
                    <a:pt x="31716" y="328522"/>
                  </a:moveTo>
                  <a:lnTo>
                    <a:pt x="0" y="328612"/>
                  </a:lnTo>
                  <a:lnTo>
                    <a:pt x="38353" y="404710"/>
                  </a:lnTo>
                  <a:lnTo>
                    <a:pt x="69838" y="341223"/>
                  </a:lnTo>
                  <a:lnTo>
                    <a:pt x="31750" y="341223"/>
                  </a:lnTo>
                  <a:lnTo>
                    <a:pt x="31716" y="328522"/>
                  </a:lnTo>
                  <a:close/>
                </a:path>
                <a:path w="76200" h="405129">
                  <a:moveTo>
                    <a:pt x="44416" y="328486"/>
                  </a:moveTo>
                  <a:lnTo>
                    <a:pt x="31716" y="328522"/>
                  </a:lnTo>
                  <a:lnTo>
                    <a:pt x="31750" y="341223"/>
                  </a:lnTo>
                  <a:lnTo>
                    <a:pt x="44450" y="341185"/>
                  </a:lnTo>
                  <a:lnTo>
                    <a:pt x="44416" y="328486"/>
                  </a:lnTo>
                  <a:close/>
                </a:path>
                <a:path w="76200" h="405129">
                  <a:moveTo>
                    <a:pt x="76200" y="328396"/>
                  </a:moveTo>
                  <a:lnTo>
                    <a:pt x="44416" y="328486"/>
                  </a:lnTo>
                  <a:lnTo>
                    <a:pt x="44450" y="341185"/>
                  </a:lnTo>
                  <a:lnTo>
                    <a:pt x="31750" y="341223"/>
                  </a:lnTo>
                  <a:lnTo>
                    <a:pt x="69838" y="341223"/>
                  </a:lnTo>
                  <a:lnTo>
                    <a:pt x="76200" y="328396"/>
                  </a:lnTo>
                  <a:close/>
                </a:path>
                <a:path w="76200" h="405129">
                  <a:moveTo>
                    <a:pt x="43561" y="0"/>
                  </a:moveTo>
                  <a:lnTo>
                    <a:pt x="30861" y="0"/>
                  </a:lnTo>
                  <a:lnTo>
                    <a:pt x="31716" y="328522"/>
                  </a:lnTo>
                  <a:lnTo>
                    <a:pt x="44416" y="328486"/>
                  </a:lnTo>
                  <a:lnTo>
                    <a:pt x="43561" y="0"/>
                  </a:lnTo>
                  <a:close/>
                </a:path>
              </a:pathLst>
            </a:custGeom>
            <a:solidFill>
              <a:srgbClr val="D46A4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294" name="object 294"/>
            <p:cNvPicPr/>
            <p:nvPr/>
          </p:nvPicPr>
          <p:blipFill>
            <a:blip r:embed="rId53" cstate="print"/>
            <a:stretch>
              <a:fillRect/>
            </a:stretch>
          </p:blipFill>
          <p:spPr>
            <a:xfrm>
              <a:off x="8035798" y="5911342"/>
              <a:ext cx="169672" cy="165100"/>
            </a:xfrm>
            <a:prstGeom prst="rect">
              <a:avLst/>
            </a:prstGeom>
          </p:spPr>
        </p:pic>
        <p:sp>
          <p:nvSpPr>
            <p:cNvPr id="295" name="object 295"/>
            <p:cNvSpPr/>
            <p:nvPr/>
          </p:nvSpPr>
          <p:spPr>
            <a:xfrm>
              <a:off x="8082661" y="5513832"/>
              <a:ext cx="76200" cy="405130"/>
            </a:xfrm>
            <a:custGeom>
              <a:avLst/>
              <a:gdLst/>
              <a:ahLst/>
              <a:cxnLst/>
              <a:rect l="l" t="t" r="r" b="b"/>
              <a:pathLst>
                <a:path w="76200" h="405129">
                  <a:moveTo>
                    <a:pt x="31716" y="328522"/>
                  </a:moveTo>
                  <a:lnTo>
                    <a:pt x="0" y="328612"/>
                  </a:lnTo>
                  <a:lnTo>
                    <a:pt x="38354" y="404710"/>
                  </a:lnTo>
                  <a:lnTo>
                    <a:pt x="69838" y="341223"/>
                  </a:lnTo>
                  <a:lnTo>
                    <a:pt x="31750" y="341223"/>
                  </a:lnTo>
                  <a:lnTo>
                    <a:pt x="31716" y="328522"/>
                  </a:lnTo>
                  <a:close/>
                </a:path>
                <a:path w="76200" h="405129">
                  <a:moveTo>
                    <a:pt x="44416" y="328486"/>
                  </a:moveTo>
                  <a:lnTo>
                    <a:pt x="31716" y="328522"/>
                  </a:lnTo>
                  <a:lnTo>
                    <a:pt x="31750" y="341223"/>
                  </a:lnTo>
                  <a:lnTo>
                    <a:pt x="44450" y="341185"/>
                  </a:lnTo>
                  <a:lnTo>
                    <a:pt x="44416" y="328486"/>
                  </a:lnTo>
                  <a:close/>
                </a:path>
                <a:path w="76200" h="405129">
                  <a:moveTo>
                    <a:pt x="76200" y="328396"/>
                  </a:moveTo>
                  <a:lnTo>
                    <a:pt x="44416" y="328486"/>
                  </a:lnTo>
                  <a:lnTo>
                    <a:pt x="44450" y="341185"/>
                  </a:lnTo>
                  <a:lnTo>
                    <a:pt x="31750" y="341223"/>
                  </a:lnTo>
                  <a:lnTo>
                    <a:pt x="69838" y="341223"/>
                  </a:lnTo>
                  <a:lnTo>
                    <a:pt x="76200" y="328396"/>
                  </a:lnTo>
                  <a:close/>
                </a:path>
                <a:path w="76200" h="405129">
                  <a:moveTo>
                    <a:pt x="43561" y="0"/>
                  </a:moveTo>
                  <a:lnTo>
                    <a:pt x="30861" y="0"/>
                  </a:lnTo>
                  <a:lnTo>
                    <a:pt x="31716" y="328522"/>
                  </a:lnTo>
                  <a:lnTo>
                    <a:pt x="44416" y="328486"/>
                  </a:lnTo>
                  <a:lnTo>
                    <a:pt x="43561" y="0"/>
                  </a:lnTo>
                  <a:close/>
                </a:path>
              </a:pathLst>
            </a:custGeom>
            <a:solidFill>
              <a:srgbClr val="D46A4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296" name="object 296"/>
            <p:cNvPicPr/>
            <p:nvPr/>
          </p:nvPicPr>
          <p:blipFill>
            <a:blip r:embed="rId53" cstate="print"/>
            <a:stretch>
              <a:fillRect/>
            </a:stretch>
          </p:blipFill>
          <p:spPr>
            <a:xfrm>
              <a:off x="8573770" y="5911342"/>
              <a:ext cx="169672" cy="165100"/>
            </a:xfrm>
            <a:prstGeom prst="rect">
              <a:avLst/>
            </a:prstGeom>
          </p:spPr>
        </p:pic>
        <p:sp>
          <p:nvSpPr>
            <p:cNvPr id="297" name="object 297"/>
            <p:cNvSpPr/>
            <p:nvPr/>
          </p:nvSpPr>
          <p:spPr>
            <a:xfrm>
              <a:off x="8620633" y="5513832"/>
              <a:ext cx="76200" cy="405130"/>
            </a:xfrm>
            <a:custGeom>
              <a:avLst/>
              <a:gdLst/>
              <a:ahLst/>
              <a:cxnLst/>
              <a:rect l="l" t="t" r="r" b="b"/>
              <a:pathLst>
                <a:path w="76200" h="405129">
                  <a:moveTo>
                    <a:pt x="31716" y="328522"/>
                  </a:moveTo>
                  <a:lnTo>
                    <a:pt x="0" y="328612"/>
                  </a:lnTo>
                  <a:lnTo>
                    <a:pt x="38353" y="404710"/>
                  </a:lnTo>
                  <a:lnTo>
                    <a:pt x="69838" y="341223"/>
                  </a:lnTo>
                  <a:lnTo>
                    <a:pt x="31750" y="341223"/>
                  </a:lnTo>
                  <a:lnTo>
                    <a:pt x="31716" y="328522"/>
                  </a:lnTo>
                  <a:close/>
                </a:path>
                <a:path w="76200" h="405129">
                  <a:moveTo>
                    <a:pt x="44416" y="328486"/>
                  </a:moveTo>
                  <a:lnTo>
                    <a:pt x="31716" y="328522"/>
                  </a:lnTo>
                  <a:lnTo>
                    <a:pt x="31750" y="341223"/>
                  </a:lnTo>
                  <a:lnTo>
                    <a:pt x="44450" y="341185"/>
                  </a:lnTo>
                  <a:lnTo>
                    <a:pt x="44416" y="328486"/>
                  </a:lnTo>
                  <a:close/>
                </a:path>
                <a:path w="76200" h="405129">
                  <a:moveTo>
                    <a:pt x="76200" y="328396"/>
                  </a:moveTo>
                  <a:lnTo>
                    <a:pt x="44416" y="328486"/>
                  </a:lnTo>
                  <a:lnTo>
                    <a:pt x="44450" y="341185"/>
                  </a:lnTo>
                  <a:lnTo>
                    <a:pt x="31750" y="341223"/>
                  </a:lnTo>
                  <a:lnTo>
                    <a:pt x="69838" y="341223"/>
                  </a:lnTo>
                  <a:lnTo>
                    <a:pt x="76200" y="328396"/>
                  </a:lnTo>
                  <a:close/>
                </a:path>
                <a:path w="76200" h="405129">
                  <a:moveTo>
                    <a:pt x="43561" y="0"/>
                  </a:moveTo>
                  <a:lnTo>
                    <a:pt x="30861" y="0"/>
                  </a:lnTo>
                  <a:lnTo>
                    <a:pt x="31716" y="328522"/>
                  </a:lnTo>
                  <a:lnTo>
                    <a:pt x="44416" y="328486"/>
                  </a:lnTo>
                  <a:lnTo>
                    <a:pt x="43561" y="0"/>
                  </a:lnTo>
                  <a:close/>
                </a:path>
              </a:pathLst>
            </a:custGeom>
            <a:solidFill>
              <a:srgbClr val="D46A4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298" name="object 298"/>
          <p:cNvSpPr txBox="1"/>
          <p:nvPr/>
        </p:nvSpPr>
        <p:spPr>
          <a:xfrm>
            <a:off x="6850760" y="5892462"/>
            <a:ext cx="353695" cy="365760"/>
          </a:xfrm>
          <a:prstGeom prst="rect">
            <a:avLst/>
          </a:prstGeom>
        </p:spPr>
        <p:txBody>
          <a:bodyPr vert="horz" wrap="square" lIns="0" tIns="45720" rIns="0" bIns="0" rtlCol="0">
            <a:spAutoFit/>
          </a:bodyPr>
          <a:lstStyle/>
          <a:p>
            <a:pPr marL="110489" marR="0" lvl="0" indent="0" algn="l" defTabSz="914400" rtl="0" eaLnBrk="1" fontAlgn="auto" latinLnBrk="0" hangingPunct="1">
              <a:lnSpc>
                <a:spcPct val="100000"/>
              </a:lnSpc>
              <a:spcBef>
                <a:spcPts val="360"/>
              </a:spcBef>
              <a:spcAft>
                <a:spcPts val="0"/>
              </a:spcAft>
              <a:buClrTx/>
              <a:buSzTx/>
              <a:buFontTx/>
              <a:buNone/>
              <a:tabLst/>
              <a:defRPr/>
            </a:pPr>
            <a:r>
              <a:rPr kumimoji="0" sz="700" b="0" i="0" u="none" strike="noStrike" kern="1200" cap="none" spc="-5" normalizeH="0" baseline="0" noProof="0" dirty="0">
                <a:ln>
                  <a:noFill/>
                </a:ln>
                <a:solidFill>
                  <a:srgbClr val="252525"/>
                </a:solidFill>
                <a:effectLst/>
                <a:uLnTx/>
                <a:uFillTx/>
                <a:latin typeface="微软雅黑"/>
                <a:ea typeface="+mn-ea"/>
                <a:cs typeface="微软雅黑"/>
              </a:rPr>
              <a:t>0</a:t>
            </a:r>
            <a:endParaRPr kumimoji="0" sz="700" b="0" i="0" u="none" strike="noStrike" kern="1200" cap="none" spc="0" normalizeH="0" baseline="0" noProof="0">
              <a:ln>
                <a:noFill/>
              </a:ln>
              <a:solidFill>
                <a:prstClr val="black"/>
              </a:solidFill>
              <a:effectLst/>
              <a:uLnTx/>
              <a:uFillTx/>
              <a:latin typeface="微软雅黑"/>
              <a:ea typeface="+mn-ea"/>
              <a:cs typeface="微软雅黑"/>
            </a:endParaRPr>
          </a:p>
          <a:p>
            <a:pPr marL="12700" marR="0" lvl="0" indent="0" algn="l" defTabSz="914400" rtl="0" eaLnBrk="1" fontAlgn="auto" latinLnBrk="0" hangingPunct="1">
              <a:lnSpc>
                <a:spcPct val="100000"/>
              </a:lnSpc>
              <a:spcBef>
                <a:spcPts val="380"/>
              </a:spcBef>
              <a:spcAft>
                <a:spcPts val="0"/>
              </a:spcAft>
              <a:buClrTx/>
              <a:buSzTx/>
              <a:buFontTx/>
              <a:buNone/>
              <a:tabLst/>
              <a:defRPr/>
            </a:pPr>
            <a:r>
              <a:rPr kumimoji="0" sz="1000" b="0" i="0" u="none" strike="noStrike" kern="1200" cap="none" spc="-20" normalizeH="0" baseline="0" noProof="0" dirty="0">
                <a:ln>
                  <a:noFill/>
                </a:ln>
                <a:solidFill>
                  <a:srgbClr val="252525"/>
                </a:solidFill>
                <a:effectLst/>
                <a:uLnTx/>
                <a:uFillTx/>
                <a:latin typeface="微软雅黑"/>
                <a:ea typeface="+mn-ea"/>
                <a:cs typeface="微软雅黑"/>
              </a:rPr>
              <a:t>XPU0</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299" name="object 299"/>
          <p:cNvSpPr txBox="1"/>
          <p:nvPr/>
        </p:nvSpPr>
        <p:spPr>
          <a:xfrm>
            <a:off x="7417434" y="5866587"/>
            <a:ext cx="354965" cy="400050"/>
          </a:xfrm>
          <a:prstGeom prst="rect">
            <a:avLst/>
          </a:prstGeom>
        </p:spPr>
        <p:txBody>
          <a:bodyPr vert="horz" wrap="square" lIns="0" tIns="47625" rIns="0" bIns="0" rtlCol="0">
            <a:spAutoFit/>
          </a:bodyPr>
          <a:lstStyle/>
          <a:p>
            <a:pPr marL="104775" marR="0" lvl="0" indent="0" algn="l" defTabSz="914400" rtl="0" eaLnBrk="1" fontAlgn="auto" latinLnBrk="0" hangingPunct="1">
              <a:lnSpc>
                <a:spcPct val="100000"/>
              </a:lnSpc>
              <a:spcBef>
                <a:spcPts val="375"/>
              </a:spcBef>
              <a:spcAft>
                <a:spcPts val="0"/>
              </a:spcAft>
              <a:buClrTx/>
              <a:buSzTx/>
              <a:buFontTx/>
              <a:buNone/>
              <a:tabLst/>
              <a:defRPr/>
            </a:pPr>
            <a:r>
              <a:rPr kumimoji="0" sz="1000" b="0" i="0" u="none" strike="noStrike" kern="1200" cap="none" spc="-5" normalizeH="0" baseline="0" noProof="0" dirty="0">
                <a:ln>
                  <a:noFill/>
                </a:ln>
                <a:solidFill>
                  <a:srgbClr val="252525"/>
                </a:solidFill>
                <a:effectLst/>
                <a:uLnTx/>
                <a:uFillTx/>
                <a:latin typeface="微软雅黑"/>
                <a:ea typeface="+mn-ea"/>
                <a:cs typeface="微软雅黑"/>
              </a:rPr>
              <a:t>1</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a:p>
            <a:pPr marL="12700" marR="0" lvl="0" indent="0" algn="l" defTabSz="914400" rtl="0" eaLnBrk="1" fontAlgn="auto" latinLnBrk="0" hangingPunct="1">
              <a:lnSpc>
                <a:spcPct val="100000"/>
              </a:lnSpc>
              <a:spcBef>
                <a:spcPts val="270"/>
              </a:spcBef>
              <a:spcAft>
                <a:spcPts val="0"/>
              </a:spcAft>
              <a:buClrTx/>
              <a:buSzTx/>
              <a:buFontTx/>
              <a:buNone/>
              <a:tabLst/>
              <a:defRPr/>
            </a:pPr>
            <a:r>
              <a:rPr kumimoji="0" sz="1000" b="0" i="0" u="none" strike="noStrike" kern="1200" cap="none" spc="-20" normalizeH="0" baseline="0" noProof="0" dirty="0">
                <a:ln>
                  <a:noFill/>
                </a:ln>
                <a:solidFill>
                  <a:srgbClr val="252525"/>
                </a:solidFill>
                <a:effectLst/>
                <a:uLnTx/>
                <a:uFillTx/>
                <a:latin typeface="微软雅黑"/>
                <a:ea typeface="+mn-ea"/>
                <a:cs typeface="微软雅黑"/>
              </a:rPr>
              <a:t>XPU1</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300" name="object 300"/>
          <p:cNvSpPr txBox="1"/>
          <p:nvPr/>
        </p:nvSpPr>
        <p:spPr>
          <a:xfrm>
            <a:off x="7973059" y="5849213"/>
            <a:ext cx="889635" cy="434975"/>
          </a:xfrm>
          <a:prstGeom prst="rect">
            <a:avLst/>
          </a:prstGeom>
        </p:spPr>
        <p:txBody>
          <a:bodyPr vert="horz" wrap="square" lIns="0" tIns="64769" rIns="0" bIns="0" rtlCol="0">
            <a:spAutoFit/>
          </a:bodyPr>
          <a:lstStyle/>
          <a:p>
            <a:pPr marL="111125" marR="0" lvl="0" indent="0" algn="l" defTabSz="914400" rtl="0" eaLnBrk="1" fontAlgn="auto" latinLnBrk="0" hangingPunct="1">
              <a:lnSpc>
                <a:spcPct val="100000"/>
              </a:lnSpc>
              <a:spcBef>
                <a:spcPts val="509"/>
              </a:spcBef>
              <a:spcAft>
                <a:spcPts val="0"/>
              </a:spcAft>
              <a:buClrTx/>
              <a:buSzTx/>
              <a:buFontTx/>
              <a:buNone/>
              <a:tabLst>
                <a:tab pos="648970" algn="l"/>
              </a:tabLst>
              <a:defRPr/>
            </a:pPr>
            <a:r>
              <a:rPr kumimoji="0" sz="1000" b="0" i="0" u="none" strike="noStrike" kern="1200" cap="none" spc="-50" normalizeH="0" baseline="0" noProof="0" dirty="0">
                <a:ln>
                  <a:noFill/>
                </a:ln>
                <a:solidFill>
                  <a:srgbClr val="252525"/>
                </a:solidFill>
                <a:effectLst/>
                <a:uLnTx/>
                <a:uFillTx/>
                <a:latin typeface="微软雅黑"/>
                <a:ea typeface="+mn-ea"/>
                <a:cs typeface="微软雅黑"/>
              </a:rPr>
              <a:t>2</a:t>
            </a:r>
            <a:r>
              <a:rPr kumimoji="0" sz="1000" b="0" i="0" u="none" strike="noStrike" kern="1200" cap="none" spc="0" normalizeH="0" baseline="0" noProof="0" dirty="0">
                <a:ln>
                  <a:noFill/>
                </a:ln>
                <a:solidFill>
                  <a:srgbClr val="252525"/>
                </a:solidFill>
                <a:effectLst/>
                <a:uLnTx/>
                <a:uFillTx/>
                <a:latin typeface="微软雅黑"/>
                <a:ea typeface="+mn-ea"/>
                <a:cs typeface="微软雅黑"/>
              </a:rPr>
              <a:t>	</a:t>
            </a:r>
            <a:r>
              <a:rPr kumimoji="0" sz="1000" b="0" i="0" u="none" strike="noStrike" kern="1200" cap="none" spc="-50" normalizeH="0" baseline="0" noProof="0" dirty="0">
                <a:ln>
                  <a:noFill/>
                </a:ln>
                <a:solidFill>
                  <a:srgbClr val="252525"/>
                </a:solidFill>
                <a:effectLst/>
                <a:uLnTx/>
                <a:uFillTx/>
                <a:latin typeface="微软雅黑"/>
                <a:ea typeface="+mn-ea"/>
                <a:cs typeface="微软雅黑"/>
              </a:rPr>
              <a:t>3</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a:p>
            <a:pPr marL="12700" marR="0" lvl="0" indent="0" algn="l" defTabSz="914400" rtl="0" eaLnBrk="1" fontAlgn="auto" latinLnBrk="0" hangingPunct="1">
              <a:lnSpc>
                <a:spcPct val="100000"/>
              </a:lnSpc>
              <a:spcBef>
                <a:spcPts val="409"/>
              </a:spcBef>
              <a:spcAft>
                <a:spcPts val="0"/>
              </a:spcAft>
              <a:buClrTx/>
              <a:buSzTx/>
              <a:buFontTx/>
              <a:buNone/>
              <a:tabLst>
                <a:tab pos="548005" algn="l"/>
              </a:tabLst>
              <a:defRPr/>
            </a:pPr>
            <a:r>
              <a:rPr kumimoji="0" sz="1500" b="0" i="0" u="none" strike="noStrike" kern="1200" cap="none" spc="-30" normalizeH="0" baseline="2777" noProof="0" dirty="0">
                <a:ln>
                  <a:noFill/>
                </a:ln>
                <a:solidFill>
                  <a:srgbClr val="252525"/>
                </a:solidFill>
                <a:effectLst/>
                <a:uLnTx/>
                <a:uFillTx/>
                <a:latin typeface="微软雅黑"/>
                <a:ea typeface="+mn-ea"/>
                <a:cs typeface="微软雅黑"/>
              </a:rPr>
              <a:t>XPU2</a:t>
            </a:r>
            <a:r>
              <a:rPr kumimoji="0" sz="1500" b="0" i="0" u="none" strike="noStrike" kern="1200" cap="none" spc="0" normalizeH="0" baseline="2777" noProof="0" dirty="0">
                <a:ln>
                  <a:noFill/>
                </a:ln>
                <a:solidFill>
                  <a:srgbClr val="252525"/>
                </a:solidFill>
                <a:effectLst/>
                <a:uLnTx/>
                <a:uFillTx/>
                <a:latin typeface="微软雅黑"/>
                <a:ea typeface="+mn-ea"/>
                <a:cs typeface="微软雅黑"/>
              </a:rPr>
              <a:t>	</a:t>
            </a:r>
            <a:r>
              <a:rPr kumimoji="0" sz="1000" b="0" i="0" u="none" strike="noStrike" kern="1200" cap="none" spc="-20" normalizeH="0" baseline="0" noProof="0" dirty="0">
                <a:ln>
                  <a:noFill/>
                </a:ln>
                <a:solidFill>
                  <a:srgbClr val="252525"/>
                </a:solidFill>
                <a:effectLst/>
                <a:uLnTx/>
                <a:uFillTx/>
                <a:latin typeface="微软雅黑"/>
                <a:ea typeface="+mn-ea"/>
                <a:cs typeface="微软雅黑"/>
              </a:rPr>
              <a:t>XPU3</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301" name="object 301"/>
          <p:cNvGrpSpPr/>
          <p:nvPr/>
        </p:nvGrpSpPr>
        <p:grpSpPr>
          <a:xfrm>
            <a:off x="6900418" y="5292852"/>
            <a:ext cx="2058035" cy="347980"/>
            <a:chOff x="6900418" y="5292852"/>
            <a:chExt cx="2058035" cy="347980"/>
          </a:xfrm>
        </p:grpSpPr>
        <p:sp>
          <p:nvSpPr>
            <p:cNvPr id="302" name="object 302"/>
            <p:cNvSpPr/>
            <p:nvPr/>
          </p:nvSpPr>
          <p:spPr>
            <a:xfrm>
              <a:off x="6906768" y="5362956"/>
              <a:ext cx="157480" cy="151130"/>
            </a:xfrm>
            <a:custGeom>
              <a:avLst/>
              <a:gdLst/>
              <a:ahLst/>
              <a:cxnLst/>
              <a:rect l="l" t="t" r="r" b="b"/>
              <a:pathLst>
                <a:path w="157479" h="151129">
                  <a:moveTo>
                    <a:pt x="0" y="75438"/>
                  </a:moveTo>
                  <a:lnTo>
                    <a:pt x="6173" y="46077"/>
                  </a:lnTo>
                  <a:lnTo>
                    <a:pt x="23002" y="22098"/>
                  </a:lnTo>
                  <a:lnTo>
                    <a:pt x="47952" y="5929"/>
                  </a:lnTo>
                  <a:lnTo>
                    <a:pt x="78485" y="0"/>
                  </a:lnTo>
                  <a:lnTo>
                    <a:pt x="109019" y="5929"/>
                  </a:lnTo>
                  <a:lnTo>
                    <a:pt x="133969" y="22098"/>
                  </a:lnTo>
                  <a:lnTo>
                    <a:pt x="150798" y="46077"/>
                  </a:lnTo>
                  <a:lnTo>
                    <a:pt x="156972" y="75438"/>
                  </a:lnTo>
                  <a:lnTo>
                    <a:pt x="150798" y="104798"/>
                  </a:lnTo>
                  <a:lnTo>
                    <a:pt x="133969" y="128778"/>
                  </a:lnTo>
                  <a:lnTo>
                    <a:pt x="109019" y="144946"/>
                  </a:lnTo>
                  <a:lnTo>
                    <a:pt x="78485" y="150876"/>
                  </a:lnTo>
                  <a:lnTo>
                    <a:pt x="47952" y="144946"/>
                  </a:lnTo>
                  <a:lnTo>
                    <a:pt x="23002" y="128778"/>
                  </a:lnTo>
                  <a:lnTo>
                    <a:pt x="6173" y="104798"/>
                  </a:lnTo>
                  <a:lnTo>
                    <a:pt x="0" y="75438"/>
                  </a:lnTo>
                  <a:close/>
                </a:path>
              </a:pathLst>
            </a:custGeom>
            <a:ln w="12700">
              <a:solidFill>
                <a:srgbClr val="E6001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303" name="object 303"/>
            <p:cNvPicPr/>
            <p:nvPr/>
          </p:nvPicPr>
          <p:blipFill>
            <a:blip r:embed="rId55" cstate="print"/>
            <a:stretch>
              <a:fillRect/>
            </a:stretch>
          </p:blipFill>
          <p:spPr>
            <a:xfrm>
              <a:off x="7034784" y="5347754"/>
              <a:ext cx="188937" cy="198081"/>
            </a:xfrm>
            <a:prstGeom prst="rect">
              <a:avLst/>
            </a:prstGeom>
          </p:spPr>
        </p:pic>
        <p:pic>
          <p:nvPicPr>
            <p:cNvPr id="304" name="object 304"/>
            <p:cNvPicPr/>
            <p:nvPr/>
          </p:nvPicPr>
          <p:blipFill>
            <a:blip r:embed="rId56" cstate="print"/>
            <a:stretch>
              <a:fillRect/>
            </a:stretch>
          </p:blipFill>
          <p:spPr>
            <a:xfrm>
              <a:off x="6978396" y="5292852"/>
              <a:ext cx="303326" cy="347535"/>
            </a:xfrm>
            <a:prstGeom prst="rect">
              <a:avLst/>
            </a:prstGeom>
          </p:spPr>
        </p:pic>
        <p:sp>
          <p:nvSpPr>
            <p:cNvPr id="305" name="object 305"/>
            <p:cNvSpPr/>
            <p:nvPr/>
          </p:nvSpPr>
          <p:spPr>
            <a:xfrm>
              <a:off x="7082028" y="5375148"/>
              <a:ext cx="99060" cy="108585"/>
            </a:xfrm>
            <a:custGeom>
              <a:avLst/>
              <a:gdLst/>
              <a:ahLst/>
              <a:cxnLst/>
              <a:rect l="l" t="t" r="r" b="b"/>
              <a:pathLst>
                <a:path w="99059" h="108585">
                  <a:moveTo>
                    <a:pt x="99059" y="0"/>
                  </a:moveTo>
                  <a:lnTo>
                    <a:pt x="0" y="0"/>
                  </a:lnTo>
                  <a:lnTo>
                    <a:pt x="0" y="108203"/>
                  </a:lnTo>
                  <a:lnTo>
                    <a:pt x="99059" y="108203"/>
                  </a:lnTo>
                  <a:lnTo>
                    <a:pt x="99059" y="0"/>
                  </a:lnTo>
                  <a:close/>
                </a:path>
              </a:pathLst>
            </a:custGeom>
            <a:solidFill>
              <a:srgbClr val="00AE4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306" name="object 306"/>
            <p:cNvSpPr/>
            <p:nvPr/>
          </p:nvSpPr>
          <p:spPr>
            <a:xfrm>
              <a:off x="7082028" y="5375148"/>
              <a:ext cx="99060" cy="108585"/>
            </a:xfrm>
            <a:custGeom>
              <a:avLst/>
              <a:gdLst/>
              <a:ahLst/>
              <a:cxnLst/>
              <a:rect l="l" t="t" r="r" b="b"/>
              <a:pathLst>
                <a:path w="99059" h="108585">
                  <a:moveTo>
                    <a:pt x="0" y="108203"/>
                  </a:moveTo>
                  <a:lnTo>
                    <a:pt x="99059" y="108203"/>
                  </a:lnTo>
                  <a:lnTo>
                    <a:pt x="99059" y="0"/>
                  </a:lnTo>
                  <a:lnTo>
                    <a:pt x="0" y="0"/>
                  </a:lnTo>
                  <a:lnTo>
                    <a:pt x="0" y="108203"/>
                  </a:lnTo>
                  <a:close/>
                </a:path>
              </a:pathLst>
            </a:custGeom>
            <a:ln w="9525">
              <a:solidFill>
                <a:srgbClr val="00AE4D"/>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307" name="object 307"/>
            <p:cNvSpPr/>
            <p:nvPr/>
          </p:nvSpPr>
          <p:spPr>
            <a:xfrm>
              <a:off x="7479792" y="5362956"/>
              <a:ext cx="157480" cy="151130"/>
            </a:xfrm>
            <a:custGeom>
              <a:avLst/>
              <a:gdLst/>
              <a:ahLst/>
              <a:cxnLst/>
              <a:rect l="l" t="t" r="r" b="b"/>
              <a:pathLst>
                <a:path w="157479" h="151129">
                  <a:moveTo>
                    <a:pt x="0" y="75438"/>
                  </a:moveTo>
                  <a:lnTo>
                    <a:pt x="6173" y="46077"/>
                  </a:lnTo>
                  <a:lnTo>
                    <a:pt x="23002" y="22098"/>
                  </a:lnTo>
                  <a:lnTo>
                    <a:pt x="47952" y="5929"/>
                  </a:lnTo>
                  <a:lnTo>
                    <a:pt x="78485" y="0"/>
                  </a:lnTo>
                  <a:lnTo>
                    <a:pt x="109019" y="5929"/>
                  </a:lnTo>
                  <a:lnTo>
                    <a:pt x="133969" y="22098"/>
                  </a:lnTo>
                  <a:lnTo>
                    <a:pt x="150798" y="46077"/>
                  </a:lnTo>
                  <a:lnTo>
                    <a:pt x="156972" y="75438"/>
                  </a:lnTo>
                  <a:lnTo>
                    <a:pt x="150798" y="104798"/>
                  </a:lnTo>
                  <a:lnTo>
                    <a:pt x="133969" y="128778"/>
                  </a:lnTo>
                  <a:lnTo>
                    <a:pt x="109019" y="144946"/>
                  </a:lnTo>
                  <a:lnTo>
                    <a:pt x="78485" y="150876"/>
                  </a:lnTo>
                  <a:lnTo>
                    <a:pt x="47952" y="144946"/>
                  </a:lnTo>
                  <a:lnTo>
                    <a:pt x="23002" y="128778"/>
                  </a:lnTo>
                  <a:lnTo>
                    <a:pt x="6173" y="104798"/>
                  </a:lnTo>
                  <a:lnTo>
                    <a:pt x="0" y="75438"/>
                  </a:lnTo>
                  <a:close/>
                </a:path>
              </a:pathLst>
            </a:custGeom>
            <a:ln w="12700">
              <a:solidFill>
                <a:srgbClr val="E6001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308" name="object 308"/>
            <p:cNvPicPr/>
            <p:nvPr/>
          </p:nvPicPr>
          <p:blipFill>
            <a:blip r:embed="rId55" cstate="print"/>
            <a:stretch>
              <a:fillRect/>
            </a:stretch>
          </p:blipFill>
          <p:spPr>
            <a:xfrm>
              <a:off x="7607808" y="5347754"/>
              <a:ext cx="188937" cy="198081"/>
            </a:xfrm>
            <a:prstGeom prst="rect">
              <a:avLst/>
            </a:prstGeom>
          </p:spPr>
        </p:pic>
        <p:pic>
          <p:nvPicPr>
            <p:cNvPr id="309" name="object 309"/>
            <p:cNvPicPr/>
            <p:nvPr/>
          </p:nvPicPr>
          <p:blipFill>
            <a:blip r:embed="rId57" cstate="print"/>
            <a:stretch>
              <a:fillRect/>
            </a:stretch>
          </p:blipFill>
          <p:spPr>
            <a:xfrm>
              <a:off x="7545324" y="5292852"/>
              <a:ext cx="313969" cy="347535"/>
            </a:xfrm>
            <a:prstGeom prst="rect">
              <a:avLst/>
            </a:prstGeom>
          </p:spPr>
        </p:pic>
        <p:sp>
          <p:nvSpPr>
            <p:cNvPr id="310" name="object 310"/>
            <p:cNvSpPr/>
            <p:nvPr/>
          </p:nvSpPr>
          <p:spPr>
            <a:xfrm>
              <a:off x="7655052" y="5375148"/>
              <a:ext cx="99060" cy="108585"/>
            </a:xfrm>
            <a:custGeom>
              <a:avLst/>
              <a:gdLst/>
              <a:ahLst/>
              <a:cxnLst/>
              <a:rect l="l" t="t" r="r" b="b"/>
              <a:pathLst>
                <a:path w="99059" h="108585">
                  <a:moveTo>
                    <a:pt x="99059" y="0"/>
                  </a:moveTo>
                  <a:lnTo>
                    <a:pt x="0" y="0"/>
                  </a:lnTo>
                  <a:lnTo>
                    <a:pt x="0" y="108203"/>
                  </a:lnTo>
                  <a:lnTo>
                    <a:pt x="99059" y="108203"/>
                  </a:lnTo>
                  <a:lnTo>
                    <a:pt x="99059" y="0"/>
                  </a:lnTo>
                  <a:close/>
                </a:path>
              </a:pathLst>
            </a:custGeom>
            <a:solidFill>
              <a:srgbClr val="EB7B2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311" name="object 311"/>
            <p:cNvSpPr/>
            <p:nvPr/>
          </p:nvSpPr>
          <p:spPr>
            <a:xfrm>
              <a:off x="7655052" y="5375148"/>
              <a:ext cx="99060" cy="108585"/>
            </a:xfrm>
            <a:custGeom>
              <a:avLst/>
              <a:gdLst/>
              <a:ahLst/>
              <a:cxnLst/>
              <a:rect l="l" t="t" r="r" b="b"/>
              <a:pathLst>
                <a:path w="99059" h="108585">
                  <a:moveTo>
                    <a:pt x="0" y="108203"/>
                  </a:moveTo>
                  <a:lnTo>
                    <a:pt x="99059" y="108203"/>
                  </a:lnTo>
                  <a:lnTo>
                    <a:pt x="99059" y="0"/>
                  </a:lnTo>
                  <a:lnTo>
                    <a:pt x="0" y="0"/>
                  </a:lnTo>
                  <a:lnTo>
                    <a:pt x="0" y="108203"/>
                  </a:lnTo>
                  <a:close/>
                </a:path>
              </a:pathLst>
            </a:custGeom>
            <a:ln w="9525">
              <a:solidFill>
                <a:srgbClr val="EB7B2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312" name="object 312"/>
            <p:cNvSpPr/>
            <p:nvPr/>
          </p:nvSpPr>
          <p:spPr>
            <a:xfrm>
              <a:off x="8040624" y="5362956"/>
              <a:ext cx="157480" cy="151130"/>
            </a:xfrm>
            <a:custGeom>
              <a:avLst/>
              <a:gdLst/>
              <a:ahLst/>
              <a:cxnLst/>
              <a:rect l="l" t="t" r="r" b="b"/>
              <a:pathLst>
                <a:path w="157479" h="151129">
                  <a:moveTo>
                    <a:pt x="0" y="75438"/>
                  </a:moveTo>
                  <a:lnTo>
                    <a:pt x="6173" y="46077"/>
                  </a:lnTo>
                  <a:lnTo>
                    <a:pt x="23002" y="22098"/>
                  </a:lnTo>
                  <a:lnTo>
                    <a:pt x="47952" y="5929"/>
                  </a:lnTo>
                  <a:lnTo>
                    <a:pt x="78485" y="0"/>
                  </a:lnTo>
                  <a:lnTo>
                    <a:pt x="109019" y="5929"/>
                  </a:lnTo>
                  <a:lnTo>
                    <a:pt x="133969" y="22098"/>
                  </a:lnTo>
                  <a:lnTo>
                    <a:pt x="150798" y="46077"/>
                  </a:lnTo>
                  <a:lnTo>
                    <a:pt x="156972" y="75438"/>
                  </a:lnTo>
                  <a:lnTo>
                    <a:pt x="150798" y="104798"/>
                  </a:lnTo>
                  <a:lnTo>
                    <a:pt x="133969" y="128778"/>
                  </a:lnTo>
                  <a:lnTo>
                    <a:pt x="109019" y="144946"/>
                  </a:lnTo>
                  <a:lnTo>
                    <a:pt x="78485" y="150876"/>
                  </a:lnTo>
                  <a:lnTo>
                    <a:pt x="47952" y="144946"/>
                  </a:lnTo>
                  <a:lnTo>
                    <a:pt x="23002" y="128778"/>
                  </a:lnTo>
                  <a:lnTo>
                    <a:pt x="6173" y="104798"/>
                  </a:lnTo>
                  <a:lnTo>
                    <a:pt x="0" y="75438"/>
                  </a:lnTo>
                  <a:close/>
                </a:path>
              </a:pathLst>
            </a:custGeom>
            <a:ln w="12700">
              <a:solidFill>
                <a:srgbClr val="E6001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313" name="object 313"/>
            <p:cNvPicPr/>
            <p:nvPr/>
          </p:nvPicPr>
          <p:blipFill>
            <a:blip r:embed="rId55" cstate="print"/>
            <a:stretch>
              <a:fillRect/>
            </a:stretch>
          </p:blipFill>
          <p:spPr>
            <a:xfrm>
              <a:off x="8168640" y="5347754"/>
              <a:ext cx="188937" cy="198081"/>
            </a:xfrm>
            <a:prstGeom prst="rect">
              <a:avLst/>
            </a:prstGeom>
          </p:spPr>
        </p:pic>
        <p:pic>
          <p:nvPicPr>
            <p:cNvPr id="314" name="object 314"/>
            <p:cNvPicPr/>
            <p:nvPr/>
          </p:nvPicPr>
          <p:blipFill>
            <a:blip r:embed="rId58" cstate="print"/>
            <a:stretch>
              <a:fillRect/>
            </a:stretch>
          </p:blipFill>
          <p:spPr>
            <a:xfrm>
              <a:off x="8115300" y="5292852"/>
              <a:ext cx="297179" cy="347535"/>
            </a:xfrm>
            <a:prstGeom prst="rect">
              <a:avLst/>
            </a:prstGeom>
          </p:spPr>
        </p:pic>
        <p:sp>
          <p:nvSpPr>
            <p:cNvPr id="315" name="object 315"/>
            <p:cNvSpPr/>
            <p:nvPr/>
          </p:nvSpPr>
          <p:spPr>
            <a:xfrm>
              <a:off x="8215884" y="5375148"/>
              <a:ext cx="99060" cy="108585"/>
            </a:xfrm>
            <a:custGeom>
              <a:avLst/>
              <a:gdLst/>
              <a:ahLst/>
              <a:cxnLst/>
              <a:rect l="l" t="t" r="r" b="b"/>
              <a:pathLst>
                <a:path w="99059" h="108585">
                  <a:moveTo>
                    <a:pt x="99059" y="0"/>
                  </a:moveTo>
                  <a:lnTo>
                    <a:pt x="0" y="0"/>
                  </a:lnTo>
                  <a:lnTo>
                    <a:pt x="0" y="108203"/>
                  </a:lnTo>
                  <a:lnTo>
                    <a:pt x="99059" y="108203"/>
                  </a:lnTo>
                  <a:lnTo>
                    <a:pt x="99059" y="0"/>
                  </a:lnTo>
                  <a:close/>
                </a:path>
              </a:pathLst>
            </a:custGeom>
            <a:solidFill>
              <a:srgbClr val="6EAB4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316" name="object 316"/>
            <p:cNvSpPr/>
            <p:nvPr/>
          </p:nvSpPr>
          <p:spPr>
            <a:xfrm>
              <a:off x="8215884" y="5375148"/>
              <a:ext cx="99060" cy="108585"/>
            </a:xfrm>
            <a:custGeom>
              <a:avLst/>
              <a:gdLst/>
              <a:ahLst/>
              <a:cxnLst/>
              <a:rect l="l" t="t" r="r" b="b"/>
              <a:pathLst>
                <a:path w="99059" h="108585">
                  <a:moveTo>
                    <a:pt x="0" y="108203"/>
                  </a:moveTo>
                  <a:lnTo>
                    <a:pt x="99059" y="108203"/>
                  </a:lnTo>
                  <a:lnTo>
                    <a:pt x="99059" y="0"/>
                  </a:lnTo>
                  <a:lnTo>
                    <a:pt x="0" y="0"/>
                  </a:lnTo>
                  <a:lnTo>
                    <a:pt x="0" y="108203"/>
                  </a:lnTo>
                  <a:close/>
                </a:path>
              </a:pathLst>
            </a:custGeom>
            <a:ln w="9525">
              <a:solidFill>
                <a:srgbClr val="6EAB4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317" name="object 317"/>
            <p:cNvSpPr/>
            <p:nvPr/>
          </p:nvSpPr>
          <p:spPr>
            <a:xfrm>
              <a:off x="8578596" y="5362956"/>
              <a:ext cx="157480" cy="151130"/>
            </a:xfrm>
            <a:custGeom>
              <a:avLst/>
              <a:gdLst/>
              <a:ahLst/>
              <a:cxnLst/>
              <a:rect l="l" t="t" r="r" b="b"/>
              <a:pathLst>
                <a:path w="157479" h="151129">
                  <a:moveTo>
                    <a:pt x="0" y="75438"/>
                  </a:moveTo>
                  <a:lnTo>
                    <a:pt x="6173" y="46077"/>
                  </a:lnTo>
                  <a:lnTo>
                    <a:pt x="23002" y="22098"/>
                  </a:lnTo>
                  <a:lnTo>
                    <a:pt x="47952" y="5929"/>
                  </a:lnTo>
                  <a:lnTo>
                    <a:pt x="78485" y="0"/>
                  </a:lnTo>
                  <a:lnTo>
                    <a:pt x="109019" y="5929"/>
                  </a:lnTo>
                  <a:lnTo>
                    <a:pt x="133969" y="22098"/>
                  </a:lnTo>
                  <a:lnTo>
                    <a:pt x="150798" y="46077"/>
                  </a:lnTo>
                  <a:lnTo>
                    <a:pt x="156972" y="75438"/>
                  </a:lnTo>
                  <a:lnTo>
                    <a:pt x="150798" y="104798"/>
                  </a:lnTo>
                  <a:lnTo>
                    <a:pt x="133969" y="128778"/>
                  </a:lnTo>
                  <a:lnTo>
                    <a:pt x="109019" y="144946"/>
                  </a:lnTo>
                  <a:lnTo>
                    <a:pt x="78485" y="150876"/>
                  </a:lnTo>
                  <a:lnTo>
                    <a:pt x="47952" y="144946"/>
                  </a:lnTo>
                  <a:lnTo>
                    <a:pt x="23002" y="128778"/>
                  </a:lnTo>
                  <a:lnTo>
                    <a:pt x="6173" y="104798"/>
                  </a:lnTo>
                  <a:lnTo>
                    <a:pt x="0" y="75438"/>
                  </a:lnTo>
                  <a:close/>
                </a:path>
              </a:pathLst>
            </a:custGeom>
            <a:ln w="12700">
              <a:solidFill>
                <a:srgbClr val="E6001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318" name="object 318"/>
            <p:cNvPicPr/>
            <p:nvPr/>
          </p:nvPicPr>
          <p:blipFill>
            <a:blip r:embed="rId55" cstate="print"/>
            <a:stretch>
              <a:fillRect/>
            </a:stretch>
          </p:blipFill>
          <p:spPr>
            <a:xfrm>
              <a:off x="8706612" y="5347754"/>
              <a:ext cx="188937" cy="198081"/>
            </a:xfrm>
            <a:prstGeom prst="rect">
              <a:avLst/>
            </a:prstGeom>
          </p:spPr>
        </p:pic>
        <p:pic>
          <p:nvPicPr>
            <p:cNvPr id="319" name="object 319"/>
            <p:cNvPicPr/>
            <p:nvPr/>
          </p:nvPicPr>
          <p:blipFill>
            <a:blip r:embed="rId59" cstate="print"/>
            <a:stretch>
              <a:fillRect/>
            </a:stretch>
          </p:blipFill>
          <p:spPr>
            <a:xfrm>
              <a:off x="8644128" y="5292852"/>
              <a:ext cx="313969" cy="347535"/>
            </a:xfrm>
            <a:prstGeom prst="rect">
              <a:avLst/>
            </a:prstGeom>
          </p:spPr>
        </p:pic>
        <p:sp>
          <p:nvSpPr>
            <p:cNvPr id="320" name="object 320"/>
            <p:cNvSpPr/>
            <p:nvPr/>
          </p:nvSpPr>
          <p:spPr>
            <a:xfrm>
              <a:off x="8753856" y="5375148"/>
              <a:ext cx="99060" cy="108585"/>
            </a:xfrm>
            <a:custGeom>
              <a:avLst/>
              <a:gdLst/>
              <a:ahLst/>
              <a:cxnLst/>
              <a:rect l="l" t="t" r="r" b="b"/>
              <a:pathLst>
                <a:path w="99059" h="108585">
                  <a:moveTo>
                    <a:pt x="99059" y="0"/>
                  </a:moveTo>
                  <a:lnTo>
                    <a:pt x="0" y="0"/>
                  </a:lnTo>
                  <a:lnTo>
                    <a:pt x="0" y="108203"/>
                  </a:lnTo>
                  <a:lnTo>
                    <a:pt x="99059" y="108203"/>
                  </a:lnTo>
                  <a:lnTo>
                    <a:pt x="99059" y="0"/>
                  </a:lnTo>
                  <a:close/>
                </a:path>
              </a:pathLst>
            </a:custGeom>
            <a:solidFill>
              <a:srgbClr val="FCBD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321" name="object 321"/>
            <p:cNvSpPr/>
            <p:nvPr/>
          </p:nvSpPr>
          <p:spPr>
            <a:xfrm>
              <a:off x="8753856" y="5375148"/>
              <a:ext cx="99060" cy="108585"/>
            </a:xfrm>
            <a:custGeom>
              <a:avLst/>
              <a:gdLst/>
              <a:ahLst/>
              <a:cxnLst/>
              <a:rect l="l" t="t" r="r" b="b"/>
              <a:pathLst>
                <a:path w="99059" h="108585">
                  <a:moveTo>
                    <a:pt x="0" y="108203"/>
                  </a:moveTo>
                  <a:lnTo>
                    <a:pt x="99059" y="108203"/>
                  </a:lnTo>
                  <a:lnTo>
                    <a:pt x="99059" y="0"/>
                  </a:lnTo>
                  <a:lnTo>
                    <a:pt x="0" y="0"/>
                  </a:lnTo>
                  <a:lnTo>
                    <a:pt x="0" y="108203"/>
                  </a:lnTo>
                  <a:close/>
                </a:path>
              </a:pathLst>
            </a:custGeom>
            <a:ln w="9525">
              <a:solidFill>
                <a:srgbClr val="FCBD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322" name="object 322"/>
          <p:cNvSpPr txBox="1"/>
          <p:nvPr/>
        </p:nvSpPr>
        <p:spPr>
          <a:xfrm>
            <a:off x="6785102" y="5173116"/>
            <a:ext cx="1018540" cy="349885"/>
          </a:xfrm>
          <a:prstGeom prst="rect">
            <a:avLst/>
          </a:prstGeom>
        </p:spPr>
        <p:txBody>
          <a:bodyPr vert="horz" wrap="square" lIns="0" tIns="22225" rIns="0" bIns="0" rtlCol="0">
            <a:spAutoFit/>
          </a:bodyPr>
          <a:lstStyle/>
          <a:p>
            <a:pPr marL="38100" marR="0" lvl="0" indent="0" algn="l" defTabSz="914400" rtl="0" eaLnBrk="1" fontAlgn="auto" latinLnBrk="0" hangingPunct="1">
              <a:lnSpc>
                <a:spcPct val="100000"/>
              </a:lnSpc>
              <a:spcBef>
                <a:spcPts val="175"/>
              </a:spcBef>
              <a:spcAft>
                <a:spcPts val="0"/>
              </a:spcAft>
              <a:buClrTx/>
              <a:buSzTx/>
              <a:buFontTx/>
              <a:buNone/>
              <a:tabLst>
                <a:tab pos="651510" algn="l"/>
              </a:tabLst>
              <a:defRPr/>
            </a:pPr>
            <a:r>
              <a:rPr kumimoji="0" sz="1000" b="0" i="0" u="none" strike="noStrike" kern="1200" cap="none" spc="-20" normalizeH="0" baseline="0" noProof="0" dirty="0">
                <a:ln>
                  <a:noFill/>
                </a:ln>
                <a:solidFill>
                  <a:srgbClr val="252525"/>
                </a:solidFill>
                <a:effectLst/>
                <a:uLnTx/>
                <a:uFillTx/>
                <a:latin typeface="微软雅黑"/>
                <a:ea typeface="+mn-ea"/>
                <a:cs typeface="微软雅黑"/>
              </a:rPr>
              <a:t>XPU0</a:t>
            </a:r>
            <a:r>
              <a:rPr kumimoji="0" sz="1000" b="0" i="0" u="none" strike="noStrike" kern="1200" cap="none" spc="0" normalizeH="0" baseline="0" noProof="0" dirty="0">
                <a:ln>
                  <a:noFill/>
                </a:ln>
                <a:solidFill>
                  <a:srgbClr val="252525"/>
                </a:solidFill>
                <a:effectLst/>
                <a:uLnTx/>
                <a:uFillTx/>
                <a:latin typeface="微软雅黑"/>
                <a:ea typeface="+mn-ea"/>
                <a:cs typeface="微软雅黑"/>
              </a:rPr>
              <a:t>	</a:t>
            </a:r>
            <a:r>
              <a:rPr kumimoji="0" sz="1000" b="0" i="0" u="none" strike="noStrike" kern="1200" cap="none" spc="-20" normalizeH="0" baseline="0" noProof="0" dirty="0">
                <a:ln>
                  <a:noFill/>
                </a:ln>
                <a:solidFill>
                  <a:srgbClr val="252525"/>
                </a:solidFill>
                <a:effectLst/>
                <a:uLnTx/>
                <a:uFillTx/>
                <a:latin typeface="微软雅黑"/>
                <a:ea typeface="+mn-ea"/>
                <a:cs typeface="微软雅黑"/>
              </a:rPr>
              <a:t>XPU1</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a:p>
            <a:pPr marL="174625" marR="0" lvl="0" indent="0" algn="l" defTabSz="914400" rtl="0" eaLnBrk="1" fontAlgn="auto" latinLnBrk="0" hangingPunct="1">
              <a:lnSpc>
                <a:spcPct val="100000"/>
              </a:lnSpc>
              <a:spcBef>
                <a:spcPts val="80"/>
              </a:spcBef>
              <a:spcAft>
                <a:spcPts val="0"/>
              </a:spcAft>
              <a:buClrTx/>
              <a:buSzTx/>
              <a:buFontTx/>
              <a:buNone/>
              <a:tabLst>
                <a:tab pos="736600" algn="l"/>
              </a:tabLst>
              <a:defRPr/>
            </a:pPr>
            <a:r>
              <a:rPr kumimoji="0" sz="1050" b="0" i="0" u="none" strike="noStrike" kern="1200" cap="none" spc="0" normalizeH="0" baseline="7936" noProof="0" dirty="0">
                <a:ln>
                  <a:noFill/>
                </a:ln>
                <a:solidFill>
                  <a:srgbClr val="252525"/>
                </a:solidFill>
                <a:effectLst/>
                <a:uLnTx/>
                <a:uFillTx/>
                <a:latin typeface="微软雅黑"/>
                <a:ea typeface="+mn-ea"/>
                <a:cs typeface="微软雅黑"/>
              </a:rPr>
              <a:t>0</a:t>
            </a:r>
            <a:r>
              <a:rPr kumimoji="0" sz="1050" b="0" i="0" u="none" strike="noStrike" kern="1200" cap="none" spc="690" normalizeH="0" baseline="7936" noProof="0" dirty="0">
                <a:ln>
                  <a:noFill/>
                </a:ln>
                <a:solidFill>
                  <a:srgbClr val="252525"/>
                </a:solidFill>
                <a:effectLst/>
                <a:uLnTx/>
                <a:uFillTx/>
                <a:latin typeface="微软雅黑"/>
                <a:ea typeface="+mn-ea"/>
                <a:cs typeface="微软雅黑"/>
              </a:rPr>
              <a:t> </a:t>
            </a:r>
            <a:r>
              <a:rPr kumimoji="0" sz="1500" b="0" i="0" u="none" strike="noStrike" kern="1200" cap="none" spc="-75" normalizeH="0" baseline="2777" noProof="0" dirty="0">
                <a:ln>
                  <a:noFill/>
                </a:ln>
                <a:solidFill>
                  <a:srgbClr val="252525"/>
                </a:solidFill>
                <a:effectLst/>
                <a:uLnTx/>
                <a:uFillTx/>
                <a:latin typeface="微软雅黑"/>
                <a:ea typeface="+mn-ea"/>
                <a:cs typeface="微软雅黑"/>
              </a:rPr>
              <a:t>a</a:t>
            </a:r>
            <a:r>
              <a:rPr kumimoji="0" sz="1500" b="0" i="0" u="none" strike="noStrike" kern="1200" cap="none" spc="0" normalizeH="0" baseline="2777" noProof="0" dirty="0">
                <a:ln>
                  <a:noFill/>
                </a:ln>
                <a:solidFill>
                  <a:srgbClr val="252525"/>
                </a:solidFill>
                <a:effectLst/>
                <a:uLnTx/>
                <a:uFillTx/>
                <a:latin typeface="微软雅黑"/>
                <a:ea typeface="+mn-ea"/>
                <a:cs typeface="微软雅黑"/>
              </a:rPr>
              <a:t>	</a:t>
            </a:r>
            <a:r>
              <a:rPr kumimoji="0" sz="1000" b="0" i="0" u="none" strike="noStrike" kern="1200" cap="none" spc="0" normalizeH="0" baseline="0" noProof="0" dirty="0">
                <a:ln>
                  <a:noFill/>
                </a:ln>
                <a:solidFill>
                  <a:srgbClr val="252525"/>
                </a:solidFill>
                <a:effectLst/>
                <a:uLnTx/>
                <a:uFillTx/>
                <a:latin typeface="微软雅黑"/>
                <a:ea typeface="+mn-ea"/>
                <a:cs typeface="微软雅黑"/>
              </a:rPr>
              <a:t>1</a:t>
            </a:r>
            <a:r>
              <a:rPr kumimoji="0" sz="1000" b="0" i="0" u="none" strike="noStrike" kern="1200" cap="none" spc="235" normalizeH="0" baseline="0" noProof="0" dirty="0">
                <a:ln>
                  <a:noFill/>
                </a:ln>
                <a:solidFill>
                  <a:srgbClr val="252525"/>
                </a:solidFill>
                <a:effectLst/>
                <a:uLnTx/>
                <a:uFillTx/>
                <a:latin typeface="微软雅黑"/>
                <a:ea typeface="+mn-ea"/>
                <a:cs typeface="微软雅黑"/>
              </a:rPr>
              <a:t> </a:t>
            </a:r>
            <a:r>
              <a:rPr kumimoji="0" sz="1500" b="0" i="0" u="none" strike="noStrike" kern="1200" cap="none" spc="-75" normalizeH="0" baseline="2777" noProof="0" dirty="0">
                <a:ln>
                  <a:noFill/>
                </a:ln>
                <a:solidFill>
                  <a:srgbClr val="252525"/>
                </a:solidFill>
                <a:effectLst/>
                <a:uLnTx/>
                <a:uFillTx/>
                <a:latin typeface="微软雅黑"/>
                <a:ea typeface="+mn-ea"/>
                <a:cs typeface="微软雅黑"/>
              </a:rPr>
              <a:t>b</a:t>
            </a:r>
            <a:endParaRPr kumimoji="0" sz="1500" b="0" i="0" u="none" strike="noStrike" kern="1200" cap="none" spc="0" normalizeH="0" baseline="2777" noProof="0">
              <a:ln>
                <a:noFill/>
              </a:ln>
              <a:solidFill>
                <a:prstClr val="black"/>
              </a:solidFill>
              <a:effectLst/>
              <a:uLnTx/>
              <a:uFillTx/>
              <a:latin typeface="微软雅黑"/>
              <a:ea typeface="+mn-ea"/>
              <a:cs typeface="微软雅黑"/>
            </a:endParaRPr>
          </a:p>
        </p:txBody>
      </p:sp>
      <p:sp>
        <p:nvSpPr>
          <p:cNvPr id="323" name="object 323"/>
          <p:cNvSpPr txBox="1"/>
          <p:nvPr/>
        </p:nvSpPr>
        <p:spPr>
          <a:xfrm>
            <a:off x="7995031" y="5193868"/>
            <a:ext cx="886460" cy="329565"/>
          </a:xfrm>
          <a:prstGeom prst="rect">
            <a:avLst/>
          </a:prstGeom>
        </p:spPr>
        <p:txBody>
          <a:bodyPr vert="horz" wrap="square" lIns="0" tIns="12065" rIns="0" bIns="0" rtlCol="0">
            <a:spAutoFit/>
          </a:bodyPr>
          <a:lstStyle/>
          <a:p>
            <a:pPr marL="12700" marR="0" lvl="0" indent="0" algn="l" defTabSz="914400" rtl="0" eaLnBrk="1" fontAlgn="auto" latinLnBrk="0" hangingPunct="1">
              <a:lnSpc>
                <a:spcPts val="1195"/>
              </a:lnSpc>
              <a:spcBef>
                <a:spcPts val="95"/>
              </a:spcBef>
              <a:spcAft>
                <a:spcPts val="0"/>
              </a:spcAft>
              <a:buClrTx/>
              <a:buSzTx/>
              <a:buFontTx/>
              <a:buNone/>
              <a:tabLst>
                <a:tab pos="544195" algn="l"/>
              </a:tabLst>
              <a:defRPr/>
            </a:pPr>
            <a:r>
              <a:rPr kumimoji="0" sz="1500" b="0" i="0" u="none" strike="noStrike" kern="1200" cap="none" spc="-30" normalizeH="0" baseline="2777" noProof="0" dirty="0">
                <a:ln>
                  <a:noFill/>
                </a:ln>
                <a:solidFill>
                  <a:srgbClr val="252525"/>
                </a:solidFill>
                <a:effectLst/>
                <a:uLnTx/>
                <a:uFillTx/>
                <a:latin typeface="微软雅黑"/>
                <a:ea typeface="+mn-ea"/>
                <a:cs typeface="微软雅黑"/>
              </a:rPr>
              <a:t>XPU2</a:t>
            </a:r>
            <a:r>
              <a:rPr kumimoji="0" sz="1500" b="0" i="0" u="none" strike="noStrike" kern="1200" cap="none" spc="0" normalizeH="0" baseline="2777" noProof="0" dirty="0">
                <a:ln>
                  <a:noFill/>
                </a:ln>
                <a:solidFill>
                  <a:srgbClr val="252525"/>
                </a:solidFill>
                <a:effectLst/>
                <a:uLnTx/>
                <a:uFillTx/>
                <a:latin typeface="微软雅黑"/>
                <a:ea typeface="+mn-ea"/>
                <a:cs typeface="微软雅黑"/>
              </a:rPr>
              <a:t>	</a:t>
            </a:r>
            <a:r>
              <a:rPr kumimoji="0" sz="1000" b="0" i="0" u="none" strike="noStrike" kern="1200" cap="none" spc="-20" normalizeH="0" baseline="0" noProof="0" dirty="0">
                <a:ln>
                  <a:noFill/>
                </a:ln>
                <a:solidFill>
                  <a:srgbClr val="252525"/>
                </a:solidFill>
                <a:effectLst/>
                <a:uLnTx/>
                <a:uFillTx/>
                <a:latin typeface="微软雅黑"/>
                <a:ea typeface="+mn-ea"/>
                <a:cs typeface="微软雅黑"/>
              </a:rPr>
              <a:t>XPU3</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a:p>
            <a:pPr marL="88265" marR="0" lvl="0" indent="0" algn="l" defTabSz="914400" rtl="0" eaLnBrk="1" fontAlgn="auto" latinLnBrk="0" hangingPunct="1">
              <a:lnSpc>
                <a:spcPts val="1195"/>
              </a:lnSpc>
              <a:spcBef>
                <a:spcPts val="0"/>
              </a:spcBef>
              <a:spcAft>
                <a:spcPts val="0"/>
              </a:spcAft>
              <a:buClrTx/>
              <a:buSzTx/>
              <a:buFontTx/>
              <a:buNone/>
              <a:tabLst>
                <a:tab pos="626110" algn="l"/>
              </a:tabLst>
              <a:defRPr/>
            </a:pPr>
            <a:r>
              <a:rPr kumimoji="0" sz="1000" b="0" i="0" u="none" strike="noStrike" kern="1200" cap="none" spc="0" normalizeH="0" baseline="0" noProof="0" dirty="0">
                <a:ln>
                  <a:noFill/>
                </a:ln>
                <a:solidFill>
                  <a:srgbClr val="252525"/>
                </a:solidFill>
                <a:effectLst/>
                <a:uLnTx/>
                <a:uFillTx/>
                <a:latin typeface="微软雅黑"/>
                <a:ea typeface="+mn-ea"/>
                <a:cs typeface="微软雅黑"/>
              </a:rPr>
              <a:t>2</a:t>
            </a:r>
            <a:r>
              <a:rPr kumimoji="0" sz="1000" b="0" i="0" u="none" strike="noStrike" kern="1200" cap="none" spc="305" normalizeH="0" baseline="0" noProof="0" dirty="0">
                <a:ln>
                  <a:noFill/>
                </a:ln>
                <a:solidFill>
                  <a:srgbClr val="252525"/>
                </a:solidFill>
                <a:effectLst/>
                <a:uLnTx/>
                <a:uFillTx/>
                <a:latin typeface="微软雅黑"/>
                <a:ea typeface="+mn-ea"/>
                <a:cs typeface="微软雅黑"/>
              </a:rPr>
              <a:t> </a:t>
            </a:r>
            <a:r>
              <a:rPr kumimoji="0" sz="1500" b="0" i="0" u="none" strike="noStrike" kern="1200" cap="none" spc="-75" normalizeH="0" baseline="2777" noProof="0" dirty="0">
                <a:ln>
                  <a:noFill/>
                </a:ln>
                <a:solidFill>
                  <a:srgbClr val="252525"/>
                </a:solidFill>
                <a:effectLst/>
                <a:uLnTx/>
                <a:uFillTx/>
                <a:latin typeface="微软雅黑"/>
                <a:ea typeface="+mn-ea"/>
                <a:cs typeface="微软雅黑"/>
              </a:rPr>
              <a:t>c</a:t>
            </a:r>
            <a:r>
              <a:rPr kumimoji="0" sz="1500" b="0" i="0" u="none" strike="noStrike" kern="1200" cap="none" spc="0" normalizeH="0" baseline="2777" noProof="0" dirty="0">
                <a:ln>
                  <a:noFill/>
                </a:ln>
                <a:solidFill>
                  <a:srgbClr val="252525"/>
                </a:solidFill>
                <a:effectLst/>
                <a:uLnTx/>
                <a:uFillTx/>
                <a:latin typeface="微软雅黑"/>
                <a:ea typeface="+mn-ea"/>
                <a:cs typeface="微软雅黑"/>
              </a:rPr>
              <a:t>	</a:t>
            </a:r>
            <a:r>
              <a:rPr kumimoji="0" sz="1000" b="0" i="0" u="none" strike="noStrike" kern="1200" cap="none" spc="0" normalizeH="0" baseline="0" noProof="0" dirty="0">
                <a:ln>
                  <a:noFill/>
                </a:ln>
                <a:solidFill>
                  <a:srgbClr val="252525"/>
                </a:solidFill>
                <a:effectLst/>
                <a:uLnTx/>
                <a:uFillTx/>
                <a:latin typeface="微软雅黑"/>
                <a:ea typeface="+mn-ea"/>
                <a:cs typeface="微软雅黑"/>
              </a:rPr>
              <a:t>3</a:t>
            </a:r>
            <a:r>
              <a:rPr kumimoji="0" sz="1000" b="0" i="0" u="none" strike="noStrike" kern="1200" cap="none" spc="235" normalizeH="0" baseline="0" noProof="0" dirty="0">
                <a:ln>
                  <a:noFill/>
                </a:ln>
                <a:solidFill>
                  <a:srgbClr val="252525"/>
                </a:solidFill>
                <a:effectLst/>
                <a:uLnTx/>
                <a:uFillTx/>
                <a:latin typeface="微软雅黑"/>
                <a:ea typeface="+mn-ea"/>
                <a:cs typeface="微软雅黑"/>
              </a:rPr>
              <a:t> </a:t>
            </a:r>
            <a:r>
              <a:rPr kumimoji="0" sz="1500" b="0" i="0" u="none" strike="noStrike" kern="1200" cap="none" spc="-75" normalizeH="0" baseline="2777" noProof="0" dirty="0">
                <a:ln>
                  <a:noFill/>
                </a:ln>
                <a:solidFill>
                  <a:srgbClr val="252525"/>
                </a:solidFill>
                <a:effectLst/>
                <a:uLnTx/>
                <a:uFillTx/>
                <a:latin typeface="微软雅黑"/>
                <a:ea typeface="+mn-ea"/>
                <a:cs typeface="微软雅黑"/>
              </a:rPr>
              <a:t>d</a:t>
            </a:r>
            <a:endParaRPr kumimoji="0" sz="1500" b="0" i="0" u="none" strike="noStrike" kern="1200" cap="none" spc="0" normalizeH="0" baseline="2777" noProof="0">
              <a:ln>
                <a:noFill/>
              </a:ln>
              <a:solidFill>
                <a:prstClr val="black"/>
              </a:solidFill>
              <a:effectLst/>
              <a:uLnTx/>
              <a:uFillTx/>
              <a:latin typeface="微软雅黑"/>
              <a:ea typeface="+mn-ea"/>
              <a:cs typeface="微软雅黑"/>
            </a:endParaRPr>
          </a:p>
        </p:txBody>
      </p:sp>
      <p:sp>
        <p:nvSpPr>
          <p:cNvPr id="324" name="object 324"/>
          <p:cNvSpPr/>
          <p:nvPr/>
        </p:nvSpPr>
        <p:spPr>
          <a:xfrm>
            <a:off x="6981952" y="5507863"/>
            <a:ext cx="1679575" cy="552450"/>
          </a:xfrm>
          <a:custGeom>
            <a:avLst/>
            <a:gdLst/>
            <a:ahLst/>
            <a:cxnLst/>
            <a:rect l="l" t="t" r="r" b="b"/>
            <a:pathLst>
              <a:path w="1679575" h="552450">
                <a:moveTo>
                  <a:pt x="1679575" y="10668"/>
                </a:moveTo>
                <a:lnTo>
                  <a:pt x="1676488" y="7277"/>
                </a:lnTo>
                <a:lnTo>
                  <a:pt x="1675688" y="5588"/>
                </a:lnTo>
                <a:lnTo>
                  <a:pt x="1673860" y="0"/>
                </a:lnTo>
                <a:lnTo>
                  <a:pt x="1637550" y="12014"/>
                </a:lnTo>
                <a:lnTo>
                  <a:pt x="1637550" y="31013"/>
                </a:lnTo>
                <a:lnTo>
                  <a:pt x="1407198" y="235458"/>
                </a:lnTo>
                <a:lnTo>
                  <a:pt x="1397673" y="227050"/>
                </a:lnTo>
                <a:lnTo>
                  <a:pt x="1397673" y="243903"/>
                </a:lnTo>
                <a:lnTo>
                  <a:pt x="1293342" y="336486"/>
                </a:lnTo>
                <a:lnTo>
                  <a:pt x="1283030" y="331647"/>
                </a:lnTo>
                <a:lnTo>
                  <a:pt x="1283030" y="345643"/>
                </a:lnTo>
                <a:lnTo>
                  <a:pt x="1247101" y="377532"/>
                </a:lnTo>
                <a:lnTo>
                  <a:pt x="1226058" y="353783"/>
                </a:lnTo>
                <a:lnTo>
                  <a:pt x="1208709" y="396963"/>
                </a:lnTo>
                <a:lnTo>
                  <a:pt x="1046949" y="343573"/>
                </a:lnTo>
                <a:lnTo>
                  <a:pt x="1046949" y="356933"/>
                </a:lnTo>
                <a:lnTo>
                  <a:pt x="1028395" y="378942"/>
                </a:lnTo>
                <a:lnTo>
                  <a:pt x="982052" y="339953"/>
                </a:lnTo>
                <a:lnTo>
                  <a:pt x="987577" y="337337"/>
                </a:lnTo>
                <a:lnTo>
                  <a:pt x="1046949" y="356933"/>
                </a:lnTo>
                <a:lnTo>
                  <a:pt x="1046949" y="343573"/>
                </a:lnTo>
                <a:lnTo>
                  <a:pt x="1004252" y="329476"/>
                </a:lnTo>
                <a:lnTo>
                  <a:pt x="1126324" y="271957"/>
                </a:lnTo>
                <a:lnTo>
                  <a:pt x="1283030" y="345643"/>
                </a:lnTo>
                <a:lnTo>
                  <a:pt x="1283030" y="331647"/>
                </a:lnTo>
                <a:lnTo>
                  <a:pt x="1141183" y="264947"/>
                </a:lnTo>
                <a:lnTo>
                  <a:pt x="1323987" y="178790"/>
                </a:lnTo>
                <a:lnTo>
                  <a:pt x="1397673" y="243903"/>
                </a:lnTo>
                <a:lnTo>
                  <a:pt x="1397673" y="227050"/>
                </a:lnTo>
                <a:lnTo>
                  <a:pt x="1336433" y="172935"/>
                </a:lnTo>
                <a:lnTo>
                  <a:pt x="1637550" y="31013"/>
                </a:lnTo>
                <a:lnTo>
                  <a:pt x="1637550" y="12014"/>
                </a:lnTo>
                <a:lnTo>
                  <a:pt x="1579410" y="31229"/>
                </a:lnTo>
                <a:lnTo>
                  <a:pt x="1579410" y="44475"/>
                </a:lnTo>
                <a:lnTo>
                  <a:pt x="1326108" y="163817"/>
                </a:lnTo>
                <a:lnTo>
                  <a:pt x="1313662" y="152831"/>
                </a:lnTo>
                <a:lnTo>
                  <a:pt x="1313662" y="169672"/>
                </a:lnTo>
                <a:lnTo>
                  <a:pt x="1126299" y="257949"/>
                </a:lnTo>
                <a:lnTo>
                  <a:pt x="1111440" y="250977"/>
                </a:lnTo>
                <a:lnTo>
                  <a:pt x="1111440" y="264960"/>
                </a:lnTo>
                <a:lnTo>
                  <a:pt x="986751" y="323697"/>
                </a:lnTo>
                <a:lnTo>
                  <a:pt x="958761" y="314464"/>
                </a:lnTo>
                <a:lnTo>
                  <a:pt x="958761" y="336892"/>
                </a:lnTo>
                <a:lnTo>
                  <a:pt x="854875" y="385838"/>
                </a:lnTo>
                <a:lnTo>
                  <a:pt x="753440" y="339712"/>
                </a:lnTo>
                <a:lnTo>
                  <a:pt x="796531" y="303276"/>
                </a:lnTo>
                <a:lnTo>
                  <a:pt x="840409" y="288772"/>
                </a:lnTo>
                <a:lnTo>
                  <a:pt x="941070" y="321983"/>
                </a:lnTo>
                <a:lnTo>
                  <a:pt x="958761" y="336892"/>
                </a:lnTo>
                <a:lnTo>
                  <a:pt x="958761" y="314464"/>
                </a:lnTo>
                <a:lnTo>
                  <a:pt x="947280" y="310667"/>
                </a:lnTo>
                <a:lnTo>
                  <a:pt x="914971" y="283489"/>
                </a:lnTo>
                <a:lnTo>
                  <a:pt x="914971" y="299999"/>
                </a:lnTo>
                <a:lnTo>
                  <a:pt x="860640" y="282079"/>
                </a:lnTo>
                <a:lnTo>
                  <a:pt x="884364" y="274243"/>
                </a:lnTo>
                <a:lnTo>
                  <a:pt x="914971" y="299999"/>
                </a:lnTo>
                <a:lnTo>
                  <a:pt x="914971" y="283489"/>
                </a:lnTo>
                <a:lnTo>
                  <a:pt x="898461" y="269582"/>
                </a:lnTo>
                <a:lnTo>
                  <a:pt x="1029284" y="226339"/>
                </a:lnTo>
                <a:lnTo>
                  <a:pt x="1111440" y="264960"/>
                </a:lnTo>
                <a:lnTo>
                  <a:pt x="1111440" y="250977"/>
                </a:lnTo>
                <a:lnTo>
                  <a:pt x="1046746" y="220560"/>
                </a:lnTo>
                <a:lnTo>
                  <a:pt x="1282890" y="142494"/>
                </a:lnTo>
                <a:lnTo>
                  <a:pt x="1313662" y="169672"/>
                </a:lnTo>
                <a:lnTo>
                  <a:pt x="1313662" y="152831"/>
                </a:lnTo>
                <a:lnTo>
                  <a:pt x="1296771" y="137909"/>
                </a:lnTo>
                <a:lnTo>
                  <a:pt x="1579410" y="44475"/>
                </a:lnTo>
                <a:lnTo>
                  <a:pt x="1579410" y="31229"/>
                </a:lnTo>
                <a:lnTo>
                  <a:pt x="1285836" y="128257"/>
                </a:lnTo>
                <a:lnTo>
                  <a:pt x="1271968" y="116014"/>
                </a:lnTo>
                <a:lnTo>
                  <a:pt x="1271968" y="132842"/>
                </a:lnTo>
                <a:lnTo>
                  <a:pt x="1030160" y="212763"/>
                </a:lnTo>
                <a:lnTo>
                  <a:pt x="1012698" y="204558"/>
                </a:lnTo>
                <a:lnTo>
                  <a:pt x="1012698" y="218528"/>
                </a:lnTo>
                <a:lnTo>
                  <a:pt x="887120" y="260032"/>
                </a:lnTo>
                <a:lnTo>
                  <a:pt x="873010" y="248158"/>
                </a:lnTo>
                <a:lnTo>
                  <a:pt x="873010" y="264693"/>
                </a:lnTo>
                <a:lnTo>
                  <a:pt x="840511" y="275437"/>
                </a:lnTo>
                <a:lnTo>
                  <a:pt x="832548" y="272808"/>
                </a:lnTo>
                <a:lnTo>
                  <a:pt x="857542" y="251663"/>
                </a:lnTo>
                <a:lnTo>
                  <a:pt x="873010" y="264693"/>
                </a:lnTo>
                <a:lnTo>
                  <a:pt x="873010" y="248158"/>
                </a:lnTo>
                <a:lnTo>
                  <a:pt x="867346" y="243382"/>
                </a:lnTo>
                <a:lnTo>
                  <a:pt x="938174" y="183476"/>
                </a:lnTo>
                <a:lnTo>
                  <a:pt x="1012698" y="218528"/>
                </a:lnTo>
                <a:lnTo>
                  <a:pt x="1012698" y="204558"/>
                </a:lnTo>
                <a:lnTo>
                  <a:pt x="948804" y="174498"/>
                </a:lnTo>
                <a:lnTo>
                  <a:pt x="1138021" y="14465"/>
                </a:lnTo>
                <a:lnTo>
                  <a:pt x="1271968" y="132842"/>
                </a:lnTo>
                <a:lnTo>
                  <a:pt x="1271968" y="116014"/>
                </a:lnTo>
                <a:lnTo>
                  <a:pt x="1142111" y="1270"/>
                </a:lnTo>
                <a:lnTo>
                  <a:pt x="1138110" y="5753"/>
                </a:lnTo>
                <a:lnTo>
                  <a:pt x="1137107" y="4559"/>
                </a:lnTo>
                <a:lnTo>
                  <a:pt x="1135126" y="254"/>
                </a:lnTo>
                <a:lnTo>
                  <a:pt x="1099591" y="16446"/>
                </a:lnTo>
                <a:lnTo>
                  <a:pt x="1099591" y="30429"/>
                </a:lnTo>
                <a:lnTo>
                  <a:pt x="936193" y="168567"/>
                </a:lnTo>
                <a:lnTo>
                  <a:pt x="925563" y="163576"/>
                </a:lnTo>
                <a:lnTo>
                  <a:pt x="925563" y="177546"/>
                </a:lnTo>
                <a:lnTo>
                  <a:pt x="857491" y="235089"/>
                </a:lnTo>
                <a:lnTo>
                  <a:pt x="847699" y="226847"/>
                </a:lnTo>
                <a:lnTo>
                  <a:pt x="847699" y="243370"/>
                </a:lnTo>
                <a:lnTo>
                  <a:pt x="818400" y="268135"/>
                </a:lnTo>
                <a:lnTo>
                  <a:pt x="807046" y="264388"/>
                </a:lnTo>
                <a:lnTo>
                  <a:pt x="807046" y="277749"/>
                </a:lnTo>
                <a:lnTo>
                  <a:pt x="790041" y="292125"/>
                </a:lnTo>
                <a:lnTo>
                  <a:pt x="764197" y="300672"/>
                </a:lnTo>
                <a:lnTo>
                  <a:pt x="764197" y="313969"/>
                </a:lnTo>
                <a:lnTo>
                  <a:pt x="740625" y="333895"/>
                </a:lnTo>
                <a:lnTo>
                  <a:pt x="725170" y="326872"/>
                </a:lnTo>
                <a:lnTo>
                  <a:pt x="764197" y="313969"/>
                </a:lnTo>
                <a:lnTo>
                  <a:pt x="764197" y="300672"/>
                </a:lnTo>
                <a:lnTo>
                  <a:pt x="708215" y="319163"/>
                </a:lnTo>
                <a:lnTo>
                  <a:pt x="690422" y="311073"/>
                </a:lnTo>
                <a:lnTo>
                  <a:pt x="690422" y="325043"/>
                </a:lnTo>
                <a:lnTo>
                  <a:pt x="502005" y="387324"/>
                </a:lnTo>
                <a:lnTo>
                  <a:pt x="487680" y="354990"/>
                </a:lnTo>
                <a:lnTo>
                  <a:pt x="467461" y="379501"/>
                </a:lnTo>
                <a:lnTo>
                  <a:pt x="459397" y="372859"/>
                </a:lnTo>
                <a:lnTo>
                  <a:pt x="459397" y="389267"/>
                </a:lnTo>
                <a:lnTo>
                  <a:pt x="445643" y="405955"/>
                </a:lnTo>
                <a:lnTo>
                  <a:pt x="130848" y="509993"/>
                </a:lnTo>
                <a:lnTo>
                  <a:pt x="123532" y="487857"/>
                </a:lnTo>
                <a:lnTo>
                  <a:pt x="168402" y="489483"/>
                </a:lnTo>
                <a:lnTo>
                  <a:pt x="157657" y="465848"/>
                </a:lnTo>
                <a:lnTo>
                  <a:pt x="155282" y="460603"/>
                </a:lnTo>
                <a:lnTo>
                  <a:pt x="406844" y="346011"/>
                </a:lnTo>
                <a:lnTo>
                  <a:pt x="459397" y="389267"/>
                </a:lnTo>
                <a:lnTo>
                  <a:pt x="459397" y="372859"/>
                </a:lnTo>
                <a:lnTo>
                  <a:pt x="419696" y="340156"/>
                </a:lnTo>
                <a:lnTo>
                  <a:pt x="571525" y="270992"/>
                </a:lnTo>
                <a:lnTo>
                  <a:pt x="690422" y="325043"/>
                </a:lnTo>
                <a:lnTo>
                  <a:pt x="690422" y="311073"/>
                </a:lnTo>
                <a:lnTo>
                  <a:pt x="586905" y="263982"/>
                </a:lnTo>
                <a:lnTo>
                  <a:pt x="661885" y="229819"/>
                </a:lnTo>
                <a:lnTo>
                  <a:pt x="807046" y="277749"/>
                </a:lnTo>
                <a:lnTo>
                  <a:pt x="807046" y="264388"/>
                </a:lnTo>
                <a:lnTo>
                  <a:pt x="678878" y="222084"/>
                </a:lnTo>
                <a:lnTo>
                  <a:pt x="772020" y="179654"/>
                </a:lnTo>
                <a:lnTo>
                  <a:pt x="847699" y="243370"/>
                </a:lnTo>
                <a:lnTo>
                  <a:pt x="847699" y="226847"/>
                </a:lnTo>
                <a:lnTo>
                  <a:pt x="784758" y="173850"/>
                </a:lnTo>
                <a:lnTo>
                  <a:pt x="852297" y="143090"/>
                </a:lnTo>
                <a:lnTo>
                  <a:pt x="925563" y="177546"/>
                </a:lnTo>
                <a:lnTo>
                  <a:pt x="925563" y="163576"/>
                </a:lnTo>
                <a:lnTo>
                  <a:pt x="867384" y="136207"/>
                </a:lnTo>
                <a:lnTo>
                  <a:pt x="1099591" y="30429"/>
                </a:lnTo>
                <a:lnTo>
                  <a:pt x="1099591" y="16446"/>
                </a:lnTo>
                <a:lnTo>
                  <a:pt x="852271" y="129108"/>
                </a:lnTo>
                <a:lnTo>
                  <a:pt x="837196" y="122021"/>
                </a:lnTo>
                <a:lnTo>
                  <a:pt x="837196" y="135978"/>
                </a:lnTo>
                <a:lnTo>
                  <a:pt x="773976" y="164782"/>
                </a:lnTo>
                <a:lnTo>
                  <a:pt x="761238" y="154063"/>
                </a:lnTo>
                <a:lnTo>
                  <a:pt x="761238" y="170573"/>
                </a:lnTo>
                <a:lnTo>
                  <a:pt x="661073" y="216204"/>
                </a:lnTo>
                <a:lnTo>
                  <a:pt x="644093" y="210604"/>
                </a:lnTo>
                <a:lnTo>
                  <a:pt x="644093" y="223951"/>
                </a:lnTo>
                <a:lnTo>
                  <a:pt x="571550" y="256997"/>
                </a:lnTo>
                <a:lnTo>
                  <a:pt x="556158" y="249999"/>
                </a:lnTo>
                <a:lnTo>
                  <a:pt x="556158" y="264007"/>
                </a:lnTo>
                <a:lnTo>
                  <a:pt x="408762" y="331152"/>
                </a:lnTo>
                <a:lnTo>
                  <a:pt x="300850" y="242227"/>
                </a:lnTo>
                <a:lnTo>
                  <a:pt x="374421" y="181381"/>
                </a:lnTo>
                <a:lnTo>
                  <a:pt x="556158" y="264007"/>
                </a:lnTo>
                <a:lnTo>
                  <a:pt x="556158" y="249999"/>
                </a:lnTo>
                <a:lnTo>
                  <a:pt x="385368" y="172326"/>
                </a:lnTo>
                <a:lnTo>
                  <a:pt x="414578" y="148170"/>
                </a:lnTo>
                <a:lnTo>
                  <a:pt x="644093" y="223951"/>
                </a:lnTo>
                <a:lnTo>
                  <a:pt x="644093" y="210604"/>
                </a:lnTo>
                <a:lnTo>
                  <a:pt x="426097" y="138645"/>
                </a:lnTo>
                <a:lnTo>
                  <a:pt x="576033" y="14630"/>
                </a:lnTo>
                <a:lnTo>
                  <a:pt x="761238" y="170573"/>
                </a:lnTo>
                <a:lnTo>
                  <a:pt x="761238" y="154063"/>
                </a:lnTo>
                <a:lnTo>
                  <a:pt x="616496" y="32194"/>
                </a:lnTo>
                <a:lnTo>
                  <a:pt x="837196" y="135978"/>
                </a:lnTo>
                <a:lnTo>
                  <a:pt x="837196" y="122021"/>
                </a:lnTo>
                <a:lnTo>
                  <a:pt x="578231" y="254"/>
                </a:lnTo>
                <a:lnTo>
                  <a:pt x="575881" y="5283"/>
                </a:lnTo>
                <a:lnTo>
                  <a:pt x="572389" y="1016"/>
                </a:lnTo>
                <a:lnTo>
                  <a:pt x="411759" y="133908"/>
                </a:lnTo>
                <a:lnTo>
                  <a:pt x="400253" y="130111"/>
                </a:lnTo>
                <a:lnTo>
                  <a:pt x="400253" y="143433"/>
                </a:lnTo>
                <a:lnTo>
                  <a:pt x="372440" y="166446"/>
                </a:lnTo>
                <a:lnTo>
                  <a:pt x="361492" y="161480"/>
                </a:lnTo>
                <a:lnTo>
                  <a:pt x="361492" y="175514"/>
                </a:lnTo>
                <a:lnTo>
                  <a:pt x="290830" y="233972"/>
                </a:lnTo>
                <a:lnTo>
                  <a:pt x="45631" y="31927"/>
                </a:lnTo>
                <a:lnTo>
                  <a:pt x="361492" y="175514"/>
                </a:lnTo>
                <a:lnTo>
                  <a:pt x="361492" y="161480"/>
                </a:lnTo>
                <a:lnTo>
                  <a:pt x="113969" y="48907"/>
                </a:lnTo>
                <a:lnTo>
                  <a:pt x="400253" y="143433"/>
                </a:lnTo>
                <a:lnTo>
                  <a:pt x="400253" y="130111"/>
                </a:lnTo>
                <a:lnTo>
                  <a:pt x="7391" y="431"/>
                </a:lnTo>
                <a:lnTo>
                  <a:pt x="6731" y="127"/>
                </a:lnTo>
                <a:lnTo>
                  <a:pt x="6096" y="0"/>
                </a:lnTo>
                <a:lnTo>
                  <a:pt x="4064" y="5969"/>
                </a:lnTo>
                <a:lnTo>
                  <a:pt x="0" y="10922"/>
                </a:lnTo>
                <a:lnTo>
                  <a:pt x="280847" y="242227"/>
                </a:lnTo>
                <a:lnTo>
                  <a:pt x="115100" y="379361"/>
                </a:lnTo>
                <a:lnTo>
                  <a:pt x="94869" y="354926"/>
                </a:lnTo>
                <a:lnTo>
                  <a:pt x="60452" y="432854"/>
                </a:lnTo>
                <a:lnTo>
                  <a:pt x="143510" y="413639"/>
                </a:lnTo>
                <a:lnTo>
                  <a:pt x="129946" y="397268"/>
                </a:lnTo>
                <a:lnTo>
                  <a:pt x="123215" y="389153"/>
                </a:lnTo>
                <a:lnTo>
                  <a:pt x="290868" y="250482"/>
                </a:lnTo>
                <a:lnTo>
                  <a:pt x="395922" y="337007"/>
                </a:lnTo>
                <a:lnTo>
                  <a:pt x="150012" y="449021"/>
                </a:lnTo>
                <a:lnTo>
                  <a:pt x="136906" y="420141"/>
                </a:lnTo>
                <a:lnTo>
                  <a:pt x="83312" y="486397"/>
                </a:lnTo>
                <a:lnTo>
                  <a:pt x="113220" y="487489"/>
                </a:lnTo>
                <a:lnTo>
                  <a:pt x="60452" y="539953"/>
                </a:lnTo>
                <a:lnTo>
                  <a:pt x="144780" y="552208"/>
                </a:lnTo>
                <a:lnTo>
                  <a:pt x="136144" y="526059"/>
                </a:lnTo>
                <a:lnTo>
                  <a:pt x="134810" y="522033"/>
                </a:lnTo>
                <a:lnTo>
                  <a:pt x="452755" y="416928"/>
                </a:lnTo>
                <a:lnTo>
                  <a:pt x="522224" y="432854"/>
                </a:lnTo>
                <a:lnTo>
                  <a:pt x="507161" y="398945"/>
                </a:lnTo>
                <a:lnTo>
                  <a:pt x="707377" y="332752"/>
                </a:lnTo>
                <a:lnTo>
                  <a:pt x="729881" y="342976"/>
                </a:lnTo>
                <a:lnTo>
                  <a:pt x="687514" y="378790"/>
                </a:lnTo>
                <a:lnTo>
                  <a:pt x="667004" y="354558"/>
                </a:lnTo>
                <a:lnTo>
                  <a:pt x="633476" y="432854"/>
                </a:lnTo>
                <a:lnTo>
                  <a:pt x="716280" y="412750"/>
                </a:lnTo>
                <a:lnTo>
                  <a:pt x="702678" y="396697"/>
                </a:lnTo>
                <a:lnTo>
                  <a:pt x="695744" y="388505"/>
                </a:lnTo>
                <a:lnTo>
                  <a:pt x="742696" y="348805"/>
                </a:lnTo>
                <a:lnTo>
                  <a:pt x="839800" y="392938"/>
                </a:lnTo>
                <a:lnTo>
                  <a:pt x="722579" y="448170"/>
                </a:lnTo>
                <a:lnTo>
                  <a:pt x="709041" y="419455"/>
                </a:lnTo>
                <a:lnTo>
                  <a:pt x="656336" y="486397"/>
                </a:lnTo>
                <a:lnTo>
                  <a:pt x="741553" y="488391"/>
                </a:lnTo>
                <a:lnTo>
                  <a:pt x="730554" y="465074"/>
                </a:lnTo>
                <a:lnTo>
                  <a:pt x="728002" y="459676"/>
                </a:lnTo>
                <a:lnTo>
                  <a:pt x="854976" y="399834"/>
                </a:lnTo>
                <a:lnTo>
                  <a:pt x="988783" y="460641"/>
                </a:lnTo>
                <a:lnTo>
                  <a:pt x="975614" y="489546"/>
                </a:lnTo>
                <a:lnTo>
                  <a:pt x="1060831" y="486397"/>
                </a:lnTo>
                <a:lnTo>
                  <a:pt x="1044232" y="465899"/>
                </a:lnTo>
                <a:lnTo>
                  <a:pt x="1007237" y="420179"/>
                </a:lnTo>
                <a:lnTo>
                  <a:pt x="994041" y="449110"/>
                </a:lnTo>
                <a:lnTo>
                  <a:pt x="870038" y="392734"/>
                </a:lnTo>
                <a:lnTo>
                  <a:pt x="969454" y="345884"/>
                </a:lnTo>
                <a:lnTo>
                  <a:pt x="1020229" y="388620"/>
                </a:lnTo>
                <a:lnTo>
                  <a:pt x="999744" y="412927"/>
                </a:lnTo>
                <a:lnTo>
                  <a:pt x="1082548" y="432854"/>
                </a:lnTo>
                <a:lnTo>
                  <a:pt x="1067028" y="396811"/>
                </a:lnTo>
                <a:lnTo>
                  <a:pt x="1050353" y="358063"/>
                </a:lnTo>
                <a:lnTo>
                  <a:pt x="1203972" y="408787"/>
                </a:lnTo>
                <a:lnTo>
                  <a:pt x="1194308" y="432854"/>
                </a:lnTo>
                <a:lnTo>
                  <a:pt x="1239862" y="420636"/>
                </a:lnTo>
                <a:lnTo>
                  <a:pt x="1547279" y="522109"/>
                </a:lnTo>
                <a:lnTo>
                  <a:pt x="1537335" y="552246"/>
                </a:lnTo>
                <a:lnTo>
                  <a:pt x="1621663" y="539953"/>
                </a:lnTo>
                <a:lnTo>
                  <a:pt x="1607693" y="526072"/>
                </a:lnTo>
                <a:lnTo>
                  <a:pt x="1568462" y="487095"/>
                </a:lnTo>
                <a:lnTo>
                  <a:pt x="1597279" y="486397"/>
                </a:lnTo>
                <a:lnTo>
                  <a:pt x="1580515" y="465124"/>
                </a:lnTo>
                <a:lnTo>
                  <a:pt x="1558747" y="437489"/>
                </a:lnTo>
                <a:lnTo>
                  <a:pt x="1558747" y="487337"/>
                </a:lnTo>
                <a:lnTo>
                  <a:pt x="1551266" y="510019"/>
                </a:lnTo>
                <a:lnTo>
                  <a:pt x="1262227" y="414629"/>
                </a:lnTo>
                <a:lnTo>
                  <a:pt x="1276604" y="410768"/>
                </a:lnTo>
                <a:lnTo>
                  <a:pt x="1263015" y="395452"/>
                </a:lnTo>
                <a:lnTo>
                  <a:pt x="1255509" y="387007"/>
                </a:lnTo>
                <a:lnTo>
                  <a:pt x="1295514" y="351510"/>
                </a:lnTo>
                <a:lnTo>
                  <a:pt x="1525676" y="459714"/>
                </a:lnTo>
                <a:lnTo>
                  <a:pt x="1512189" y="488454"/>
                </a:lnTo>
                <a:lnTo>
                  <a:pt x="1558747" y="487337"/>
                </a:lnTo>
                <a:lnTo>
                  <a:pt x="1558747" y="437489"/>
                </a:lnTo>
                <a:lnTo>
                  <a:pt x="1544574" y="419493"/>
                </a:lnTo>
                <a:lnTo>
                  <a:pt x="1531073" y="448246"/>
                </a:lnTo>
                <a:lnTo>
                  <a:pt x="1305826" y="342353"/>
                </a:lnTo>
                <a:lnTo>
                  <a:pt x="1407236" y="252361"/>
                </a:lnTo>
                <a:lnTo>
                  <a:pt x="1559839" y="387184"/>
                </a:lnTo>
                <a:lnTo>
                  <a:pt x="1538859" y="410959"/>
                </a:lnTo>
                <a:lnTo>
                  <a:pt x="1621155" y="432854"/>
                </a:lnTo>
                <a:lnTo>
                  <a:pt x="1606105" y="395566"/>
                </a:lnTo>
                <a:lnTo>
                  <a:pt x="1589278" y="353847"/>
                </a:lnTo>
                <a:lnTo>
                  <a:pt x="1568234" y="377685"/>
                </a:lnTo>
                <a:lnTo>
                  <a:pt x="1416761" y="243903"/>
                </a:lnTo>
                <a:lnTo>
                  <a:pt x="1678279" y="11823"/>
                </a:lnTo>
                <a:lnTo>
                  <a:pt x="1678559" y="11684"/>
                </a:lnTo>
                <a:lnTo>
                  <a:pt x="1679575" y="10668"/>
                </a:lnTo>
                <a:close/>
              </a:path>
            </a:pathLst>
          </a:custGeom>
          <a:solidFill>
            <a:srgbClr val="D46A4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325" name="object 325"/>
          <p:cNvSpPr/>
          <p:nvPr/>
        </p:nvSpPr>
        <p:spPr>
          <a:xfrm>
            <a:off x="7892795" y="6257544"/>
            <a:ext cx="559435" cy="215265"/>
          </a:xfrm>
          <a:custGeom>
            <a:avLst/>
            <a:gdLst/>
            <a:ahLst/>
            <a:cxnLst/>
            <a:rect l="l" t="t" r="r" b="b"/>
            <a:pathLst>
              <a:path w="559434" h="215264">
                <a:moveTo>
                  <a:pt x="559307" y="0"/>
                </a:moveTo>
                <a:lnTo>
                  <a:pt x="0" y="0"/>
                </a:lnTo>
                <a:lnTo>
                  <a:pt x="0" y="214883"/>
                </a:lnTo>
                <a:lnTo>
                  <a:pt x="559307" y="214883"/>
                </a:lnTo>
                <a:lnTo>
                  <a:pt x="559307" y="0"/>
                </a:lnTo>
                <a:close/>
              </a:path>
            </a:pathLst>
          </a:custGeom>
          <a:solidFill>
            <a:srgbClr val="92D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aphicFrame>
        <p:nvGraphicFramePr>
          <p:cNvPr id="326" name="object 326"/>
          <p:cNvGraphicFramePr>
            <a:graphicFrameLocks noGrp="1"/>
          </p:cNvGraphicFramePr>
          <p:nvPr/>
        </p:nvGraphicFramePr>
        <p:xfrm>
          <a:off x="6704076" y="6236208"/>
          <a:ext cx="2339339" cy="226695"/>
        </p:xfrm>
        <a:graphic>
          <a:graphicData uri="http://schemas.openxmlformats.org/drawingml/2006/table">
            <a:tbl>
              <a:tblPr firstRow="1" bandRow="1">
                <a:tableStyleId>{2D5ABB26-0587-4C30-8999-92F81FD0307C}</a:tableStyleId>
              </a:tblPr>
              <a:tblGrid>
                <a:gridCol w="578485">
                  <a:extLst>
                    <a:ext uri="{9D8B030D-6E8A-4147-A177-3AD203B41FA5}">
                      <a16:colId xmlns:a16="http://schemas.microsoft.com/office/drawing/2014/main" val="20000"/>
                    </a:ext>
                  </a:extLst>
                </a:gridCol>
                <a:gridCol w="593725">
                  <a:extLst>
                    <a:ext uri="{9D8B030D-6E8A-4147-A177-3AD203B41FA5}">
                      <a16:colId xmlns:a16="http://schemas.microsoft.com/office/drawing/2014/main" val="20001"/>
                    </a:ext>
                  </a:extLst>
                </a:gridCol>
                <a:gridCol w="591185">
                  <a:extLst>
                    <a:ext uri="{9D8B030D-6E8A-4147-A177-3AD203B41FA5}">
                      <a16:colId xmlns:a16="http://schemas.microsoft.com/office/drawing/2014/main" val="20002"/>
                    </a:ext>
                  </a:extLst>
                </a:gridCol>
                <a:gridCol w="575944">
                  <a:extLst>
                    <a:ext uri="{9D8B030D-6E8A-4147-A177-3AD203B41FA5}">
                      <a16:colId xmlns:a16="http://schemas.microsoft.com/office/drawing/2014/main" val="20003"/>
                    </a:ext>
                  </a:extLst>
                </a:gridCol>
              </a:tblGrid>
              <a:tr h="226695">
                <a:tc>
                  <a:txBody>
                    <a:bodyPr/>
                    <a:lstStyle/>
                    <a:p>
                      <a:pPr marL="28575">
                        <a:lnSpc>
                          <a:spcPct val="100000"/>
                        </a:lnSpc>
                        <a:spcBef>
                          <a:spcPts val="345"/>
                        </a:spcBef>
                      </a:pPr>
                      <a:r>
                        <a:rPr sz="500" b="1" spc="-10" dirty="0">
                          <a:solidFill>
                            <a:srgbClr val="252525"/>
                          </a:solidFill>
                          <a:latin typeface="微软雅黑"/>
                          <a:cs typeface="微软雅黑"/>
                        </a:rPr>
                        <a:t>sum=a+b+c+d</a:t>
                      </a:r>
                      <a:endParaRPr sz="500">
                        <a:latin typeface="微软雅黑"/>
                        <a:cs typeface="微软雅黑"/>
                      </a:endParaRPr>
                    </a:p>
                  </a:txBody>
                  <a:tcPr marL="0" marR="0" marT="43815" marB="0">
                    <a:lnR w="38100">
                      <a:solidFill>
                        <a:srgbClr val="FFFFFF"/>
                      </a:solidFill>
                      <a:prstDash val="solid"/>
                    </a:lnR>
                    <a:lnB w="38100">
                      <a:solidFill>
                        <a:srgbClr val="FFFFFF"/>
                      </a:solidFill>
                      <a:prstDash val="solid"/>
                    </a:lnB>
                    <a:solidFill>
                      <a:srgbClr val="92D050"/>
                    </a:solidFill>
                  </a:tcPr>
                </a:tc>
                <a:tc>
                  <a:txBody>
                    <a:bodyPr/>
                    <a:lstStyle/>
                    <a:p>
                      <a:pPr marL="58419">
                        <a:lnSpc>
                          <a:spcPct val="100000"/>
                        </a:lnSpc>
                        <a:spcBef>
                          <a:spcPts val="345"/>
                        </a:spcBef>
                      </a:pPr>
                      <a:r>
                        <a:rPr sz="500" b="1" spc="-10" dirty="0">
                          <a:solidFill>
                            <a:srgbClr val="252525"/>
                          </a:solidFill>
                          <a:latin typeface="微软雅黑"/>
                          <a:cs typeface="微软雅黑"/>
                        </a:rPr>
                        <a:t>sum=a+b+c+d</a:t>
                      </a:r>
                      <a:endParaRPr sz="500">
                        <a:latin typeface="微软雅黑"/>
                        <a:cs typeface="微软雅黑"/>
                      </a:endParaRPr>
                    </a:p>
                  </a:txBody>
                  <a:tcPr marL="0" marR="0" marT="43815" marB="0">
                    <a:lnL w="38100">
                      <a:solidFill>
                        <a:srgbClr val="FFFFFF"/>
                      </a:solidFill>
                      <a:prstDash val="solid"/>
                    </a:lnL>
                    <a:lnR w="38100">
                      <a:solidFill>
                        <a:srgbClr val="FFFFFF"/>
                      </a:solidFill>
                      <a:prstDash val="solid"/>
                    </a:lnR>
                    <a:lnB w="38100">
                      <a:solidFill>
                        <a:srgbClr val="FFFFFF"/>
                      </a:solidFill>
                      <a:prstDash val="solid"/>
                    </a:lnB>
                    <a:solidFill>
                      <a:srgbClr val="92D050"/>
                    </a:solidFill>
                  </a:tcPr>
                </a:tc>
                <a:tc>
                  <a:txBody>
                    <a:bodyPr/>
                    <a:lstStyle/>
                    <a:p>
                      <a:pPr marL="57785">
                        <a:lnSpc>
                          <a:spcPct val="100000"/>
                        </a:lnSpc>
                        <a:spcBef>
                          <a:spcPts val="385"/>
                        </a:spcBef>
                      </a:pPr>
                      <a:r>
                        <a:rPr sz="500" b="1" spc="-10" dirty="0">
                          <a:solidFill>
                            <a:srgbClr val="252525"/>
                          </a:solidFill>
                          <a:latin typeface="微软雅黑"/>
                          <a:cs typeface="微软雅黑"/>
                        </a:rPr>
                        <a:t>sum=a+b+c+d</a:t>
                      </a:r>
                      <a:endParaRPr sz="500">
                        <a:latin typeface="微软雅黑"/>
                        <a:cs typeface="微软雅黑"/>
                      </a:endParaRPr>
                    </a:p>
                  </a:txBody>
                  <a:tcPr marL="0" marR="0" marT="48895" marB="0">
                    <a:lnL w="38100">
                      <a:solidFill>
                        <a:srgbClr val="FFFFFF"/>
                      </a:solidFill>
                      <a:prstDash val="solid"/>
                    </a:lnL>
                    <a:lnR w="38100">
                      <a:solidFill>
                        <a:srgbClr val="FFFFFF"/>
                      </a:solidFill>
                      <a:prstDash val="solid"/>
                    </a:lnR>
                    <a:lnB w="38100">
                      <a:solidFill>
                        <a:srgbClr val="FFFFFF"/>
                      </a:solidFill>
                      <a:prstDash val="solid"/>
                    </a:lnB>
                    <a:solidFill>
                      <a:srgbClr val="92D050"/>
                    </a:solidFill>
                  </a:tcPr>
                </a:tc>
                <a:tc>
                  <a:txBody>
                    <a:bodyPr/>
                    <a:lstStyle/>
                    <a:p>
                      <a:pPr marL="57785">
                        <a:lnSpc>
                          <a:spcPct val="100000"/>
                        </a:lnSpc>
                        <a:spcBef>
                          <a:spcPts val="420"/>
                        </a:spcBef>
                      </a:pPr>
                      <a:r>
                        <a:rPr sz="500" b="1" spc="-10" dirty="0">
                          <a:solidFill>
                            <a:srgbClr val="252525"/>
                          </a:solidFill>
                          <a:latin typeface="微软雅黑"/>
                          <a:cs typeface="微软雅黑"/>
                        </a:rPr>
                        <a:t>sum=a+b+c+d</a:t>
                      </a:r>
                      <a:endParaRPr sz="500">
                        <a:latin typeface="微软雅黑"/>
                        <a:cs typeface="微软雅黑"/>
                      </a:endParaRPr>
                    </a:p>
                  </a:txBody>
                  <a:tcPr marL="0" marR="0" marT="53340" marB="0">
                    <a:lnL w="38100">
                      <a:solidFill>
                        <a:srgbClr val="FFFFFF"/>
                      </a:solidFill>
                      <a:prstDash val="solid"/>
                    </a:lnL>
                    <a:lnB w="38100">
                      <a:solidFill>
                        <a:srgbClr val="FFFFFF"/>
                      </a:solidFill>
                      <a:prstDash val="solid"/>
                    </a:lnB>
                    <a:solidFill>
                      <a:srgbClr val="92D050"/>
                    </a:solidFill>
                  </a:tcPr>
                </a:tc>
                <a:extLst>
                  <a:ext uri="{0D108BD9-81ED-4DB2-BD59-A6C34878D82A}">
                    <a16:rowId xmlns:a16="http://schemas.microsoft.com/office/drawing/2014/main" val="10000"/>
                  </a:ext>
                </a:extLst>
              </a:tr>
            </a:tbl>
          </a:graphicData>
        </a:graphic>
      </p:graphicFrame>
      <p:sp>
        <p:nvSpPr>
          <p:cNvPr id="327" name="object 327"/>
          <p:cNvSpPr txBox="1"/>
          <p:nvPr/>
        </p:nvSpPr>
        <p:spPr>
          <a:xfrm>
            <a:off x="6446265" y="4967096"/>
            <a:ext cx="5455920" cy="34671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tab pos="3029585" algn="l"/>
              </a:tabLst>
              <a:defRPr/>
            </a:pPr>
            <a:r>
              <a:rPr kumimoji="0" sz="1050" b="1" i="0" u="none" strike="noStrike" kern="1200" cap="none" spc="-10" normalizeH="0" baseline="0" noProof="0" dirty="0">
                <a:ln>
                  <a:noFill/>
                </a:ln>
                <a:solidFill>
                  <a:srgbClr val="C00000"/>
                </a:solidFill>
                <a:effectLst/>
                <a:uLnTx/>
                <a:uFillTx/>
                <a:latin typeface="微软雅黑"/>
                <a:ea typeface="+mn-ea"/>
                <a:cs typeface="微软雅黑"/>
              </a:rPr>
              <a:t>AllReduce</a:t>
            </a:r>
            <a:r>
              <a:rPr kumimoji="0" sz="1050" b="0" i="0" u="none" strike="noStrike" kern="1200" cap="none" spc="-10" normalizeH="0" baseline="0" noProof="0" dirty="0">
                <a:ln>
                  <a:noFill/>
                </a:ln>
                <a:solidFill>
                  <a:srgbClr val="252525"/>
                </a:solidFill>
                <a:effectLst/>
                <a:uLnTx/>
                <a:uFillTx/>
                <a:latin typeface="微软雅黑"/>
                <a:ea typeface="+mn-ea"/>
                <a:cs typeface="微软雅黑"/>
              </a:rPr>
              <a:t>：</a:t>
            </a:r>
            <a:r>
              <a:rPr kumimoji="0" sz="1050" b="0" i="0" u="none" strike="noStrike" kern="1200" cap="none" spc="0" normalizeH="0" baseline="0" noProof="0" dirty="0">
                <a:ln>
                  <a:noFill/>
                </a:ln>
                <a:solidFill>
                  <a:srgbClr val="252525"/>
                </a:solidFill>
                <a:effectLst/>
                <a:uLnTx/>
                <a:uFillTx/>
                <a:latin typeface="微软雅黑"/>
                <a:ea typeface="+mn-ea"/>
                <a:cs typeface="微软雅黑"/>
              </a:rPr>
              <a:t>所有节点上</a:t>
            </a:r>
            <a:r>
              <a:rPr kumimoji="0" sz="1050" b="0" i="0" u="none" strike="noStrike" kern="1200" cap="none" spc="-15" normalizeH="0" baseline="0" noProof="0" dirty="0">
                <a:ln>
                  <a:noFill/>
                </a:ln>
                <a:solidFill>
                  <a:srgbClr val="252525"/>
                </a:solidFill>
                <a:effectLst/>
                <a:uLnTx/>
                <a:uFillTx/>
                <a:latin typeface="微软雅黑"/>
                <a:ea typeface="+mn-ea"/>
                <a:cs typeface="微软雅黑"/>
              </a:rPr>
              <a:t>执</a:t>
            </a:r>
            <a:r>
              <a:rPr kumimoji="0" sz="1050" b="0" i="0" u="none" strike="noStrike" kern="1200" cap="none" spc="0" normalizeH="0" baseline="0" noProof="0" dirty="0">
                <a:ln>
                  <a:noFill/>
                </a:ln>
                <a:solidFill>
                  <a:srgbClr val="252525"/>
                </a:solidFill>
                <a:effectLst/>
                <a:uLnTx/>
                <a:uFillTx/>
                <a:latin typeface="微软雅黑"/>
                <a:ea typeface="+mn-ea"/>
                <a:cs typeface="微软雅黑"/>
              </a:rPr>
              <a:t>行</a:t>
            </a:r>
            <a:r>
              <a:rPr kumimoji="0" sz="1050" b="0" i="0" u="none" strike="noStrike" kern="1200" cap="none" spc="-15" normalizeH="0" baseline="0" noProof="0" dirty="0">
                <a:ln>
                  <a:noFill/>
                </a:ln>
                <a:solidFill>
                  <a:srgbClr val="252525"/>
                </a:solidFill>
                <a:effectLst/>
                <a:uLnTx/>
                <a:uFillTx/>
                <a:latin typeface="微软雅黑"/>
                <a:ea typeface="+mn-ea"/>
                <a:cs typeface="微软雅黑"/>
              </a:rPr>
              <a:t>相</a:t>
            </a:r>
            <a:r>
              <a:rPr kumimoji="0" sz="1050" b="0" i="0" u="none" strike="noStrike" kern="1200" cap="none" spc="0" normalizeH="0" baseline="0" noProof="0" dirty="0">
                <a:ln>
                  <a:noFill/>
                </a:ln>
                <a:solidFill>
                  <a:srgbClr val="252525"/>
                </a:solidFill>
                <a:effectLst/>
                <a:uLnTx/>
                <a:uFillTx/>
                <a:latin typeface="微软雅黑"/>
                <a:ea typeface="+mn-ea"/>
                <a:cs typeface="微软雅黑"/>
              </a:rPr>
              <a:t>同</a:t>
            </a:r>
            <a:r>
              <a:rPr kumimoji="0" sz="1050" b="0" i="0" u="none" strike="noStrike" kern="1200" cap="none" spc="-10" normalizeH="0" baseline="0" noProof="0" dirty="0">
                <a:ln>
                  <a:noFill/>
                </a:ln>
                <a:solidFill>
                  <a:srgbClr val="252525"/>
                </a:solidFill>
                <a:effectLst/>
                <a:uLnTx/>
                <a:uFillTx/>
                <a:latin typeface="微软雅黑"/>
                <a:ea typeface="+mn-ea"/>
                <a:cs typeface="微软雅黑"/>
              </a:rPr>
              <a:t>的Reduce</a:t>
            </a:r>
            <a:r>
              <a:rPr kumimoji="0" sz="1050" b="0" i="0" u="none" strike="noStrike" kern="1200" cap="none" spc="0" normalizeH="0" baseline="0" noProof="0" dirty="0">
                <a:ln>
                  <a:noFill/>
                </a:ln>
                <a:solidFill>
                  <a:srgbClr val="252525"/>
                </a:solidFill>
                <a:effectLst/>
                <a:uLnTx/>
                <a:uFillTx/>
                <a:latin typeface="微软雅黑"/>
                <a:ea typeface="+mn-ea"/>
                <a:cs typeface="微软雅黑"/>
              </a:rPr>
              <a:t>操</a:t>
            </a:r>
            <a:r>
              <a:rPr kumimoji="0" sz="1050" b="0" i="0" u="none" strike="noStrike" kern="1200" cap="none" spc="-50" normalizeH="0" baseline="0" noProof="0" dirty="0">
                <a:ln>
                  <a:noFill/>
                </a:ln>
                <a:solidFill>
                  <a:srgbClr val="252525"/>
                </a:solidFill>
                <a:effectLst/>
                <a:uLnTx/>
                <a:uFillTx/>
                <a:latin typeface="微软雅黑"/>
                <a:ea typeface="+mn-ea"/>
                <a:cs typeface="微软雅黑"/>
              </a:rPr>
              <a:t>作</a:t>
            </a:r>
            <a:r>
              <a:rPr kumimoji="0" sz="1050" b="0" i="0" u="none" strike="noStrike" kern="1200" cap="none" spc="0" normalizeH="0" baseline="0" noProof="0" dirty="0">
                <a:ln>
                  <a:noFill/>
                </a:ln>
                <a:solidFill>
                  <a:srgbClr val="252525"/>
                </a:solidFill>
                <a:effectLst/>
                <a:uLnTx/>
                <a:uFillTx/>
                <a:latin typeface="微软雅黑"/>
                <a:ea typeface="+mn-ea"/>
                <a:cs typeface="微软雅黑"/>
              </a:rPr>
              <a:t>	</a:t>
            </a:r>
            <a:r>
              <a:rPr kumimoji="0" sz="1050" b="1" i="0" u="none" strike="noStrike" kern="1200" cap="none" spc="-10" normalizeH="0" baseline="0" noProof="0" dirty="0">
                <a:ln>
                  <a:noFill/>
                </a:ln>
                <a:solidFill>
                  <a:srgbClr val="C00000"/>
                </a:solidFill>
                <a:effectLst/>
                <a:uLnTx/>
                <a:uFillTx/>
                <a:latin typeface="微软雅黑"/>
                <a:ea typeface="+mn-ea"/>
                <a:cs typeface="微软雅黑"/>
              </a:rPr>
              <a:t>All-To-All</a:t>
            </a:r>
            <a:r>
              <a:rPr kumimoji="0" sz="1050" b="0" i="0" u="none" strike="noStrike" kern="1200" cap="none" spc="-10" normalizeH="0" baseline="0" noProof="0" dirty="0">
                <a:ln>
                  <a:noFill/>
                </a:ln>
                <a:solidFill>
                  <a:srgbClr val="252525"/>
                </a:solidFill>
                <a:effectLst/>
                <a:uLnTx/>
                <a:uFillTx/>
                <a:latin typeface="微软雅黑"/>
                <a:ea typeface="+mn-ea"/>
                <a:cs typeface="微软雅黑"/>
              </a:rPr>
              <a:t>：</a:t>
            </a:r>
            <a:r>
              <a:rPr kumimoji="0" sz="1050" b="0" i="0" u="none" strike="noStrike" kern="1200" cap="none" spc="0" normalizeH="0" baseline="0" noProof="0" dirty="0">
                <a:ln>
                  <a:noFill/>
                </a:ln>
                <a:solidFill>
                  <a:srgbClr val="121212"/>
                </a:solidFill>
                <a:effectLst/>
                <a:uLnTx/>
                <a:uFillTx/>
                <a:latin typeface="微软雅黑"/>
                <a:ea typeface="+mn-ea"/>
                <a:cs typeface="微软雅黑"/>
              </a:rPr>
              <a:t>每一个节点的</a:t>
            </a:r>
            <a:r>
              <a:rPr kumimoji="0" sz="1050" b="0" i="0" u="none" strike="noStrike" kern="1200" cap="none" spc="-15" normalizeH="0" baseline="0" noProof="0" dirty="0">
                <a:ln>
                  <a:noFill/>
                </a:ln>
                <a:solidFill>
                  <a:srgbClr val="121212"/>
                </a:solidFill>
                <a:effectLst/>
                <a:uLnTx/>
                <a:uFillTx/>
                <a:latin typeface="微软雅黑"/>
                <a:ea typeface="+mn-ea"/>
                <a:cs typeface="微软雅黑"/>
              </a:rPr>
              <a:t>数</a:t>
            </a:r>
            <a:r>
              <a:rPr kumimoji="0" sz="1050" b="0" i="0" u="none" strike="noStrike" kern="1200" cap="none" spc="0" normalizeH="0" baseline="0" noProof="0" dirty="0">
                <a:ln>
                  <a:noFill/>
                </a:ln>
                <a:solidFill>
                  <a:srgbClr val="121212"/>
                </a:solidFill>
                <a:effectLst/>
                <a:uLnTx/>
                <a:uFillTx/>
                <a:latin typeface="微软雅黑"/>
                <a:ea typeface="+mn-ea"/>
                <a:cs typeface="微软雅黑"/>
              </a:rPr>
              <a:t>据</a:t>
            </a:r>
            <a:r>
              <a:rPr kumimoji="0" sz="1050" b="0" i="0" u="none" strike="noStrike" kern="1200" cap="none" spc="-15" normalizeH="0" baseline="0" noProof="0" dirty="0">
                <a:ln>
                  <a:noFill/>
                </a:ln>
                <a:solidFill>
                  <a:srgbClr val="121212"/>
                </a:solidFill>
                <a:effectLst/>
                <a:uLnTx/>
                <a:uFillTx/>
                <a:latin typeface="微软雅黑"/>
                <a:ea typeface="+mn-ea"/>
                <a:cs typeface="微软雅黑"/>
              </a:rPr>
              <a:t>会</a:t>
            </a:r>
            <a:r>
              <a:rPr kumimoji="0" sz="1050" b="0" i="0" u="none" strike="noStrike" kern="1200" cap="none" spc="-10" normalizeH="0" baseline="0" noProof="0" dirty="0">
                <a:ln>
                  <a:noFill/>
                </a:ln>
                <a:solidFill>
                  <a:srgbClr val="121212"/>
                </a:solidFill>
                <a:effectLst/>
                <a:uLnTx/>
                <a:uFillTx/>
                <a:latin typeface="微软雅黑"/>
                <a:ea typeface="+mn-ea"/>
                <a:cs typeface="微软雅黑"/>
              </a:rPr>
              <a:t>scatter</a:t>
            </a:r>
            <a:endParaRPr kumimoji="0" sz="1050" b="0" i="0" u="none" strike="noStrike" kern="1200" cap="none" spc="0" normalizeH="0" baseline="0" noProof="0">
              <a:ln>
                <a:noFill/>
              </a:ln>
              <a:solidFill>
                <a:prstClr val="black"/>
              </a:solidFill>
              <a:effectLst/>
              <a:uLnTx/>
              <a:uFillTx/>
              <a:latin typeface="微软雅黑"/>
              <a:ea typeface="+mn-ea"/>
              <a:cs typeface="微软雅黑"/>
            </a:endParaRPr>
          </a:p>
          <a:p>
            <a:pPr marL="3029585" marR="0" lvl="0" indent="0" algn="l" defTabSz="914400" rtl="0" eaLnBrk="1" fontAlgn="auto" latinLnBrk="0" hangingPunct="1">
              <a:lnSpc>
                <a:spcPct val="100000"/>
              </a:lnSpc>
              <a:spcBef>
                <a:spcPts val="0"/>
              </a:spcBef>
              <a:spcAft>
                <a:spcPts val="0"/>
              </a:spcAft>
              <a:buClrTx/>
              <a:buSzTx/>
              <a:buFontTx/>
              <a:buNone/>
              <a:tabLst/>
              <a:defRPr/>
            </a:pPr>
            <a:r>
              <a:rPr kumimoji="0" sz="1050" b="0" i="0" u="none" strike="noStrike" kern="1200" cap="none" spc="-20" normalizeH="0" baseline="0" noProof="0" dirty="0">
                <a:ln>
                  <a:noFill/>
                </a:ln>
                <a:solidFill>
                  <a:srgbClr val="121212"/>
                </a:solidFill>
                <a:effectLst/>
                <a:uLnTx/>
                <a:uFillTx/>
                <a:latin typeface="微软雅黑"/>
                <a:ea typeface="+mn-ea"/>
                <a:cs typeface="微软雅黑"/>
              </a:rPr>
              <a:t>到所有节点上，同时每一个节点也会</a:t>
            </a:r>
            <a:endParaRPr kumimoji="0" sz="105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328" name="object 328"/>
          <p:cNvSpPr txBox="1"/>
          <p:nvPr/>
        </p:nvSpPr>
        <p:spPr>
          <a:xfrm>
            <a:off x="9390380" y="3487927"/>
            <a:ext cx="2462530" cy="506730"/>
          </a:xfrm>
          <a:prstGeom prst="rect">
            <a:avLst/>
          </a:prstGeom>
        </p:spPr>
        <p:txBody>
          <a:bodyPr vert="horz" wrap="square" lIns="0" tIns="13335" rIns="0" bIns="0" rtlCol="0">
            <a:spAutoFit/>
          </a:bodyPr>
          <a:lstStyle/>
          <a:p>
            <a:pPr marL="12700" marR="5080" lvl="0" indent="0" algn="l" defTabSz="914400" rtl="0" eaLnBrk="1" fontAlgn="auto" latinLnBrk="0" hangingPunct="1">
              <a:lnSpc>
                <a:spcPct val="100000"/>
              </a:lnSpc>
              <a:spcBef>
                <a:spcPts val="105"/>
              </a:spcBef>
              <a:spcAft>
                <a:spcPts val="0"/>
              </a:spcAft>
              <a:buClrTx/>
              <a:buSzTx/>
              <a:buFontTx/>
              <a:buNone/>
              <a:tabLst/>
              <a:defRPr/>
            </a:pPr>
            <a:r>
              <a:rPr kumimoji="0" sz="1050" b="1" i="0" u="none" strike="noStrike" kern="1200" cap="none" spc="-10" normalizeH="0" baseline="0" noProof="0" dirty="0">
                <a:ln>
                  <a:noFill/>
                </a:ln>
                <a:solidFill>
                  <a:srgbClr val="252525"/>
                </a:solidFill>
                <a:effectLst/>
                <a:uLnTx/>
                <a:uFillTx/>
                <a:latin typeface="微软雅黑"/>
                <a:ea typeface="+mn-ea"/>
                <a:cs typeface="微软雅黑"/>
              </a:rPr>
              <a:t>ReduceScatter</a:t>
            </a:r>
            <a:r>
              <a:rPr kumimoji="0" sz="1050" b="0" i="0" u="none" strike="noStrike" kern="1200" cap="none" spc="-15" normalizeH="0" baseline="0" noProof="0" dirty="0">
                <a:ln>
                  <a:noFill/>
                </a:ln>
                <a:solidFill>
                  <a:srgbClr val="252525"/>
                </a:solidFill>
                <a:effectLst/>
                <a:uLnTx/>
                <a:uFillTx/>
                <a:latin typeface="微软雅黑"/>
                <a:ea typeface="+mn-ea"/>
                <a:cs typeface="微软雅黑"/>
              </a:rPr>
              <a:t>：所有节点上都按维度执</a:t>
            </a:r>
            <a:r>
              <a:rPr kumimoji="0" sz="1050" b="0" i="0" u="none" strike="noStrike" kern="1200" cap="none" spc="0" normalizeH="0" baseline="0" noProof="0" dirty="0">
                <a:ln>
                  <a:noFill/>
                </a:ln>
                <a:solidFill>
                  <a:srgbClr val="252525"/>
                </a:solidFill>
                <a:effectLst/>
                <a:uLnTx/>
                <a:uFillTx/>
                <a:latin typeface="微软雅黑"/>
                <a:ea typeface="+mn-ea"/>
                <a:cs typeface="微软雅黑"/>
              </a:rPr>
              <a:t>行相同的</a:t>
            </a:r>
            <a:r>
              <a:rPr kumimoji="0" sz="1050" b="0" i="0" u="none" strike="noStrike" kern="1200" cap="none" spc="-10" normalizeH="0" baseline="0" noProof="0" dirty="0">
                <a:ln>
                  <a:noFill/>
                </a:ln>
                <a:solidFill>
                  <a:srgbClr val="252525"/>
                </a:solidFill>
                <a:effectLst/>
                <a:uLnTx/>
                <a:uFillTx/>
                <a:latin typeface="微软雅黑"/>
                <a:ea typeface="+mn-ea"/>
                <a:cs typeface="微软雅黑"/>
              </a:rPr>
              <a:t>Reduce</a:t>
            </a:r>
            <a:r>
              <a:rPr kumimoji="0" sz="1050" b="0" i="0" u="none" strike="noStrike" kern="1200" cap="none" spc="-20" normalizeH="0" baseline="0" noProof="0" dirty="0">
                <a:ln>
                  <a:noFill/>
                </a:ln>
                <a:solidFill>
                  <a:srgbClr val="252525"/>
                </a:solidFill>
                <a:effectLst/>
                <a:uLnTx/>
                <a:uFillTx/>
                <a:latin typeface="微软雅黑"/>
                <a:ea typeface="+mn-ea"/>
                <a:cs typeface="微软雅黑"/>
              </a:rPr>
              <a:t>规约运算，再将结果</a:t>
            </a:r>
            <a:r>
              <a:rPr kumimoji="0" sz="1050" b="0" i="0" u="none" strike="noStrike" kern="1200" cap="none" spc="-50" normalizeH="0" baseline="0" noProof="0" dirty="0">
                <a:ln>
                  <a:noFill/>
                </a:ln>
                <a:solidFill>
                  <a:srgbClr val="252525"/>
                </a:solidFill>
                <a:effectLst/>
                <a:uLnTx/>
                <a:uFillTx/>
                <a:latin typeface="微软雅黑"/>
                <a:ea typeface="+mn-ea"/>
                <a:cs typeface="微软雅黑"/>
              </a:rPr>
              <a:t> </a:t>
            </a:r>
            <a:r>
              <a:rPr kumimoji="0" sz="1050" b="0" i="0" u="none" strike="noStrike" kern="1200" cap="none" spc="-10" normalizeH="0" baseline="0" noProof="0" dirty="0">
                <a:ln>
                  <a:noFill/>
                </a:ln>
                <a:solidFill>
                  <a:srgbClr val="252525"/>
                </a:solidFill>
                <a:effectLst/>
                <a:uLnTx/>
                <a:uFillTx/>
                <a:latin typeface="微软雅黑"/>
                <a:ea typeface="+mn-ea"/>
                <a:cs typeface="微软雅黑"/>
              </a:rPr>
              <a:t>Scatter</a:t>
            </a:r>
            <a:r>
              <a:rPr kumimoji="0" sz="1050" b="0" i="0" u="none" strike="noStrike" kern="1200" cap="none" spc="-20" normalizeH="0" baseline="0" noProof="0" dirty="0">
                <a:ln>
                  <a:noFill/>
                </a:ln>
                <a:solidFill>
                  <a:srgbClr val="252525"/>
                </a:solidFill>
                <a:effectLst/>
                <a:uLnTx/>
                <a:uFillTx/>
                <a:latin typeface="微软雅黑"/>
                <a:ea typeface="+mn-ea"/>
                <a:cs typeface="微软雅黑"/>
              </a:rPr>
              <a:t>发散到所有的节点上</a:t>
            </a:r>
            <a:endParaRPr kumimoji="0" sz="105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329" name="object 329"/>
          <p:cNvSpPr txBox="1"/>
          <p:nvPr/>
        </p:nvSpPr>
        <p:spPr>
          <a:xfrm>
            <a:off x="9463278" y="5287136"/>
            <a:ext cx="1394460" cy="18669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050" b="0" i="0" u="none" strike="noStrike" kern="1200" cap="none" spc="0" normalizeH="0" baseline="0" noProof="0" dirty="0">
                <a:ln>
                  <a:noFill/>
                </a:ln>
                <a:solidFill>
                  <a:srgbClr val="121212"/>
                </a:solidFill>
                <a:effectLst/>
                <a:uLnTx/>
                <a:uFillTx/>
                <a:latin typeface="微软雅黑"/>
                <a:ea typeface="+mn-ea"/>
                <a:cs typeface="微软雅黑"/>
              </a:rPr>
              <a:t>Gather</a:t>
            </a:r>
            <a:r>
              <a:rPr kumimoji="0" sz="1050" b="0" i="0" u="none" strike="noStrike" kern="1200" cap="none" spc="-20" normalizeH="0" baseline="0" noProof="0" dirty="0">
                <a:ln>
                  <a:noFill/>
                </a:ln>
                <a:solidFill>
                  <a:srgbClr val="121212"/>
                </a:solidFill>
                <a:effectLst/>
                <a:uLnTx/>
                <a:uFillTx/>
                <a:latin typeface="微软雅黑"/>
                <a:ea typeface="+mn-ea"/>
                <a:cs typeface="微软雅黑"/>
              </a:rPr>
              <a:t>所有节点的数据</a:t>
            </a:r>
            <a:endParaRPr kumimoji="0" sz="1050" b="0" i="0" u="none" strike="noStrike" kern="1200" cap="none" spc="0" normalizeH="0" baseline="0" noProof="0">
              <a:ln>
                <a:noFill/>
              </a:ln>
              <a:solidFill>
                <a:prstClr val="black"/>
              </a:solidFill>
              <a:effectLst/>
              <a:uLnTx/>
              <a:uFillTx/>
              <a:latin typeface="微软雅黑"/>
              <a:ea typeface="+mn-ea"/>
              <a:cs typeface="微软雅黑"/>
            </a:endParaRPr>
          </a:p>
        </p:txBody>
      </p:sp>
      <p:pic>
        <p:nvPicPr>
          <p:cNvPr id="330" name="object 330"/>
          <p:cNvPicPr/>
          <p:nvPr/>
        </p:nvPicPr>
        <p:blipFill>
          <a:blip r:embed="rId60" cstate="print"/>
          <a:stretch>
            <a:fillRect/>
          </a:stretch>
        </p:blipFill>
        <p:spPr>
          <a:xfrm>
            <a:off x="9383268" y="4073652"/>
            <a:ext cx="2479548" cy="824484"/>
          </a:xfrm>
          <a:prstGeom prst="rect">
            <a:avLst/>
          </a:prstGeom>
        </p:spPr>
      </p:pic>
      <p:pic>
        <p:nvPicPr>
          <p:cNvPr id="331" name="object 331"/>
          <p:cNvPicPr/>
          <p:nvPr/>
        </p:nvPicPr>
        <p:blipFill>
          <a:blip r:embed="rId61" cstate="print"/>
          <a:stretch>
            <a:fillRect/>
          </a:stretch>
        </p:blipFill>
        <p:spPr>
          <a:xfrm>
            <a:off x="9409176" y="5529071"/>
            <a:ext cx="2449068" cy="867156"/>
          </a:xfrm>
          <a:prstGeom prst="rect">
            <a:avLst/>
          </a:prstGeom>
        </p:spPr>
      </p:pic>
      <p:sp>
        <p:nvSpPr>
          <p:cNvPr id="332" name="object 332"/>
          <p:cNvSpPr txBox="1">
            <a:spLocks noGrp="1"/>
          </p:cNvSpPr>
          <p:nvPr>
            <p:ph type="ftr" sz="quarter" idx="5"/>
          </p:nvPr>
        </p:nvSpPr>
        <p:spPr>
          <a:xfrm>
            <a:off x="5739510" y="6584966"/>
            <a:ext cx="713104" cy="192404"/>
          </a:xfrm>
          <a:prstGeom prst="rect">
            <a:avLst/>
          </a:prstGeom>
        </p:spPr>
        <p:txBody>
          <a:bodyPr vert="horz" wrap="square" lIns="0" tIns="0" rIns="0" bIns="0" rtlCol="0">
            <a:spAutoFit/>
          </a:bodyPr>
          <a:lstStyle>
            <a:defPPr>
              <a:defRPr kern="0"/>
            </a:defPPr>
            <a:lvl1pPr>
              <a:defRPr sz="1000" b="1" i="0">
                <a:solidFill>
                  <a:schemeClr val="bg1"/>
                </a:solidFill>
                <a:latin typeface="微软雅黑"/>
                <a:cs typeface="微软雅黑"/>
              </a:defRPr>
            </a:lvl1pPr>
          </a:lstStyle>
          <a:p>
            <a:pPr marL="12700" marR="0" lvl="0" indent="0" algn="l" defTabSz="914400" rtl="0" eaLnBrk="1" fontAlgn="auto" latinLnBrk="0" hangingPunct="1">
              <a:lnSpc>
                <a:spcPct val="100000"/>
              </a:lnSpc>
              <a:spcBef>
                <a:spcPts val="15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微软雅黑"/>
                <a:ea typeface="+mn-ea"/>
              </a:rPr>
              <a:t>Secret</a:t>
            </a:r>
            <a:r>
              <a:rPr kumimoji="0" lang="en-US" sz="1000" b="1" i="0" u="none" strike="noStrike" kern="1200" cap="none" spc="-30" normalizeH="0" baseline="0" noProof="0">
                <a:ln>
                  <a:noFill/>
                </a:ln>
                <a:solidFill>
                  <a:prstClr val="white"/>
                </a:solidFill>
                <a:effectLst/>
                <a:uLnTx/>
                <a:uFillTx/>
                <a:latin typeface="微软雅黑"/>
                <a:ea typeface="+mn-ea"/>
              </a:rPr>
              <a:t> </a:t>
            </a:r>
            <a:r>
              <a:rPr kumimoji="0" lang="zh-CN" altLang="en-US" sz="1000" b="1" i="0" u="none" strike="noStrike" kern="1200" cap="none" spc="-30" normalizeH="0" baseline="0" noProof="0">
                <a:ln>
                  <a:noFill/>
                </a:ln>
                <a:solidFill>
                  <a:prstClr val="white"/>
                </a:solidFill>
                <a:effectLst/>
                <a:uLnTx/>
                <a:uFillTx/>
                <a:latin typeface="微软雅黑"/>
                <a:ea typeface="等线" panose="02010600030101010101" pitchFamily="2" charset="-122"/>
              </a:rPr>
              <a:t>机密</a:t>
            </a:r>
            <a:endParaRPr kumimoji="0" sz="1000" b="1" i="0" u="none" strike="noStrike" kern="1200" cap="none" spc="-30" normalizeH="0" baseline="0" noProof="0" dirty="0">
              <a:ln>
                <a:noFill/>
              </a:ln>
              <a:solidFill>
                <a:prstClr val="white"/>
              </a:solidFill>
              <a:effectLst/>
              <a:uLnTx/>
              <a:uFillTx/>
              <a:latin typeface="微软雅黑"/>
              <a:ea typeface="+mn-ea"/>
            </a:endParaRPr>
          </a:p>
        </p:txBody>
      </p:sp>
      <p:sp>
        <p:nvSpPr>
          <p:cNvPr id="334" name="object 334"/>
          <p:cNvSpPr txBox="1">
            <a:spLocks noGrp="1"/>
          </p:cNvSpPr>
          <p:nvPr>
            <p:ph type="sldNum" sz="quarter" idx="7"/>
          </p:nvPr>
        </p:nvSpPr>
        <p:spPr>
          <a:xfrm>
            <a:off x="485241" y="6604298"/>
            <a:ext cx="229234" cy="167004"/>
          </a:xfrm>
          <a:prstGeom prst="rect">
            <a:avLst/>
          </a:prstGeom>
        </p:spPr>
        <p:txBody>
          <a:bodyPr vert="horz" wrap="square" lIns="0" tIns="0" rIns="0" bIns="0" rtlCol="0">
            <a:spAutoFit/>
          </a:bodyPr>
          <a:lstStyle>
            <a:defPPr>
              <a:defRPr kern="0"/>
            </a:defPPr>
            <a:lvl1pPr>
              <a:defRPr sz="1000" b="0" i="0">
                <a:solidFill>
                  <a:schemeClr val="bg1"/>
                </a:solidFill>
                <a:latin typeface="Arial"/>
                <a:cs typeface="Arial"/>
              </a:defRPr>
            </a:lvl1pPr>
          </a:lstStyle>
          <a:p>
            <a:pPr marL="38100" marR="0" lvl="0" indent="0" algn="l" defTabSz="914400" rtl="0" eaLnBrk="1" fontAlgn="auto" latinLnBrk="0" hangingPunct="1">
              <a:lnSpc>
                <a:spcPct val="100000"/>
              </a:lnSpc>
              <a:spcBef>
                <a:spcPts val="0"/>
              </a:spcBef>
              <a:spcAft>
                <a:spcPts val="0"/>
              </a:spcAft>
              <a:buClrTx/>
              <a:buSzTx/>
              <a:buFontTx/>
              <a:buNone/>
              <a:tabLst/>
              <a:defRPr/>
            </a:pPr>
            <a:fld id="{81D60167-4931-47E6-BA6A-407CBD079E47}" type="slidenum">
              <a:rPr kumimoji="0" lang="en-US" altLang="zh-CN" sz="1000" b="0" i="0" u="none" strike="noStrike" kern="1200" cap="none" spc="-25" normalizeH="0" baseline="0" noProof="0" smtClean="0">
                <a:ln>
                  <a:noFill/>
                </a:ln>
                <a:solidFill>
                  <a:prstClr val="white"/>
                </a:solidFill>
                <a:effectLst/>
                <a:uLnTx/>
                <a:uFillTx/>
                <a:latin typeface="Arial"/>
                <a:ea typeface="等线" panose="02010600030101010101" pitchFamily="2" charset="-122"/>
                <a:cs typeface="Arial"/>
              </a:rPr>
              <a:pPr marL="38100" marR="0" lvl="0" indent="0" algn="l" defTabSz="914400" rtl="0" eaLnBrk="1" fontAlgn="auto" latinLnBrk="0" hangingPunct="1">
                <a:lnSpc>
                  <a:spcPct val="100000"/>
                </a:lnSpc>
                <a:spcBef>
                  <a:spcPts val="0"/>
                </a:spcBef>
                <a:spcAft>
                  <a:spcPts val="0"/>
                </a:spcAft>
                <a:buClrTx/>
                <a:buSzTx/>
                <a:buFontTx/>
                <a:buNone/>
                <a:tabLst/>
                <a:defRPr/>
              </a:pPr>
              <a:t>40</a:t>
            </a:fld>
            <a:endParaRPr kumimoji="0" sz="1000" b="0" i="0" u="none" strike="noStrike" kern="1200" cap="none" spc="-25" normalizeH="0" baseline="0" noProof="0" dirty="0">
              <a:ln>
                <a:noFill/>
              </a:ln>
              <a:solidFill>
                <a:prstClr val="white"/>
              </a:solidFill>
              <a:effectLst/>
              <a:uLnTx/>
              <a:uFillTx/>
              <a:latin typeface="Arial"/>
              <a:ea typeface="+mn-ea"/>
              <a:cs typeface="Arial"/>
            </a:endParaRPr>
          </a:p>
        </p:txBody>
      </p:sp>
    </p:spTree>
    <p:extLst>
      <p:ext uri="{BB962C8B-B14F-4D97-AF65-F5344CB8AC3E}">
        <p14:creationId xmlns:p14="http://schemas.microsoft.com/office/powerpoint/2010/main" val="2928270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88644" y="428250"/>
            <a:ext cx="5275655" cy="629018"/>
          </a:xfrm>
          <a:prstGeom prst="rect">
            <a:avLst/>
          </a:prstGeom>
        </p:spPr>
        <p:txBody>
          <a:bodyPr vert="horz" wrap="square" lIns="0" tIns="13335" rIns="0" bIns="0" rtlCol="0">
            <a:spAutoFit/>
          </a:bodyPr>
          <a:lstStyle/>
          <a:p>
            <a:pPr marL="12700">
              <a:lnSpc>
                <a:spcPct val="100000"/>
              </a:lnSpc>
              <a:spcBef>
                <a:spcPts val="105"/>
              </a:spcBef>
            </a:pPr>
            <a:r>
              <a:rPr spc="-10" dirty="0"/>
              <a:t>张量并行流量模型</a:t>
            </a:r>
          </a:p>
        </p:txBody>
      </p:sp>
      <p:pic>
        <p:nvPicPr>
          <p:cNvPr id="4" name="object 4"/>
          <p:cNvPicPr/>
          <p:nvPr/>
        </p:nvPicPr>
        <p:blipFill>
          <a:blip r:embed="rId2" cstate="print"/>
          <a:stretch>
            <a:fillRect/>
          </a:stretch>
        </p:blipFill>
        <p:spPr>
          <a:xfrm>
            <a:off x="848360" y="1449885"/>
            <a:ext cx="3757506" cy="2993680"/>
          </a:xfrm>
          <a:prstGeom prst="rect">
            <a:avLst/>
          </a:prstGeom>
        </p:spPr>
      </p:pic>
      <p:sp>
        <p:nvSpPr>
          <p:cNvPr id="5" name="object 5"/>
          <p:cNvSpPr txBox="1"/>
          <p:nvPr/>
        </p:nvSpPr>
        <p:spPr>
          <a:xfrm>
            <a:off x="688644" y="4739896"/>
            <a:ext cx="11061065" cy="1136015"/>
          </a:xfrm>
          <a:prstGeom prst="rect">
            <a:avLst/>
          </a:prstGeom>
        </p:spPr>
        <p:txBody>
          <a:bodyPr vert="horz" wrap="square" lIns="0" tIns="76835" rIns="0" bIns="0" rtlCol="0">
            <a:spAutoFit/>
          </a:bodyPr>
          <a:lstStyle/>
          <a:p>
            <a:pPr marL="184785" marR="0" lvl="0" indent="-172720" algn="l" defTabSz="914400" rtl="0" eaLnBrk="1" fontAlgn="auto" latinLnBrk="0" hangingPunct="1">
              <a:lnSpc>
                <a:spcPct val="100000"/>
              </a:lnSpc>
              <a:spcBef>
                <a:spcPts val="605"/>
              </a:spcBef>
              <a:spcAft>
                <a:spcPts val="0"/>
              </a:spcAft>
              <a:buClrTx/>
              <a:buSzTx/>
              <a:buFont typeface="Arial"/>
              <a:buChar char="•"/>
              <a:tabLst>
                <a:tab pos="185420" algn="l"/>
              </a:tabLst>
              <a:defRPr/>
            </a:pPr>
            <a:r>
              <a:rPr kumimoji="0" sz="1400" b="1" i="0" u="none" strike="noStrike" kern="1200" cap="none" spc="-10" normalizeH="0" baseline="0" noProof="0" dirty="0">
                <a:ln>
                  <a:noFill/>
                </a:ln>
                <a:solidFill>
                  <a:srgbClr val="252525"/>
                </a:solidFill>
                <a:effectLst/>
                <a:uLnTx/>
                <a:uFillTx/>
                <a:latin typeface="微软雅黑"/>
                <a:ea typeface="+mn-ea"/>
                <a:cs typeface="微软雅黑"/>
              </a:rPr>
              <a:t>技术原理</a:t>
            </a:r>
            <a:r>
              <a:rPr kumimoji="0" sz="1400" b="0" i="0" u="none" strike="noStrike" kern="1200" cap="none" spc="-15" normalizeH="0" baseline="0" noProof="0" dirty="0">
                <a:ln>
                  <a:noFill/>
                </a:ln>
                <a:solidFill>
                  <a:srgbClr val="252525"/>
                </a:solidFill>
                <a:effectLst/>
                <a:uLnTx/>
                <a:uFillTx/>
                <a:latin typeface="微软雅黑"/>
                <a:ea typeface="+mn-ea"/>
                <a:cs typeface="微软雅黑"/>
              </a:rPr>
              <a:t>：将模型进行层内切分，每张</a:t>
            </a:r>
            <a:r>
              <a:rPr kumimoji="0" sz="1400" b="0" i="0" u="none" strike="noStrike" kern="1200" cap="none" spc="-10" normalizeH="0" baseline="0" noProof="0" dirty="0">
                <a:ln>
                  <a:noFill/>
                </a:ln>
                <a:solidFill>
                  <a:srgbClr val="252525"/>
                </a:solidFill>
                <a:effectLst/>
                <a:uLnTx/>
                <a:uFillTx/>
                <a:latin typeface="微软雅黑"/>
                <a:ea typeface="+mn-ea"/>
                <a:cs typeface="微软雅黑"/>
              </a:rPr>
              <a:t>GPU</a:t>
            </a:r>
            <a:r>
              <a:rPr kumimoji="0" sz="1400" b="0" i="0" u="none" strike="noStrike" kern="1200" cap="none" spc="-20" normalizeH="0" baseline="0" noProof="0" dirty="0">
                <a:ln>
                  <a:noFill/>
                </a:ln>
                <a:solidFill>
                  <a:srgbClr val="252525"/>
                </a:solidFill>
                <a:effectLst/>
                <a:uLnTx/>
                <a:uFillTx/>
                <a:latin typeface="微软雅黑"/>
                <a:ea typeface="+mn-ea"/>
                <a:cs typeface="微软雅黑"/>
              </a:rPr>
              <a:t>保存模型同一层的部分参数，所有</a:t>
            </a:r>
            <a:r>
              <a:rPr kumimoji="0" sz="1400" b="0" i="0" u="none" strike="noStrike" kern="1200" cap="none" spc="-10" normalizeH="0" baseline="0" noProof="0" dirty="0">
                <a:ln>
                  <a:noFill/>
                </a:ln>
                <a:solidFill>
                  <a:srgbClr val="252525"/>
                </a:solidFill>
                <a:effectLst/>
                <a:uLnTx/>
                <a:uFillTx/>
                <a:latin typeface="微软雅黑"/>
                <a:ea typeface="+mn-ea"/>
                <a:cs typeface="微软雅黑"/>
              </a:rPr>
              <a:t>GPU</a:t>
            </a:r>
            <a:r>
              <a:rPr kumimoji="0" sz="1400" b="0" i="0" u="none" strike="noStrike" kern="1200" cap="none" spc="-20" normalizeH="0" baseline="0" noProof="0" dirty="0">
                <a:ln>
                  <a:noFill/>
                </a:ln>
                <a:solidFill>
                  <a:srgbClr val="252525"/>
                </a:solidFill>
                <a:effectLst/>
                <a:uLnTx/>
                <a:uFillTx/>
                <a:latin typeface="微软雅黑"/>
                <a:ea typeface="+mn-ea"/>
                <a:cs typeface="微软雅黑"/>
              </a:rPr>
              <a:t>共享同一批数据</a:t>
            </a:r>
            <a:endParaRPr kumimoji="0" sz="1400" b="0" i="0" u="none" strike="noStrike" kern="1200" cap="none" spc="0" normalizeH="0" baseline="0" noProof="0">
              <a:ln>
                <a:noFill/>
              </a:ln>
              <a:solidFill>
                <a:prstClr val="black"/>
              </a:solidFill>
              <a:effectLst/>
              <a:uLnTx/>
              <a:uFillTx/>
              <a:latin typeface="微软雅黑"/>
              <a:ea typeface="+mn-ea"/>
              <a:cs typeface="微软雅黑"/>
            </a:endParaRPr>
          </a:p>
          <a:p>
            <a:pPr marL="184785" marR="0" lvl="0" indent="-172720" algn="l" defTabSz="914400" rtl="0" eaLnBrk="1" fontAlgn="auto" latinLnBrk="0" hangingPunct="1">
              <a:lnSpc>
                <a:spcPct val="100000"/>
              </a:lnSpc>
              <a:spcBef>
                <a:spcPts val="509"/>
              </a:spcBef>
              <a:spcAft>
                <a:spcPts val="0"/>
              </a:spcAft>
              <a:buClrTx/>
              <a:buSzTx/>
              <a:buFont typeface="Arial"/>
              <a:buChar char="•"/>
              <a:tabLst>
                <a:tab pos="185420" algn="l"/>
              </a:tabLst>
              <a:defRPr/>
            </a:pPr>
            <a:r>
              <a:rPr kumimoji="0" sz="1400" b="1" i="0" u="none" strike="noStrike" kern="1200" cap="none" spc="-5" normalizeH="0" baseline="0" noProof="0" dirty="0">
                <a:ln>
                  <a:noFill/>
                </a:ln>
                <a:solidFill>
                  <a:srgbClr val="252525"/>
                </a:solidFill>
                <a:effectLst/>
                <a:uLnTx/>
                <a:uFillTx/>
                <a:latin typeface="微软雅黑"/>
                <a:ea typeface="+mn-ea"/>
                <a:cs typeface="微软雅黑"/>
              </a:rPr>
              <a:t>适合场景</a:t>
            </a:r>
            <a:r>
              <a:rPr kumimoji="0" sz="1400" b="0" i="0" u="none" strike="noStrike" kern="1200" cap="none" spc="-15" normalizeH="0" baseline="0" noProof="0" dirty="0">
                <a:ln>
                  <a:noFill/>
                </a:ln>
                <a:solidFill>
                  <a:srgbClr val="252525"/>
                </a:solidFill>
                <a:effectLst/>
                <a:uLnTx/>
                <a:uFillTx/>
                <a:latin typeface="微软雅黑"/>
                <a:ea typeface="+mn-ea"/>
                <a:cs typeface="微软雅黑"/>
              </a:rPr>
              <a:t>：适合模型单层参数过大，单 </a:t>
            </a:r>
            <a:r>
              <a:rPr kumimoji="0" sz="1400" b="0" i="0" u="none" strike="noStrike" kern="1200" cap="none" spc="0" normalizeH="0" baseline="0" noProof="0" dirty="0">
                <a:ln>
                  <a:noFill/>
                </a:ln>
                <a:solidFill>
                  <a:srgbClr val="252525"/>
                </a:solidFill>
                <a:effectLst/>
                <a:uLnTx/>
                <a:uFillTx/>
                <a:latin typeface="微软雅黑"/>
                <a:ea typeface="+mn-ea"/>
                <a:cs typeface="微软雅黑"/>
              </a:rPr>
              <a:t>GPU</a:t>
            </a:r>
            <a:r>
              <a:rPr kumimoji="0" sz="1400" b="0" i="0" u="none" strike="noStrike" kern="1200" cap="none" spc="-15" normalizeH="0" baseline="0" noProof="0" dirty="0">
                <a:ln>
                  <a:noFill/>
                </a:ln>
                <a:solidFill>
                  <a:srgbClr val="252525"/>
                </a:solidFill>
                <a:effectLst/>
                <a:uLnTx/>
                <a:uFillTx/>
                <a:latin typeface="微软雅黑"/>
                <a:ea typeface="+mn-ea"/>
                <a:cs typeface="微软雅黑"/>
              </a:rPr>
              <a:t> 无法容纳的场景</a:t>
            </a:r>
            <a:endParaRPr kumimoji="0" sz="1400" b="0" i="0" u="none" strike="noStrike" kern="1200" cap="none" spc="0" normalizeH="0" baseline="0" noProof="0">
              <a:ln>
                <a:noFill/>
              </a:ln>
              <a:solidFill>
                <a:prstClr val="black"/>
              </a:solidFill>
              <a:effectLst/>
              <a:uLnTx/>
              <a:uFillTx/>
              <a:latin typeface="微软雅黑"/>
              <a:ea typeface="+mn-ea"/>
              <a:cs typeface="微软雅黑"/>
            </a:endParaRPr>
          </a:p>
          <a:p>
            <a:pPr marL="184785" marR="5080" lvl="0" indent="-172720" algn="l" defTabSz="914400" rtl="0" eaLnBrk="1" fontAlgn="auto" latinLnBrk="0" hangingPunct="1">
              <a:lnSpc>
                <a:spcPct val="130000"/>
              </a:lnSpc>
              <a:spcBef>
                <a:spcPts val="0"/>
              </a:spcBef>
              <a:spcAft>
                <a:spcPts val="0"/>
              </a:spcAft>
              <a:buClrTx/>
              <a:buSzTx/>
              <a:buFont typeface="Arial"/>
              <a:buChar char="•"/>
              <a:tabLst>
                <a:tab pos="185420" algn="l"/>
              </a:tabLst>
              <a:defRPr/>
            </a:pPr>
            <a:r>
              <a:rPr kumimoji="0" sz="1400" b="1" i="0" u="none" strike="noStrike" kern="1200" cap="none" spc="-5" normalizeH="0" baseline="0" noProof="0" dirty="0">
                <a:ln>
                  <a:noFill/>
                </a:ln>
                <a:solidFill>
                  <a:srgbClr val="252525"/>
                </a:solidFill>
                <a:effectLst/>
                <a:uLnTx/>
                <a:uFillTx/>
                <a:latin typeface="微软雅黑"/>
                <a:ea typeface="+mn-ea"/>
                <a:cs typeface="微软雅黑"/>
              </a:rPr>
              <a:t>通信需求</a:t>
            </a:r>
            <a:r>
              <a:rPr kumimoji="0" sz="1400" b="0" i="0" u="none" strike="noStrike" kern="1200" cap="none" spc="-15" normalizeH="0" baseline="0" noProof="0" dirty="0">
                <a:ln>
                  <a:noFill/>
                </a:ln>
                <a:solidFill>
                  <a:srgbClr val="252525"/>
                </a:solidFill>
                <a:effectLst/>
                <a:uLnTx/>
                <a:uFillTx/>
                <a:latin typeface="微软雅黑"/>
                <a:ea typeface="+mn-ea"/>
                <a:cs typeface="微软雅黑"/>
              </a:rPr>
              <a:t>：模型参数进行层内切分后部署不同的设备，在前向和反向过程中都需要接收其他设备产生的结果</a:t>
            </a:r>
            <a:r>
              <a:rPr kumimoji="0" sz="1400" b="0" i="0" u="none" strike="noStrike" kern="1200" cap="none" spc="0" normalizeH="0" baseline="0" noProof="0" dirty="0">
                <a:ln>
                  <a:noFill/>
                </a:ln>
                <a:solidFill>
                  <a:srgbClr val="252525"/>
                </a:solidFill>
                <a:effectLst/>
                <a:uLnTx/>
                <a:uFillTx/>
                <a:latin typeface="微软雅黑"/>
                <a:ea typeface="+mn-ea"/>
                <a:cs typeface="微软雅黑"/>
              </a:rPr>
              <a:t>（</a:t>
            </a:r>
            <a:r>
              <a:rPr kumimoji="0" sz="1400" b="0" i="0" u="none" strike="noStrike" kern="1200" cap="none" spc="-10" normalizeH="0" baseline="0" noProof="0" dirty="0">
                <a:ln>
                  <a:noFill/>
                </a:ln>
                <a:solidFill>
                  <a:srgbClr val="252525"/>
                </a:solidFill>
                <a:effectLst/>
                <a:uLnTx/>
                <a:uFillTx/>
                <a:latin typeface="微软雅黑"/>
                <a:ea typeface="+mn-ea"/>
                <a:cs typeface="微软雅黑"/>
              </a:rPr>
              <a:t>点对点Send/Recv），</a:t>
            </a:r>
            <a:r>
              <a:rPr kumimoji="0" sz="1400" b="0" i="0" u="none" strike="noStrike" kern="1200" cap="none" spc="-20" normalizeH="0" baseline="0" noProof="0" dirty="0">
                <a:ln>
                  <a:noFill/>
                </a:ln>
                <a:solidFill>
                  <a:srgbClr val="252525"/>
                </a:solidFill>
                <a:effectLst/>
                <a:uLnTx/>
                <a:uFillTx/>
                <a:latin typeface="微软雅黑"/>
                <a:ea typeface="+mn-ea"/>
                <a:cs typeface="微软雅黑"/>
              </a:rPr>
              <a:t>同时每</a:t>
            </a:r>
            <a:r>
              <a:rPr kumimoji="0" sz="1400" b="0" i="0" u="none" strike="noStrike" kern="1200" cap="none" spc="-15" normalizeH="0" baseline="0" noProof="0" dirty="0">
                <a:ln>
                  <a:noFill/>
                </a:ln>
                <a:solidFill>
                  <a:srgbClr val="252525"/>
                </a:solidFill>
                <a:effectLst/>
                <a:uLnTx/>
                <a:uFillTx/>
                <a:latin typeface="微软雅黑"/>
                <a:ea typeface="+mn-ea"/>
                <a:cs typeface="微软雅黑"/>
              </a:rPr>
              <a:t>个设备的梯度同样需要聚合后再分发给各个设备进行模型参数更新</a:t>
            </a:r>
            <a:r>
              <a:rPr kumimoji="0" sz="1400" b="0" i="0" u="none" strike="noStrike" kern="1200" cap="none" spc="-10" normalizeH="0" baseline="0" noProof="0" dirty="0">
                <a:ln>
                  <a:noFill/>
                </a:ln>
                <a:solidFill>
                  <a:srgbClr val="252525"/>
                </a:solidFill>
                <a:effectLst/>
                <a:uLnTx/>
                <a:uFillTx/>
                <a:latin typeface="微软雅黑"/>
                <a:ea typeface="+mn-ea"/>
                <a:cs typeface="微软雅黑"/>
              </a:rPr>
              <a:t>（AllReduce），引入了巨大的通信量</a:t>
            </a:r>
            <a:endParaRPr kumimoji="0" sz="14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6" name="object 6"/>
          <p:cNvSpPr txBox="1"/>
          <p:nvPr/>
        </p:nvSpPr>
        <p:spPr>
          <a:xfrm>
            <a:off x="4724400" y="3427476"/>
            <a:ext cx="7062470" cy="975360"/>
          </a:xfrm>
          <a:prstGeom prst="rect">
            <a:avLst/>
          </a:prstGeom>
          <a:solidFill>
            <a:srgbClr val="F1F1F1"/>
          </a:solidFill>
        </p:spPr>
        <p:txBody>
          <a:bodyPr vert="horz" wrap="square" lIns="0" tIns="167640" rIns="0" bIns="0" rtlCol="0">
            <a:spAutoFit/>
          </a:bodyPr>
          <a:lstStyle/>
          <a:p>
            <a:pPr marL="92075" marR="0" lvl="0" indent="0" algn="l" defTabSz="914400" rtl="0" eaLnBrk="1" fontAlgn="auto" latinLnBrk="0" hangingPunct="1">
              <a:lnSpc>
                <a:spcPct val="100000"/>
              </a:lnSpc>
              <a:spcBef>
                <a:spcPts val="1320"/>
              </a:spcBef>
              <a:spcAft>
                <a:spcPts val="0"/>
              </a:spcAft>
              <a:buClrTx/>
              <a:buSzTx/>
              <a:buFontTx/>
              <a:buNone/>
              <a:tabLst/>
              <a:defRPr/>
            </a:pPr>
            <a:r>
              <a:rPr kumimoji="0" sz="1400" b="0" i="0" u="none" strike="noStrike" kern="1200" cap="none" spc="0" normalizeH="0" baseline="0" noProof="0" dirty="0">
                <a:ln>
                  <a:noFill/>
                </a:ln>
                <a:solidFill>
                  <a:srgbClr val="252525"/>
                </a:solidFill>
                <a:effectLst/>
                <a:uLnTx/>
                <a:uFillTx/>
                <a:latin typeface="微软雅黑"/>
                <a:ea typeface="+mn-ea"/>
                <a:cs typeface="微软雅黑"/>
              </a:rPr>
              <a:t>①</a:t>
            </a:r>
            <a:r>
              <a:rPr kumimoji="0" sz="1400" b="0" i="0" u="none" strike="noStrike" kern="1200" cap="none" spc="-15" normalizeH="0" baseline="0" noProof="0" dirty="0">
                <a:ln>
                  <a:noFill/>
                </a:ln>
                <a:solidFill>
                  <a:srgbClr val="252525"/>
                </a:solidFill>
                <a:effectLst/>
                <a:uLnTx/>
                <a:uFillTx/>
                <a:latin typeface="微软雅黑"/>
                <a:ea typeface="+mn-ea"/>
                <a:cs typeface="微软雅黑"/>
              </a:rPr>
              <a:t> </a:t>
            </a:r>
            <a:r>
              <a:rPr kumimoji="0" sz="1400" b="0" i="0" u="none" strike="noStrike" kern="1200" cap="none" spc="0" normalizeH="0" baseline="0" noProof="0" dirty="0">
                <a:ln>
                  <a:noFill/>
                </a:ln>
                <a:solidFill>
                  <a:srgbClr val="252525"/>
                </a:solidFill>
                <a:effectLst/>
                <a:uLnTx/>
                <a:uFillTx/>
                <a:latin typeface="微软雅黑"/>
                <a:ea typeface="+mn-ea"/>
                <a:cs typeface="微软雅黑"/>
              </a:rPr>
              <a:t>f</a:t>
            </a:r>
            <a:r>
              <a:rPr kumimoji="0" sz="1400" b="0" i="0" u="none" strike="noStrike" kern="1200" cap="none" spc="-5" normalizeH="0" baseline="0" noProof="0" dirty="0">
                <a:ln>
                  <a:noFill/>
                </a:ln>
                <a:solidFill>
                  <a:srgbClr val="252525"/>
                </a:solidFill>
                <a:effectLst/>
                <a:uLnTx/>
                <a:uFillTx/>
                <a:latin typeface="微软雅黑"/>
                <a:ea typeface="+mn-ea"/>
                <a:cs typeface="微软雅黑"/>
              </a:rPr>
              <a:t> </a:t>
            </a:r>
            <a:r>
              <a:rPr kumimoji="0" sz="1400" b="0" i="0" u="none" strike="noStrike" kern="1200" cap="none" spc="0" normalizeH="0" baseline="0" noProof="0" dirty="0">
                <a:ln>
                  <a:noFill/>
                </a:ln>
                <a:solidFill>
                  <a:srgbClr val="252525"/>
                </a:solidFill>
                <a:effectLst/>
                <a:uLnTx/>
                <a:uFillTx/>
                <a:latin typeface="微软雅黑"/>
                <a:ea typeface="+mn-ea"/>
                <a:cs typeface="微软雅黑"/>
              </a:rPr>
              <a:t>=</a:t>
            </a:r>
            <a:r>
              <a:rPr kumimoji="0" sz="1400" b="0" i="0" u="none" strike="noStrike" kern="1200" cap="none" spc="-5" normalizeH="0" baseline="0" noProof="0" dirty="0">
                <a:ln>
                  <a:noFill/>
                </a:ln>
                <a:solidFill>
                  <a:srgbClr val="252525"/>
                </a:solidFill>
                <a:effectLst/>
                <a:uLnTx/>
                <a:uFillTx/>
                <a:latin typeface="微软雅黑"/>
                <a:ea typeface="+mn-ea"/>
                <a:cs typeface="微软雅黑"/>
              </a:rPr>
              <a:t> </a:t>
            </a:r>
            <a:r>
              <a:rPr kumimoji="0" sz="1400" b="0" i="0" u="none" strike="noStrike" kern="1200" cap="none" spc="0" normalizeH="0" baseline="0" noProof="0" dirty="0">
                <a:ln>
                  <a:noFill/>
                </a:ln>
                <a:solidFill>
                  <a:srgbClr val="252525"/>
                </a:solidFill>
                <a:effectLst/>
                <a:uLnTx/>
                <a:uFillTx/>
                <a:latin typeface="微软雅黑"/>
                <a:ea typeface="+mn-ea"/>
                <a:cs typeface="微软雅黑"/>
              </a:rPr>
              <a:t>Identity</a:t>
            </a:r>
            <a:r>
              <a:rPr kumimoji="0" sz="1400" b="0" i="0" u="none" strike="noStrike" kern="1200" cap="none" spc="-5" normalizeH="0" baseline="0" noProof="0" dirty="0">
                <a:ln>
                  <a:noFill/>
                </a:ln>
                <a:solidFill>
                  <a:srgbClr val="252525"/>
                </a:solidFill>
                <a:effectLst/>
                <a:uLnTx/>
                <a:uFillTx/>
                <a:latin typeface="微软雅黑"/>
                <a:ea typeface="+mn-ea"/>
                <a:cs typeface="微软雅黑"/>
              </a:rPr>
              <a:t> </a:t>
            </a:r>
            <a:r>
              <a:rPr kumimoji="0" sz="1400" b="0" i="0" u="none" strike="noStrike" kern="1200" cap="none" spc="0" normalizeH="0" baseline="0" noProof="0" dirty="0">
                <a:ln>
                  <a:noFill/>
                </a:ln>
                <a:solidFill>
                  <a:srgbClr val="252525"/>
                </a:solidFill>
                <a:effectLst/>
                <a:uLnTx/>
                <a:uFillTx/>
                <a:latin typeface="微软雅黑"/>
                <a:ea typeface="+mn-ea"/>
                <a:cs typeface="微软雅黑"/>
              </a:rPr>
              <a:t>g</a:t>
            </a:r>
            <a:r>
              <a:rPr kumimoji="0" sz="1400" b="0" i="0" u="none" strike="noStrike" kern="1200" cap="none" spc="5" normalizeH="0" baseline="0" noProof="0" dirty="0">
                <a:ln>
                  <a:noFill/>
                </a:ln>
                <a:solidFill>
                  <a:srgbClr val="252525"/>
                </a:solidFill>
                <a:effectLst/>
                <a:uLnTx/>
                <a:uFillTx/>
                <a:latin typeface="微软雅黑"/>
                <a:ea typeface="+mn-ea"/>
                <a:cs typeface="微软雅黑"/>
              </a:rPr>
              <a:t> </a:t>
            </a:r>
            <a:r>
              <a:rPr kumimoji="0" sz="1400" b="0" i="0" u="none" strike="noStrike" kern="1200" cap="none" spc="0" normalizeH="0" baseline="0" noProof="0" dirty="0">
                <a:ln>
                  <a:noFill/>
                </a:ln>
                <a:solidFill>
                  <a:srgbClr val="252525"/>
                </a:solidFill>
                <a:effectLst/>
                <a:uLnTx/>
                <a:uFillTx/>
                <a:latin typeface="微软雅黑"/>
                <a:ea typeface="+mn-ea"/>
                <a:cs typeface="微软雅黑"/>
              </a:rPr>
              <a:t>=</a:t>
            </a:r>
            <a:r>
              <a:rPr kumimoji="0" sz="1400" b="0" i="0" u="none" strike="noStrike" kern="1200" cap="none" spc="-5" normalizeH="0" baseline="0" noProof="0" dirty="0">
                <a:ln>
                  <a:noFill/>
                </a:ln>
                <a:solidFill>
                  <a:srgbClr val="252525"/>
                </a:solidFill>
                <a:effectLst/>
                <a:uLnTx/>
                <a:uFillTx/>
                <a:latin typeface="微软雅黑"/>
                <a:ea typeface="+mn-ea"/>
                <a:cs typeface="微软雅黑"/>
              </a:rPr>
              <a:t> </a:t>
            </a:r>
            <a:r>
              <a:rPr kumimoji="0" sz="1400" b="0" i="0" u="none" strike="noStrike" kern="1200" cap="none" spc="-10" normalizeH="0" baseline="0" noProof="0" dirty="0">
                <a:ln>
                  <a:noFill/>
                </a:ln>
                <a:solidFill>
                  <a:srgbClr val="252525"/>
                </a:solidFill>
                <a:effectLst/>
                <a:uLnTx/>
                <a:uFillTx/>
                <a:latin typeface="微软雅黑"/>
                <a:ea typeface="+mn-ea"/>
                <a:cs typeface="微软雅黑"/>
              </a:rPr>
              <a:t>AllReduce</a:t>
            </a:r>
            <a:endParaRPr kumimoji="0" sz="1400" b="0" i="0" u="none" strike="noStrike" kern="1200" cap="none" spc="0" normalizeH="0" baseline="0" noProof="0">
              <a:ln>
                <a:noFill/>
              </a:ln>
              <a:solidFill>
                <a:prstClr val="black"/>
              </a:solidFill>
              <a:effectLst/>
              <a:uLnTx/>
              <a:uFillTx/>
              <a:latin typeface="微软雅黑"/>
              <a:ea typeface="+mn-ea"/>
              <a:cs typeface="微软雅黑"/>
            </a:endParaRPr>
          </a:p>
          <a:p>
            <a:pPr marL="92075" marR="149225" lvl="0" indent="0" algn="l" defTabSz="914400" rtl="0" eaLnBrk="1" fontAlgn="auto" latinLnBrk="0" hangingPunct="1">
              <a:lnSpc>
                <a:spcPct val="120000"/>
              </a:lnSpc>
              <a:spcBef>
                <a:spcPts val="0"/>
              </a:spcBef>
              <a:spcAft>
                <a:spcPts val="0"/>
              </a:spcAft>
              <a:buClrTx/>
              <a:buSzTx/>
              <a:buFontTx/>
              <a:buNone/>
              <a:tabLst/>
              <a:defRPr/>
            </a:pPr>
            <a:r>
              <a:rPr kumimoji="0" sz="1400" b="0" i="0" u="none" strike="noStrike" kern="1200" cap="none" spc="0" normalizeH="0" baseline="0" noProof="0" dirty="0">
                <a:ln>
                  <a:noFill/>
                </a:ln>
                <a:solidFill>
                  <a:srgbClr val="252525"/>
                </a:solidFill>
                <a:effectLst/>
                <a:uLnTx/>
                <a:uFillTx/>
                <a:latin typeface="微软雅黑"/>
                <a:ea typeface="+mn-ea"/>
                <a:cs typeface="微软雅黑"/>
              </a:rPr>
              <a:t>② 把</a:t>
            </a:r>
            <a:r>
              <a:rPr kumimoji="0" sz="1400" b="0" i="0" u="none" strike="noStrike" kern="1200" cap="none" spc="-10" normalizeH="0" baseline="0" noProof="0" dirty="0">
                <a:ln>
                  <a:noFill/>
                </a:ln>
                <a:solidFill>
                  <a:srgbClr val="252525"/>
                </a:solidFill>
                <a:effectLst/>
                <a:uLnTx/>
                <a:uFillTx/>
                <a:latin typeface="微软雅黑"/>
                <a:ea typeface="+mn-ea"/>
                <a:cs typeface="微软雅黑"/>
              </a:rPr>
              <a:t>GEMM</a:t>
            </a:r>
            <a:r>
              <a:rPr kumimoji="0" sz="1400" b="0" i="0" u="none" strike="noStrike" kern="1200" cap="none" spc="-15" normalizeH="0" baseline="0" noProof="0" dirty="0">
                <a:ln>
                  <a:noFill/>
                </a:ln>
                <a:solidFill>
                  <a:srgbClr val="252525"/>
                </a:solidFill>
                <a:effectLst/>
                <a:uLnTx/>
                <a:uFillTx/>
                <a:latin typeface="微软雅黑"/>
                <a:ea typeface="+mn-ea"/>
                <a:cs typeface="微软雅黑"/>
              </a:rPr>
              <a:t>操作的权重切分，每张卡处理一部分矩阵乘结果，最后通过</a:t>
            </a:r>
            <a:r>
              <a:rPr kumimoji="0" sz="1400" b="0" i="0" u="none" strike="noStrike" kern="1200" cap="none" spc="-20" normalizeH="0" baseline="0" noProof="0" dirty="0">
                <a:ln>
                  <a:noFill/>
                </a:ln>
                <a:solidFill>
                  <a:srgbClr val="252525"/>
                </a:solidFill>
                <a:effectLst/>
                <a:uLnTx/>
                <a:uFillTx/>
                <a:latin typeface="微软雅黑"/>
                <a:ea typeface="+mn-ea"/>
                <a:cs typeface="微软雅黑"/>
              </a:rPr>
              <a:t>AllReduce</a:t>
            </a:r>
            <a:r>
              <a:rPr kumimoji="0" sz="1400" b="0" i="0" u="none" strike="noStrike" kern="1200" cap="none" spc="-25" normalizeH="0" baseline="0" noProof="0" dirty="0">
                <a:ln>
                  <a:noFill/>
                </a:ln>
                <a:solidFill>
                  <a:srgbClr val="252525"/>
                </a:solidFill>
                <a:effectLst/>
                <a:uLnTx/>
                <a:uFillTx/>
                <a:latin typeface="微软雅黑"/>
                <a:ea typeface="+mn-ea"/>
                <a:cs typeface="微软雅黑"/>
              </a:rPr>
              <a:t>汇聚结果</a:t>
            </a:r>
            <a:endParaRPr kumimoji="0" sz="14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7" name="object 7"/>
          <p:cNvGrpSpPr/>
          <p:nvPr/>
        </p:nvGrpSpPr>
        <p:grpSpPr>
          <a:xfrm>
            <a:off x="4899659" y="2087879"/>
            <a:ext cx="6530340" cy="1109980"/>
            <a:chOff x="4899659" y="2087879"/>
            <a:chExt cx="6530340" cy="1109980"/>
          </a:xfrm>
        </p:grpSpPr>
        <p:sp>
          <p:nvSpPr>
            <p:cNvPr id="8" name="object 8"/>
            <p:cNvSpPr/>
            <p:nvPr/>
          </p:nvSpPr>
          <p:spPr>
            <a:xfrm>
              <a:off x="4899660" y="2087879"/>
              <a:ext cx="6530340" cy="1109980"/>
            </a:xfrm>
            <a:custGeom>
              <a:avLst/>
              <a:gdLst/>
              <a:ahLst/>
              <a:cxnLst/>
              <a:rect l="l" t="t" r="r" b="b"/>
              <a:pathLst>
                <a:path w="6530340" h="1109980">
                  <a:moveTo>
                    <a:pt x="6530340" y="626364"/>
                  </a:moveTo>
                  <a:lnTo>
                    <a:pt x="0" y="626364"/>
                  </a:lnTo>
                  <a:lnTo>
                    <a:pt x="0" y="1109472"/>
                  </a:lnTo>
                  <a:lnTo>
                    <a:pt x="6530340" y="1109472"/>
                  </a:lnTo>
                  <a:lnTo>
                    <a:pt x="6530340" y="626364"/>
                  </a:lnTo>
                  <a:close/>
                </a:path>
                <a:path w="6530340" h="1109980">
                  <a:moveTo>
                    <a:pt x="6530340" y="0"/>
                  </a:moveTo>
                  <a:lnTo>
                    <a:pt x="0" y="0"/>
                  </a:lnTo>
                  <a:lnTo>
                    <a:pt x="0" y="481584"/>
                  </a:lnTo>
                  <a:lnTo>
                    <a:pt x="6530340" y="481584"/>
                  </a:lnTo>
                  <a:lnTo>
                    <a:pt x="6530340" y="0"/>
                  </a:lnTo>
                  <a:close/>
                </a:path>
              </a:pathLst>
            </a:custGeom>
            <a:solidFill>
              <a:srgbClr val="F1F1F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9" name="object 9"/>
            <p:cNvSpPr/>
            <p:nvPr/>
          </p:nvSpPr>
          <p:spPr>
            <a:xfrm>
              <a:off x="5344667" y="2183891"/>
              <a:ext cx="241300" cy="304800"/>
            </a:xfrm>
            <a:custGeom>
              <a:avLst/>
              <a:gdLst/>
              <a:ahLst/>
              <a:cxnLst/>
              <a:rect l="l" t="t" r="r" b="b"/>
              <a:pathLst>
                <a:path w="241300" h="304800">
                  <a:moveTo>
                    <a:pt x="200660" y="0"/>
                  </a:moveTo>
                  <a:lnTo>
                    <a:pt x="40132" y="0"/>
                  </a:lnTo>
                  <a:lnTo>
                    <a:pt x="24485" y="3145"/>
                  </a:lnTo>
                  <a:lnTo>
                    <a:pt x="11731" y="11731"/>
                  </a:lnTo>
                  <a:lnTo>
                    <a:pt x="3145" y="24485"/>
                  </a:lnTo>
                  <a:lnTo>
                    <a:pt x="0" y="40132"/>
                  </a:lnTo>
                  <a:lnTo>
                    <a:pt x="0" y="264668"/>
                  </a:lnTo>
                  <a:lnTo>
                    <a:pt x="3145" y="280314"/>
                  </a:lnTo>
                  <a:lnTo>
                    <a:pt x="11731" y="293068"/>
                  </a:lnTo>
                  <a:lnTo>
                    <a:pt x="24485" y="301654"/>
                  </a:lnTo>
                  <a:lnTo>
                    <a:pt x="40132" y="304800"/>
                  </a:lnTo>
                  <a:lnTo>
                    <a:pt x="200660" y="304800"/>
                  </a:lnTo>
                  <a:lnTo>
                    <a:pt x="216306" y="301654"/>
                  </a:lnTo>
                  <a:lnTo>
                    <a:pt x="229060" y="293068"/>
                  </a:lnTo>
                  <a:lnTo>
                    <a:pt x="237646" y="280314"/>
                  </a:lnTo>
                  <a:lnTo>
                    <a:pt x="240792" y="264668"/>
                  </a:lnTo>
                  <a:lnTo>
                    <a:pt x="240792" y="40132"/>
                  </a:lnTo>
                  <a:lnTo>
                    <a:pt x="237646" y="24485"/>
                  </a:lnTo>
                  <a:lnTo>
                    <a:pt x="229060" y="11731"/>
                  </a:lnTo>
                  <a:lnTo>
                    <a:pt x="216306" y="3145"/>
                  </a:lnTo>
                  <a:lnTo>
                    <a:pt x="200660" y="0"/>
                  </a:lnTo>
                  <a:close/>
                </a:path>
              </a:pathLst>
            </a:custGeom>
            <a:solidFill>
              <a:srgbClr val="71B7C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grpSp>
        <p:nvGrpSpPr>
          <p:cNvPr id="10" name="object 10"/>
          <p:cNvGrpSpPr/>
          <p:nvPr/>
        </p:nvGrpSpPr>
        <p:grpSpPr>
          <a:xfrm>
            <a:off x="4899659" y="1467611"/>
            <a:ext cx="6530340" cy="483234"/>
            <a:chOff x="4899659" y="1467611"/>
            <a:chExt cx="6530340" cy="483234"/>
          </a:xfrm>
        </p:grpSpPr>
        <p:sp>
          <p:nvSpPr>
            <p:cNvPr id="11" name="object 11"/>
            <p:cNvSpPr/>
            <p:nvPr/>
          </p:nvSpPr>
          <p:spPr>
            <a:xfrm>
              <a:off x="4899659" y="1467611"/>
              <a:ext cx="6530340" cy="483234"/>
            </a:xfrm>
            <a:custGeom>
              <a:avLst/>
              <a:gdLst/>
              <a:ahLst/>
              <a:cxnLst/>
              <a:rect l="l" t="t" r="r" b="b"/>
              <a:pathLst>
                <a:path w="6530340" h="483235">
                  <a:moveTo>
                    <a:pt x="6530340" y="0"/>
                  </a:moveTo>
                  <a:lnTo>
                    <a:pt x="0" y="0"/>
                  </a:lnTo>
                  <a:lnTo>
                    <a:pt x="0" y="483108"/>
                  </a:lnTo>
                  <a:lnTo>
                    <a:pt x="6530340" y="483108"/>
                  </a:lnTo>
                  <a:lnTo>
                    <a:pt x="6530340" y="0"/>
                  </a:lnTo>
                  <a:close/>
                </a:path>
              </a:pathLst>
            </a:custGeom>
            <a:solidFill>
              <a:srgbClr val="F1F1F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2" name="object 12"/>
            <p:cNvSpPr/>
            <p:nvPr/>
          </p:nvSpPr>
          <p:spPr>
            <a:xfrm>
              <a:off x="5344667" y="1556003"/>
              <a:ext cx="241300" cy="306705"/>
            </a:xfrm>
            <a:custGeom>
              <a:avLst/>
              <a:gdLst/>
              <a:ahLst/>
              <a:cxnLst/>
              <a:rect l="l" t="t" r="r" b="b"/>
              <a:pathLst>
                <a:path w="241300" h="306705">
                  <a:moveTo>
                    <a:pt x="200660" y="0"/>
                  </a:moveTo>
                  <a:lnTo>
                    <a:pt x="40132" y="0"/>
                  </a:lnTo>
                  <a:lnTo>
                    <a:pt x="24485" y="3145"/>
                  </a:lnTo>
                  <a:lnTo>
                    <a:pt x="11731" y="11731"/>
                  </a:lnTo>
                  <a:lnTo>
                    <a:pt x="3145" y="24485"/>
                  </a:lnTo>
                  <a:lnTo>
                    <a:pt x="0" y="40132"/>
                  </a:lnTo>
                  <a:lnTo>
                    <a:pt x="0" y="266192"/>
                  </a:lnTo>
                  <a:lnTo>
                    <a:pt x="3145" y="281838"/>
                  </a:lnTo>
                  <a:lnTo>
                    <a:pt x="11731" y="294592"/>
                  </a:lnTo>
                  <a:lnTo>
                    <a:pt x="24485" y="303178"/>
                  </a:lnTo>
                  <a:lnTo>
                    <a:pt x="40132" y="306324"/>
                  </a:lnTo>
                  <a:lnTo>
                    <a:pt x="200660" y="306324"/>
                  </a:lnTo>
                  <a:lnTo>
                    <a:pt x="216306" y="303178"/>
                  </a:lnTo>
                  <a:lnTo>
                    <a:pt x="229060" y="294592"/>
                  </a:lnTo>
                  <a:lnTo>
                    <a:pt x="237646" y="281838"/>
                  </a:lnTo>
                  <a:lnTo>
                    <a:pt x="240792" y="266192"/>
                  </a:lnTo>
                  <a:lnTo>
                    <a:pt x="240792" y="40132"/>
                  </a:lnTo>
                  <a:lnTo>
                    <a:pt x="237646" y="24485"/>
                  </a:lnTo>
                  <a:lnTo>
                    <a:pt x="229060" y="11731"/>
                  </a:lnTo>
                  <a:lnTo>
                    <a:pt x="216306" y="3145"/>
                  </a:lnTo>
                  <a:lnTo>
                    <a:pt x="200660" y="0"/>
                  </a:lnTo>
                  <a:close/>
                </a:path>
              </a:pathLst>
            </a:custGeom>
            <a:solidFill>
              <a:srgbClr val="71B7C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13" name="object 13"/>
          <p:cNvSpPr txBox="1"/>
          <p:nvPr/>
        </p:nvSpPr>
        <p:spPr>
          <a:xfrm>
            <a:off x="5441569" y="1648205"/>
            <a:ext cx="62230" cy="116839"/>
          </a:xfrm>
          <a:prstGeom prst="rect">
            <a:avLst/>
          </a:prstGeom>
        </p:spPr>
        <p:txBody>
          <a:bodyPr vert="horz" wrap="square" lIns="0" tIns="12700" rIns="0" bIns="0" rtlCol="0">
            <a:spAutoFit/>
          </a:bodyPr>
          <a:lstStyle/>
          <a:p>
            <a:pPr marL="0" marR="0" lvl="0" indent="0" algn="l" defTabSz="914400" rtl="0" eaLnBrk="1" fontAlgn="auto" latinLnBrk="0" hangingPunct="1">
              <a:lnSpc>
                <a:spcPct val="100000"/>
              </a:lnSpc>
              <a:spcBef>
                <a:spcPts val="100"/>
              </a:spcBef>
              <a:spcAft>
                <a:spcPts val="0"/>
              </a:spcAft>
              <a:buClrTx/>
              <a:buSzTx/>
              <a:buFontTx/>
              <a:buNone/>
              <a:tabLst/>
              <a:defRPr/>
            </a:pPr>
            <a:r>
              <a:rPr kumimoji="0" sz="600" b="0" i="0" u="none" strike="noStrike" kern="1200" cap="none" spc="0" normalizeH="0" baseline="0" noProof="0" dirty="0">
                <a:ln>
                  <a:noFill/>
                </a:ln>
                <a:solidFill>
                  <a:srgbClr val="252525"/>
                </a:solidFill>
                <a:effectLst/>
                <a:uLnTx/>
                <a:uFillTx/>
                <a:latin typeface="微软雅黑"/>
                <a:ea typeface="+mn-ea"/>
                <a:cs typeface="微软雅黑"/>
              </a:rPr>
              <a:t>X</a:t>
            </a:r>
            <a:endParaRPr kumimoji="0" sz="6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14" name="object 14"/>
          <p:cNvGrpSpPr/>
          <p:nvPr/>
        </p:nvGrpSpPr>
        <p:grpSpPr>
          <a:xfrm>
            <a:off x="5585459" y="1562100"/>
            <a:ext cx="1530350" cy="304800"/>
            <a:chOff x="5585459" y="1562100"/>
            <a:chExt cx="1530350" cy="304800"/>
          </a:xfrm>
        </p:grpSpPr>
        <p:sp>
          <p:nvSpPr>
            <p:cNvPr id="15" name="object 15"/>
            <p:cNvSpPr/>
            <p:nvPr/>
          </p:nvSpPr>
          <p:spPr>
            <a:xfrm>
              <a:off x="5585459" y="1676654"/>
              <a:ext cx="754380" cy="76200"/>
            </a:xfrm>
            <a:custGeom>
              <a:avLst/>
              <a:gdLst/>
              <a:ahLst/>
              <a:cxnLst/>
              <a:rect l="l" t="t" r="r" b="b"/>
              <a:pathLst>
                <a:path w="754379" h="76200">
                  <a:moveTo>
                    <a:pt x="678306" y="0"/>
                  </a:moveTo>
                  <a:lnTo>
                    <a:pt x="678043" y="31661"/>
                  </a:lnTo>
                  <a:lnTo>
                    <a:pt x="690752" y="31750"/>
                  </a:lnTo>
                  <a:lnTo>
                    <a:pt x="690626" y="44450"/>
                  </a:lnTo>
                  <a:lnTo>
                    <a:pt x="677936" y="44450"/>
                  </a:lnTo>
                  <a:lnTo>
                    <a:pt x="677672" y="76200"/>
                  </a:lnTo>
                  <a:lnTo>
                    <a:pt x="742244" y="44450"/>
                  </a:lnTo>
                  <a:lnTo>
                    <a:pt x="690626" y="44450"/>
                  </a:lnTo>
                  <a:lnTo>
                    <a:pt x="742424" y="44361"/>
                  </a:lnTo>
                  <a:lnTo>
                    <a:pt x="754126" y="38608"/>
                  </a:lnTo>
                  <a:lnTo>
                    <a:pt x="678306" y="0"/>
                  </a:lnTo>
                  <a:close/>
                </a:path>
                <a:path w="754379" h="76200">
                  <a:moveTo>
                    <a:pt x="678043" y="31661"/>
                  </a:moveTo>
                  <a:lnTo>
                    <a:pt x="677937" y="44361"/>
                  </a:lnTo>
                  <a:lnTo>
                    <a:pt x="690626" y="44450"/>
                  </a:lnTo>
                  <a:lnTo>
                    <a:pt x="690752" y="31750"/>
                  </a:lnTo>
                  <a:lnTo>
                    <a:pt x="678043" y="31661"/>
                  </a:lnTo>
                  <a:close/>
                </a:path>
                <a:path w="754379" h="76200">
                  <a:moveTo>
                    <a:pt x="0" y="26924"/>
                  </a:moveTo>
                  <a:lnTo>
                    <a:pt x="0" y="39624"/>
                  </a:lnTo>
                  <a:lnTo>
                    <a:pt x="677937" y="44361"/>
                  </a:lnTo>
                  <a:lnTo>
                    <a:pt x="678043" y="31661"/>
                  </a:lnTo>
                  <a:lnTo>
                    <a:pt x="0" y="26924"/>
                  </a:lnTo>
                  <a:close/>
                </a:path>
              </a:pathLst>
            </a:custGeom>
            <a:solidFill>
              <a:srgbClr val="E6000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6" name="object 16"/>
            <p:cNvSpPr/>
            <p:nvPr/>
          </p:nvSpPr>
          <p:spPr>
            <a:xfrm>
              <a:off x="6339839" y="1562100"/>
              <a:ext cx="775970" cy="304800"/>
            </a:xfrm>
            <a:custGeom>
              <a:avLst/>
              <a:gdLst/>
              <a:ahLst/>
              <a:cxnLst/>
              <a:rect l="l" t="t" r="r" b="b"/>
              <a:pathLst>
                <a:path w="775970" h="304800">
                  <a:moveTo>
                    <a:pt x="724915" y="0"/>
                  </a:moveTo>
                  <a:lnTo>
                    <a:pt x="50800" y="0"/>
                  </a:lnTo>
                  <a:lnTo>
                    <a:pt x="31021" y="3990"/>
                  </a:lnTo>
                  <a:lnTo>
                    <a:pt x="14874" y="14874"/>
                  </a:lnTo>
                  <a:lnTo>
                    <a:pt x="3990" y="31021"/>
                  </a:lnTo>
                  <a:lnTo>
                    <a:pt x="0" y="50800"/>
                  </a:lnTo>
                  <a:lnTo>
                    <a:pt x="0" y="254000"/>
                  </a:lnTo>
                  <a:lnTo>
                    <a:pt x="3990" y="273778"/>
                  </a:lnTo>
                  <a:lnTo>
                    <a:pt x="14874" y="289925"/>
                  </a:lnTo>
                  <a:lnTo>
                    <a:pt x="31021" y="300809"/>
                  </a:lnTo>
                  <a:lnTo>
                    <a:pt x="50800" y="304800"/>
                  </a:lnTo>
                  <a:lnTo>
                    <a:pt x="724915" y="304800"/>
                  </a:lnTo>
                  <a:lnTo>
                    <a:pt x="744694" y="300809"/>
                  </a:lnTo>
                  <a:lnTo>
                    <a:pt x="760841" y="289925"/>
                  </a:lnTo>
                  <a:lnTo>
                    <a:pt x="771725" y="273778"/>
                  </a:lnTo>
                  <a:lnTo>
                    <a:pt x="775715" y="254000"/>
                  </a:lnTo>
                  <a:lnTo>
                    <a:pt x="775715" y="50800"/>
                  </a:lnTo>
                  <a:lnTo>
                    <a:pt x="771725" y="31021"/>
                  </a:lnTo>
                  <a:lnTo>
                    <a:pt x="760841" y="14874"/>
                  </a:lnTo>
                  <a:lnTo>
                    <a:pt x="744694" y="3990"/>
                  </a:lnTo>
                  <a:lnTo>
                    <a:pt x="724915" y="0"/>
                  </a:lnTo>
                  <a:close/>
                </a:path>
              </a:pathLst>
            </a:custGeom>
            <a:solidFill>
              <a:srgbClr val="FFC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17" name="object 17"/>
          <p:cNvSpPr txBox="1"/>
          <p:nvPr/>
        </p:nvSpPr>
        <p:spPr>
          <a:xfrm>
            <a:off x="6531864" y="1653666"/>
            <a:ext cx="407670" cy="116839"/>
          </a:xfrm>
          <a:prstGeom prst="rect">
            <a:avLst/>
          </a:prstGeom>
        </p:spPr>
        <p:txBody>
          <a:bodyPr vert="horz" wrap="square" lIns="0" tIns="12700" rIns="0" bIns="0" rtlCol="0">
            <a:spAutoFit/>
          </a:bodyPr>
          <a:lstStyle/>
          <a:p>
            <a:pPr marL="0" marR="0" lvl="0" indent="0" algn="l" defTabSz="914400" rtl="0" eaLnBrk="1" fontAlgn="auto" latinLnBrk="0" hangingPunct="1">
              <a:lnSpc>
                <a:spcPct val="100000"/>
              </a:lnSpc>
              <a:spcBef>
                <a:spcPts val="100"/>
              </a:spcBef>
              <a:spcAft>
                <a:spcPts val="0"/>
              </a:spcAft>
              <a:buClrTx/>
              <a:buSzTx/>
              <a:buFontTx/>
              <a:buNone/>
              <a:tabLst/>
              <a:defRPr/>
            </a:pPr>
            <a:r>
              <a:rPr kumimoji="0" sz="600" b="0" i="0" u="none" strike="noStrike" kern="1200" cap="none" spc="0" normalizeH="0" baseline="0" noProof="0" dirty="0">
                <a:ln>
                  <a:noFill/>
                </a:ln>
                <a:solidFill>
                  <a:srgbClr val="252525"/>
                </a:solidFill>
                <a:effectLst/>
                <a:uLnTx/>
                <a:uFillTx/>
                <a:latin typeface="微软雅黑"/>
                <a:ea typeface="+mn-ea"/>
                <a:cs typeface="微软雅黑"/>
              </a:rPr>
              <a:t>X</a:t>
            </a:r>
            <a:r>
              <a:rPr kumimoji="0" sz="600" b="0" i="0" u="none" strike="noStrike" kern="1200" cap="none" spc="-15" normalizeH="0" baseline="0" noProof="0" dirty="0">
                <a:ln>
                  <a:noFill/>
                </a:ln>
                <a:solidFill>
                  <a:srgbClr val="252525"/>
                </a:solidFill>
                <a:effectLst/>
                <a:uLnTx/>
                <a:uFillTx/>
                <a:latin typeface="微软雅黑"/>
                <a:ea typeface="+mn-ea"/>
                <a:cs typeface="微软雅黑"/>
              </a:rPr>
              <a:t> </a:t>
            </a:r>
            <a:r>
              <a:rPr kumimoji="0" sz="600" b="0" i="0" u="none" strike="noStrike" kern="1200" cap="none" spc="0" normalizeH="0" baseline="0" noProof="0" dirty="0">
                <a:ln>
                  <a:noFill/>
                </a:ln>
                <a:solidFill>
                  <a:srgbClr val="252525"/>
                </a:solidFill>
                <a:effectLst/>
                <a:uLnTx/>
                <a:uFillTx/>
                <a:latin typeface="微软雅黑"/>
                <a:ea typeface="+mn-ea"/>
                <a:cs typeface="微软雅黑"/>
              </a:rPr>
              <a:t>GEMM</a:t>
            </a:r>
            <a:r>
              <a:rPr kumimoji="0" sz="600" b="0" i="0" u="none" strike="noStrike" kern="1200" cap="none" spc="-5" normalizeH="0" baseline="0" noProof="0" dirty="0">
                <a:ln>
                  <a:noFill/>
                </a:ln>
                <a:solidFill>
                  <a:srgbClr val="252525"/>
                </a:solidFill>
                <a:effectLst/>
                <a:uLnTx/>
                <a:uFillTx/>
                <a:latin typeface="微软雅黑"/>
                <a:ea typeface="+mn-ea"/>
                <a:cs typeface="微软雅黑"/>
              </a:rPr>
              <a:t> </a:t>
            </a:r>
            <a:r>
              <a:rPr kumimoji="0" sz="600" b="0" i="0" u="none" strike="noStrike" kern="1200" cap="none" spc="-50" normalizeH="0" baseline="0" noProof="0" dirty="0">
                <a:ln>
                  <a:noFill/>
                </a:ln>
                <a:solidFill>
                  <a:srgbClr val="252525"/>
                </a:solidFill>
                <a:effectLst/>
                <a:uLnTx/>
                <a:uFillTx/>
                <a:latin typeface="微软雅黑"/>
                <a:ea typeface="+mn-ea"/>
                <a:cs typeface="微软雅黑"/>
              </a:rPr>
              <a:t>A</a:t>
            </a:r>
            <a:endParaRPr kumimoji="0" sz="6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18" name="object 18"/>
          <p:cNvGrpSpPr/>
          <p:nvPr/>
        </p:nvGrpSpPr>
        <p:grpSpPr>
          <a:xfrm>
            <a:off x="7115556" y="1562100"/>
            <a:ext cx="623570" cy="304800"/>
            <a:chOff x="7115556" y="1562100"/>
            <a:chExt cx="623570" cy="304800"/>
          </a:xfrm>
        </p:grpSpPr>
        <p:pic>
          <p:nvPicPr>
            <p:cNvPr id="19" name="object 19"/>
            <p:cNvPicPr/>
            <p:nvPr/>
          </p:nvPicPr>
          <p:blipFill>
            <a:blip r:embed="rId3" cstate="print"/>
            <a:stretch>
              <a:fillRect/>
            </a:stretch>
          </p:blipFill>
          <p:spPr>
            <a:xfrm>
              <a:off x="7115556" y="1676400"/>
              <a:ext cx="122936" cy="76200"/>
            </a:xfrm>
            <a:prstGeom prst="rect">
              <a:avLst/>
            </a:prstGeom>
          </p:spPr>
        </p:pic>
        <p:sp>
          <p:nvSpPr>
            <p:cNvPr id="20" name="object 20"/>
            <p:cNvSpPr/>
            <p:nvPr/>
          </p:nvSpPr>
          <p:spPr>
            <a:xfrm>
              <a:off x="7239000" y="1562100"/>
              <a:ext cx="500380" cy="304800"/>
            </a:xfrm>
            <a:custGeom>
              <a:avLst/>
              <a:gdLst/>
              <a:ahLst/>
              <a:cxnLst/>
              <a:rect l="l" t="t" r="r" b="b"/>
              <a:pathLst>
                <a:path w="500379" h="304800">
                  <a:moveTo>
                    <a:pt x="449072" y="0"/>
                  </a:moveTo>
                  <a:lnTo>
                    <a:pt x="50800" y="0"/>
                  </a:lnTo>
                  <a:lnTo>
                    <a:pt x="31021" y="3990"/>
                  </a:lnTo>
                  <a:lnTo>
                    <a:pt x="14874" y="14874"/>
                  </a:lnTo>
                  <a:lnTo>
                    <a:pt x="3990" y="31021"/>
                  </a:lnTo>
                  <a:lnTo>
                    <a:pt x="0" y="50800"/>
                  </a:lnTo>
                  <a:lnTo>
                    <a:pt x="0" y="254000"/>
                  </a:lnTo>
                  <a:lnTo>
                    <a:pt x="3990" y="273778"/>
                  </a:lnTo>
                  <a:lnTo>
                    <a:pt x="14874" y="289925"/>
                  </a:lnTo>
                  <a:lnTo>
                    <a:pt x="31021" y="300809"/>
                  </a:lnTo>
                  <a:lnTo>
                    <a:pt x="50800" y="304800"/>
                  </a:lnTo>
                  <a:lnTo>
                    <a:pt x="449072" y="304800"/>
                  </a:lnTo>
                  <a:lnTo>
                    <a:pt x="468850" y="300809"/>
                  </a:lnTo>
                  <a:lnTo>
                    <a:pt x="484997" y="289925"/>
                  </a:lnTo>
                  <a:lnTo>
                    <a:pt x="495881" y="273778"/>
                  </a:lnTo>
                  <a:lnTo>
                    <a:pt x="499872" y="254000"/>
                  </a:lnTo>
                  <a:lnTo>
                    <a:pt x="499872" y="50800"/>
                  </a:lnTo>
                  <a:lnTo>
                    <a:pt x="495881" y="31021"/>
                  </a:lnTo>
                  <a:lnTo>
                    <a:pt x="484997" y="14874"/>
                  </a:lnTo>
                  <a:lnTo>
                    <a:pt x="468850" y="3990"/>
                  </a:lnTo>
                  <a:lnTo>
                    <a:pt x="449072" y="0"/>
                  </a:lnTo>
                  <a:close/>
                </a:path>
              </a:pathLst>
            </a:custGeom>
            <a:solidFill>
              <a:srgbClr val="FFC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21" name="object 21"/>
          <p:cNvSpPr txBox="1"/>
          <p:nvPr/>
        </p:nvSpPr>
        <p:spPr>
          <a:xfrm>
            <a:off x="7393558" y="1653666"/>
            <a:ext cx="207010" cy="116839"/>
          </a:xfrm>
          <a:prstGeom prst="rect">
            <a:avLst/>
          </a:prstGeom>
        </p:spPr>
        <p:txBody>
          <a:bodyPr vert="horz" wrap="square" lIns="0" tIns="12700" rIns="0" bIns="0" rtlCol="0">
            <a:spAutoFit/>
          </a:bodyPr>
          <a:lstStyle/>
          <a:p>
            <a:pPr marL="0" marR="0" lvl="0" indent="0" algn="l" defTabSz="914400" rtl="0" eaLnBrk="1" fontAlgn="auto" latinLnBrk="0" hangingPunct="1">
              <a:lnSpc>
                <a:spcPct val="100000"/>
              </a:lnSpc>
              <a:spcBef>
                <a:spcPts val="100"/>
              </a:spcBef>
              <a:spcAft>
                <a:spcPts val="0"/>
              </a:spcAft>
              <a:buClrTx/>
              <a:buSzTx/>
              <a:buFontTx/>
              <a:buNone/>
              <a:tabLst/>
              <a:defRPr/>
            </a:pPr>
            <a:r>
              <a:rPr kumimoji="0" sz="600" b="0" i="0" u="none" strike="noStrike" kern="1200" cap="none" spc="-20" normalizeH="0" baseline="0" noProof="0" dirty="0">
                <a:ln>
                  <a:noFill/>
                </a:ln>
                <a:solidFill>
                  <a:srgbClr val="252525"/>
                </a:solidFill>
                <a:effectLst/>
                <a:uLnTx/>
                <a:uFillTx/>
                <a:latin typeface="微软雅黑"/>
                <a:ea typeface="+mn-ea"/>
                <a:cs typeface="微软雅黑"/>
              </a:rPr>
              <a:t>GELU</a:t>
            </a:r>
            <a:endParaRPr kumimoji="0" sz="6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22" name="object 22"/>
          <p:cNvGrpSpPr/>
          <p:nvPr/>
        </p:nvGrpSpPr>
        <p:grpSpPr>
          <a:xfrm>
            <a:off x="7738871" y="1562100"/>
            <a:ext cx="429895" cy="304800"/>
            <a:chOff x="7738871" y="1562100"/>
            <a:chExt cx="429895" cy="304800"/>
          </a:xfrm>
        </p:grpSpPr>
        <p:pic>
          <p:nvPicPr>
            <p:cNvPr id="23" name="object 23"/>
            <p:cNvPicPr/>
            <p:nvPr/>
          </p:nvPicPr>
          <p:blipFill>
            <a:blip r:embed="rId4" cstate="print"/>
            <a:stretch>
              <a:fillRect/>
            </a:stretch>
          </p:blipFill>
          <p:spPr>
            <a:xfrm>
              <a:off x="7738871" y="1676400"/>
              <a:ext cx="135635" cy="76200"/>
            </a:xfrm>
            <a:prstGeom prst="rect">
              <a:avLst/>
            </a:prstGeom>
          </p:spPr>
        </p:pic>
        <p:sp>
          <p:nvSpPr>
            <p:cNvPr id="24" name="object 24"/>
            <p:cNvSpPr/>
            <p:nvPr/>
          </p:nvSpPr>
          <p:spPr>
            <a:xfrm>
              <a:off x="7874507" y="1562100"/>
              <a:ext cx="294640" cy="304800"/>
            </a:xfrm>
            <a:custGeom>
              <a:avLst/>
              <a:gdLst/>
              <a:ahLst/>
              <a:cxnLst/>
              <a:rect l="l" t="t" r="r" b="b"/>
              <a:pathLst>
                <a:path w="294640" h="304800">
                  <a:moveTo>
                    <a:pt x="245110" y="0"/>
                  </a:moveTo>
                  <a:lnTo>
                    <a:pt x="49022" y="0"/>
                  </a:lnTo>
                  <a:lnTo>
                    <a:pt x="29950" y="3855"/>
                  </a:lnTo>
                  <a:lnTo>
                    <a:pt x="14366" y="14366"/>
                  </a:lnTo>
                  <a:lnTo>
                    <a:pt x="3855" y="29950"/>
                  </a:lnTo>
                  <a:lnTo>
                    <a:pt x="0" y="49022"/>
                  </a:lnTo>
                  <a:lnTo>
                    <a:pt x="0" y="255777"/>
                  </a:lnTo>
                  <a:lnTo>
                    <a:pt x="3855" y="274849"/>
                  </a:lnTo>
                  <a:lnTo>
                    <a:pt x="14366" y="290433"/>
                  </a:lnTo>
                  <a:lnTo>
                    <a:pt x="29950" y="300944"/>
                  </a:lnTo>
                  <a:lnTo>
                    <a:pt x="49022" y="304800"/>
                  </a:lnTo>
                  <a:lnTo>
                    <a:pt x="245110" y="304800"/>
                  </a:lnTo>
                  <a:lnTo>
                    <a:pt x="264181" y="300944"/>
                  </a:lnTo>
                  <a:lnTo>
                    <a:pt x="279765" y="290433"/>
                  </a:lnTo>
                  <a:lnTo>
                    <a:pt x="290276" y="274849"/>
                  </a:lnTo>
                  <a:lnTo>
                    <a:pt x="294132" y="255777"/>
                  </a:lnTo>
                  <a:lnTo>
                    <a:pt x="294132" y="49022"/>
                  </a:lnTo>
                  <a:lnTo>
                    <a:pt x="290276" y="29950"/>
                  </a:lnTo>
                  <a:lnTo>
                    <a:pt x="279765" y="14366"/>
                  </a:lnTo>
                  <a:lnTo>
                    <a:pt x="264181" y="3855"/>
                  </a:lnTo>
                  <a:lnTo>
                    <a:pt x="245110" y="0"/>
                  </a:lnTo>
                  <a:close/>
                </a:path>
              </a:pathLst>
            </a:custGeom>
            <a:solidFill>
              <a:srgbClr val="FFC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25" name="object 25"/>
          <p:cNvSpPr txBox="1"/>
          <p:nvPr/>
        </p:nvSpPr>
        <p:spPr>
          <a:xfrm>
            <a:off x="8000110" y="1653666"/>
            <a:ext cx="59055" cy="116839"/>
          </a:xfrm>
          <a:prstGeom prst="rect">
            <a:avLst/>
          </a:prstGeom>
        </p:spPr>
        <p:txBody>
          <a:bodyPr vert="horz" wrap="square" lIns="0" tIns="12700" rIns="0" bIns="0" rtlCol="0">
            <a:spAutoFit/>
          </a:bodyPr>
          <a:lstStyle/>
          <a:p>
            <a:pPr marL="0" marR="0" lvl="0" indent="0" algn="l" defTabSz="914400" rtl="0" eaLnBrk="1" fontAlgn="auto" latinLnBrk="0" hangingPunct="1">
              <a:lnSpc>
                <a:spcPct val="100000"/>
              </a:lnSpc>
              <a:spcBef>
                <a:spcPts val="100"/>
              </a:spcBef>
              <a:spcAft>
                <a:spcPts val="0"/>
              </a:spcAft>
              <a:buClrTx/>
              <a:buSzTx/>
              <a:buFontTx/>
              <a:buNone/>
              <a:tabLst/>
              <a:defRPr/>
            </a:pPr>
            <a:r>
              <a:rPr kumimoji="0" sz="600" b="0" i="0" u="none" strike="noStrike" kern="1200" cap="none" spc="0" normalizeH="0" baseline="0" noProof="0" dirty="0">
                <a:ln>
                  <a:noFill/>
                </a:ln>
                <a:solidFill>
                  <a:srgbClr val="252525"/>
                </a:solidFill>
                <a:effectLst/>
                <a:uLnTx/>
                <a:uFillTx/>
                <a:latin typeface="微软雅黑"/>
                <a:ea typeface="+mn-ea"/>
                <a:cs typeface="微软雅黑"/>
              </a:rPr>
              <a:t>Y</a:t>
            </a:r>
            <a:endParaRPr kumimoji="0" sz="6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26" name="object 26"/>
          <p:cNvSpPr/>
          <p:nvPr/>
        </p:nvSpPr>
        <p:spPr>
          <a:xfrm>
            <a:off x="8260080" y="1562100"/>
            <a:ext cx="737870" cy="304800"/>
          </a:xfrm>
          <a:custGeom>
            <a:avLst/>
            <a:gdLst/>
            <a:ahLst/>
            <a:cxnLst/>
            <a:rect l="l" t="t" r="r" b="b"/>
            <a:pathLst>
              <a:path w="737870" h="304800">
                <a:moveTo>
                  <a:pt x="686816" y="0"/>
                </a:moveTo>
                <a:lnTo>
                  <a:pt x="50800" y="0"/>
                </a:lnTo>
                <a:lnTo>
                  <a:pt x="31021" y="3990"/>
                </a:lnTo>
                <a:lnTo>
                  <a:pt x="14874" y="14874"/>
                </a:lnTo>
                <a:lnTo>
                  <a:pt x="3990" y="31021"/>
                </a:lnTo>
                <a:lnTo>
                  <a:pt x="0" y="50800"/>
                </a:lnTo>
                <a:lnTo>
                  <a:pt x="0" y="254000"/>
                </a:lnTo>
                <a:lnTo>
                  <a:pt x="3990" y="273778"/>
                </a:lnTo>
                <a:lnTo>
                  <a:pt x="14874" y="289925"/>
                </a:lnTo>
                <a:lnTo>
                  <a:pt x="31021" y="300809"/>
                </a:lnTo>
                <a:lnTo>
                  <a:pt x="50800" y="304800"/>
                </a:lnTo>
                <a:lnTo>
                  <a:pt x="686816" y="304800"/>
                </a:lnTo>
                <a:lnTo>
                  <a:pt x="706594" y="300809"/>
                </a:lnTo>
                <a:lnTo>
                  <a:pt x="722741" y="289925"/>
                </a:lnTo>
                <a:lnTo>
                  <a:pt x="733625" y="273778"/>
                </a:lnTo>
                <a:lnTo>
                  <a:pt x="737616" y="254000"/>
                </a:lnTo>
                <a:lnTo>
                  <a:pt x="737616" y="50800"/>
                </a:lnTo>
                <a:lnTo>
                  <a:pt x="733625" y="31021"/>
                </a:lnTo>
                <a:lnTo>
                  <a:pt x="722741" y="14874"/>
                </a:lnTo>
                <a:lnTo>
                  <a:pt x="706594" y="3990"/>
                </a:lnTo>
                <a:lnTo>
                  <a:pt x="686816" y="0"/>
                </a:lnTo>
                <a:close/>
              </a:path>
            </a:pathLst>
          </a:custGeom>
          <a:solidFill>
            <a:srgbClr val="FFC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27" name="object 27"/>
          <p:cNvSpPr txBox="1"/>
          <p:nvPr/>
        </p:nvSpPr>
        <p:spPr>
          <a:xfrm>
            <a:off x="8436864" y="1653666"/>
            <a:ext cx="398780" cy="116839"/>
          </a:xfrm>
          <a:prstGeom prst="rect">
            <a:avLst/>
          </a:prstGeom>
        </p:spPr>
        <p:txBody>
          <a:bodyPr vert="horz" wrap="square" lIns="0" tIns="12700" rIns="0" bIns="0" rtlCol="0">
            <a:spAutoFit/>
          </a:bodyPr>
          <a:lstStyle/>
          <a:p>
            <a:pPr marL="0" marR="0" lvl="0" indent="0" algn="l" defTabSz="914400" rtl="0" eaLnBrk="1" fontAlgn="auto" latinLnBrk="0" hangingPunct="1">
              <a:lnSpc>
                <a:spcPct val="100000"/>
              </a:lnSpc>
              <a:spcBef>
                <a:spcPts val="100"/>
              </a:spcBef>
              <a:spcAft>
                <a:spcPts val="0"/>
              </a:spcAft>
              <a:buClrTx/>
              <a:buSzTx/>
              <a:buFontTx/>
              <a:buNone/>
              <a:tabLst/>
              <a:defRPr/>
            </a:pPr>
            <a:r>
              <a:rPr kumimoji="0" sz="600" b="0" i="0" u="none" strike="noStrike" kern="1200" cap="none" spc="0" normalizeH="0" baseline="0" noProof="0" dirty="0">
                <a:ln>
                  <a:noFill/>
                </a:ln>
                <a:solidFill>
                  <a:srgbClr val="252525"/>
                </a:solidFill>
                <a:effectLst/>
                <a:uLnTx/>
                <a:uFillTx/>
                <a:latin typeface="微软雅黑"/>
                <a:ea typeface="+mn-ea"/>
                <a:cs typeface="微软雅黑"/>
              </a:rPr>
              <a:t>Y</a:t>
            </a:r>
            <a:r>
              <a:rPr kumimoji="0" sz="600" b="0" i="0" u="none" strike="noStrike" kern="1200" cap="none" spc="-15" normalizeH="0" baseline="0" noProof="0" dirty="0">
                <a:ln>
                  <a:noFill/>
                </a:ln>
                <a:solidFill>
                  <a:srgbClr val="252525"/>
                </a:solidFill>
                <a:effectLst/>
                <a:uLnTx/>
                <a:uFillTx/>
                <a:latin typeface="微软雅黑"/>
                <a:ea typeface="+mn-ea"/>
                <a:cs typeface="微软雅黑"/>
              </a:rPr>
              <a:t> </a:t>
            </a:r>
            <a:r>
              <a:rPr kumimoji="0" sz="600" b="0" i="0" u="none" strike="noStrike" kern="1200" cap="none" spc="0" normalizeH="0" baseline="0" noProof="0" dirty="0">
                <a:ln>
                  <a:noFill/>
                </a:ln>
                <a:solidFill>
                  <a:srgbClr val="252525"/>
                </a:solidFill>
                <a:effectLst/>
                <a:uLnTx/>
                <a:uFillTx/>
                <a:latin typeface="微软雅黑"/>
                <a:ea typeface="+mn-ea"/>
                <a:cs typeface="微软雅黑"/>
              </a:rPr>
              <a:t>GEMM</a:t>
            </a:r>
            <a:r>
              <a:rPr kumimoji="0" sz="600" b="0" i="0" u="none" strike="noStrike" kern="1200" cap="none" spc="-5" normalizeH="0" baseline="0" noProof="0" dirty="0">
                <a:ln>
                  <a:noFill/>
                </a:ln>
                <a:solidFill>
                  <a:srgbClr val="252525"/>
                </a:solidFill>
                <a:effectLst/>
                <a:uLnTx/>
                <a:uFillTx/>
                <a:latin typeface="微软雅黑"/>
                <a:ea typeface="+mn-ea"/>
                <a:cs typeface="微软雅黑"/>
              </a:rPr>
              <a:t> </a:t>
            </a:r>
            <a:r>
              <a:rPr kumimoji="0" sz="600" b="0" i="0" u="none" strike="noStrike" kern="1200" cap="none" spc="-50" normalizeH="0" baseline="0" noProof="0" dirty="0">
                <a:ln>
                  <a:noFill/>
                </a:ln>
                <a:solidFill>
                  <a:srgbClr val="252525"/>
                </a:solidFill>
                <a:effectLst/>
                <a:uLnTx/>
                <a:uFillTx/>
                <a:latin typeface="微软雅黑"/>
                <a:ea typeface="+mn-ea"/>
                <a:cs typeface="微软雅黑"/>
              </a:rPr>
              <a:t>B</a:t>
            </a:r>
            <a:endParaRPr kumimoji="0" sz="6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28" name="object 28"/>
          <p:cNvGrpSpPr/>
          <p:nvPr/>
        </p:nvGrpSpPr>
        <p:grpSpPr>
          <a:xfrm>
            <a:off x="8168640" y="1556003"/>
            <a:ext cx="2326005" cy="306705"/>
            <a:chOff x="8168640" y="1556003"/>
            <a:chExt cx="2326005" cy="306705"/>
          </a:xfrm>
        </p:grpSpPr>
        <p:pic>
          <p:nvPicPr>
            <p:cNvPr id="29" name="object 29"/>
            <p:cNvPicPr/>
            <p:nvPr/>
          </p:nvPicPr>
          <p:blipFill>
            <a:blip r:embed="rId5" cstate="print"/>
            <a:stretch>
              <a:fillRect/>
            </a:stretch>
          </p:blipFill>
          <p:spPr>
            <a:xfrm>
              <a:off x="8168640" y="1676399"/>
              <a:ext cx="95376" cy="76200"/>
            </a:xfrm>
            <a:prstGeom prst="rect">
              <a:avLst/>
            </a:prstGeom>
          </p:spPr>
        </p:pic>
        <p:sp>
          <p:nvSpPr>
            <p:cNvPr id="30" name="object 30"/>
            <p:cNvSpPr/>
            <p:nvPr/>
          </p:nvSpPr>
          <p:spPr>
            <a:xfrm>
              <a:off x="8997696" y="1671827"/>
              <a:ext cx="759460" cy="76200"/>
            </a:xfrm>
            <a:custGeom>
              <a:avLst/>
              <a:gdLst/>
              <a:ahLst/>
              <a:cxnLst/>
              <a:rect l="l" t="t" r="r" b="b"/>
              <a:pathLst>
                <a:path w="759459" h="76200">
                  <a:moveTo>
                    <a:pt x="683132" y="0"/>
                  </a:moveTo>
                  <a:lnTo>
                    <a:pt x="683132" y="76200"/>
                  </a:lnTo>
                  <a:lnTo>
                    <a:pt x="746632" y="44450"/>
                  </a:lnTo>
                  <a:lnTo>
                    <a:pt x="695832" y="44450"/>
                  </a:lnTo>
                  <a:lnTo>
                    <a:pt x="695832" y="31750"/>
                  </a:lnTo>
                  <a:lnTo>
                    <a:pt x="746632" y="31750"/>
                  </a:lnTo>
                  <a:lnTo>
                    <a:pt x="683132" y="0"/>
                  </a:lnTo>
                  <a:close/>
                </a:path>
                <a:path w="759459" h="76200">
                  <a:moveTo>
                    <a:pt x="683132" y="31750"/>
                  </a:moveTo>
                  <a:lnTo>
                    <a:pt x="0" y="31750"/>
                  </a:lnTo>
                  <a:lnTo>
                    <a:pt x="0" y="44450"/>
                  </a:lnTo>
                  <a:lnTo>
                    <a:pt x="683132" y="44450"/>
                  </a:lnTo>
                  <a:lnTo>
                    <a:pt x="683132" y="31750"/>
                  </a:lnTo>
                  <a:close/>
                </a:path>
                <a:path w="759459" h="76200">
                  <a:moveTo>
                    <a:pt x="746632" y="31750"/>
                  </a:moveTo>
                  <a:lnTo>
                    <a:pt x="695832" y="31750"/>
                  </a:lnTo>
                  <a:lnTo>
                    <a:pt x="695832" y="44450"/>
                  </a:lnTo>
                  <a:lnTo>
                    <a:pt x="746632" y="44450"/>
                  </a:lnTo>
                  <a:lnTo>
                    <a:pt x="759332" y="38100"/>
                  </a:lnTo>
                  <a:lnTo>
                    <a:pt x="746632" y="31750"/>
                  </a:lnTo>
                  <a:close/>
                </a:path>
              </a:pathLst>
            </a:custGeom>
            <a:solidFill>
              <a:srgbClr val="E6000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31" name="object 31"/>
            <p:cNvSpPr/>
            <p:nvPr/>
          </p:nvSpPr>
          <p:spPr>
            <a:xfrm>
              <a:off x="9756648" y="1556003"/>
              <a:ext cx="737870" cy="306705"/>
            </a:xfrm>
            <a:custGeom>
              <a:avLst/>
              <a:gdLst/>
              <a:ahLst/>
              <a:cxnLst/>
              <a:rect l="l" t="t" r="r" b="b"/>
              <a:pathLst>
                <a:path w="737870" h="306705">
                  <a:moveTo>
                    <a:pt x="686561" y="0"/>
                  </a:moveTo>
                  <a:lnTo>
                    <a:pt x="51053" y="0"/>
                  </a:lnTo>
                  <a:lnTo>
                    <a:pt x="31182" y="4012"/>
                  </a:lnTo>
                  <a:lnTo>
                    <a:pt x="14954" y="14954"/>
                  </a:lnTo>
                  <a:lnTo>
                    <a:pt x="4012" y="31182"/>
                  </a:lnTo>
                  <a:lnTo>
                    <a:pt x="0" y="51054"/>
                  </a:lnTo>
                  <a:lnTo>
                    <a:pt x="0" y="255270"/>
                  </a:lnTo>
                  <a:lnTo>
                    <a:pt x="4012" y="275141"/>
                  </a:lnTo>
                  <a:lnTo>
                    <a:pt x="14954" y="291369"/>
                  </a:lnTo>
                  <a:lnTo>
                    <a:pt x="31182" y="302311"/>
                  </a:lnTo>
                  <a:lnTo>
                    <a:pt x="51053" y="306324"/>
                  </a:lnTo>
                  <a:lnTo>
                    <a:pt x="686561" y="306324"/>
                  </a:lnTo>
                  <a:lnTo>
                    <a:pt x="706433" y="302311"/>
                  </a:lnTo>
                  <a:lnTo>
                    <a:pt x="722661" y="291369"/>
                  </a:lnTo>
                  <a:lnTo>
                    <a:pt x="733603" y="275141"/>
                  </a:lnTo>
                  <a:lnTo>
                    <a:pt x="737616" y="255270"/>
                  </a:lnTo>
                  <a:lnTo>
                    <a:pt x="737616" y="51054"/>
                  </a:lnTo>
                  <a:lnTo>
                    <a:pt x="733603" y="31182"/>
                  </a:lnTo>
                  <a:lnTo>
                    <a:pt x="722661" y="14954"/>
                  </a:lnTo>
                  <a:lnTo>
                    <a:pt x="706433" y="4012"/>
                  </a:lnTo>
                  <a:lnTo>
                    <a:pt x="686561" y="0"/>
                  </a:lnTo>
                  <a:close/>
                </a:path>
              </a:pathLst>
            </a:custGeom>
            <a:solidFill>
              <a:srgbClr val="71B7C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32" name="object 32"/>
          <p:cNvSpPr txBox="1"/>
          <p:nvPr/>
        </p:nvSpPr>
        <p:spPr>
          <a:xfrm>
            <a:off x="9972167" y="1648205"/>
            <a:ext cx="321310" cy="116839"/>
          </a:xfrm>
          <a:prstGeom prst="rect">
            <a:avLst/>
          </a:prstGeom>
        </p:spPr>
        <p:txBody>
          <a:bodyPr vert="horz" wrap="square" lIns="0" tIns="12700" rIns="0" bIns="0" rtlCol="0">
            <a:spAutoFit/>
          </a:bodyPr>
          <a:lstStyle/>
          <a:p>
            <a:pPr marL="0" marR="0" lvl="0" indent="0" algn="l" defTabSz="914400" rtl="0" eaLnBrk="1" fontAlgn="auto" latinLnBrk="0" hangingPunct="1">
              <a:lnSpc>
                <a:spcPct val="100000"/>
              </a:lnSpc>
              <a:spcBef>
                <a:spcPts val="100"/>
              </a:spcBef>
              <a:spcAft>
                <a:spcPts val="0"/>
              </a:spcAft>
              <a:buClrTx/>
              <a:buSzTx/>
              <a:buFontTx/>
              <a:buNone/>
              <a:tabLst/>
              <a:defRPr/>
            </a:pPr>
            <a:r>
              <a:rPr kumimoji="0" sz="600" b="0" i="0" u="none" strike="noStrike" kern="1200" cap="none" spc="-10" normalizeH="0" baseline="0" noProof="0" dirty="0">
                <a:ln>
                  <a:noFill/>
                </a:ln>
                <a:solidFill>
                  <a:srgbClr val="252525"/>
                </a:solidFill>
                <a:effectLst/>
                <a:uLnTx/>
                <a:uFillTx/>
                <a:latin typeface="微软雅黑"/>
                <a:ea typeface="+mn-ea"/>
                <a:cs typeface="微软雅黑"/>
              </a:rPr>
              <a:t>Dropout</a:t>
            </a:r>
            <a:endParaRPr kumimoji="0" sz="6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33" name="object 33"/>
          <p:cNvSpPr/>
          <p:nvPr/>
        </p:nvSpPr>
        <p:spPr>
          <a:xfrm>
            <a:off x="10616183" y="1556003"/>
            <a:ext cx="250190" cy="306705"/>
          </a:xfrm>
          <a:custGeom>
            <a:avLst/>
            <a:gdLst/>
            <a:ahLst/>
            <a:cxnLst/>
            <a:rect l="l" t="t" r="r" b="b"/>
            <a:pathLst>
              <a:path w="250190" h="306705">
                <a:moveTo>
                  <a:pt x="208280" y="0"/>
                </a:moveTo>
                <a:lnTo>
                  <a:pt x="41656" y="0"/>
                </a:lnTo>
                <a:lnTo>
                  <a:pt x="25449" y="3276"/>
                </a:lnTo>
                <a:lnTo>
                  <a:pt x="12207" y="12207"/>
                </a:lnTo>
                <a:lnTo>
                  <a:pt x="3276" y="25449"/>
                </a:lnTo>
                <a:lnTo>
                  <a:pt x="0" y="41656"/>
                </a:lnTo>
                <a:lnTo>
                  <a:pt x="0" y="264668"/>
                </a:lnTo>
                <a:lnTo>
                  <a:pt x="3276" y="280874"/>
                </a:lnTo>
                <a:lnTo>
                  <a:pt x="12207" y="294116"/>
                </a:lnTo>
                <a:lnTo>
                  <a:pt x="25449" y="303047"/>
                </a:lnTo>
                <a:lnTo>
                  <a:pt x="41656" y="306324"/>
                </a:lnTo>
                <a:lnTo>
                  <a:pt x="208280" y="306324"/>
                </a:lnTo>
                <a:lnTo>
                  <a:pt x="224486" y="303047"/>
                </a:lnTo>
                <a:lnTo>
                  <a:pt x="237728" y="294116"/>
                </a:lnTo>
                <a:lnTo>
                  <a:pt x="246659" y="280874"/>
                </a:lnTo>
                <a:lnTo>
                  <a:pt x="249936" y="264668"/>
                </a:lnTo>
                <a:lnTo>
                  <a:pt x="249936" y="41656"/>
                </a:lnTo>
                <a:lnTo>
                  <a:pt x="246659" y="25449"/>
                </a:lnTo>
                <a:lnTo>
                  <a:pt x="237728" y="12207"/>
                </a:lnTo>
                <a:lnTo>
                  <a:pt x="224486" y="3276"/>
                </a:lnTo>
                <a:lnTo>
                  <a:pt x="208280" y="0"/>
                </a:lnTo>
                <a:close/>
              </a:path>
            </a:pathLst>
          </a:custGeom>
          <a:solidFill>
            <a:srgbClr val="71B7C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34" name="object 34"/>
          <p:cNvSpPr txBox="1"/>
          <p:nvPr/>
        </p:nvSpPr>
        <p:spPr>
          <a:xfrm>
            <a:off x="10718292" y="1648205"/>
            <a:ext cx="60325" cy="116839"/>
          </a:xfrm>
          <a:prstGeom prst="rect">
            <a:avLst/>
          </a:prstGeom>
        </p:spPr>
        <p:txBody>
          <a:bodyPr vert="horz" wrap="square" lIns="0" tIns="12700" rIns="0" bIns="0" rtlCol="0">
            <a:spAutoFit/>
          </a:bodyPr>
          <a:lstStyle/>
          <a:p>
            <a:pPr marL="0" marR="0" lvl="0" indent="0" algn="l" defTabSz="914400" rtl="0" eaLnBrk="1" fontAlgn="auto" latinLnBrk="0" hangingPunct="1">
              <a:lnSpc>
                <a:spcPct val="100000"/>
              </a:lnSpc>
              <a:spcBef>
                <a:spcPts val="100"/>
              </a:spcBef>
              <a:spcAft>
                <a:spcPts val="0"/>
              </a:spcAft>
              <a:buClrTx/>
              <a:buSzTx/>
              <a:buFontTx/>
              <a:buNone/>
              <a:tabLst/>
              <a:defRPr/>
            </a:pPr>
            <a:r>
              <a:rPr kumimoji="0" sz="600" b="0" i="0" u="none" strike="noStrike" kern="1200" cap="none" spc="0" normalizeH="0" baseline="0" noProof="0" dirty="0">
                <a:ln>
                  <a:noFill/>
                </a:ln>
                <a:solidFill>
                  <a:srgbClr val="252525"/>
                </a:solidFill>
                <a:effectLst/>
                <a:uLnTx/>
                <a:uFillTx/>
                <a:latin typeface="微软雅黑"/>
                <a:ea typeface="+mn-ea"/>
                <a:cs typeface="微软雅黑"/>
              </a:rPr>
              <a:t>Z</a:t>
            </a:r>
            <a:endParaRPr kumimoji="0" sz="600" b="0" i="0" u="none" strike="noStrike" kern="1200" cap="none" spc="0" normalizeH="0" baseline="0" noProof="0">
              <a:ln>
                <a:noFill/>
              </a:ln>
              <a:solidFill>
                <a:prstClr val="black"/>
              </a:solidFill>
              <a:effectLst/>
              <a:uLnTx/>
              <a:uFillTx/>
              <a:latin typeface="微软雅黑"/>
              <a:ea typeface="+mn-ea"/>
              <a:cs typeface="微软雅黑"/>
            </a:endParaRPr>
          </a:p>
        </p:txBody>
      </p:sp>
      <p:pic>
        <p:nvPicPr>
          <p:cNvPr id="35" name="object 35"/>
          <p:cNvPicPr/>
          <p:nvPr/>
        </p:nvPicPr>
        <p:blipFill>
          <a:blip r:embed="rId6" cstate="print"/>
          <a:stretch>
            <a:fillRect/>
          </a:stretch>
        </p:blipFill>
        <p:spPr>
          <a:xfrm>
            <a:off x="10494264" y="1671827"/>
            <a:ext cx="121030" cy="76200"/>
          </a:xfrm>
          <a:prstGeom prst="rect">
            <a:avLst/>
          </a:prstGeom>
        </p:spPr>
      </p:pic>
      <p:sp>
        <p:nvSpPr>
          <p:cNvPr id="36" name="object 36"/>
          <p:cNvSpPr txBox="1"/>
          <p:nvPr/>
        </p:nvSpPr>
        <p:spPr>
          <a:xfrm>
            <a:off x="5428869" y="2275078"/>
            <a:ext cx="74930" cy="11683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600" b="0" i="0" u="none" strike="noStrike" kern="1200" cap="none" spc="0" normalizeH="0" baseline="0" noProof="0" dirty="0">
                <a:ln>
                  <a:noFill/>
                </a:ln>
                <a:solidFill>
                  <a:srgbClr val="252525"/>
                </a:solidFill>
                <a:effectLst/>
                <a:uLnTx/>
                <a:uFillTx/>
                <a:latin typeface="微软雅黑"/>
                <a:ea typeface="+mn-ea"/>
                <a:cs typeface="微软雅黑"/>
              </a:rPr>
              <a:t>X</a:t>
            </a:r>
            <a:endParaRPr kumimoji="0" sz="6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37" name="object 37"/>
          <p:cNvSpPr/>
          <p:nvPr/>
        </p:nvSpPr>
        <p:spPr>
          <a:xfrm>
            <a:off x="6339840" y="2188464"/>
            <a:ext cx="775970" cy="304800"/>
          </a:xfrm>
          <a:custGeom>
            <a:avLst/>
            <a:gdLst/>
            <a:ahLst/>
            <a:cxnLst/>
            <a:rect l="l" t="t" r="r" b="b"/>
            <a:pathLst>
              <a:path w="775970" h="304800">
                <a:moveTo>
                  <a:pt x="724915" y="0"/>
                </a:moveTo>
                <a:lnTo>
                  <a:pt x="50800" y="0"/>
                </a:lnTo>
                <a:lnTo>
                  <a:pt x="31021" y="3990"/>
                </a:lnTo>
                <a:lnTo>
                  <a:pt x="14874" y="14874"/>
                </a:lnTo>
                <a:lnTo>
                  <a:pt x="3990" y="31021"/>
                </a:lnTo>
                <a:lnTo>
                  <a:pt x="0" y="50800"/>
                </a:lnTo>
                <a:lnTo>
                  <a:pt x="0" y="254000"/>
                </a:lnTo>
                <a:lnTo>
                  <a:pt x="3990" y="273778"/>
                </a:lnTo>
                <a:lnTo>
                  <a:pt x="14874" y="289925"/>
                </a:lnTo>
                <a:lnTo>
                  <a:pt x="31021" y="300809"/>
                </a:lnTo>
                <a:lnTo>
                  <a:pt x="50800" y="304800"/>
                </a:lnTo>
                <a:lnTo>
                  <a:pt x="724915" y="304800"/>
                </a:lnTo>
                <a:lnTo>
                  <a:pt x="744694" y="300809"/>
                </a:lnTo>
                <a:lnTo>
                  <a:pt x="760841" y="289925"/>
                </a:lnTo>
                <a:lnTo>
                  <a:pt x="771725" y="273778"/>
                </a:lnTo>
                <a:lnTo>
                  <a:pt x="775715" y="254000"/>
                </a:lnTo>
                <a:lnTo>
                  <a:pt x="775715" y="50800"/>
                </a:lnTo>
                <a:lnTo>
                  <a:pt x="771725" y="31021"/>
                </a:lnTo>
                <a:lnTo>
                  <a:pt x="760841" y="14874"/>
                </a:lnTo>
                <a:lnTo>
                  <a:pt x="744694" y="3990"/>
                </a:lnTo>
                <a:lnTo>
                  <a:pt x="724915" y="0"/>
                </a:lnTo>
                <a:close/>
              </a:path>
            </a:pathLst>
          </a:custGeom>
          <a:solidFill>
            <a:srgbClr val="CCD3F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38" name="object 38"/>
          <p:cNvSpPr txBox="1"/>
          <p:nvPr/>
        </p:nvSpPr>
        <p:spPr>
          <a:xfrm>
            <a:off x="6496303" y="2280284"/>
            <a:ext cx="464820" cy="11683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600" b="0" i="0" u="none" strike="noStrike" kern="1200" cap="none" spc="0" normalizeH="0" baseline="0" noProof="0" dirty="0">
                <a:ln>
                  <a:noFill/>
                </a:ln>
                <a:solidFill>
                  <a:srgbClr val="252525"/>
                </a:solidFill>
                <a:effectLst/>
                <a:uLnTx/>
                <a:uFillTx/>
                <a:latin typeface="微软雅黑"/>
                <a:ea typeface="+mn-ea"/>
                <a:cs typeface="微软雅黑"/>
              </a:rPr>
              <a:t>X</a:t>
            </a:r>
            <a:r>
              <a:rPr kumimoji="0" sz="600" b="0" i="0" u="none" strike="noStrike" kern="1200" cap="none" spc="-15" normalizeH="0" baseline="0" noProof="0" dirty="0">
                <a:ln>
                  <a:noFill/>
                </a:ln>
                <a:solidFill>
                  <a:srgbClr val="252525"/>
                </a:solidFill>
                <a:effectLst/>
                <a:uLnTx/>
                <a:uFillTx/>
                <a:latin typeface="微软雅黑"/>
                <a:ea typeface="+mn-ea"/>
                <a:cs typeface="微软雅黑"/>
              </a:rPr>
              <a:t> </a:t>
            </a:r>
            <a:r>
              <a:rPr kumimoji="0" sz="600" b="0" i="0" u="none" strike="noStrike" kern="1200" cap="none" spc="0" normalizeH="0" baseline="0" noProof="0" dirty="0">
                <a:ln>
                  <a:noFill/>
                </a:ln>
                <a:solidFill>
                  <a:srgbClr val="252525"/>
                </a:solidFill>
                <a:effectLst/>
                <a:uLnTx/>
                <a:uFillTx/>
                <a:latin typeface="微软雅黑"/>
                <a:ea typeface="+mn-ea"/>
                <a:cs typeface="微软雅黑"/>
              </a:rPr>
              <a:t>GEMM</a:t>
            </a:r>
            <a:r>
              <a:rPr kumimoji="0" sz="600" b="0" i="0" u="none" strike="noStrike" kern="1200" cap="none" spc="-5" normalizeH="0" baseline="0" noProof="0" dirty="0">
                <a:ln>
                  <a:noFill/>
                </a:ln>
                <a:solidFill>
                  <a:srgbClr val="252525"/>
                </a:solidFill>
                <a:effectLst/>
                <a:uLnTx/>
                <a:uFillTx/>
                <a:latin typeface="微软雅黑"/>
                <a:ea typeface="+mn-ea"/>
                <a:cs typeface="微软雅黑"/>
              </a:rPr>
              <a:t> </a:t>
            </a:r>
            <a:r>
              <a:rPr kumimoji="0" sz="600" b="0" i="0" u="none" strike="noStrike" kern="1200" cap="none" spc="-25" normalizeH="0" baseline="0" noProof="0" dirty="0">
                <a:ln>
                  <a:noFill/>
                </a:ln>
                <a:solidFill>
                  <a:srgbClr val="252525"/>
                </a:solidFill>
                <a:effectLst/>
                <a:uLnTx/>
                <a:uFillTx/>
                <a:latin typeface="微软雅黑"/>
                <a:ea typeface="+mn-ea"/>
                <a:cs typeface="微软雅黑"/>
              </a:rPr>
              <a:t>A1</a:t>
            </a:r>
            <a:endParaRPr kumimoji="0" sz="6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39" name="object 39"/>
          <p:cNvGrpSpPr/>
          <p:nvPr/>
        </p:nvGrpSpPr>
        <p:grpSpPr>
          <a:xfrm>
            <a:off x="7115556" y="2188464"/>
            <a:ext cx="623570" cy="304800"/>
            <a:chOff x="7115556" y="2188464"/>
            <a:chExt cx="623570" cy="304800"/>
          </a:xfrm>
        </p:grpSpPr>
        <p:pic>
          <p:nvPicPr>
            <p:cNvPr id="40" name="object 40"/>
            <p:cNvPicPr/>
            <p:nvPr/>
          </p:nvPicPr>
          <p:blipFill>
            <a:blip r:embed="rId3" cstate="print"/>
            <a:stretch>
              <a:fillRect/>
            </a:stretch>
          </p:blipFill>
          <p:spPr>
            <a:xfrm>
              <a:off x="7115556" y="2302764"/>
              <a:ext cx="122936" cy="76200"/>
            </a:xfrm>
            <a:prstGeom prst="rect">
              <a:avLst/>
            </a:prstGeom>
          </p:spPr>
        </p:pic>
        <p:sp>
          <p:nvSpPr>
            <p:cNvPr id="41" name="object 41"/>
            <p:cNvSpPr/>
            <p:nvPr/>
          </p:nvSpPr>
          <p:spPr>
            <a:xfrm>
              <a:off x="7239000" y="2188464"/>
              <a:ext cx="500380" cy="304800"/>
            </a:xfrm>
            <a:custGeom>
              <a:avLst/>
              <a:gdLst/>
              <a:ahLst/>
              <a:cxnLst/>
              <a:rect l="l" t="t" r="r" b="b"/>
              <a:pathLst>
                <a:path w="500379" h="304800">
                  <a:moveTo>
                    <a:pt x="449072" y="0"/>
                  </a:moveTo>
                  <a:lnTo>
                    <a:pt x="50800" y="0"/>
                  </a:lnTo>
                  <a:lnTo>
                    <a:pt x="31021" y="3990"/>
                  </a:lnTo>
                  <a:lnTo>
                    <a:pt x="14874" y="14874"/>
                  </a:lnTo>
                  <a:lnTo>
                    <a:pt x="3990" y="31021"/>
                  </a:lnTo>
                  <a:lnTo>
                    <a:pt x="0" y="50800"/>
                  </a:lnTo>
                  <a:lnTo>
                    <a:pt x="0" y="254000"/>
                  </a:lnTo>
                  <a:lnTo>
                    <a:pt x="3990" y="273778"/>
                  </a:lnTo>
                  <a:lnTo>
                    <a:pt x="14874" y="289925"/>
                  </a:lnTo>
                  <a:lnTo>
                    <a:pt x="31021" y="300809"/>
                  </a:lnTo>
                  <a:lnTo>
                    <a:pt x="50800" y="304800"/>
                  </a:lnTo>
                  <a:lnTo>
                    <a:pt x="449072" y="304800"/>
                  </a:lnTo>
                  <a:lnTo>
                    <a:pt x="468850" y="300809"/>
                  </a:lnTo>
                  <a:lnTo>
                    <a:pt x="484997" y="289925"/>
                  </a:lnTo>
                  <a:lnTo>
                    <a:pt x="495881" y="273778"/>
                  </a:lnTo>
                  <a:lnTo>
                    <a:pt x="499872" y="254000"/>
                  </a:lnTo>
                  <a:lnTo>
                    <a:pt x="499872" y="50800"/>
                  </a:lnTo>
                  <a:lnTo>
                    <a:pt x="495881" y="31021"/>
                  </a:lnTo>
                  <a:lnTo>
                    <a:pt x="484997" y="14874"/>
                  </a:lnTo>
                  <a:lnTo>
                    <a:pt x="468850" y="3990"/>
                  </a:lnTo>
                  <a:lnTo>
                    <a:pt x="449072" y="0"/>
                  </a:lnTo>
                  <a:close/>
                </a:path>
              </a:pathLst>
            </a:custGeom>
            <a:solidFill>
              <a:srgbClr val="CCD3F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42" name="object 42"/>
          <p:cNvSpPr txBox="1"/>
          <p:nvPr/>
        </p:nvSpPr>
        <p:spPr>
          <a:xfrm>
            <a:off x="7380858" y="2280284"/>
            <a:ext cx="219710" cy="11683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600" b="0" i="0" u="none" strike="noStrike" kern="1200" cap="none" spc="-20" normalizeH="0" baseline="0" noProof="0" dirty="0">
                <a:ln>
                  <a:noFill/>
                </a:ln>
                <a:solidFill>
                  <a:srgbClr val="252525"/>
                </a:solidFill>
                <a:effectLst/>
                <a:uLnTx/>
                <a:uFillTx/>
                <a:latin typeface="微软雅黑"/>
                <a:ea typeface="+mn-ea"/>
                <a:cs typeface="微软雅黑"/>
              </a:rPr>
              <a:t>GELU</a:t>
            </a:r>
            <a:endParaRPr kumimoji="0" sz="6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43" name="object 43"/>
          <p:cNvGrpSpPr/>
          <p:nvPr/>
        </p:nvGrpSpPr>
        <p:grpSpPr>
          <a:xfrm>
            <a:off x="7738871" y="2188464"/>
            <a:ext cx="429895" cy="304800"/>
            <a:chOff x="7738871" y="2188464"/>
            <a:chExt cx="429895" cy="304800"/>
          </a:xfrm>
        </p:grpSpPr>
        <p:pic>
          <p:nvPicPr>
            <p:cNvPr id="44" name="object 44"/>
            <p:cNvPicPr/>
            <p:nvPr/>
          </p:nvPicPr>
          <p:blipFill>
            <a:blip r:embed="rId4" cstate="print"/>
            <a:stretch>
              <a:fillRect/>
            </a:stretch>
          </p:blipFill>
          <p:spPr>
            <a:xfrm>
              <a:off x="7738871" y="2302764"/>
              <a:ext cx="135635" cy="76200"/>
            </a:xfrm>
            <a:prstGeom prst="rect">
              <a:avLst/>
            </a:prstGeom>
          </p:spPr>
        </p:pic>
        <p:sp>
          <p:nvSpPr>
            <p:cNvPr id="45" name="object 45"/>
            <p:cNvSpPr/>
            <p:nvPr/>
          </p:nvSpPr>
          <p:spPr>
            <a:xfrm>
              <a:off x="7853171" y="2188464"/>
              <a:ext cx="315595" cy="304800"/>
            </a:xfrm>
            <a:custGeom>
              <a:avLst/>
              <a:gdLst/>
              <a:ahLst/>
              <a:cxnLst/>
              <a:rect l="l" t="t" r="r" b="b"/>
              <a:pathLst>
                <a:path w="315595" h="304800">
                  <a:moveTo>
                    <a:pt x="264668" y="0"/>
                  </a:moveTo>
                  <a:lnTo>
                    <a:pt x="50800" y="0"/>
                  </a:lnTo>
                  <a:lnTo>
                    <a:pt x="31021" y="3990"/>
                  </a:lnTo>
                  <a:lnTo>
                    <a:pt x="14874" y="14874"/>
                  </a:lnTo>
                  <a:lnTo>
                    <a:pt x="3990" y="31021"/>
                  </a:lnTo>
                  <a:lnTo>
                    <a:pt x="0" y="50800"/>
                  </a:lnTo>
                  <a:lnTo>
                    <a:pt x="0" y="254000"/>
                  </a:lnTo>
                  <a:lnTo>
                    <a:pt x="3990" y="273778"/>
                  </a:lnTo>
                  <a:lnTo>
                    <a:pt x="14874" y="289925"/>
                  </a:lnTo>
                  <a:lnTo>
                    <a:pt x="31021" y="300809"/>
                  </a:lnTo>
                  <a:lnTo>
                    <a:pt x="50800" y="304800"/>
                  </a:lnTo>
                  <a:lnTo>
                    <a:pt x="264668" y="304800"/>
                  </a:lnTo>
                  <a:lnTo>
                    <a:pt x="284446" y="300809"/>
                  </a:lnTo>
                  <a:lnTo>
                    <a:pt x="300593" y="289925"/>
                  </a:lnTo>
                  <a:lnTo>
                    <a:pt x="311477" y="273778"/>
                  </a:lnTo>
                  <a:lnTo>
                    <a:pt x="315468" y="254000"/>
                  </a:lnTo>
                  <a:lnTo>
                    <a:pt x="315468" y="50800"/>
                  </a:lnTo>
                  <a:lnTo>
                    <a:pt x="311477" y="31021"/>
                  </a:lnTo>
                  <a:lnTo>
                    <a:pt x="300593" y="14874"/>
                  </a:lnTo>
                  <a:lnTo>
                    <a:pt x="284446" y="3990"/>
                  </a:lnTo>
                  <a:lnTo>
                    <a:pt x="264668" y="0"/>
                  </a:lnTo>
                  <a:close/>
                </a:path>
              </a:pathLst>
            </a:custGeom>
            <a:solidFill>
              <a:srgbClr val="CCD3F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46" name="object 46"/>
          <p:cNvSpPr txBox="1"/>
          <p:nvPr/>
        </p:nvSpPr>
        <p:spPr>
          <a:xfrm>
            <a:off x="7955026" y="2280284"/>
            <a:ext cx="115570" cy="11683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600" b="0" i="0" u="none" strike="noStrike" kern="1200" cap="none" spc="-25" normalizeH="0" baseline="0" noProof="0" dirty="0">
                <a:ln>
                  <a:noFill/>
                </a:ln>
                <a:solidFill>
                  <a:srgbClr val="252525"/>
                </a:solidFill>
                <a:effectLst/>
                <a:uLnTx/>
                <a:uFillTx/>
                <a:latin typeface="微软雅黑"/>
                <a:ea typeface="+mn-ea"/>
                <a:cs typeface="微软雅黑"/>
              </a:rPr>
              <a:t>Y1</a:t>
            </a:r>
            <a:endParaRPr kumimoji="0" sz="6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47" name="object 47"/>
          <p:cNvSpPr/>
          <p:nvPr/>
        </p:nvSpPr>
        <p:spPr>
          <a:xfrm>
            <a:off x="8263128" y="2188464"/>
            <a:ext cx="696595" cy="304800"/>
          </a:xfrm>
          <a:custGeom>
            <a:avLst/>
            <a:gdLst/>
            <a:ahLst/>
            <a:cxnLst/>
            <a:rect l="l" t="t" r="r" b="b"/>
            <a:pathLst>
              <a:path w="696595" h="304800">
                <a:moveTo>
                  <a:pt x="645668" y="0"/>
                </a:moveTo>
                <a:lnTo>
                  <a:pt x="50800" y="0"/>
                </a:lnTo>
                <a:lnTo>
                  <a:pt x="31021" y="3990"/>
                </a:lnTo>
                <a:lnTo>
                  <a:pt x="14874" y="14874"/>
                </a:lnTo>
                <a:lnTo>
                  <a:pt x="3990" y="31021"/>
                </a:lnTo>
                <a:lnTo>
                  <a:pt x="0" y="50800"/>
                </a:lnTo>
                <a:lnTo>
                  <a:pt x="0" y="254000"/>
                </a:lnTo>
                <a:lnTo>
                  <a:pt x="3990" y="273778"/>
                </a:lnTo>
                <a:lnTo>
                  <a:pt x="14874" y="289925"/>
                </a:lnTo>
                <a:lnTo>
                  <a:pt x="31021" y="300809"/>
                </a:lnTo>
                <a:lnTo>
                  <a:pt x="50800" y="304800"/>
                </a:lnTo>
                <a:lnTo>
                  <a:pt x="645668" y="304800"/>
                </a:lnTo>
                <a:lnTo>
                  <a:pt x="665446" y="300809"/>
                </a:lnTo>
                <a:lnTo>
                  <a:pt x="681593" y="289925"/>
                </a:lnTo>
                <a:lnTo>
                  <a:pt x="692477" y="273778"/>
                </a:lnTo>
                <a:lnTo>
                  <a:pt x="696468" y="254000"/>
                </a:lnTo>
                <a:lnTo>
                  <a:pt x="696468" y="50800"/>
                </a:lnTo>
                <a:lnTo>
                  <a:pt x="692477" y="31021"/>
                </a:lnTo>
                <a:lnTo>
                  <a:pt x="681593" y="14874"/>
                </a:lnTo>
                <a:lnTo>
                  <a:pt x="665446" y="3990"/>
                </a:lnTo>
                <a:lnTo>
                  <a:pt x="645668" y="0"/>
                </a:lnTo>
                <a:close/>
              </a:path>
            </a:pathLst>
          </a:custGeom>
          <a:solidFill>
            <a:srgbClr val="CCD3F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48" name="object 48"/>
          <p:cNvSpPr txBox="1"/>
          <p:nvPr/>
        </p:nvSpPr>
        <p:spPr>
          <a:xfrm>
            <a:off x="8363204" y="2280284"/>
            <a:ext cx="499745" cy="11683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600" b="0" i="0" u="none" strike="noStrike" kern="1200" cap="none" spc="0" normalizeH="0" baseline="0" noProof="0" dirty="0">
                <a:ln>
                  <a:noFill/>
                </a:ln>
                <a:solidFill>
                  <a:srgbClr val="252525"/>
                </a:solidFill>
                <a:effectLst/>
                <a:uLnTx/>
                <a:uFillTx/>
                <a:latin typeface="微软雅黑"/>
                <a:ea typeface="+mn-ea"/>
                <a:cs typeface="微软雅黑"/>
              </a:rPr>
              <a:t>Y1</a:t>
            </a:r>
            <a:r>
              <a:rPr kumimoji="0" sz="600" b="0" i="0" u="none" strike="noStrike" kern="1200" cap="none" spc="-15" normalizeH="0" baseline="0" noProof="0" dirty="0">
                <a:ln>
                  <a:noFill/>
                </a:ln>
                <a:solidFill>
                  <a:srgbClr val="252525"/>
                </a:solidFill>
                <a:effectLst/>
                <a:uLnTx/>
                <a:uFillTx/>
                <a:latin typeface="微软雅黑"/>
                <a:ea typeface="+mn-ea"/>
                <a:cs typeface="微软雅黑"/>
              </a:rPr>
              <a:t> </a:t>
            </a:r>
            <a:r>
              <a:rPr kumimoji="0" sz="600" b="0" i="0" u="none" strike="noStrike" kern="1200" cap="none" spc="0" normalizeH="0" baseline="0" noProof="0" dirty="0">
                <a:ln>
                  <a:noFill/>
                </a:ln>
                <a:solidFill>
                  <a:srgbClr val="252525"/>
                </a:solidFill>
                <a:effectLst/>
                <a:uLnTx/>
                <a:uFillTx/>
                <a:latin typeface="微软雅黑"/>
                <a:ea typeface="+mn-ea"/>
                <a:cs typeface="微软雅黑"/>
              </a:rPr>
              <a:t>GEMM</a:t>
            </a:r>
            <a:r>
              <a:rPr kumimoji="0" sz="600" b="0" i="0" u="none" strike="noStrike" kern="1200" cap="none" spc="-10" normalizeH="0" baseline="0" noProof="0" dirty="0">
                <a:ln>
                  <a:noFill/>
                </a:ln>
                <a:solidFill>
                  <a:srgbClr val="252525"/>
                </a:solidFill>
                <a:effectLst/>
                <a:uLnTx/>
                <a:uFillTx/>
                <a:latin typeface="微软雅黑"/>
                <a:ea typeface="+mn-ea"/>
                <a:cs typeface="微软雅黑"/>
              </a:rPr>
              <a:t> </a:t>
            </a:r>
            <a:r>
              <a:rPr kumimoji="0" sz="600" b="0" i="0" u="none" strike="noStrike" kern="1200" cap="none" spc="-25" normalizeH="0" baseline="0" noProof="0" dirty="0">
                <a:ln>
                  <a:noFill/>
                </a:ln>
                <a:solidFill>
                  <a:srgbClr val="252525"/>
                </a:solidFill>
                <a:effectLst/>
                <a:uLnTx/>
                <a:uFillTx/>
                <a:latin typeface="微软雅黑"/>
                <a:ea typeface="+mn-ea"/>
                <a:cs typeface="微软雅黑"/>
              </a:rPr>
              <a:t>B1</a:t>
            </a:r>
            <a:endParaRPr kumimoji="0" sz="6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49" name="object 49"/>
          <p:cNvGrpSpPr/>
          <p:nvPr/>
        </p:nvGrpSpPr>
        <p:grpSpPr>
          <a:xfrm>
            <a:off x="8168640" y="2183892"/>
            <a:ext cx="2326005" cy="304800"/>
            <a:chOff x="8168640" y="2183892"/>
            <a:chExt cx="2326005" cy="304800"/>
          </a:xfrm>
        </p:grpSpPr>
        <p:pic>
          <p:nvPicPr>
            <p:cNvPr id="50" name="object 50"/>
            <p:cNvPicPr/>
            <p:nvPr/>
          </p:nvPicPr>
          <p:blipFill>
            <a:blip r:embed="rId5" cstate="print"/>
            <a:stretch>
              <a:fillRect/>
            </a:stretch>
          </p:blipFill>
          <p:spPr>
            <a:xfrm>
              <a:off x="8168640" y="2302764"/>
              <a:ext cx="95376" cy="76200"/>
            </a:xfrm>
            <a:prstGeom prst="rect">
              <a:avLst/>
            </a:prstGeom>
          </p:spPr>
        </p:pic>
        <p:sp>
          <p:nvSpPr>
            <p:cNvPr id="51" name="object 51"/>
            <p:cNvSpPr/>
            <p:nvPr/>
          </p:nvSpPr>
          <p:spPr>
            <a:xfrm>
              <a:off x="9756648" y="2183892"/>
              <a:ext cx="737870" cy="304800"/>
            </a:xfrm>
            <a:custGeom>
              <a:avLst/>
              <a:gdLst/>
              <a:ahLst/>
              <a:cxnLst/>
              <a:rect l="l" t="t" r="r" b="b"/>
              <a:pathLst>
                <a:path w="737870" h="304800">
                  <a:moveTo>
                    <a:pt x="686816" y="0"/>
                  </a:moveTo>
                  <a:lnTo>
                    <a:pt x="50800" y="0"/>
                  </a:lnTo>
                  <a:lnTo>
                    <a:pt x="31021" y="3990"/>
                  </a:lnTo>
                  <a:lnTo>
                    <a:pt x="14874" y="14874"/>
                  </a:lnTo>
                  <a:lnTo>
                    <a:pt x="3990" y="31021"/>
                  </a:lnTo>
                  <a:lnTo>
                    <a:pt x="0" y="50800"/>
                  </a:lnTo>
                  <a:lnTo>
                    <a:pt x="0" y="254000"/>
                  </a:lnTo>
                  <a:lnTo>
                    <a:pt x="3990" y="273778"/>
                  </a:lnTo>
                  <a:lnTo>
                    <a:pt x="14874" y="289925"/>
                  </a:lnTo>
                  <a:lnTo>
                    <a:pt x="31021" y="300809"/>
                  </a:lnTo>
                  <a:lnTo>
                    <a:pt x="50800" y="304800"/>
                  </a:lnTo>
                  <a:lnTo>
                    <a:pt x="686816" y="304800"/>
                  </a:lnTo>
                  <a:lnTo>
                    <a:pt x="706594" y="300809"/>
                  </a:lnTo>
                  <a:lnTo>
                    <a:pt x="722741" y="289925"/>
                  </a:lnTo>
                  <a:lnTo>
                    <a:pt x="733625" y="273778"/>
                  </a:lnTo>
                  <a:lnTo>
                    <a:pt x="737616" y="254000"/>
                  </a:lnTo>
                  <a:lnTo>
                    <a:pt x="737616" y="50800"/>
                  </a:lnTo>
                  <a:lnTo>
                    <a:pt x="733625" y="31021"/>
                  </a:lnTo>
                  <a:lnTo>
                    <a:pt x="722741" y="14874"/>
                  </a:lnTo>
                  <a:lnTo>
                    <a:pt x="706594" y="3990"/>
                  </a:lnTo>
                  <a:lnTo>
                    <a:pt x="686816" y="0"/>
                  </a:lnTo>
                  <a:close/>
                </a:path>
              </a:pathLst>
            </a:custGeom>
            <a:solidFill>
              <a:srgbClr val="71B7C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52" name="object 52"/>
          <p:cNvSpPr txBox="1"/>
          <p:nvPr/>
        </p:nvSpPr>
        <p:spPr>
          <a:xfrm>
            <a:off x="9959467" y="2275078"/>
            <a:ext cx="334010" cy="11683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600" b="0" i="0" u="none" strike="noStrike" kern="1200" cap="none" spc="-10" normalizeH="0" baseline="0" noProof="0" dirty="0">
                <a:ln>
                  <a:noFill/>
                </a:ln>
                <a:solidFill>
                  <a:srgbClr val="252525"/>
                </a:solidFill>
                <a:effectLst/>
                <a:uLnTx/>
                <a:uFillTx/>
                <a:latin typeface="微软雅黑"/>
                <a:ea typeface="+mn-ea"/>
                <a:cs typeface="微软雅黑"/>
              </a:rPr>
              <a:t>Dropout</a:t>
            </a:r>
            <a:endParaRPr kumimoji="0" sz="6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53" name="object 53"/>
          <p:cNvSpPr/>
          <p:nvPr/>
        </p:nvSpPr>
        <p:spPr>
          <a:xfrm>
            <a:off x="10616183" y="2183892"/>
            <a:ext cx="250190" cy="304800"/>
          </a:xfrm>
          <a:custGeom>
            <a:avLst/>
            <a:gdLst/>
            <a:ahLst/>
            <a:cxnLst/>
            <a:rect l="l" t="t" r="r" b="b"/>
            <a:pathLst>
              <a:path w="250190" h="304800">
                <a:moveTo>
                  <a:pt x="208280" y="0"/>
                </a:moveTo>
                <a:lnTo>
                  <a:pt x="41656" y="0"/>
                </a:lnTo>
                <a:lnTo>
                  <a:pt x="25449" y="3276"/>
                </a:lnTo>
                <a:lnTo>
                  <a:pt x="12207" y="12207"/>
                </a:lnTo>
                <a:lnTo>
                  <a:pt x="3276" y="25449"/>
                </a:lnTo>
                <a:lnTo>
                  <a:pt x="0" y="41656"/>
                </a:lnTo>
                <a:lnTo>
                  <a:pt x="0" y="263144"/>
                </a:lnTo>
                <a:lnTo>
                  <a:pt x="3276" y="279350"/>
                </a:lnTo>
                <a:lnTo>
                  <a:pt x="12207" y="292592"/>
                </a:lnTo>
                <a:lnTo>
                  <a:pt x="25449" y="301523"/>
                </a:lnTo>
                <a:lnTo>
                  <a:pt x="41656" y="304800"/>
                </a:lnTo>
                <a:lnTo>
                  <a:pt x="208280" y="304800"/>
                </a:lnTo>
                <a:lnTo>
                  <a:pt x="224486" y="301523"/>
                </a:lnTo>
                <a:lnTo>
                  <a:pt x="237728" y="292592"/>
                </a:lnTo>
                <a:lnTo>
                  <a:pt x="246659" y="279350"/>
                </a:lnTo>
                <a:lnTo>
                  <a:pt x="249936" y="263144"/>
                </a:lnTo>
                <a:lnTo>
                  <a:pt x="249936" y="41656"/>
                </a:lnTo>
                <a:lnTo>
                  <a:pt x="246659" y="25449"/>
                </a:lnTo>
                <a:lnTo>
                  <a:pt x="237728" y="12207"/>
                </a:lnTo>
                <a:lnTo>
                  <a:pt x="224486" y="3276"/>
                </a:lnTo>
                <a:lnTo>
                  <a:pt x="208280" y="0"/>
                </a:lnTo>
                <a:close/>
              </a:path>
            </a:pathLst>
          </a:custGeom>
          <a:solidFill>
            <a:srgbClr val="71B7C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54" name="object 54"/>
          <p:cNvSpPr txBox="1"/>
          <p:nvPr/>
        </p:nvSpPr>
        <p:spPr>
          <a:xfrm>
            <a:off x="10705592" y="2275078"/>
            <a:ext cx="73025" cy="11683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600" b="0" i="0" u="none" strike="noStrike" kern="1200" cap="none" spc="0" normalizeH="0" baseline="0" noProof="0" dirty="0">
                <a:ln>
                  <a:noFill/>
                </a:ln>
                <a:solidFill>
                  <a:srgbClr val="252525"/>
                </a:solidFill>
                <a:effectLst/>
                <a:uLnTx/>
                <a:uFillTx/>
                <a:latin typeface="微软雅黑"/>
                <a:ea typeface="+mn-ea"/>
                <a:cs typeface="微软雅黑"/>
              </a:rPr>
              <a:t>Z</a:t>
            </a:r>
            <a:endParaRPr kumimoji="0" sz="6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55" name="object 55"/>
          <p:cNvGrpSpPr/>
          <p:nvPr/>
        </p:nvGrpSpPr>
        <p:grpSpPr>
          <a:xfrm>
            <a:off x="5344667" y="2298192"/>
            <a:ext cx="5271135" cy="803275"/>
            <a:chOff x="5344667" y="2298192"/>
            <a:chExt cx="5271135" cy="803275"/>
          </a:xfrm>
        </p:grpSpPr>
        <p:sp>
          <p:nvSpPr>
            <p:cNvPr id="56" name="object 56"/>
            <p:cNvSpPr/>
            <p:nvPr/>
          </p:nvSpPr>
          <p:spPr>
            <a:xfrm>
              <a:off x="5344667" y="2796540"/>
              <a:ext cx="241300" cy="304800"/>
            </a:xfrm>
            <a:custGeom>
              <a:avLst/>
              <a:gdLst/>
              <a:ahLst/>
              <a:cxnLst/>
              <a:rect l="l" t="t" r="r" b="b"/>
              <a:pathLst>
                <a:path w="241300" h="304800">
                  <a:moveTo>
                    <a:pt x="200660" y="0"/>
                  </a:moveTo>
                  <a:lnTo>
                    <a:pt x="40132" y="0"/>
                  </a:lnTo>
                  <a:lnTo>
                    <a:pt x="24485" y="3145"/>
                  </a:lnTo>
                  <a:lnTo>
                    <a:pt x="11731" y="11731"/>
                  </a:lnTo>
                  <a:lnTo>
                    <a:pt x="3145" y="24485"/>
                  </a:lnTo>
                  <a:lnTo>
                    <a:pt x="0" y="40132"/>
                  </a:lnTo>
                  <a:lnTo>
                    <a:pt x="0" y="264668"/>
                  </a:lnTo>
                  <a:lnTo>
                    <a:pt x="3145" y="280314"/>
                  </a:lnTo>
                  <a:lnTo>
                    <a:pt x="11731" y="293068"/>
                  </a:lnTo>
                  <a:lnTo>
                    <a:pt x="24485" y="301654"/>
                  </a:lnTo>
                  <a:lnTo>
                    <a:pt x="40132" y="304800"/>
                  </a:lnTo>
                  <a:lnTo>
                    <a:pt x="200660" y="304800"/>
                  </a:lnTo>
                  <a:lnTo>
                    <a:pt x="216306" y="301654"/>
                  </a:lnTo>
                  <a:lnTo>
                    <a:pt x="229060" y="293068"/>
                  </a:lnTo>
                  <a:lnTo>
                    <a:pt x="237646" y="280314"/>
                  </a:lnTo>
                  <a:lnTo>
                    <a:pt x="240792" y="264668"/>
                  </a:lnTo>
                  <a:lnTo>
                    <a:pt x="240792" y="40132"/>
                  </a:lnTo>
                  <a:lnTo>
                    <a:pt x="237646" y="24485"/>
                  </a:lnTo>
                  <a:lnTo>
                    <a:pt x="229060" y="11731"/>
                  </a:lnTo>
                  <a:lnTo>
                    <a:pt x="216306" y="3145"/>
                  </a:lnTo>
                  <a:lnTo>
                    <a:pt x="200660" y="0"/>
                  </a:lnTo>
                  <a:close/>
                </a:path>
              </a:pathLst>
            </a:custGeom>
            <a:solidFill>
              <a:srgbClr val="71B7C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57" name="object 57"/>
            <p:cNvPicPr/>
            <p:nvPr/>
          </p:nvPicPr>
          <p:blipFill>
            <a:blip r:embed="rId6" cstate="print"/>
            <a:stretch>
              <a:fillRect/>
            </a:stretch>
          </p:blipFill>
          <p:spPr>
            <a:xfrm>
              <a:off x="10494264" y="2298192"/>
              <a:ext cx="121030" cy="76200"/>
            </a:xfrm>
            <a:prstGeom prst="rect">
              <a:avLst/>
            </a:prstGeom>
          </p:spPr>
        </p:pic>
      </p:grpSp>
      <p:sp>
        <p:nvSpPr>
          <p:cNvPr id="58" name="object 58"/>
          <p:cNvSpPr txBox="1"/>
          <p:nvPr/>
        </p:nvSpPr>
        <p:spPr>
          <a:xfrm>
            <a:off x="5428869" y="2888360"/>
            <a:ext cx="74930" cy="11683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600" b="0" i="0" u="none" strike="noStrike" kern="1200" cap="none" spc="0" normalizeH="0" baseline="0" noProof="0" dirty="0">
                <a:ln>
                  <a:noFill/>
                </a:ln>
                <a:solidFill>
                  <a:srgbClr val="252525"/>
                </a:solidFill>
                <a:effectLst/>
                <a:uLnTx/>
                <a:uFillTx/>
                <a:latin typeface="微软雅黑"/>
                <a:ea typeface="+mn-ea"/>
                <a:cs typeface="微软雅黑"/>
              </a:rPr>
              <a:t>X</a:t>
            </a:r>
            <a:endParaRPr kumimoji="0" sz="6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59" name="object 59"/>
          <p:cNvSpPr/>
          <p:nvPr/>
        </p:nvSpPr>
        <p:spPr>
          <a:xfrm>
            <a:off x="6339840" y="2802635"/>
            <a:ext cx="775970" cy="304800"/>
          </a:xfrm>
          <a:custGeom>
            <a:avLst/>
            <a:gdLst/>
            <a:ahLst/>
            <a:cxnLst/>
            <a:rect l="l" t="t" r="r" b="b"/>
            <a:pathLst>
              <a:path w="775970" h="304800">
                <a:moveTo>
                  <a:pt x="724915" y="0"/>
                </a:moveTo>
                <a:lnTo>
                  <a:pt x="50800" y="0"/>
                </a:lnTo>
                <a:lnTo>
                  <a:pt x="31021" y="3990"/>
                </a:lnTo>
                <a:lnTo>
                  <a:pt x="14874" y="14874"/>
                </a:lnTo>
                <a:lnTo>
                  <a:pt x="3990" y="31021"/>
                </a:lnTo>
                <a:lnTo>
                  <a:pt x="0" y="50800"/>
                </a:lnTo>
                <a:lnTo>
                  <a:pt x="0" y="254000"/>
                </a:lnTo>
                <a:lnTo>
                  <a:pt x="3990" y="273778"/>
                </a:lnTo>
                <a:lnTo>
                  <a:pt x="14874" y="289925"/>
                </a:lnTo>
                <a:lnTo>
                  <a:pt x="31021" y="300809"/>
                </a:lnTo>
                <a:lnTo>
                  <a:pt x="50800" y="304800"/>
                </a:lnTo>
                <a:lnTo>
                  <a:pt x="724915" y="304800"/>
                </a:lnTo>
                <a:lnTo>
                  <a:pt x="744694" y="300809"/>
                </a:lnTo>
                <a:lnTo>
                  <a:pt x="760841" y="289925"/>
                </a:lnTo>
                <a:lnTo>
                  <a:pt x="771725" y="273778"/>
                </a:lnTo>
                <a:lnTo>
                  <a:pt x="775715" y="254000"/>
                </a:lnTo>
                <a:lnTo>
                  <a:pt x="775715" y="50800"/>
                </a:lnTo>
                <a:lnTo>
                  <a:pt x="771725" y="31021"/>
                </a:lnTo>
                <a:lnTo>
                  <a:pt x="760841" y="14874"/>
                </a:lnTo>
                <a:lnTo>
                  <a:pt x="744694" y="3990"/>
                </a:lnTo>
                <a:lnTo>
                  <a:pt x="724915" y="0"/>
                </a:lnTo>
                <a:close/>
              </a:path>
            </a:pathLst>
          </a:custGeom>
          <a:solidFill>
            <a:srgbClr val="92D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60" name="object 60"/>
          <p:cNvSpPr txBox="1"/>
          <p:nvPr/>
        </p:nvSpPr>
        <p:spPr>
          <a:xfrm>
            <a:off x="6496303" y="2893821"/>
            <a:ext cx="464820" cy="11683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600" b="0" i="0" u="none" strike="noStrike" kern="1200" cap="none" spc="0" normalizeH="0" baseline="0" noProof="0" dirty="0">
                <a:ln>
                  <a:noFill/>
                </a:ln>
                <a:solidFill>
                  <a:srgbClr val="252525"/>
                </a:solidFill>
                <a:effectLst/>
                <a:uLnTx/>
                <a:uFillTx/>
                <a:latin typeface="微软雅黑"/>
                <a:ea typeface="+mn-ea"/>
                <a:cs typeface="微软雅黑"/>
              </a:rPr>
              <a:t>X</a:t>
            </a:r>
            <a:r>
              <a:rPr kumimoji="0" sz="600" b="0" i="0" u="none" strike="noStrike" kern="1200" cap="none" spc="-15" normalizeH="0" baseline="0" noProof="0" dirty="0">
                <a:ln>
                  <a:noFill/>
                </a:ln>
                <a:solidFill>
                  <a:srgbClr val="252525"/>
                </a:solidFill>
                <a:effectLst/>
                <a:uLnTx/>
                <a:uFillTx/>
                <a:latin typeface="微软雅黑"/>
                <a:ea typeface="+mn-ea"/>
                <a:cs typeface="微软雅黑"/>
              </a:rPr>
              <a:t> </a:t>
            </a:r>
            <a:r>
              <a:rPr kumimoji="0" sz="600" b="0" i="0" u="none" strike="noStrike" kern="1200" cap="none" spc="0" normalizeH="0" baseline="0" noProof="0" dirty="0">
                <a:ln>
                  <a:noFill/>
                </a:ln>
                <a:solidFill>
                  <a:srgbClr val="252525"/>
                </a:solidFill>
                <a:effectLst/>
                <a:uLnTx/>
                <a:uFillTx/>
                <a:latin typeface="微软雅黑"/>
                <a:ea typeface="+mn-ea"/>
                <a:cs typeface="微软雅黑"/>
              </a:rPr>
              <a:t>GEMM</a:t>
            </a:r>
            <a:r>
              <a:rPr kumimoji="0" sz="600" b="0" i="0" u="none" strike="noStrike" kern="1200" cap="none" spc="-5" normalizeH="0" baseline="0" noProof="0" dirty="0">
                <a:ln>
                  <a:noFill/>
                </a:ln>
                <a:solidFill>
                  <a:srgbClr val="252525"/>
                </a:solidFill>
                <a:effectLst/>
                <a:uLnTx/>
                <a:uFillTx/>
                <a:latin typeface="微软雅黑"/>
                <a:ea typeface="+mn-ea"/>
                <a:cs typeface="微软雅黑"/>
              </a:rPr>
              <a:t> </a:t>
            </a:r>
            <a:r>
              <a:rPr kumimoji="0" sz="600" b="0" i="0" u="none" strike="noStrike" kern="1200" cap="none" spc="-25" normalizeH="0" baseline="0" noProof="0" dirty="0">
                <a:ln>
                  <a:noFill/>
                </a:ln>
                <a:solidFill>
                  <a:srgbClr val="252525"/>
                </a:solidFill>
                <a:effectLst/>
                <a:uLnTx/>
                <a:uFillTx/>
                <a:latin typeface="微软雅黑"/>
                <a:ea typeface="+mn-ea"/>
                <a:cs typeface="微软雅黑"/>
              </a:rPr>
              <a:t>A2</a:t>
            </a:r>
            <a:endParaRPr kumimoji="0" sz="6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61" name="object 61"/>
          <p:cNvGrpSpPr/>
          <p:nvPr/>
        </p:nvGrpSpPr>
        <p:grpSpPr>
          <a:xfrm>
            <a:off x="7115556" y="2802635"/>
            <a:ext cx="623570" cy="304800"/>
            <a:chOff x="7115556" y="2802635"/>
            <a:chExt cx="623570" cy="304800"/>
          </a:xfrm>
        </p:grpSpPr>
        <p:pic>
          <p:nvPicPr>
            <p:cNvPr id="62" name="object 62"/>
            <p:cNvPicPr/>
            <p:nvPr/>
          </p:nvPicPr>
          <p:blipFill>
            <a:blip r:embed="rId3" cstate="print"/>
            <a:stretch>
              <a:fillRect/>
            </a:stretch>
          </p:blipFill>
          <p:spPr>
            <a:xfrm>
              <a:off x="7115556" y="2916935"/>
              <a:ext cx="122936" cy="76200"/>
            </a:xfrm>
            <a:prstGeom prst="rect">
              <a:avLst/>
            </a:prstGeom>
          </p:spPr>
        </p:pic>
        <p:sp>
          <p:nvSpPr>
            <p:cNvPr id="63" name="object 63"/>
            <p:cNvSpPr/>
            <p:nvPr/>
          </p:nvSpPr>
          <p:spPr>
            <a:xfrm>
              <a:off x="7239000" y="2802635"/>
              <a:ext cx="500380" cy="304800"/>
            </a:xfrm>
            <a:custGeom>
              <a:avLst/>
              <a:gdLst/>
              <a:ahLst/>
              <a:cxnLst/>
              <a:rect l="l" t="t" r="r" b="b"/>
              <a:pathLst>
                <a:path w="500379" h="304800">
                  <a:moveTo>
                    <a:pt x="449072" y="0"/>
                  </a:moveTo>
                  <a:lnTo>
                    <a:pt x="50800" y="0"/>
                  </a:lnTo>
                  <a:lnTo>
                    <a:pt x="31021" y="3990"/>
                  </a:lnTo>
                  <a:lnTo>
                    <a:pt x="14874" y="14874"/>
                  </a:lnTo>
                  <a:lnTo>
                    <a:pt x="3990" y="31021"/>
                  </a:lnTo>
                  <a:lnTo>
                    <a:pt x="0" y="50800"/>
                  </a:lnTo>
                  <a:lnTo>
                    <a:pt x="0" y="254000"/>
                  </a:lnTo>
                  <a:lnTo>
                    <a:pt x="3990" y="273778"/>
                  </a:lnTo>
                  <a:lnTo>
                    <a:pt x="14874" y="289925"/>
                  </a:lnTo>
                  <a:lnTo>
                    <a:pt x="31021" y="300809"/>
                  </a:lnTo>
                  <a:lnTo>
                    <a:pt x="50800" y="304800"/>
                  </a:lnTo>
                  <a:lnTo>
                    <a:pt x="449072" y="304800"/>
                  </a:lnTo>
                  <a:lnTo>
                    <a:pt x="468850" y="300809"/>
                  </a:lnTo>
                  <a:lnTo>
                    <a:pt x="484997" y="289925"/>
                  </a:lnTo>
                  <a:lnTo>
                    <a:pt x="495881" y="273778"/>
                  </a:lnTo>
                  <a:lnTo>
                    <a:pt x="499872" y="254000"/>
                  </a:lnTo>
                  <a:lnTo>
                    <a:pt x="499872" y="50800"/>
                  </a:lnTo>
                  <a:lnTo>
                    <a:pt x="495881" y="31021"/>
                  </a:lnTo>
                  <a:lnTo>
                    <a:pt x="484997" y="14874"/>
                  </a:lnTo>
                  <a:lnTo>
                    <a:pt x="468850" y="3990"/>
                  </a:lnTo>
                  <a:lnTo>
                    <a:pt x="449072" y="0"/>
                  </a:lnTo>
                  <a:close/>
                </a:path>
              </a:pathLst>
            </a:custGeom>
            <a:solidFill>
              <a:srgbClr val="92D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64" name="object 64"/>
          <p:cNvSpPr txBox="1"/>
          <p:nvPr/>
        </p:nvSpPr>
        <p:spPr>
          <a:xfrm>
            <a:off x="7380858" y="2893821"/>
            <a:ext cx="219710" cy="11683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600" b="0" i="0" u="none" strike="noStrike" kern="1200" cap="none" spc="-20" normalizeH="0" baseline="0" noProof="0" dirty="0">
                <a:ln>
                  <a:noFill/>
                </a:ln>
                <a:solidFill>
                  <a:srgbClr val="252525"/>
                </a:solidFill>
                <a:effectLst/>
                <a:uLnTx/>
                <a:uFillTx/>
                <a:latin typeface="微软雅黑"/>
                <a:ea typeface="+mn-ea"/>
                <a:cs typeface="微软雅黑"/>
              </a:rPr>
              <a:t>GELU</a:t>
            </a:r>
            <a:endParaRPr kumimoji="0" sz="6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65" name="object 65"/>
          <p:cNvGrpSpPr/>
          <p:nvPr/>
        </p:nvGrpSpPr>
        <p:grpSpPr>
          <a:xfrm>
            <a:off x="7738871" y="2807207"/>
            <a:ext cx="445134" cy="306705"/>
            <a:chOff x="7738871" y="2807207"/>
            <a:chExt cx="445134" cy="306705"/>
          </a:xfrm>
        </p:grpSpPr>
        <p:pic>
          <p:nvPicPr>
            <p:cNvPr id="66" name="object 66"/>
            <p:cNvPicPr/>
            <p:nvPr/>
          </p:nvPicPr>
          <p:blipFill>
            <a:blip r:embed="rId4" cstate="print"/>
            <a:stretch>
              <a:fillRect/>
            </a:stretch>
          </p:blipFill>
          <p:spPr>
            <a:xfrm>
              <a:off x="7738871" y="2916935"/>
              <a:ext cx="135635" cy="76200"/>
            </a:xfrm>
            <a:prstGeom prst="rect">
              <a:avLst/>
            </a:prstGeom>
          </p:spPr>
        </p:pic>
        <p:sp>
          <p:nvSpPr>
            <p:cNvPr id="67" name="object 67"/>
            <p:cNvSpPr/>
            <p:nvPr/>
          </p:nvSpPr>
          <p:spPr>
            <a:xfrm>
              <a:off x="7868411" y="2807207"/>
              <a:ext cx="315595" cy="306705"/>
            </a:xfrm>
            <a:custGeom>
              <a:avLst/>
              <a:gdLst/>
              <a:ahLst/>
              <a:cxnLst/>
              <a:rect l="l" t="t" r="r" b="b"/>
              <a:pathLst>
                <a:path w="315595" h="306705">
                  <a:moveTo>
                    <a:pt x="264414" y="0"/>
                  </a:moveTo>
                  <a:lnTo>
                    <a:pt x="51054" y="0"/>
                  </a:lnTo>
                  <a:lnTo>
                    <a:pt x="31182" y="4012"/>
                  </a:lnTo>
                  <a:lnTo>
                    <a:pt x="14954" y="14954"/>
                  </a:lnTo>
                  <a:lnTo>
                    <a:pt x="4012" y="31182"/>
                  </a:lnTo>
                  <a:lnTo>
                    <a:pt x="0" y="51053"/>
                  </a:lnTo>
                  <a:lnTo>
                    <a:pt x="0" y="255269"/>
                  </a:lnTo>
                  <a:lnTo>
                    <a:pt x="4012" y="275141"/>
                  </a:lnTo>
                  <a:lnTo>
                    <a:pt x="14954" y="291369"/>
                  </a:lnTo>
                  <a:lnTo>
                    <a:pt x="31182" y="302311"/>
                  </a:lnTo>
                  <a:lnTo>
                    <a:pt x="51054" y="306324"/>
                  </a:lnTo>
                  <a:lnTo>
                    <a:pt x="264414" y="306324"/>
                  </a:lnTo>
                  <a:lnTo>
                    <a:pt x="284285" y="302311"/>
                  </a:lnTo>
                  <a:lnTo>
                    <a:pt x="300513" y="291369"/>
                  </a:lnTo>
                  <a:lnTo>
                    <a:pt x="311455" y="275141"/>
                  </a:lnTo>
                  <a:lnTo>
                    <a:pt x="315468" y="255269"/>
                  </a:lnTo>
                  <a:lnTo>
                    <a:pt x="315468" y="51053"/>
                  </a:lnTo>
                  <a:lnTo>
                    <a:pt x="311455" y="31182"/>
                  </a:lnTo>
                  <a:lnTo>
                    <a:pt x="300513" y="14954"/>
                  </a:lnTo>
                  <a:lnTo>
                    <a:pt x="284285" y="4012"/>
                  </a:lnTo>
                  <a:lnTo>
                    <a:pt x="264414" y="0"/>
                  </a:lnTo>
                  <a:close/>
                </a:path>
              </a:pathLst>
            </a:custGeom>
            <a:solidFill>
              <a:srgbClr val="92D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68" name="object 68"/>
          <p:cNvSpPr txBox="1"/>
          <p:nvPr/>
        </p:nvSpPr>
        <p:spPr>
          <a:xfrm>
            <a:off x="7969377" y="2899664"/>
            <a:ext cx="115570" cy="11683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600" b="0" i="0" u="none" strike="noStrike" kern="1200" cap="none" spc="-25" normalizeH="0" baseline="0" noProof="0" dirty="0">
                <a:ln>
                  <a:noFill/>
                </a:ln>
                <a:solidFill>
                  <a:srgbClr val="252525"/>
                </a:solidFill>
                <a:effectLst/>
                <a:uLnTx/>
                <a:uFillTx/>
                <a:latin typeface="微软雅黑"/>
                <a:ea typeface="+mn-ea"/>
                <a:cs typeface="微软雅黑"/>
              </a:rPr>
              <a:t>Y2</a:t>
            </a:r>
            <a:endParaRPr kumimoji="0" sz="6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69" name="object 69"/>
          <p:cNvSpPr/>
          <p:nvPr/>
        </p:nvSpPr>
        <p:spPr>
          <a:xfrm>
            <a:off x="8261604" y="2802635"/>
            <a:ext cx="698500" cy="304800"/>
          </a:xfrm>
          <a:custGeom>
            <a:avLst/>
            <a:gdLst/>
            <a:ahLst/>
            <a:cxnLst/>
            <a:rect l="l" t="t" r="r" b="b"/>
            <a:pathLst>
              <a:path w="698500" h="304800">
                <a:moveTo>
                  <a:pt x="647192" y="0"/>
                </a:moveTo>
                <a:lnTo>
                  <a:pt x="50800" y="0"/>
                </a:lnTo>
                <a:lnTo>
                  <a:pt x="31021" y="3990"/>
                </a:lnTo>
                <a:lnTo>
                  <a:pt x="14874" y="14874"/>
                </a:lnTo>
                <a:lnTo>
                  <a:pt x="3990" y="31021"/>
                </a:lnTo>
                <a:lnTo>
                  <a:pt x="0" y="50800"/>
                </a:lnTo>
                <a:lnTo>
                  <a:pt x="0" y="254000"/>
                </a:lnTo>
                <a:lnTo>
                  <a:pt x="3990" y="273778"/>
                </a:lnTo>
                <a:lnTo>
                  <a:pt x="14874" y="289925"/>
                </a:lnTo>
                <a:lnTo>
                  <a:pt x="31021" y="300809"/>
                </a:lnTo>
                <a:lnTo>
                  <a:pt x="50800" y="304800"/>
                </a:lnTo>
                <a:lnTo>
                  <a:pt x="647192" y="304800"/>
                </a:lnTo>
                <a:lnTo>
                  <a:pt x="666970" y="300809"/>
                </a:lnTo>
                <a:lnTo>
                  <a:pt x="683117" y="289925"/>
                </a:lnTo>
                <a:lnTo>
                  <a:pt x="694001" y="273778"/>
                </a:lnTo>
                <a:lnTo>
                  <a:pt x="697992" y="254000"/>
                </a:lnTo>
                <a:lnTo>
                  <a:pt x="697992" y="50800"/>
                </a:lnTo>
                <a:lnTo>
                  <a:pt x="694001" y="31021"/>
                </a:lnTo>
                <a:lnTo>
                  <a:pt x="683117" y="14874"/>
                </a:lnTo>
                <a:lnTo>
                  <a:pt x="666970" y="3990"/>
                </a:lnTo>
                <a:lnTo>
                  <a:pt x="647192" y="0"/>
                </a:lnTo>
                <a:close/>
              </a:path>
            </a:pathLst>
          </a:custGeom>
          <a:solidFill>
            <a:srgbClr val="92D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70" name="object 70"/>
          <p:cNvSpPr txBox="1"/>
          <p:nvPr/>
        </p:nvSpPr>
        <p:spPr>
          <a:xfrm>
            <a:off x="8361933" y="2893821"/>
            <a:ext cx="499745" cy="11683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600" b="0" i="0" u="none" strike="noStrike" kern="1200" cap="none" spc="0" normalizeH="0" baseline="0" noProof="0" dirty="0">
                <a:ln>
                  <a:noFill/>
                </a:ln>
                <a:solidFill>
                  <a:srgbClr val="252525"/>
                </a:solidFill>
                <a:effectLst/>
                <a:uLnTx/>
                <a:uFillTx/>
                <a:latin typeface="微软雅黑"/>
                <a:ea typeface="+mn-ea"/>
                <a:cs typeface="微软雅黑"/>
              </a:rPr>
              <a:t>Y2</a:t>
            </a:r>
            <a:r>
              <a:rPr kumimoji="0" sz="600" b="0" i="0" u="none" strike="noStrike" kern="1200" cap="none" spc="-15" normalizeH="0" baseline="0" noProof="0" dirty="0">
                <a:ln>
                  <a:noFill/>
                </a:ln>
                <a:solidFill>
                  <a:srgbClr val="252525"/>
                </a:solidFill>
                <a:effectLst/>
                <a:uLnTx/>
                <a:uFillTx/>
                <a:latin typeface="微软雅黑"/>
                <a:ea typeface="+mn-ea"/>
                <a:cs typeface="微软雅黑"/>
              </a:rPr>
              <a:t> </a:t>
            </a:r>
            <a:r>
              <a:rPr kumimoji="0" sz="600" b="0" i="0" u="none" strike="noStrike" kern="1200" cap="none" spc="0" normalizeH="0" baseline="0" noProof="0" dirty="0">
                <a:ln>
                  <a:noFill/>
                </a:ln>
                <a:solidFill>
                  <a:srgbClr val="252525"/>
                </a:solidFill>
                <a:effectLst/>
                <a:uLnTx/>
                <a:uFillTx/>
                <a:latin typeface="微软雅黑"/>
                <a:ea typeface="+mn-ea"/>
                <a:cs typeface="微软雅黑"/>
              </a:rPr>
              <a:t>GEMM</a:t>
            </a:r>
            <a:r>
              <a:rPr kumimoji="0" sz="600" b="0" i="0" u="none" strike="noStrike" kern="1200" cap="none" spc="-10" normalizeH="0" baseline="0" noProof="0" dirty="0">
                <a:ln>
                  <a:noFill/>
                </a:ln>
                <a:solidFill>
                  <a:srgbClr val="252525"/>
                </a:solidFill>
                <a:effectLst/>
                <a:uLnTx/>
                <a:uFillTx/>
                <a:latin typeface="微软雅黑"/>
                <a:ea typeface="+mn-ea"/>
                <a:cs typeface="微软雅黑"/>
              </a:rPr>
              <a:t> </a:t>
            </a:r>
            <a:r>
              <a:rPr kumimoji="0" sz="600" b="0" i="0" u="none" strike="noStrike" kern="1200" cap="none" spc="-25" normalizeH="0" baseline="0" noProof="0" dirty="0">
                <a:ln>
                  <a:noFill/>
                </a:ln>
                <a:solidFill>
                  <a:srgbClr val="252525"/>
                </a:solidFill>
                <a:effectLst/>
                <a:uLnTx/>
                <a:uFillTx/>
                <a:latin typeface="微软雅黑"/>
                <a:ea typeface="+mn-ea"/>
                <a:cs typeface="微软雅黑"/>
              </a:rPr>
              <a:t>B2</a:t>
            </a:r>
            <a:endParaRPr kumimoji="0" sz="6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71" name="object 71"/>
          <p:cNvGrpSpPr/>
          <p:nvPr/>
        </p:nvGrpSpPr>
        <p:grpSpPr>
          <a:xfrm>
            <a:off x="8183880" y="2796539"/>
            <a:ext cx="2310765" cy="304800"/>
            <a:chOff x="8183880" y="2796539"/>
            <a:chExt cx="2310765" cy="304800"/>
          </a:xfrm>
        </p:grpSpPr>
        <p:pic>
          <p:nvPicPr>
            <p:cNvPr id="72" name="object 72"/>
            <p:cNvPicPr/>
            <p:nvPr/>
          </p:nvPicPr>
          <p:blipFill>
            <a:blip r:embed="rId7" cstate="print"/>
            <a:stretch>
              <a:fillRect/>
            </a:stretch>
          </p:blipFill>
          <p:spPr>
            <a:xfrm>
              <a:off x="8183880" y="2910839"/>
              <a:ext cx="98044" cy="76200"/>
            </a:xfrm>
            <a:prstGeom prst="rect">
              <a:avLst/>
            </a:prstGeom>
          </p:spPr>
        </p:pic>
        <p:sp>
          <p:nvSpPr>
            <p:cNvPr id="73" name="object 73"/>
            <p:cNvSpPr/>
            <p:nvPr/>
          </p:nvSpPr>
          <p:spPr>
            <a:xfrm>
              <a:off x="9756648" y="2796539"/>
              <a:ext cx="737870" cy="304800"/>
            </a:xfrm>
            <a:custGeom>
              <a:avLst/>
              <a:gdLst/>
              <a:ahLst/>
              <a:cxnLst/>
              <a:rect l="l" t="t" r="r" b="b"/>
              <a:pathLst>
                <a:path w="737870" h="304800">
                  <a:moveTo>
                    <a:pt x="686816" y="0"/>
                  </a:moveTo>
                  <a:lnTo>
                    <a:pt x="50800" y="0"/>
                  </a:lnTo>
                  <a:lnTo>
                    <a:pt x="31021" y="3990"/>
                  </a:lnTo>
                  <a:lnTo>
                    <a:pt x="14874" y="14874"/>
                  </a:lnTo>
                  <a:lnTo>
                    <a:pt x="3990" y="31021"/>
                  </a:lnTo>
                  <a:lnTo>
                    <a:pt x="0" y="50800"/>
                  </a:lnTo>
                  <a:lnTo>
                    <a:pt x="0" y="254000"/>
                  </a:lnTo>
                  <a:lnTo>
                    <a:pt x="3990" y="273778"/>
                  </a:lnTo>
                  <a:lnTo>
                    <a:pt x="14874" y="289925"/>
                  </a:lnTo>
                  <a:lnTo>
                    <a:pt x="31021" y="300809"/>
                  </a:lnTo>
                  <a:lnTo>
                    <a:pt x="50800" y="304800"/>
                  </a:lnTo>
                  <a:lnTo>
                    <a:pt x="686816" y="304800"/>
                  </a:lnTo>
                  <a:lnTo>
                    <a:pt x="706594" y="300809"/>
                  </a:lnTo>
                  <a:lnTo>
                    <a:pt x="722741" y="289925"/>
                  </a:lnTo>
                  <a:lnTo>
                    <a:pt x="733625" y="273778"/>
                  </a:lnTo>
                  <a:lnTo>
                    <a:pt x="737616" y="254000"/>
                  </a:lnTo>
                  <a:lnTo>
                    <a:pt x="737616" y="50800"/>
                  </a:lnTo>
                  <a:lnTo>
                    <a:pt x="733625" y="31021"/>
                  </a:lnTo>
                  <a:lnTo>
                    <a:pt x="722741" y="14874"/>
                  </a:lnTo>
                  <a:lnTo>
                    <a:pt x="706594" y="3990"/>
                  </a:lnTo>
                  <a:lnTo>
                    <a:pt x="686816" y="0"/>
                  </a:lnTo>
                  <a:close/>
                </a:path>
              </a:pathLst>
            </a:custGeom>
            <a:solidFill>
              <a:srgbClr val="71B7C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74" name="object 74"/>
          <p:cNvSpPr txBox="1"/>
          <p:nvPr/>
        </p:nvSpPr>
        <p:spPr>
          <a:xfrm>
            <a:off x="9959467" y="2888360"/>
            <a:ext cx="334010" cy="11683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600" b="0" i="0" u="none" strike="noStrike" kern="1200" cap="none" spc="-10" normalizeH="0" baseline="0" noProof="0" dirty="0">
                <a:ln>
                  <a:noFill/>
                </a:ln>
                <a:solidFill>
                  <a:srgbClr val="252525"/>
                </a:solidFill>
                <a:effectLst/>
                <a:uLnTx/>
                <a:uFillTx/>
                <a:latin typeface="微软雅黑"/>
                <a:ea typeface="+mn-ea"/>
                <a:cs typeface="微软雅黑"/>
              </a:rPr>
              <a:t>Dropout</a:t>
            </a:r>
            <a:endParaRPr kumimoji="0" sz="6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75" name="object 75"/>
          <p:cNvSpPr/>
          <p:nvPr/>
        </p:nvSpPr>
        <p:spPr>
          <a:xfrm>
            <a:off x="10616183" y="2796539"/>
            <a:ext cx="250190" cy="304800"/>
          </a:xfrm>
          <a:custGeom>
            <a:avLst/>
            <a:gdLst/>
            <a:ahLst/>
            <a:cxnLst/>
            <a:rect l="l" t="t" r="r" b="b"/>
            <a:pathLst>
              <a:path w="250190" h="304800">
                <a:moveTo>
                  <a:pt x="208280" y="0"/>
                </a:moveTo>
                <a:lnTo>
                  <a:pt x="41656" y="0"/>
                </a:lnTo>
                <a:lnTo>
                  <a:pt x="25449" y="3276"/>
                </a:lnTo>
                <a:lnTo>
                  <a:pt x="12207" y="12207"/>
                </a:lnTo>
                <a:lnTo>
                  <a:pt x="3276" y="25449"/>
                </a:lnTo>
                <a:lnTo>
                  <a:pt x="0" y="41656"/>
                </a:lnTo>
                <a:lnTo>
                  <a:pt x="0" y="263144"/>
                </a:lnTo>
                <a:lnTo>
                  <a:pt x="3276" y="279350"/>
                </a:lnTo>
                <a:lnTo>
                  <a:pt x="12207" y="292592"/>
                </a:lnTo>
                <a:lnTo>
                  <a:pt x="25449" y="301523"/>
                </a:lnTo>
                <a:lnTo>
                  <a:pt x="41656" y="304800"/>
                </a:lnTo>
                <a:lnTo>
                  <a:pt x="208280" y="304800"/>
                </a:lnTo>
                <a:lnTo>
                  <a:pt x="224486" y="301523"/>
                </a:lnTo>
                <a:lnTo>
                  <a:pt x="237728" y="292592"/>
                </a:lnTo>
                <a:lnTo>
                  <a:pt x="246659" y="279350"/>
                </a:lnTo>
                <a:lnTo>
                  <a:pt x="249936" y="263144"/>
                </a:lnTo>
                <a:lnTo>
                  <a:pt x="249936" y="41656"/>
                </a:lnTo>
                <a:lnTo>
                  <a:pt x="246659" y="25449"/>
                </a:lnTo>
                <a:lnTo>
                  <a:pt x="237728" y="12207"/>
                </a:lnTo>
                <a:lnTo>
                  <a:pt x="224486" y="3276"/>
                </a:lnTo>
                <a:lnTo>
                  <a:pt x="208280" y="0"/>
                </a:lnTo>
                <a:close/>
              </a:path>
            </a:pathLst>
          </a:custGeom>
          <a:solidFill>
            <a:srgbClr val="71B7C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76" name="object 76"/>
          <p:cNvSpPr txBox="1"/>
          <p:nvPr/>
        </p:nvSpPr>
        <p:spPr>
          <a:xfrm>
            <a:off x="10705592" y="2888360"/>
            <a:ext cx="73025" cy="11683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600" b="0" i="0" u="none" strike="noStrike" kern="1200" cap="none" spc="0" normalizeH="0" baseline="0" noProof="0" dirty="0">
                <a:ln>
                  <a:noFill/>
                </a:ln>
                <a:solidFill>
                  <a:srgbClr val="252525"/>
                </a:solidFill>
                <a:effectLst/>
                <a:uLnTx/>
                <a:uFillTx/>
                <a:latin typeface="微软雅黑"/>
                <a:ea typeface="+mn-ea"/>
                <a:cs typeface="微软雅黑"/>
              </a:rPr>
              <a:t>Z</a:t>
            </a:r>
            <a:endParaRPr kumimoji="0" sz="6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77" name="object 77"/>
          <p:cNvGrpSpPr/>
          <p:nvPr/>
        </p:nvGrpSpPr>
        <p:grpSpPr>
          <a:xfrm>
            <a:off x="9063228" y="2188464"/>
            <a:ext cx="1552575" cy="798830"/>
            <a:chOff x="9063228" y="2188464"/>
            <a:chExt cx="1552575" cy="798830"/>
          </a:xfrm>
        </p:grpSpPr>
        <p:pic>
          <p:nvPicPr>
            <p:cNvPr id="78" name="object 78"/>
            <p:cNvPicPr/>
            <p:nvPr/>
          </p:nvPicPr>
          <p:blipFill>
            <a:blip r:embed="rId6" cstate="print"/>
            <a:stretch>
              <a:fillRect/>
            </a:stretch>
          </p:blipFill>
          <p:spPr>
            <a:xfrm>
              <a:off x="10494264" y="2910840"/>
              <a:ext cx="121030" cy="76200"/>
            </a:xfrm>
            <a:prstGeom prst="rect">
              <a:avLst/>
            </a:prstGeom>
          </p:spPr>
        </p:pic>
        <p:sp>
          <p:nvSpPr>
            <p:cNvPr id="79" name="object 79"/>
            <p:cNvSpPr/>
            <p:nvPr/>
          </p:nvSpPr>
          <p:spPr>
            <a:xfrm>
              <a:off x="9063228" y="2188464"/>
              <a:ext cx="320040" cy="304800"/>
            </a:xfrm>
            <a:custGeom>
              <a:avLst/>
              <a:gdLst/>
              <a:ahLst/>
              <a:cxnLst/>
              <a:rect l="l" t="t" r="r" b="b"/>
              <a:pathLst>
                <a:path w="320040" h="304800">
                  <a:moveTo>
                    <a:pt x="269240" y="0"/>
                  </a:moveTo>
                  <a:lnTo>
                    <a:pt x="50800" y="0"/>
                  </a:lnTo>
                  <a:lnTo>
                    <a:pt x="31021" y="3990"/>
                  </a:lnTo>
                  <a:lnTo>
                    <a:pt x="14874" y="14874"/>
                  </a:lnTo>
                  <a:lnTo>
                    <a:pt x="3990" y="31021"/>
                  </a:lnTo>
                  <a:lnTo>
                    <a:pt x="0" y="50800"/>
                  </a:lnTo>
                  <a:lnTo>
                    <a:pt x="0" y="254000"/>
                  </a:lnTo>
                  <a:lnTo>
                    <a:pt x="3990" y="273778"/>
                  </a:lnTo>
                  <a:lnTo>
                    <a:pt x="14874" y="289925"/>
                  </a:lnTo>
                  <a:lnTo>
                    <a:pt x="31021" y="300809"/>
                  </a:lnTo>
                  <a:lnTo>
                    <a:pt x="50800" y="304800"/>
                  </a:lnTo>
                  <a:lnTo>
                    <a:pt x="269240" y="304800"/>
                  </a:lnTo>
                  <a:lnTo>
                    <a:pt x="289018" y="300809"/>
                  </a:lnTo>
                  <a:lnTo>
                    <a:pt x="305165" y="289925"/>
                  </a:lnTo>
                  <a:lnTo>
                    <a:pt x="316049" y="273778"/>
                  </a:lnTo>
                  <a:lnTo>
                    <a:pt x="320040" y="254000"/>
                  </a:lnTo>
                  <a:lnTo>
                    <a:pt x="320040" y="50800"/>
                  </a:lnTo>
                  <a:lnTo>
                    <a:pt x="316049" y="31021"/>
                  </a:lnTo>
                  <a:lnTo>
                    <a:pt x="305165" y="14874"/>
                  </a:lnTo>
                  <a:lnTo>
                    <a:pt x="289018" y="3990"/>
                  </a:lnTo>
                  <a:lnTo>
                    <a:pt x="269240" y="0"/>
                  </a:lnTo>
                  <a:close/>
                </a:path>
              </a:pathLst>
            </a:custGeom>
            <a:solidFill>
              <a:srgbClr val="CCD3F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80" name="object 80"/>
          <p:cNvSpPr txBox="1"/>
          <p:nvPr/>
        </p:nvSpPr>
        <p:spPr>
          <a:xfrm>
            <a:off x="9166606" y="2280284"/>
            <a:ext cx="117475" cy="11683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600" b="0" i="0" u="none" strike="noStrike" kern="1200" cap="none" spc="-25" normalizeH="0" baseline="0" noProof="0" dirty="0">
                <a:ln>
                  <a:noFill/>
                </a:ln>
                <a:solidFill>
                  <a:srgbClr val="252525"/>
                </a:solidFill>
                <a:effectLst/>
                <a:uLnTx/>
                <a:uFillTx/>
                <a:latin typeface="微软雅黑"/>
                <a:ea typeface="+mn-ea"/>
                <a:cs typeface="微软雅黑"/>
              </a:rPr>
              <a:t>Z1</a:t>
            </a:r>
            <a:endParaRPr kumimoji="0" sz="6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81" name="object 81"/>
          <p:cNvSpPr/>
          <p:nvPr/>
        </p:nvSpPr>
        <p:spPr>
          <a:xfrm>
            <a:off x="9067800" y="2802635"/>
            <a:ext cx="311150" cy="304800"/>
          </a:xfrm>
          <a:custGeom>
            <a:avLst/>
            <a:gdLst/>
            <a:ahLst/>
            <a:cxnLst/>
            <a:rect l="l" t="t" r="r" b="b"/>
            <a:pathLst>
              <a:path w="311150" h="304800">
                <a:moveTo>
                  <a:pt x="260096" y="0"/>
                </a:moveTo>
                <a:lnTo>
                  <a:pt x="50800" y="0"/>
                </a:lnTo>
                <a:lnTo>
                  <a:pt x="31021" y="3990"/>
                </a:lnTo>
                <a:lnTo>
                  <a:pt x="14874" y="14874"/>
                </a:lnTo>
                <a:lnTo>
                  <a:pt x="3990" y="31021"/>
                </a:lnTo>
                <a:lnTo>
                  <a:pt x="0" y="50800"/>
                </a:lnTo>
                <a:lnTo>
                  <a:pt x="0" y="254000"/>
                </a:lnTo>
                <a:lnTo>
                  <a:pt x="3990" y="273778"/>
                </a:lnTo>
                <a:lnTo>
                  <a:pt x="14874" y="289925"/>
                </a:lnTo>
                <a:lnTo>
                  <a:pt x="31021" y="300809"/>
                </a:lnTo>
                <a:lnTo>
                  <a:pt x="50800" y="304800"/>
                </a:lnTo>
                <a:lnTo>
                  <a:pt x="260096" y="304800"/>
                </a:lnTo>
                <a:lnTo>
                  <a:pt x="279874" y="300809"/>
                </a:lnTo>
                <a:lnTo>
                  <a:pt x="296021" y="289925"/>
                </a:lnTo>
                <a:lnTo>
                  <a:pt x="306905" y="273778"/>
                </a:lnTo>
                <a:lnTo>
                  <a:pt x="310896" y="254000"/>
                </a:lnTo>
                <a:lnTo>
                  <a:pt x="310896" y="50800"/>
                </a:lnTo>
                <a:lnTo>
                  <a:pt x="306905" y="31021"/>
                </a:lnTo>
                <a:lnTo>
                  <a:pt x="296021" y="14874"/>
                </a:lnTo>
                <a:lnTo>
                  <a:pt x="279874" y="3990"/>
                </a:lnTo>
                <a:lnTo>
                  <a:pt x="260096" y="0"/>
                </a:lnTo>
                <a:close/>
              </a:path>
            </a:pathLst>
          </a:custGeom>
          <a:solidFill>
            <a:srgbClr val="92D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82" name="object 82"/>
          <p:cNvSpPr txBox="1"/>
          <p:nvPr/>
        </p:nvSpPr>
        <p:spPr>
          <a:xfrm>
            <a:off x="9166352" y="2893821"/>
            <a:ext cx="117475" cy="11683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600" b="0" i="0" u="none" strike="noStrike" kern="1200" cap="none" spc="-25" normalizeH="0" baseline="0" noProof="0" dirty="0">
                <a:ln>
                  <a:noFill/>
                </a:ln>
                <a:solidFill>
                  <a:srgbClr val="252525"/>
                </a:solidFill>
                <a:effectLst/>
                <a:uLnTx/>
                <a:uFillTx/>
                <a:latin typeface="微软雅黑"/>
                <a:ea typeface="+mn-ea"/>
                <a:cs typeface="微软雅黑"/>
              </a:rPr>
              <a:t>Z2</a:t>
            </a:r>
            <a:endParaRPr kumimoji="0" sz="6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83" name="object 83"/>
          <p:cNvSpPr/>
          <p:nvPr/>
        </p:nvSpPr>
        <p:spPr>
          <a:xfrm>
            <a:off x="9499092" y="2176272"/>
            <a:ext cx="139065" cy="919480"/>
          </a:xfrm>
          <a:custGeom>
            <a:avLst/>
            <a:gdLst/>
            <a:ahLst/>
            <a:cxnLst/>
            <a:rect l="l" t="t" r="r" b="b"/>
            <a:pathLst>
              <a:path w="139065" h="919480">
                <a:moveTo>
                  <a:pt x="115569" y="0"/>
                </a:moveTo>
                <a:lnTo>
                  <a:pt x="23113" y="0"/>
                </a:lnTo>
                <a:lnTo>
                  <a:pt x="14091" y="1807"/>
                </a:lnTo>
                <a:lnTo>
                  <a:pt x="6746" y="6746"/>
                </a:lnTo>
                <a:lnTo>
                  <a:pt x="1807" y="14091"/>
                </a:lnTo>
                <a:lnTo>
                  <a:pt x="0" y="23113"/>
                </a:lnTo>
                <a:lnTo>
                  <a:pt x="0" y="895857"/>
                </a:lnTo>
                <a:lnTo>
                  <a:pt x="1807" y="904880"/>
                </a:lnTo>
                <a:lnTo>
                  <a:pt x="6746" y="912225"/>
                </a:lnTo>
                <a:lnTo>
                  <a:pt x="14091" y="917164"/>
                </a:lnTo>
                <a:lnTo>
                  <a:pt x="23113" y="918972"/>
                </a:lnTo>
                <a:lnTo>
                  <a:pt x="115569" y="918972"/>
                </a:lnTo>
                <a:lnTo>
                  <a:pt x="124592" y="917164"/>
                </a:lnTo>
                <a:lnTo>
                  <a:pt x="131937" y="912225"/>
                </a:lnTo>
                <a:lnTo>
                  <a:pt x="136876" y="904880"/>
                </a:lnTo>
                <a:lnTo>
                  <a:pt x="138683" y="895857"/>
                </a:lnTo>
                <a:lnTo>
                  <a:pt x="138683" y="23113"/>
                </a:lnTo>
                <a:lnTo>
                  <a:pt x="136876" y="14091"/>
                </a:lnTo>
                <a:lnTo>
                  <a:pt x="131937" y="6746"/>
                </a:lnTo>
                <a:lnTo>
                  <a:pt x="124592" y="1807"/>
                </a:lnTo>
                <a:lnTo>
                  <a:pt x="115569" y="0"/>
                </a:lnTo>
                <a:close/>
              </a:path>
            </a:pathLst>
          </a:custGeom>
          <a:solidFill>
            <a:srgbClr val="E6A89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84" name="object 84"/>
          <p:cNvSpPr txBox="1"/>
          <p:nvPr/>
        </p:nvSpPr>
        <p:spPr>
          <a:xfrm>
            <a:off x="9531477" y="2575305"/>
            <a:ext cx="76200" cy="11683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600" b="1" i="0" u="none" strike="noStrike" kern="1200" cap="none" spc="0" normalizeH="0" baseline="0" noProof="0" dirty="0">
                <a:ln>
                  <a:noFill/>
                </a:ln>
                <a:solidFill>
                  <a:srgbClr val="252525"/>
                </a:solidFill>
                <a:effectLst/>
                <a:uLnTx/>
                <a:uFillTx/>
                <a:latin typeface="微软雅黑"/>
                <a:ea typeface="+mn-ea"/>
                <a:cs typeface="微软雅黑"/>
              </a:rPr>
              <a:t>g</a:t>
            </a:r>
            <a:endParaRPr kumimoji="0" sz="6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85" name="object 85"/>
          <p:cNvSpPr/>
          <p:nvPr/>
        </p:nvSpPr>
        <p:spPr>
          <a:xfrm>
            <a:off x="5964935" y="2188464"/>
            <a:ext cx="264160" cy="304800"/>
          </a:xfrm>
          <a:custGeom>
            <a:avLst/>
            <a:gdLst/>
            <a:ahLst/>
            <a:cxnLst/>
            <a:rect l="l" t="t" r="r" b="b"/>
            <a:pathLst>
              <a:path w="264160" h="304800">
                <a:moveTo>
                  <a:pt x="219710" y="0"/>
                </a:moveTo>
                <a:lnTo>
                  <a:pt x="43941" y="0"/>
                </a:lnTo>
                <a:lnTo>
                  <a:pt x="26842" y="3454"/>
                </a:lnTo>
                <a:lnTo>
                  <a:pt x="12874" y="12874"/>
                </a:lnTo>
                <a:lnTo>
                  <a:pt x="3454" y="26842"/>
                </a:lnTo>
                <a:lnTo>
                  <a:pt x="0" y="43941"/>
                </a:lnTo>
                <a:lnTo>
                  <a:pt x="0" y="260858"/>
                </a:lnTo>
                <a:lnTo>
                  <a:pt x="3454" y="277957"/>
                </a:lnTo>
                <a:lnTo>
                  <a:pt x="12874" y="291925"/>
                </a:lnTo>
                <a:lnTo>
                  <a:pt x="26842" y="301345"/>
                </a:lnTo>
                <a:lnTo>
                  <a:pt x="43941" y="304800"/>
                </a:lnTo>
                <a:lnTo>
                  <a:pt x="219710" y="304800"/>
                </a:lnTo>
                <a:lnTo>
                  <a:pt x="236809" y="301345"/>
                </a:lnTo>
                <a:lnTo>
                  <a:pt x="250777" y="291925"/>
                </a:lnTo>
                <a:lnTo>
                  <a:pt x="260197" y="277957"/>
                </a:lnTo>
                <a:lnTo>
                  <a:pt x="263651" y="260858"/>
                </a:lnTo>
                <a:lnTo>
                  <a:pt x="263651" y="43941"/>
                </a:lnTo>
                <a:lnTo>
                  <a:pt x="260197" y="26842"/>
                </a:lnTo>
                <a:lnTo>
                  <a:pt x="250777" y="12874"/>
                </a:lnTo>
                <a:lnTo>
                  <a:pt x="236809" y="3454"/>
                </a:lnTo>
                <a:lnTo>
                  <a:pt x="219710" y="0"/>
                </a:lnTo>
                <a:close/>
              </a:path>
            </a:pathLst>
          </a:custGeom>
          <a:solidFill>
            <a:srgbClr val="71B7C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86" name="object 86"/>
          <p:cNvSpPr txBox="1"/>
          <p:nvPr/>
        </p:nvSpPr>
        <p:spPr>
          <a:xfrm>
            <a:off x="6060185" y="2280284"/>
            <a:ext cx="74930" cy="11683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600" b="0" i="0" u="none" strike="noStrike" kern="1200" cap="none" spc="0" normalizeH="0" baseline="0" noProof="0" dirty="0">
                <a:ln>
                  <a:noFill/>
                </a:ln>
                <a:solidFill>
                  <a:srgbClr val="252525"/>
                </a:solidFill>
                <a:effectLst/>
                <a:uLnTx/>
                <a:uFillTx/>
                <a:latin typeface="微软雅黑"/>
                <a:ea typeface="+mn-ea"/>
                <a:cs typeface="微软雅黑"/>
              </a:rPr>
              <a:t>X</a:t>
            </a:r>
            <a:endParaRPr kumimoji="0" sz="6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87" name="object 87"/>
          <p:cNvSpPr/>
          <p:nvPr/>
        </p:nvSpPr>
        <p:spPr>
          <a:xfrm>
            <a:off x="5964935" y="2802635"/>
            <a:ext cx="264160" cy="304800"/>
          </a:xfrm>
          <a:custGeom>
            <a:avLst/>
            <a:gdLst/>
            <a:ahLst/>
            <a:cxnLst/>
            <a:rect l="l" t="t" r="r" b="b"/>
            <a:pathLst>
              <a:path w="264160" h="304800">
                <a:moveTo>
                  <a:pt x="219710" y="0"/>
                </a:moveTo>
                <a:lnTo>
                  <a:pt x="43941" y="0"/>
                </a:lnTo>
                <a:lnTo>
                  <a:pt x="26842" y="3454"/>
                </a:lnTo>
                <a:lnTo>
                  <a:pt x="12874" y="12874"/>
                </a:lnTo>
                <a:lnTo>
                  <a:pt x="3454" y="26842"/>
                </a:lnTo>
                <a:lnTo>
                  <a:pt x="0" y="43941"/>
                </a:lnTo>
                <a:lnTo>
                  <a:pt x="0" y="260858"/>
                </a:lnTo>
                <a:lnTo>
                  <a:pt x="3454" y="277957"/>
                </a:lnTo>
                <a:lnTo>
                  <a:pt x="12874" y="291925"/>
                </a:lnTo>
                <a:lnTo>
                  <a:pt x="26842" y="301345"/>
                </a:lnTo>
                <a:lnTo>
                  <a:pt x="43941" y="304800"/>
                </a:lnTo>
                <a:lnTo>
                  <a:pt x="219710" y="304800"/>
                </a:lnTo>
                <a:lnTo>
                  <a:pt x="236809" y="301345"/>
                </a:lnTo>
                <a:lnTo>
                  <a:pt x="250777" y="291925"/>
                </a:lnTo>
                <a:lnTo>
                  <a:pt x="260197" y="277957"/>
                </a:lnTo>
                <a:lnTo>
                  <a:pt x="263651" y="260858"/>
                </a:lnTo>
                <a:lnTo>
                  <a:pt x="263651" y="43941"/>
                </a:lnTo>
                <a:lnTo>
                  <a:pt x="260197" y="26842"/>
                </a:lnTo>
                <a:lnTo>
                  <a:pt x="250777" y="12874"/>
                </a:lnTo>
                <a:lnTo>
                  <a:pt x="236809" y="3454"/>
                </a:lnTo>
                <a:lnTo>
                  <a:pt x="219710" y="0"/>
                </a:lnTo>
                <a:close/>
              </a:path>
            </a:pathLst>
          </a:custGeom>
          <a:solidFill>
            <a:srgbClr val="71B7C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88" name="object 88"/>
          <p:cNvSpPr txBox="1"/>
          <p:nvPr/>
        </p:nvSpPr>
        <p:spPr>
          <a:xfrm>
            <a:off x="6060185" y="2893821"/>
            <a:ext cx="74930" cy="11683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600" b="0" i="0" u="none" strike="noStrike" kern="1200" cap="none" spc="0" normalizeH="0" baseline="0" noProof="0" dirty="0">
                <a:ln>
                  <a:noFill/>
                </a:ln>
                <a:solidFill>
                  <a:srgbClr val="252525"/>
                </a:solidFill>
                <a:effectLst/>
                <a:uLnTx/>
                <a:uFillTx/>
                <a:latin typeface="微软雅黑"/>
                <a:ea typeface="+mn-ea"/>
                <a:cs typeface="微软雅黑"/>
              </a:rPr>
              <a:t>X</a:t>
            </a:r>
            <a:endParaRPr kumimoji="0" sz="6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89" name="object 89"/>
          <p:cNvGrpSpPr/>
          <p:nvPr/>
        </p:nvGrpSpPr>
        <p:grpSpPr>
          <a:xfrm>
            <a:off x="5708903" y="2183892"/>
            <a:ext cx="631190" cy="919480"/>
            <a:chOff x="5708903" y="2183892"/>
            <a:chExt cx="631190" cy="919480"/>
          </a:xfrm>
        </p:grpSpPr>
        <p:pic>
          <p:nvPicPr>
            <p:cNvPr id="90" name="object 90"/>
            <p:cNvPicPr/>
            <p:nvPr/>
          </p:nvPicPr>
          <p:blipFill>
            <a:blip r:embed="rId8" cstate="print"/>
            <a:stretch>
              <a:fillRect/>
            </a:stretch>
          </p:blipFill>
          <p:spPr>
            <a:xfrm>
              <a:off x="6228587" y="2302764"/>
              <a:ext cx="111378" cy="76200"/>
            </a:xfrm>
            <a:prstGeom prst="rect">
              <a:avLst/>
            </a:prstGeom>
          </p:spPr>
        </p:pic>
        <p:pic>
          <p:nvPicPr>
            <p:cNvPr id="91" name="object 91"/>
            <p:cNvPicPr/>
            <p:nvPr/>
          </p:nvPicPr>
          <p:blipFill>
            <a:blip r:embed="rId8" cstate="print"/>
            <a:stretch>
              <a:fillRect/>
            </a:stretch>
          </p:blipFill>
          <p:spPr>
            <a:xfrm>
              <a:off x="6228587" y="2916936"/>
              <a:ext cx="111378" cy="76200"/>
            </a:xfrm>
            <a:prstGeom prst="rect">
              <a:avLst/>
            </a:prstGeom>
          </p:spPr>
        </p:pic>
        <p:sp>
          <p:nvSpPr>
            <p:cNvPr id="92" name="object 92"/>
            <p:cNvSpPr/>
            <p:nvPr/>
          </p:nvSpPr>
          <p:spPr>
            <a:xfrm>
              <a:off x="5708903" y="2183892"/>
              <a:ext cx="127000" cy="919480"/>
            </a:xfrm>
            <a:custGeom>
              <a:avLst/>
              <a:gdLst/>
              <a:ahLst/>
              <a:cxnLst/>
              <a:rect l="l" t="t" r="r" b="b"/>
              <a:pathLst>
                <a:path w="127000" h="919480">
                  <a:moveTo>
                    <a:pt x="105410" y="0"/>
                  </a:moveTo>
                  <a:lnTo>
                    <a:pt x="21082" y="0"/>
                  </a:lnTo>
                  <a:lnTo>
                    <a:pt x="12858" y="1650"/>
                  </a:lnTo>
                  <a:lnTo>
                    <a:pt x="6159" y="6159"/>
                  </a:lnTo>
                  <a:lnTo>
                    <a:pt x="1650" y="12858"/>
                  </a:lnTo>
                  <a:lnTo>
                    <a:pt x="0" y="21082"/>
                  </a:lnTo>
                  <a:lnTo>
                    <a:pt x="0" y="897890"/>
                  </a:lnTo>
                  <a:lnTo>
                    <a:pt x="1650" y="906113"/>
                  </a:lnTo>
                  <a:lnTo>
                    <a:pt x="6159" y="912812"/>
                  </a:lnTo>
                  <a:lnTo>
                    <a:pt x="12858" y="917321"/>
                  </a:lnTo>
                  <a:lnTo>
                    <a:pt x="21082" y="918972"/>
                  </a:lnTo>
                  <a:lnTo>
                    <a:pt x="105410" y="918972"/>
                  </a:lnTo>
                  <a:lnTo>
                    <a:pt x="113633" y="917321"/>
                  </a:lnTo>
                  <a:lnTo>
                    <a:pt x="120332" y="912812"/>
                  </a:lnTo>
                  <a:lnTo>
                    <a:pt x="124841" y="906113"/>
                  </a:lnTo>
                  <a:lnTo>
                    <a:pt x="126492" y="897890"/>
                  </a:lnTo>
                  <a:lnTo>
                    <a:pt x="126492" y="21082"/>
                  </a:lnTo>
                  <a:lnTo>
                    <a:pt x="124841" y="12858"/>
                  </a:lnTo>
                  <a:lnTo>
                    <a:pt x="120332" y="6159"/>
                  </a:lnTo>
                  <a:lnTo>
                    <a:pt x="113633" y="1650"/>
                  </a:lnTo>
                  <a:lnTo>
                    <a:pt x="105410" y="0"/>
                  </a:lnTo>
                  <a:close/>
                </a:path>
              </a:pathLst>
            </a:custGeom>
            <a:solidFill>
              <a:srgbClr val="E6A89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93" name="object 93"/>
          <p:cNvSpPr txBox="1"/>
          <p:nvPr/>
        </p:nvSpPr>
        <p:spPr>
          <a:xfrm>
            <a:off x="5744971" y="2582036"/>
            <a:ext cx="56515" cy="11683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600" b="1" i="0" u="none" strike="noStrike" kern="1200" cap="none" spc="0" normalizeH="0" baseline="0" noProof="0" dirty="0">
                <a:ln>
                  <a:noFill/>
                </a:ln>
                <a:solidFill>
                  <a:srgbClr val="252525"/>
                </a:solidFill>
                <a:effectLst/>
                <a:uLnTx/>
                <a:uFillTx/>
                <a:latin typeface="微软雅黑"/>
                <a:ea typeface="+mn-ea"/>
                <a:cs typeface="微软雅黑"/>
              </a:rPr>
              <a:t>f</a:t>
            </a:r>
            <a:endParaRPr kumimoji="0" sz="6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94" name="object 94"/>
          <p:cNvGrpSpPr/>
          <p:nvPr/>
        </p:nvGrpSpPr>
        <p:grpSpPr>
          <a:xfrm>
            <a:off x="5585459" y="2298192"/>
            <a:ext cx="4171950" cy="695325"/>
            <a:chOff x="5585459" y="2298192"/>
            <a:chExt cx="4171950" cy="695325"/>
          </a:xfrm>
        </p:grpSpPr>
        <p:pic>
          <p:nvPicPr>
            <p:cNvPr id="95" name="object 95"/>
            <p:cNvPicPr/>
            <p:nvPr/>
          </p:nvPicPr>
          <p:blipFill>
            <a:blip r:embed="rId9" cstate="print"/>
            <a:stretch>
              <a:fillRect/>
            </a:stretch>
          </p:blipFill>
          <p:spPr>
            <a:xfrm>
              <a:off x="5585459" y="2298192"/>
              <a:ext cx="120395" cy="76200"/>
            </a:xfrm>
            <a:prstGeom prst="rect">
              <a:avLst/>
            </a:prstGeom>
          </p:spPr>
        </p:pic>
        <p:pic>
          <p:nvPicPr>
            <p:cNvPr id="96" name="object 96"/>
            <p:cNvPicPr/>
            <p:nvPr/>
          </p:nvPicPr>
          <p:blipFill>
            <a:blip r:embed="rId10" cstate="print"/>
            <a:stretch>
              <a:fillRect/>
            </a:stretch>
          </p:blipFill>
          <p:spPr>
            <a:xfrm>
              <a:off x="5835395" y="2302764"/>
              <a:ext cx="128904" cy="76200"/>
            </a:xfrm>
            <a:prstGeom prst="rect">
              <a:avLst/>
            </a:prstGeom>
          </p:spPr>
        </p:pic>
        <p:pic>
          <p:nvPicPr>
            <p:cNvPr id="97" name="object 97"/>
            <p:cNvPicPr/>
            <p:nvPr/>
          </p:nvPicPr>
          <p:blipFill>
            <a:blip r:embed="rId9" cstate="print"/>
            <a:stretch>
              <a:fillRect/>
            </a:stretch>
          </p:blipFill>
          <p:spPr>
            <a:xfrm>
              <a:off x="5585459" y="2910840"/>
              <a:ext cx="120395" cy="76200"/>
            </a:xfrm>
            <a:prstGeom prst="rect">
              <a:avLst/>
            </a:prstGeom>
          </p:spPr>
        </p:pic>
        <p:pic>
          <p:nvPicPr>
            <p:cNvPr id="98" name="object 98"/>
            <p:cNvPicPr/>
            <p:nvPr/>
          </p:nvPicPr>
          <p:blipFill>
            <a:blip r:embed="rId10" cstate="print"/>
            <a:stretch>
              <a:fillRect/>
            </a:stretch>
          </p:blipFill>
          <p:spPr>
            <a:xfrm>
              <a:off x="5835395" y="2916936"/>
              <a:ext cx="128904" cy="76200"/>
            </a:xfrm>
            <a:prstGeom prst="rect">
              <a:avLst/>
            </a:prstGeom>
          </p:spPr>
        </p:pic>
        <p:pic>
          <p:nvPicPr>
            <p:cNvPr id="99" name="object 99"/>
            <p:cNvPicPr/>
            <p:nvPr/>
          </p:nvPicPr>
          <p:blipFill>
            <a:blip r:embed="rId11" cstate="print"/>
            <a:stretch>
              <a:fillRect/>
            </a:stretch>
          </p:blipFill>
          <p:spPr>
            <a:xfrm>
              <a:off x="8959595" y="2302764"/>
              <a:ext cx="104139" cy="76200"/>
            </a:xfrm>
            <a:prstGeom prst="rect">
              <a:avLst/>
            </a:prstGeom>
          </p:spPr>
        </p:pic>
        <p:pic>
          <p:nvPicPr>
            <p:cNvPr id="100" name="object 100"/>
            <p:cNvPicPr/>
            <p:nvPr/>
          </p:nvPicPr>
          <p:blipFill>
            <a:blip r:embed="rId12" cstate="print"/>
            <a:stretch>
              <a:fillRect/>
            </a:stretch>
          </p:blipFill>
          <p:spPr>
            <a:xfrm>
              <a:off x="8959595" y="2916936"/>
              <a:ext cx="108457" cy="76200"/>
            </a:xfrm>
            <a:prstGeom prst="rect">
              <a:avLst/>
            </a:prstGeom>
          </p:spPr>
        </p:pic>
        <p:pic>
          <p:nvPicPr>
            <p:cNvPr id="101" name="object 101"/>
            <p:cNvPicPr/>
            <p:nvPr/>
          </p:nvPicPr>
          <p:blipFill>
            <a:blip r:embed="rId13" cstate="print"/>
            <a:stretch>
              <a:fillRect/>
            </a:stretch>
          </p:blipFill>
          <p:spPr>
            <a:xfrm>
              <a:off x="9383267" y="2302764"/>
              <a:ext cx="115570" cy="76200"/>
            </a:xfrm>
            <a:prstGeom prst="rect">
              <a:avLst/>
            </a:prstGeom>
          </p:spPr>
        </p:pic>
        <p:pic>
          <p:nvPicPr>
            <p:cNvPr id="102" name="object 102"/>
            <p:cNvPicPr/>
            <p:nvPr/>
          </p:nvPicPr>
          <p:blipFill>
            <a:blip r:embed="rId14" cstate="print"/>
            <a:stretch>
              <a:fillRect/>
            </a:stretch>
          </p:blipFill>
          <p:spPr>
            <a:xfrm>
              <a:off x="9378695" y="2916936"/>
              <a:ext cx="121030" cy="76200"/>
            </a:xfrm>
            <a:prstGeom prst="rect">
              <a:avLst/>
            </a:prstGeom>
          </p:spPr>
        </p:pic>
        <p:pic>
          <p:nvPicPr>
            <p:cNvPr id="103" name="object 103"/>
            <p:cNvPicPr/>
            <p:nvPr/>
          </p:nvPicPr>
          <p:blipFill>
            <a:blip r:embed="rId15" cstate="print"/>
            <a:stretch>
              <a:fillRect/>
            </a:stretch>
          </p:blipFill>
          <p:spPr>
            <a:xfrm>
              <a:off x="9637775" y="2298192"/>
              <a:ext cx="119379" cy="76200"/>
            </a:xfrm>
            <a:prstGeom prst="rect">
              <a:avLst/>
            </a:prstGeom>
          </p:spPr>
        </p:pic>
        <p:pic>
          <p:nvPicPr>
            <p:cNvPr id="104" name="object 104"/>
            <p:cNvPicPr/>
            <p:nvPr/>
          </p:nvPicPr>
          <p:blipFill>
            <a:blip r:embed="rId15" cstate="print"/>
            <a:stretch>
              <a:fillRect/>
            </a:stretch>
          </p:blipFill>
          <p:spPr>
            <a:xfrm>
              <a:off x="9637775" y="2910840"/>
              <a:ext cx="119379" cy="76200"/>
            </a:xfrm>
            <a:prstGeom prst="rect">
              <a:avLst/>
            </a:prstGeom>
          </p:spPr>
        </p:pic>
      </p:grpSp>
      <p:sp>
        <p:nvSpPr>
          <p:cNvPr id="105" name="object 105"/>
          <p:cNvSpPr txBox="1"/>
          <p:nvPr/>
        </p:nvSpPr>
        <p:spPr>
          <a:xfrm>
            <a:off x="4982845" y="1650873"/>
            <a:ext cx="217170" cy="147955"/>
          </a:xfrm>
          <a:prstGeom prst="rect">
            <a:avLst/>
          </a:prstGeom>
        </p:spPr>
        <p:txBody>
          <a:bodyPr vert="horz" wrap="square" lIns="0" tIns="13335" rIns="0" bIns="0" rtlCol="0">
            <a:spAutoFit/>
          </a:bodyPr>
          <a:lstStyle/>
          <a:p>
            <a:pPr marL="0" marR="0" lvl="0" indent="0" algn="l" defTabSz="914400" rtl="0" eaLnBrk="1" fontAlgn="auto" latinLnBrk="0" hangingPunct="1">
              <a:lnSpc>
                <a:spcPct val="100000"/>
              </a:lnSpc>
              <a:spcBef>
                <a:spcPts val="105"/>
              </a:spcBef>
              <a:spcAft>
                <a:spcPts val="0"/>
              </a:spcAft>
              <a:buClrTx/>
              <a:buSzTx/>
              <a:buFontTx/>
              <a:buNone/>
              <a:tabLst/>
              <a:defRPr/>
            </a:pPr>
            <a:r>
              <a:rPr kumimoji="0" sz="800" b="1" i="0" u="none" strike="noStrike" kern="1200" cap="none" spc="-25" normalizeH="0" baseline="0" noProof="0" dirty="0">
                <a:ln>
                  <a:noFill/>
                </a:ln>
                <a:solidFill>
                  <a:srgbClr val="252525"/>
                </a:solidFill>
                <a:effectLst/>
                <a:uLnTx/>
                <a:uFillTx/>
                <a:latin typeface="微软雅黑"/>
                <a:ea typeface="+mn-ea"/>
                <a:cs typeface="微软雅黑"/>
              </a:rPr>
              <a:t>单卡</a:t>
            </a:r>
            <a:endParaRPr kumimoji="0" sz="8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110" name="object 110"/>
          <p:cNvSpPr txBox="1">
            <a:spLocks noGrp="1"/>
          </p:cNvSpPr>
          <p:nvPr>
            <p:ph type="ftr" sz="quarter" idx="5"/>
          </p:nvPr>
        </p:nvSpPr>
        <p:spPr>
          <a:xfrm>
            <a:off x="5739510" y="6584966"/>
            <a:ext cx="713104" cy="192404"/>
          </a:xfrm>
          <a:prstGeom prst="rect">
            <a:avLst/>
          </a:prstGeom>
        </p:spPr>
        <p:txBody>
          <a:bodyPr vert="horz" wrap="square" lIns="0" tIns="0" rIns="0" bIns="0" rtlCol="0">
            <a:spAutoFit/>
          </a:bodyPr>
          <a:lstStyle>
            <a:defPPr>
              <a:defRPr kern="0"/>
            </a:defPPr>
            <a:lvl1pPr>
              <a:defRPr sz="1000" b="1" i="0">
                <a:solidFill>
                  <a:schemeClr val="bg1"/>
                </a:solidFill>
                <a:latin typeface="微软雅黑"/>
                <a:cs typeface="微软雅黑"/>
              </a:defRPr>
            </a:lvl1pPr>
          </a:lstStyle>
          <a:p>
            <a:pPr marL="12700" marR="0" lvl="0" indent="0" algn="l" defTabSz="914400" rtl="0" eaLnBrk="1" fontAlgn="auto" latinLnBrk="0" hangingPunct="1">
              <a:lnSpc>
                <a:spcPct val="100000"/>
              </a:lnSpc>
              <a:spcBef>
                <a:spcPts val="15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微软雅黑"/>
                <a:ea typeface="+mn-ea"/>
              </a:rPr>
              <a:t>Secret</a:t>
            </a:r>
            <a:r>
              <a:rPr kumimoji="0" lang="en-US" sz="1000" b="1" i="0" u="none" strike="noStrike" kern="1200" cap="none" spc="-30" normalizeH="0" baseline="0" noProof="0">
                <a:ln>
                  <a:noFill/>
                </a:ln>
                <a:solidFill>
                  <a:prstClr val="white"/>
                </a:solidFill>
                <a:effectLst/>
                <a:uLnTx/>
                <a:uFillTx/>
                <a:latin typeface="微软雅黑"/>
                <a:ea typeface="+mn-ea"/>
              </a:rPr>
              <a:t> </a:t>
            </a:r>
            <a:r>
              <a:rPr kumimoji="0" lang="zh-CN" altLang="en-US" sz="1000" b="1" i="0" u="none" strike="noStrike" kern="1200" cap="none" spc="-30" normalizeH="0" baseline="0" noProof="0">
                <a:ln>
                  <a:noFill/>
                </a:ln>
                <a:solidFill>
                  <a:prstClr val="white"/>
                </a:solidFill>
                <a:effectLst/>
                <a:uLnTx/>
                <a:uFillTx/>
                <a:latin typeface="微软雅黑"/>
                <a:ea typeface="等线" panose="02010600030101010101" pitchFamily="2" charset="-122"/>
              </a:rPr>
              <a:t>机密</a:t>
            </a:r>
            <a:endParaRPr kumimoji="0" sz="1000" b="1" i="0" u="none" strike="noStrike" kern="1200" cap="none" spc="-30" normalizeH="0" baseline="0" noProof="0" dirty="0">
              <a:ln>
                <a:noFill/>
              </a:ln>
              <a:solidFill>
                <a:prstClr val="white"/>
              </a:solidFill>
              <a:effectLst/>
              <a:uLnTx/>
              <a:uFillTx/>
              <a:latin typeface="微软雅黑"/>
              <a:ea typeface="+mn-ea"/>
            </a:endParaRPr>
          </a:p>
        </p:txBody>
      </p:sp>
      <p:sp>
        <p:nvSpPr>
          <p:cNvPr id="112" name="object 112"/>
          <p:cNvSpPr txBox="1">
            <a:spLocks noGrp="1"/>
          </p:cNvSpPr>
          <p:nvPr>
            <p:ph type="sldNum" sz="quarter" idx="7"/>
          </p:nvPr>
        </p:nvSpPr>
        <p:spPr>
          <a:xfrm>
            <a:off x="485241" y="6604298"/>
            <a:ext cx="229234" cy="167004"/>
          </a:xfrm>
          <a:prstGeom prst="rect">
            <a:avLst/>
          </a:prstGeom>
        </p:spPr>
        <p:txBody>
          <a:bodyPr vert="horz" wrap="square" lIns="0" tIns="0" rIns="0" bIns="0" rtlCol="0">
            <a:spAutoFit/>
          </a:bodyPr>
          <a:lstStyle>
            <a:defPPr>
              <a:defRPr kern="0"/>
            </a:defPPr>
            <a:lvl1pPr>
              <a:defRPr sz="1000" b="0" i="0">
                <a:solidFill>
                  <a:schemeClr val="bg1"/>
                </a:solidFill>
                <a:latin typeface="Arial"/>
                <a:cs typeface="Arial"/>
              </a:defRPr>
            </a:lvl1pPr>
          </a:lstStyle>
          <a:p>
            <a:pPr marL="38100" marR="0" lvl="0" indent="0" algn="l" defTabSz="914400" rtl="0" eaLnBrk="1" fontAlgn="auto" latinLnBrk="0" hangingPunct="1">
              <a:lnSpc>
                <a:spcPct val="100000"/>
              </a:lnSpc>
              <a:spcBef>
                <a:spcPts val="0"/>
              </a:spcBef>
              <a:spcAft>
                <a:spcPts val="0"/>
              </a:spcAft>
              <a:buClrTx/>
              <a:buSzTx/>
              <a:buFontTx/>
              <a:buNone/>
              <a:tabLst/>
              <a:defRPr/>
            </a:pPr>
            <a:fld id="{81D60167-4931-47E6-BA6A-407CBD079E47}" type="slidenum">
              <a:rPr kumimoji="0" lang="en-US" altLang="zh-CN" sz="1000" b="0" i="0" u="none" strike="noStrike" kern="1200" cap="none" spc="-25" normalizeH="0" baseline="0" noProof="0" smtClean="0">
                <a:ln>
                  <a:noFill/>
                </a:ln>
                <a:solidFill>
                  <a:prstClr val="white"/>
                </a:solidFill>
                <a:effectLst/>
                <a:uLnTx/>
                <a:uFillTx/>
                <a:latin typeface="Arial"/>
                <a:ea typeface="等线" panose="02010600030101010101" pitchFamily="2" charset="-122"/>
                <a:cs typeface="Arial"/>
              </a:rPr>
              <a:pPr marL="38100" marR="0" lvl="0" indent="0" algn="l" defTabSz="914400" rtl="0" eaLnBrk="1" fontAlgn="auto" latinLnBrk="0" hangingPunct="1">
                <a:lnSpc>
                  <a:spcPct val="100000"/>
                </a:lnSpc>
                <a:spcBef>
                  <a:spcPts val="0"/>
                </a:spcBef>
                <a:spcAft>
                  <a:spcPts val="0"/>
                </a:spcAft>
                <a:buClrTx/>
                <a:buSzTx/>
                <a:buFontTx/>
                <a:buNone/>
                <a:tabLst/>
                <a:defRPr/>
              </a:pPr>
              <a:t>41</a:t>
            </a:fld>
            <a:endParaRPr kumimoji="0" sz="1000" b="0" i="0" u="none" strike="noStrike" kern="1200" cap="none" spc="-25" normalizeH="0" baseline="0" noProof="0" dirty="0">
              <a:ln>
                <a:noFill/>
              </a:ln>
              <a:solidFill>
                <a:prstClr val="white"/>
              </a:solidFill>
              <a:effectLst/>
              <a:uLnTx/>
              <a:uFillTx/>
              <a:latin typeface="Arial"/>
              <a:ea typeface="+mn-ea"/>
              <a:cs typeface="Arial"/>
            </a:endParaRPr>
          </a:p>
        </p:txBody>
      </p:sp>
      <p:sp>
        <p:nvSpPr>
          <p:cNvPr id="106" name="object 106"/>
          <p:cNvSpPr txBox="1"/>
          <p:nvPr/>
        </p:nvSpPr>
        <p:spPr>
          <a:xfrm>
            <a:off x="4978653" y="2577211"/>
            <a:ext cx="229870" cy="14795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800" b="1" i="0" u="none" strike="noStrike" kern="1200" cap="none" spc="-25" normalizeH="0" baseline="0" noProof="0" dirty="0">
                <a:ln>
                  <a:noFill/>
                </a:ln>
                <a:solidFill>
                  <a:srgbClr val="252525"/>
                </a:solidFill>
                <a:effectLst/>
                <a:uLnTx/>
                <a:uFillTx/>
                <a:latin typeface="微软雅黑"/>
                <a:ea typeface="+mn-ea"/>
                <a:cs typeface="微软雅黑"/>
              </a:rPr>
              <a:t>多卡</a:t>
            </a:r>
            <a:endParaRPr kumimoji="0" sz="8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107" name="object 107"/>
          <p:cNvSpPr txBox="1"/>
          <p:nvPr/>
        </p:nvSpPr>
        <p:spPr>
          <a:xfrm>
            <a:off x="11074272" y="1620773"/>
            <a:ext cx="250190" cy="116839"/>
          </a:xfrm>
          <a:prstGeom prst="rect">
            <a:avLst/>
          </a:prstGeom>
        </p:spPr>
        <p:txBody>
          <a:bodyPr vert="horz" wrap="square" lIns="0" tIns="12700" rIns="0" bIns="0" rtlCol="0">
            <a:spAutoFit/>
          </a:bodyPr>
          <a:lstStyle/>
          <a:p>
            <a:pPr marL="0" marR="0" lvl="0" indent="0" algn="l" defTabSz="914400" rtl="0" eaLnBrk="1" fontAlgn="auto" latinLnBrk="0" hangingPunct="1">
              <a:lnSpc>
                <a:spcPct val="100000"/>
              </a:lnSpc>
              <a:spcBef>
                <a:spcPts val="100"/>
              </a:spcBef>
              <a:spcAft>
                <a:spcPts val="0"/>
              </a:spcAft>
              <a:buClrTx/>
              <a:buSzTx/>
              <a:buFontTx/>
              <a:buNone/>
              <a:tabLst/>
              <a:defRPr/>
            </a:pPr>
            <a:r>
              <a:rPr kumimoji="0" sz="600" b="1" i="0" u="none" strike="noStrike" kern="1200" cap="none" spc="0" normalizeH="0" baseline="0" noProof="0" dirty="0">
                <a:ln>
                  <a:noFill/>
                </a:ln>
                <a:solidFill>
                  <a:srgbClr val="252525"/>
                </a:solidFill>
                <a:effectLst/>
                <a:uLnTx/>
                <a:uFillTx/>
                <a:latin typeface="微软雅黑"/>
                <a:ea typeface="+mn-ea"/>
                <a:cs typeface="微软雅黑"/>
              </a:rPr>
              <a:t>GPU</a:t>
            </a:r>
            <a:r>
              <a:rPr kumimoji="0" sz="600" b="1" i="0" u="none" strike="noStrike" kern="1200" cap="none" spc="-5" normalizeH="0" baseline="0" noProof="0" dirty="0">
                <a:ln>
                  <a:noFill/>
                </a:ln>
                <a:solidFill>
                  <a:srgbClr val="252525"/>
                </a:solidFill>
                <a:effectLst/>
                <a:uLnTx/>
                <a:uFillTx/>
                <a:latin typeface="微软雅黑"/>
                <a:ea typeface="+mn-ea"/>
                <a:cs typeface="微软雅黑"/>
              </a:rPr>
              <a:t> </a:t>
            </a:r>
            <a:r>
              <a:rPr kumimoji="0" sz="600" b="1" i="0" u="none" strike="noStrike" kern="1200" cap="none" spc="-50" normalizeH="0" baseline="0" noProof="0" dirty="0">
                <a:ln>
                  <a:noFill/>
                </a:ln>
                <a:solidFill>
                  <a:srgbClr val="252525"/>
                </a:solidFill>
                <a:effectLst/>
                <a:uLnTx/>
                <a:uFillTx/>
                <a:latin typeface="微软雅黑"/>
                <a:ea typeface="+mn-ea"/>
                <a:cs typeface="微软雅黑"/>
              </a:rPr>
              <a:t>0</a:t>
            </a:r>
            <a:endParaRPr kumimoji="0" sz="6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108" name="object 108"/>
          <p:cNvSpPr txBox="1"/>
          <p:nvPr/>
        </p:nvSpPr>
        <p:spPr>
          <a:xfrm>
            <a:off x="11061572" y="2256535"/>
            <a:ext cx="262890" cy="11683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600" b="1" i="0" u="none" strike="noStrike" kern="1200" cap="none" spc="0" normalizeH="0" baseline="0" noProof="0" dirty="0">
                <a:ln>
                  <a:noFill/>
                </a:ln>
                <a:solidFill>
                  <a:srgbClr val="252525"/>
                </a:solidFill>
                <a:effectLst/>
                <a:uLnTx/>
                <a:uFillTx/>
                <a:latin typeface="微软雅黑"/>
                <a:ea typeface="+mn-ea"/>
                <a:cs typeface="微软雅黑"/>
              </a:rPr>
              <a:t>GPU</a:t>
            </a:r>
            <a:r>
              <a:rPr kumimoji="0" sz="600" b="1" i="0" u="none" strike="noStrike" kern="1200" cap="none" spc="-5" normalizeH="0" baseline="0" noProof="0" dirty="0">
                <a:ln>
                  <a:noFill/>
                </a:ln>
                <a:solidFill>
                  <a:srgbClr val="252525"/>
                </a:solidFill>
                <a:effectLst/>
                <a:uLnTx/>
                <a:uFillTx/>
                <a:latin typeface="微软雅黑"/>
                <a:ea typeface="+mn-ea"/>
                <a:cs typeface="微软雅黑"/>
              </a:rPr>
              <a:t> </a:t>
            </a:r>
            <a:r>
              <a:rPr kumimoji="0" sz="600" b="1" i="0" u="none" strike="noStrike" kern="1200" cap="none" spc="-50" normalizeH="0" baseline="0" noProof="0" dirty="0">
                <a:ln>
                  <a:noFill/>
                </a:ln>
                <a:solidFill>
                  <a:srgbClr val="252525"/>
                </a:solidFill>
                <a:effectLst/>
                <a:uLnTx/>
                <a:uFillTx/>
                <a:latin typeface="微软雅黑"/>
                <a:ea typeface="+mn-ea"/>
                <a:cs typeface="微软雅黑"/>
              </a:rPr>
              <a:t>0</a:t>
            </a:r>
            <a:endParaRPr kumimoji="0" sz="6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109" name="object 109"/>
          <p:cNvSpPr txBox="1"/>
          <p:nvPr/>
        </p:nvSpPr>
        <p:spPr>
          <a:xfrm>
            <a:off x="11061572" y="2869819"/>
            <a:ext cx="262890" cy="11683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600" b="1" i="0" u="none" strike="noStrike" kern="1200" cap="none" spc="0" normalizeH="0" baseline="0" noProof="0" dirty="0">
                <a:ln>
                  <a:noFill/>
                </a:ln>
                <a:solidFill>
                  <a:srgbClr val="252525"/>
                </a:solidFill>
                <a:effectLst/>
                <a:uLnTx/>
                <a:uFillTx/>
                <a:latin typeface="微软雅黑"/>
                <a:ea typeface="+mn-ea"/>
                <a:cs typeface="微软雅黑"/>
              </a:rPr>
              <a:t>GPU</a:t>
            </a:r>
            <a:r>
              <a:rPr kumimoji="0" sz="600" b="1" i="0" u="none" strike="noStrike" kern="1200" cap="none" spc="-5" normalizeH="0" baseline="0" noProof="0" dirty="0">
                <a:ln>
                  <a:noFill/>
                </a:ln>
                <a:solidFill>
                  <a:srgbClr val="252525"/>
                </a:solidFill>
                <a:effectLst/>
                <a:uLnTx/>
                <a:uFillTx/>
                <a:latin typeface="微软雅黑"/>
                <a:ea typeface="+mn-ea"/>
                <a:cs typeface="微软雅黑"/>
              </a:rPr>
              <a:t> </a:t>
            </a:r>
            <a:r>
              <a:rPr kumimoji="0" sz="600" b="1" i="0" u="none" strike="noStrike" kern="1200" cap="none" spc="-50" normalizeH="0" baseline="0" noProof="0" dirty="0">
                <a:ln>
                  <a:noFill/>
                </a:ln>
                <a:solidFill>
                  <a:srgbClr val="252525"/>
                </a:solidFill>
                <a:effectLst/>
                <a:uLnTx/>
                <a:uFillTx/>
                <a:latin typeface="微软雅黑"/>
                <a:ea typeface="+mn-ea"/>
                <a:cs typeface="微软雅黑"/>
              </a:rPr>
              <a:t>1</a:t>
            </a:r>
            <a:endParaRPr kumimoji="0" sz="600" b="0" i="0" u="none" strike="noStrike" kern="1200" cap="none" spc="0" normalizeH="0" baseline="0" noProof="0">
              <a:ln>
                <a:noFill/>
              </a:ln>
              <a:solidFill>
                <a:prstClr val="black"/>
              </a:solidFill>
              <a:effectLst/>
              <a:uLnTx/>
              <a:uFillTx/>
              <a:latin typeface="微软雅黑"/>
              <a:ea typeface="+mn-ea"/>
              <a:cs typeface="微软雅黑"/>
            </a:endParaRPr>
          </a:p>
        </p:txBody>
      </p:sp>
    </p:spTree>
    <p:extLst>
      <p:ext uri="{BB962C8B-B14F-4D97-AF65-F5344CB8AC3E}">
        <p14:creationId xmlns:p14="http://schemas.microsoft.com/office/powerpoint/2010/main" val="18409461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88644" y="428250"/>
            <a:ext cx="4394633" cy="629018"/>
          </a:xfrm>
          <a:prstGeom prst="rect">
            <a:avLst/>
          </a:prstGeom>
        </p:spPr>
        <p:txBody>
          <a:bodyPr vert="horz" wrap="square" lIns="0" tIns="13335" rIns="0" bIns="0" rtlCol="0">
            <a:spAutoFit/>
          </a:bodyPr>
          <a:lstStyle/>
          <a:p>
            <a:pPr marL="12700">
              <a:lnSpc>
                <a:spcPct val="100000"/>
              </a:lnSpc>
              <a:spcBef>
                <a:spcPts val="105"/>
              </a:spcBef>
            </a:pPr>
            <a:r>
              <a:rPr spc="-10" dirty="0"/>
              <a:t>流水并行流量模型</a:t>
            </a:r>
          </a:p>
        </p:txBody>
      </p:sp>
      <p:sp>
        <p:nvSpPr>
          <p:cNvPr id="4" name="object 4"/>
          <p:cNvSpPr txBox="1"/>
          <p:nvPr/>
        </p:nvSpPr>
        <p:spPr>
          <a:xfrm>
            <a:off x="528929" y="5544216"/>
            <a:ext cx="9427210" cy="857885"/>
          </a:xfrm>
          <a:prstGeom prst="rect">
            <a:avLst/>
          </a:prstGeom>
        </p:spPr>
        <p:txBody>
          <a:bodyPr vert="horz" wrap="square" lIns="0" tIns="76200" rIns="0" bIns="0" rtlCol="0">
            <a:spAutoFit/>
          </a:bodyPr>
          <a:lstStyle/>
          <a:p>
            <a:pPr marL="184785" marR="0" lvl="0" indent="-172720" algn="l" defTabSz="914400" rtl="0" eaLnBrk="1" fontAlgn="auto" latinLnBrk="0" hangingPunct="1">
              <a:lnSpc>
                <a:spcPct val="100000"/>
              </a:lnSpc>
              <a:spcBef>
                <a:spcPts val="600"/>
              </a:spcBef>
              <a:spcAft>
                <a:spcPts val="0"/>
              </a:spcAft>
              <a:buClrTx/>
              <a:buSzTx/>
              <a:buFont typeface="Arial"/>
              <a:buChar char="•"/>
              <a:tabLst>
                <a:tab pos="185420" algn="l"/>
              </a:tabLst>
              <a:defRPr/>
            </a:pPr>
            <a:r>
              <a:rPr kumimoji="0" sz="1400" b="1" i="0" u="none" strike="noStrike" kern="1200" cap="none" spc="0" normalizeH="0" baseline="0" noProof="0" dirty="0">
                <a:ln>
                  <a:noFill/>
                </a:ln>
                <a:solidFill>
                  <a:srgbClr val="252525"/>
                </a:solidFill>
                <a:effectLst/>
                <a:uLnTx/>
                <a:uFillTx/>
                <a:latin typeface="微软雅黑"/>
                <a:ea typeface="+mn-ea"/>
                <a:cs typeface="微软雅黑"/>
              </a:rPr>
              <a:t>技术原理</a:t>
            </a:r>
            <a:r>
              <a:rPr kumimoji="0" sz="1400" b="0" i="0" u="none" strike="noStrike" kern="1200" cap="none" spc="-10" normalizeH="0" baseline="0" noProof="0" dirty="0">
                <a:ln>
                  <a:noFill/>
                </a:ln>
                <a:solidFill>
                  <a:srgbClr val="252525"/>
                </a:solidFill>
                <a:effectLst/>
                <a:uLnTx/>
                <a:uFillTx/>
                <a:latin typeface="微软雅黑"/>
                <a:ea typeface="+mn-ea"/>
                <a:cs typeface="微软雅黑"/>
              </a:rPr>
              <a:t>：将模型进行层间切分，每张GPU</a:t>
            </a:r>
            <a:r>
              <a:rPr kumimoji="0" sz="1400" b="0" i="0" u="none" strike="noStrike" kern="1200" cap="none" spc="-15" normalizeH="0" baseline="0" noProof="0" dirty="0">
                <a:ln>
                  <a:noFill/>
                </a:ln>
                <a:solidFill>
                  <a:srgbClr val="252525"/>
                </a:solidFill>
                <a:effectLst/>
                <a:uLnTx/>
                <a:uFillTx/>
                <a:latin typeface="微软雅黑"/>
                <a:ea typeface="+mn-ea"/>
                <a:cs typeface="微软雅黑"/>
              </a:rPr>
              <a:t>保存模型的部分层，同时将</a:t>
            </a:r>
            <a:r>
              <a:rPr kumimoji="0" sz="1400" b="0" i="0" u="none" strike="noStrike" kern="1200" cap="none" spc="0" normalizeH="0" baseline="0" noProof="0" dirty="0">
                <a:ln>
                  <a:noFill/>
                </a:ln>
                <a:solidFill>
                  <a:srgbClr val="252525"/>
                </a:solidFill>
                <a:effectLst/>
                <a:uLnTx/>
                <a:uFillTx/>
                <a:latin typeface="微软雅黑"/>
                <a:ea typeface="+mn-ea"/>
                <a:cs typeface="微软雅黑"/>
              </a:rPr>
              <a:t>Mini</a:t>
            </a:r>
            <a:r>
              <a:rPr kumimoji="0" sz="1400" b="0" i="0" u="none" strike="noStrike" kern="1200" cap="none" spc="-55" normalizeH="0" baseline="0" noProof="0" dirty="0">
                <a:ln>
                  <a:noFill/>
                </a:ln>
                <a:solidFill>
                  <a:srgbClr val="252525"/>
                </a:solidFill>
                <a:effectLst/>
                <a:uLnTx/>
                <a:uFillTx/>
                <a:latin typeface="微软雅黑"/>
                <a:ea typeface="+mn-ea"/>
                <a:cs typeface="微软雅黑"/>
              </a:rPr>
              <a:t> </a:t>
            </a:r>
            <a:r>
              <a:rPr kumimoji="0" sz="1400" b="0" i="0" u="none" strike="noStrike" kern="1200" cap="none" spc="-10" normalizeH="0" baseline="0" noProof="0" dirty="0">
                <a:ln>
                  <a:noFill/>
                </a:ln>
                <a:solidFill>
                  <a:srgbClr val="252525"/>
                </a:solidFill>
                <a:effectLst/>
                <a:uLnTx/>
                <a:uFillTx/>
                <a:latin typeface="微软雅黑"/>
                <a:ea typeface="+mn-ea"/>
                <a:cs typeface="微软雅黑"/>
              </a:rPr>
              <a:t>Batch</a:t>
            </a:r>
            <a:r>
              <a:rPr kumimoji="0" sz="1400" b="0" i="0" u="none" strike="noStrike" kern="1200" cap="none" spc="0" normalizeH="0" baseline="0" noProof="0" dirty="0">
                <a:ln>
                  <a:noFill/>
                </a:ln>
                <a:solidFill>
                  <a:srgbClr val="252525"/>
                </a:solidFill>
                <a:effectLst/>
                <a:uLnTx/>
                <a:uFillTx/>
                <a:latin typeface="微软雅黑"/>
                <a:ea typeface="+mn-ea"/>
                <a:cs typeface="微软雅黑"/>
              </a:rPr>
              <a:t>划分为若干Micro</a:t>
            </a:r>
            <a:r>
              <a:rPr kumimoji="0" sz="1400" b="0" i="0" u="none" strike="noStrike" kern="1200" cap="none" spc="-35" normalizeH="0" baseline="0" noProof="0" dirty="0">
                <a:ln>
                  <a:noFill/>
                </a:ln>
                <a:solidFill>
                  <a:srgbClr val="252525"/>
                </a:solidFill>
                <a:effectLst/>
                <a:uLnTx/>
                <a:uFillTx/>
                <a:latin typeface="微软雅黑"/>
                <a:ea typeface="+mn-ea"/>
                <a:cs typeface="微软雅黑"/>
              </a:rPr>
              <a:t> </a:t>
            </a:r>
            <a:r>
              <a:rPr kumimoji="0" sz="1400" b="0" i="0" u="none" strike="noStrike" kern="1200" cap="none" spc="-10" normalizeH="0" baseline="0" noProof="0" dirty="0">
                <a:ln>
                  <a:noFill/>
                </a:ln>
                <a:solidFill>
                  <a:srgbClr val="252525"/>
                </a:solidFill>
                <a:effectLst/>
                <a:uLnTx/>
                <a:uFillTx/>
                <a:latin typeface="微软雅黑"/>
                <a:ea typeface="+mn-ea"/>
                <a:cs typeface="微软雅黑"/>
              </a:rPr>
              <a:t>Batch传入流水线</a:t>
            </a:r>
            <a:endParaRPr kumimoji="0" sz="1400" b="0" i="0" u="none" strike="noStrike" kern="1200" cap="none" spc="0" normalizeH="0" baseline="0" noProof="0">
              <a:ln>
                <a:noFill/>
              </a:ln>
              <a:solidFill>
                <a:prstClr val="black"/>
              </a:solidFill>
              <a:effectLst/>
              <a:uLnTx/>
              <a:uFillTx/>
              <a:latin typeface="微软雅黑"/>
              <a:ea typeface="+mn-ea"/>
              <a:cs typeface="微软雅黑"/>
            </a:endParaRPr>
          </a:p>
          <a:p>
            <a:pPr marL="184785" marR="0" lvl="0" indent="-172720" algn="l" defTabSz="914400" rtl="0" eaLnBrk="1" fontAlgn="auto" latinLnBrk="0" hangingPunct="1">
              <a:lnSpc>
                <a:spcPct val="100000"/>
              </a:lnSpc>
              <a:spcBef>
                <a:spcPts val="500"/>
              </a:spcBef>
              <a:spcAft>
                <a:spcPts val="0"/>
              </a:spcAft>
              <a:buClrTx/>
              <a:buSzTx/>
              <a:buFont typeface="Arial"/>
              <a:buChar char="•"/>
              <a:tabLst>
                <a:tab pos="185420" algn="l"/>
              </a:tabLst>
              <a:defRPr/>
            </a:pPr>
            <a:r>
              <a:rPr kumimoji="0" sz="1400" b="1" i="0" u="none" strike="noStrike" kern="1200" cap="none" spc="-10" normalizeH="0" baseline="0" noProof="0" dirty="0">
                <a:ln>
                  <a:noFill/>
                </a:ln>
                <a:solidFill>
                  <a:srgbClr val="252525"/>
                </a:solidFill>
                <a:effectLst/>
                <a:uLnTx/>
                <a:uFillTx/>
                <a:latin typeface="微软雅黑"/>
                <a:ea typeface="+mn-ea"/>
                <a:cs typeface="微软雅黑"/>
              </a:rPr>
              <a:t>适合场景</a:t>
            </a:r>
            <a:r>
              <a:rPr kumimoji="0" sz="1400" b="0" i="0" u="none" strike="noStrike" kern="1200" cap="none" spc="-15" normalizeH="0" baseline="0" noProof="0" dirty="0">
                <a:ln>
                  <a:noFill/>
                </a:ln>
                <a:solidFill>
                  <a:srgbClr val="252525"/>
                </a:solidFill>
                <a:effectLst/>
                <a:uLnTx/>
                <a:uFillTx/>
                <a:latin typeface="微软雅黑"/>
                <a:ea typeface="+mn-ea"/>
                <a:cs typeface="微软雅黑"/>
              </a:rPr>
              <a:t>：在解决大模型训练算力、内存不足问题的同时，提高</a:t>
            </a:r>
            <a:r>
              <a:rPr kumimoji="0" sz="1400" b="0" i="0" u="none" strike="noStrike" kern="1200" cap="none" spc="-10" normalizeH="0" baseline="0" noProof="0" dirty="0">
                <a:ln>
                  <a:noFill/>
                </a:ln>
                <a:solidFill>
                  <a:srgbClr val="252525"/>
                </a:solidFill>
                <a:effectLst/>
                <a:uLnTx/>
                <a:uFillTx/>
                <a:latin typeface="微软雅黑"/>
                <a:ea typeface="+mn-ea"/>
                <a:cs typeface="微软雅黑"/>
              </a:rPr>
              <a:t>GPU</a:t>
            </a:r>
            <a:r>
              <a:rPr kumimoji="0" sz="1400" b="0" i="0" u="none" strike="noStrike" kern="1200" cap="none" spc="-25" normalizeH="0" baseline="0" noProof="0" dirty="0">
                <a:ln>
                  <a:noFill/>
                </a:ln>
                <a:solidFill>
                  <a:srgbClr val="252525"/>
                </a:solidFill>
                <a:effectLst/>
                <a:uLnTx/>
                <a:uFillTx/>
                <a:latin typeface="微软雅黑"/>
                <a:ea typeface="+mn-ea"/>
                <a:cs typeface="微软雅黑"/>
              </a:rPr>
              <a:t>利用率</a:t>
            </a:r>
            <a:endParaRPr kumimoji="0" sz="1400" b="0" i="0" u="none" strike="noStrike" kern="1200" cap="none" spc="0" normalizeH="0" baseline="0" noProof="0">
              <a:ln>
                <a:noFill/>
              </a:ln>
              <a:solidFill>
                <a:prstClr val="black"/>
              </a:solidFill>
              <a:effectLst/>
              <a:uLnTx/>
              <a:uFillTx/>
              <a:latin typeface="微软雅黑"/>
              <a:ea typeface="+mn-ea"/>
              <a:cs typeface="微软雅黑"/>
            </a:endParaRPr>
          </a:p>
          <a:p>
            <a:pPr marL="184785" marR="0" lvl="0" indent="-172720" algn="l" defTabSz="914400" rtl="0" eaLnBrk="1" fontAlgn="auto" latinLnBrk="0" hangingPunct="1">
              <a:lnSpc>
                <a:spcPct val="100000"/>
              </a:lnSpc>
              <a:spcBef>
                <a:spcPts val="509"/>
              </a:spcBef>
              <a:spcAft>
                <a:spcPts val="0"/>
              </a:spcAft>
              <a:buClrTx/>
              <a:buSzTx/>
              <a:buFont typeface="Arial"/>
              <a:buChar char="•"/>
              <a:tabLst>
                <a:tab pos="185420" algn="l"/>
              </a:tabLst>
              <a:defRPr/>
            </a:pPr>
            <a:r>
              <a:rPr kumimoji="0" sz="1400" b="1" i="0" u="none" strike="noStrike" kern="1200" cap="none" spc="0" normalizeH="0" baseline="0" noProof="0" dirty="0">
                <a:ln>
                  <a:noFill/>
                </a:ln>
                <a:solidFill>
                  <a:srgbClr val="252525"/>
                </a:solidFill>
                <a:effectLst/>
                <a:uLnTx/>
                <a:uFillTx/>
                <a:latin typeface="微软雅黑"/>
                <a:ea typeface="+mn-ea"/>
                <a:cs typeface="微软雅黑"/>
              </a:rPr>
              <a:t>通信需求</a:t>
            </a:r>
            <a:r>
              <a:rPr kumimoji="0" sz="1400" b="0" i="0" u="none" strike="noStrike" kern="1200" cap="none" spc="-5" normalizeH="0" baseline="0" noProof="0" dirty="0">
                <a:ln>
                  <a:noFill/>
                </a:ln>
                <a:solidFill>
                  <a:srgbClr val="252525"/>
                </a:solidFill>
                <a:effectLst/>
                <a:uLnTx/>
                <a:uFillTx/>
                <a:latin typeface="微软雅黑"/>
                <a:ea typeface="+mn-ea"/>
                <a:cs typeface="微软雅黑"/>
              </a:rPr>
              <a:t>：通过层间切分位置</a:t>
            </a:r>
            <a:r>
              <a:rPr kumimoji="0" sz="1400" b="0" i="0" u="none" strike="noStrike" kern="1200" cap="none" spc="-15" normalizeH="0" baseline="0" noProof="0" dirty="0">
                <a:ln>
                  <a:noFill/>
                </a:ln>
                <a:solidFill>
                  <a:srgbClr val="252525"/>
                </a:solidFill>
                <a:effectLst/>
                <a:uLnTx/>
                <a:uFillTx/>
                <a:latin typeface="微软雅黑"/>
                <a:ea typeface="+mn-ea"/>
                <a:cs typeface="微软雅黑"/>
              </a:rPr>
              <a:t>（</a:t>
            </a:r>
            <a:r>
              <a:rPr kumimoji="0" sz="1400" b="0" i="0" u="none" strike="noStrike" kern="1200" cap="none" spc="-5" normalizeH="0" baseline="0" noProof="0" dirty="0">
                <a:ln>
                  <a:noFill/>
                </a:ln>
                <a:solidFill>
                  <a:srgbClr val="252525"/>
                </a:solidFill>
                <a:effectLst/>
                <a:uLnTx/>
                <a:uFillTx/>
                <a:latin typeface="微软雅黑"/>
                <a:ea typeface="+mn-ea"/>
                <a:cs typeface="微软雅黑"/>
              </a:rPr>
              <a:t>边界层</a:t>
            </a:r>
            <a:r>
              <a:rPr kumimoji="0" sz="1400" b="0" i="0" u="none" strike="noStrike" kern="1200" cap="none" spc="0" normalizeH="0" baseline="0" noProof="0" dirty="0">
                <a:ln>
                  <a:noFill/>
                </a:ln>
                <a:solidFill>
                  <a:srgbClr val="252525"/>
                </a:solidFill>
                <a:effectLst/>
                <a:uLnTx/>
                <a:uFillTx/>
                <a:latin typeface="微软雅黑"/>
                <a:ea typeface="+mn-ea"/>
                <a:cs typeface="微软雅黑"/>
              </a:rPr>
              <a:t>）</a:t>
            </a:r>
            <a:r>
              <a:rPr kumimoji="0" sz="1400" b="0" i="0" u="none" strike="noStrike" kern="1200" cap="none" spc="-10" normalizeH="0" baseline="0" noProof="0" dirty="0">
                <a:ln>
                  <a:noFill/>
                </a:ln>
                <a:solidFill>
                  <a:srgbClr val="252525"/>
                </a:solidFill>
                <a:effectLst/>
                <a:uLnTx/>
                <a:uFillTx/>
                <a:latin typeface="微软雅黑"/>
                <a:ea typeface="+mn-ea"/>
                <a:cs typeface="微软雅黑"/>
              </a:rPr>
              <a:t>点对点Send/Recv</a:t>
            </a:r>
            <a:r>
              <a:rPr kumimoji="0" sz="1400" b="0" i="0" u="none" strike="noStrike" kern="1200" cap="none" spc="-15" normalizeH="0" baseline="0" noProof="0" dirty="0">
                <a:ln>
                  <a:noFill/>
                </a:ln>
                <a:solidFill>
                  <a:srgbClr val="252525"/>
                </a:solidFill>
                <a:effectLst/>
                <a:uLnTx/>
                <a:uFillTx/>
                <a:latin typeface="微软雅黑"/>
                <a:ea typeface="+mn-ea"/>
                <a:cs typeface="微软雅黑"/>
              </a:rPr>
              <a:t>同步激活与梯度</a:t>
            </a:r>
            <a:endParaRPr kumimoji="0" sz="14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5" name="object 5"/>
          <p:cNvGrpSpPr/>
          <p:nvPr/>
        </p:nvGrpSpPr>
        <p:grpSpPr>
          <a:xfrm>
            <a:off x="6191821" y="3050857"/>
            <a:ext cx="4979670" cy="1451610"/>
            <a:chOff x="6191821" y="3050857"/>
            <a:chExt cx="4979670" cy="1451610"/>
          </a:xfrm>
        </p:grpSpPr>
        <p:pic>
          <p:nvPicPr>
            <p:cNvPr id="6" name="object 6"/>
            <p:cNvPicPr/>
            <p:nvPr/>
          </p:nvPicPr>
          <p:blipFill>
            <a:blip r:embed="rId2" cstate="print"/>
            <a:stretch>
              <a:fillRect/>
            </a:stretch>
          </p:blipFill>
          <p:spPr>
            <a:xfrm>
              <a:off x="6259019" y="3082345"/>
              <a:ext cx="4820909" cy="1355968"/>
            </a:xfrm>
            <a:prstGeom prst="rect">
              <a:avLst/>
            </a:prstGeom>
          </p:spPr>
        </p:pic>
        <p:sp>
          <p:nvSpPr>
            <p:cNvPr id="7" name="object 7"/>
            <p:cNvSpPr/>
            <p:nvPr/>
          </p:nvSpPr>
          <p:spPr>
            <a:xfrm>
              <a:off x="6193409" y="3052445"/>
              <a:ext cx="4976495" cy="1448435"/>
            </a:xfrm>
            <a:custGeom>
              <a:avLst/>
              <a:gdLst/>
              <a:ahLst/>
              <a:cxnLst/>
              <a:rect l="l" t="t" r="r" b="b"/>
              <a:pathLst>
                <a:path w="4976495" h="1448435">
                  <a:moveTo>
                    <a:pt x="0" y="1447927"/>
                  </a:moveTo>
                  <a:lnTo>
                    <a:pt x="4975987" y="1447927"/>
                  </a:lnTo>
                  <a:lnTo>
                    <a:pt x="4975987" y="0"/>
                  </a:lnTo>
                  <a:lnTo>
                    <a:pt x="0" y="0"/>
                  </a:lnTo>
                  <a:lnTo>
                    <a:pt x="0" y="1447927"/>
                  </a:lnTo>
                  <a:close/>
                </a:path>
              </a:pathLst>
            </a:custGeom>
            <a:ln w="3175">
              <a:solidFill>
                <a:srgbClr val="25252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grpSp>
        <p:nvGrpSpPr>
          <p:cNvPr id="8" name="object 8"/>
          <p:cNvGrpSpPr/>
          <p:nvPr/>
        </p:nvGrpSpPr>
        <p:grpSpPr>
          <a:xfrm>
            <a:off x="6191821" y="4550473"/>
            <a:ext cx="4987290" cy="928369"/>
            <a:chOff x="6191821" y="4550473"/>
            <a:chExt cx="4987290" cy="928369"/>
          </a:xfrm>
        </p:grpSpPr>
        <p:pic>
          <p:nvPicPr>
            <p:cNvPr id="9" name="object 9"/>
            <p:cNvPicPr/>
            <p:nvPr/>
          </p:nvPicPr>
          <p:blipFill>
            <a:blip r:embed="rId3" cstate="print"/>
            <a:stretch>
              <a:fillRect/>
            </a:stretch>
          </p:blipFill>
          <p:spPr>
            <a:xfrm>
              <a:off x="6248352" y="4553711"/>
              <a:ext cx="4864157" cy="863787"/>
            </a:xfrm>
            <a:prstGeom prst="rect">
              <a:avLst/>
            </a:prstGeom>
          </p:spPr>
        </p:pic>
        <p:sp>
          <p:nvSpPr>
            <p:cNvPr id="10" name="object 10"/>
            <p:cNvSpPr/>
            <p:nvPr/>
          </p:nvSpPr>
          <p:spPr>
            <a:xfrm>
              <a:off x="6193409" y="4552060"/>
              <a:ext cx="4984115" cy="925194"/>
            </a:xfrm>
            <a:custGeom>
              <a:avLst/>
              <a:gdLst/>
              <a:ahLst/>
              <a:cxnLst/>
              <a:rect l="l" t="t" r="r" b="b"/>
              <a:pathLst>
                <a:path w="4984115" h="925195">
                  <a:moveTo>
                    <a:pt x="0" y="925194"/>
                  </a:moveTo>
                  <a:lnTo>
                    <a:pt x="4983607" y="925194"/>
                  </a:lnTo>
                  <a:lnTo>
                    <a:pt x="4983607" y="0"/>
                  </a:lnTo>
                  <a:lnTo>
                    <a:pt x="0" y="0"/>
                  </a:lnTo>
                  <a:lnTo>
                    <a:pt x="0" y="925194"/>
                  </a:lnTo>
                  <a:close/>
                </a:path>
              </a:pathLst>
            </a:custGeom>
            <a:ln w="3175">
              <a:solidFill>
                <a:srgbClr val="25252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11" name="object 11"/>
          <p:cNvSpPr txBox="1"/>
          <p:nvPr/>
        </p:nvSpPr>
        <p:spPr>
          <a:xfrm>
            <a:off x="3945635" y="3052445"/>
            <a:ext cx="2249805" cy="1448435"/>
          </a:xfrm>
          <a:prstGeom prst="rect">
            <a:avLst/>
          </a:prstGeom>
          <a:solidFill>
            <a:srgbClr val="F1F1F1"/>
          </a:solidFill>
          <a:ln w="12700">
            <a:solidFill>
              <a:srgbClr val="7E7E7E"/>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a:ea typeface="+mn-ea"/>
              <a:cs typeface="Times New Roman"/>
            </a:endParaRPr>
          </a:p>
          <a:p>
            <a:pPr marL="93345" marR="105410" lvl="0" indent="1905" algn="ctr" defTabSz="914400" rtl="0" eaLnBrk="1" fontAlgn="auto" latinLnBrk="0" hangingPunct="1">
              <a:lnSpc>
                <a:spcPct val="100000"/>
              </a:lnSpc>
              <a:spcBef>
                <a:spcPts val="1110"/>
              </a:spcBef>
              <a:spcAft>
                <a:spcPts val="0"/>
              </a:spcAft>
              <a:buClrTx/>
              <a:buSzTx/>
              <a:buFontTx/>
              <a:buNone/>
              <a:tabLst/>
              <a:defRPr/>
            </a:pPr>
            <a:r>
              <a:rPr kumimoji="0" sz="1400" b="0" i="0" u="none" strike="noStrike" kern="1200" cap="none" spc="0" normalizeH="0" baseline="0" noProof="0" dirty="0">
                <a:ln>
                  <a:noFill/>
                </a:ln>
                <a:solidFill>
                  <a:srgbClr val="252525"/>
                </a:solidFill>
                <a:effectLst/>
                <a:uLnTx/>
                <a:uFillTx/>
                <a:latin typeface="微软雅黑"/>
                <a:ea typeface="+mn-ea"/>
                <a:cs typeface="微软雅黑"/>
              </a:rPr>
              <a:t>Micro</a:t>
            </a:r>
            <a:r>
              <a:rPr kumimoji="0" sz="1400" b="0" i="0" u="none" strike="noStrike" kern="1200" cap="none" spc="-25" normalizeH="0" baseline="0" noProof="0" dirty="0">
                <a:ln>
                  <a:noFill/>
                </a:ln>
                <a:solidFill>
                  <a:srgbClr val="252525"/>
                </a:solidFill>
                <a:effectLst/>
                <a:uLnTx/>
                <a:uFillTx/>
                <a:latin typeface="微软雅黑"/>
                <a:ea typeface="+mn-ea"/>
                <a:cs typeface="微软雅黑"/>
              </a:rPr>
              <a:t> </a:t>
            </a:r>
            <a:r>
              <a:rPr kumimoji="0" sz="1400" b="0" i="0" u="none" strike="noStrike" kern="1200" cap="none" spc="0" normalizeH="0" baseline="0" noProof="0" dirty="0">
                <a:ln>
                  <a:noFill/>
                </a:ln>
                <a:solidFill>
                  <a:srgbClr val="252525"/>
                </a:solidFill>
                <a:effectLst/>
                <a:uLnTx/>
                <a:uFillTx/>
                <a:latin typeface="微软雅黑"/>
                <a:ea typeface="+mn-ea"/>
                <a:cs typeface="微软雅黑"/>
              </a:rPr>
              <a:t>batch</a:t>
            </a:r>
            <a:r>
              <a:rPr kumimoji="0" sz="1400" b="0" i="0" u="none" strike="noStrike" kern="1200" cap="none" spc="-25" normalizeH="0" baseline="0" noProof="0" dirty="0">
                <a:ln>
                  <a:noFill/>
                </a:ln>
                <a:solidFill>
                  <a:srgbClr val="252525"/>
                </a:solidFill>
                <a:effectLst/>
                <a:uLnTx/>
                <a:uFillTx/>
                <a:latin typeface="微软雅黑"/>
                <a:ea typeface="+mn-ea"/>
                <a:cs typeface="微软雅黑"/>
              </a:rPr>
              <a:t> </a:t>
            </a:r>
            <a:r>
              <a:rPr kumimoji="0" sz="1400" b="0" i="0" u="none" strike="noStrike" kern="1200" cap="none" spc="0" normalizeH="0" baseline="0" noProof="0" dirty="0">
                <a:ln>
                  <a:noFill/>
                </a:ln>
                <a:solidFill>
                  <a:srgbClr val="252525"/>
                </a:solidFill>
                <a:effectLst/>
                <a:uLnTx/>
                <a:uFillTx/>
                <a:latin typeface="微软雅黑"/>
                <a:ea typeface="+mn-ea"/>
                <a:cs typeface="微软雅黑"/>
              </a:rPr>
              <a:t>1</a:t>
            </a:r>
            <a:r>
              <a:rPr kumimoji="0" sz="1400" b="0" i="0" u="none" strike="noStrike" kern="1200" cap="none" spc="-15" normalizeH="0" baseline="0" noProof="0" dirty="0">
                <a:ln>
                  <a:noFill/>
                </a:ln>
                <a:solidFill>
                  <a:srgbClr val="252525"/>
                </a:solidFill>
                <a:effectLst/>
                <a:uLnTx/>
                <a:uFillTx/>
                <a:latin typeface="微软雅黑"/>
                <a:ea typeface="+mn-ea"/>
                <a:cs typeface="微软雅黑"/>
              </a:rPr>
              <a:t>反向需要</a:t>
            </a:r>
            <a:r>
              <a:rPr kumimoji="0" sz="1400" b="0" i="0" u="none" strike="noStrike" kern="1200" cap="none" spc="-5" normalizeH="0" baseline="0" noProof="0" dirty="0">
                <a:ln>
                  <a:noFill/>
                </a:ln>
                <a:solidFill>
                  <a:srgbClr val="252525"/>
                </a:solidFill>
                <a:effectLst/>
                <a:uLnTx/>
                <a:uFillTx/>
                <a:latin typeface="微软雅黑"/>
                <a:ea typeface="+mn-ea"/>
                <a:cs typeface="微软雅黑"/>
              </a:rPr>
              <a:t>等前向完成，导致 </a:t>
            </a:r>
            <a:r>
              <a:rPr kumimoji="0" sz="1400" b="0" i="0" u="none" strike="noStrike" kern="1200" cap="none" spc="-10" normalizeH="0" baseline="0" noProof="0" dirty="0">
                <a:ln>
                  <a:noFill/>
                </a:ln>
                <a:solidFill>
                  <a:srgbClr val="252525"/>
                </a:solidFill>
                <a:effectLst/>
                <a:uLnTx/>
                <a:uFillTx/>
                <a:latin typeface="微软雅黑"/>
                <a:ea typeface="+mn-ea"/>
                <a:cs typeface="微软雅黑"/>
              </a:rPr>
              <a:t>Device </a:t>
            </a:r>
            <a:r>
              <a:rPr kumimoji="0" sz="1400" b="0" i="0" u="none" strike="noStrike" kern="1200" cap="none" spc="0" normalizeH="0" baseline="0" noProof="0" dirty="0">
                <a:ln>
                  <a:noFill/>
                </a:ln>
                <a:solidFill>
                  <a:srgbClr val="252525"/>
                </a:solidFill>
                <a:effectLst/>
                <a:uLnTx/>
                <a:uFillTx/>
                <a:latin typeface="微软雅黑"/>
                <a:ea typeface="+mn-ea"/>
                <a:cs typeface="微软雅黑"/>
              </a:rPr>
              <a:t>1</a:t>
            </a:r>
            <a:r>
              <a:rPr kumimoji="0" sz="1400" b="0" i="0" u="none" strike="noStrike" kern="1200" cap="none" spc="-25" normalizeH="0" baseline="0" noProof="0" dirty="0">
                <a:ln>
                  <a:noFill/>
                </a:ln>
                <a:solidFill>
                  <a:srgbClr val="252525"/>
                </a:solidFill>
                <a:effectLst/>
                <a:uLnTx/>
                <a:uFillTx/>
                <a:latin typeface="微软雅黑"/>
                <a:ea typeface="+mn-ea"/>
                <a:cs typeface="微软雅黑"/>
              </a:rPr>
              <a:t>空等</a:t>
            </a:r>
            <a:endParaRPr kumimoji="0" sz="14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12" name="object 12"/>
          <p:cNvSpPr txBox="1"/>
          <p:nvPr/>
        </p:nvSpPr>
        <p:spPr>
          <a:xfrm>
            <a:off x="3945635" y="4552060"/>
            <a:ext cx="2249805" cy="925194"/>
          </a:xfrm>
          <a:prstGeom prst="rect">
            <a:avLst/>
          </a:prstGeom>
          <a:solidFill>
            <a:srgbClr val="F1F1F1"/>
          </a:solidFill>
          <a:ln w="12700">
            <a:solidFill>
              <a:srgbClr val="7E7E7E"/>
            </a:solidFill>
          </a:ln>
        </p:spPr>
        <p:txBody>
          <a:bodyPr vert="horz" wrap="square" lIns="0" tIns="139065" rIns="0" bIns="0" rtlCol="0">
            <a:spAutoFit/>
          </a:bodyPr>
          <a:lstStyle/>
          <a:p>
            <a:pPr marL="161925" marR="174625" lvl="0" indent="1905" algn="ctr" defTabSz="914400" rtl="0" eaLnBrk="1" fontAlgn="auto" latinLnBrk="0" hangingPunct="1">
              <a:lnSpc>
                <a:spcPct val="100000"/>
              </a:lnSpc>
              <a:spcBef>
                <a:spcPts val="1095"/>
              </a:spcBef>
              <a:spcAft>
                <a:spcPts val="0"/>
              </a:spcAft>
              <a:buClrTx/>
              <a:buSzTx/>
              <a:buFontTx/>
              <a:buNone/>
              <a:tabLst/>
              <a:defRPr/>
            </a:pPr>
            <a:r>
              <a:rPr kumimoji="0" sz="1400" b="0" i="0" u="none" strike="noStrike" kern="1200" cap="none" spc="0" normalizeH="0" baseline="0" noProof="0" dirty="0">
                <a:ln>
                  <a:noFill/>
                </a:ln>
                <a:solidFill>
                  <a:srgbClr val="252525"/>
                </a:solidFill>
                <a:effectLst/>
                <a:uLnTx/>
                <a:uFillTx/>
                <a:latin typeface="微软雅黑"/>
                <a:ea typeface="+mn-ea"/>
                <a:cs typeface="微软雅黑"/>
              </a:rPr>
              <a:t>通过调整不同</a:t>
            </a:r>
            <a:r>
              <a:rPr kumimoji="0" sz="1400" b="0" i="0" u="none" strike="noStrike" kern="1200" cap="none" spc="-20" normalizeH="0" baseline="0" noProof="0" dirty="0">
                <a:ln>
                  <a:noFill/>
                </a:ln>
                <a:solidFill>
                  <a:srgbClr val="252525"/>
                </a:solidFill>
                <a:effectLst/>
                <a:uLnTx/>
                <a:uFillTx/>
                <a:latin typeface="微软雅黑"/>
                <a:ea typeface="+mn-ea"/>
                <a:cs typeface="微软雅黑"/>
              </a:rPr>
              <a:t>micro </a:t>
            </a:r>
            <a:r>
              <a:rPr kumimoji="0" sz="1400" b="0" i="0" u="none" strike="noStrike" kern="1200" cap="none" spc="0" normalizeH="0" baseline="0" noProof="0" dirty="0">
                <a:ln>
                  <a:noFill/>
                </a:ln>
                <a:solidFill>
                  <a:srgbClr val="252525"/>
                </a:solidFill>
                <a:effectLst/>
                <a:uLnTx/>
                <a:uFillTx/>
                <a:latin typeface="微软雅黑"/>
                <a:ea typeface="+mn-ea"/>
                <a:cs typeface="微软雅黑"/>
              </a:rPr>
              <a:t>batch</a:t>
            </a:r>
            <a:r>
              <a:rPr kumimoji="0" sz="1400" b="0" i="0" u="none" strike="noStrike" kern="1200" cap="none" spc="-15" normalizeH="0" baseline="0" noProof="0" dirty="0">
                <a:ln>
                  <a:noFill/>
                </a:ln>
                <a:solidFill>
                  <a:srgbClr val="252525"/>
                </a:solidFill>
                <a:effectLst/>
                <a:uLnTx/>
                <a:uFillTx/>
                <a:latin typeface="微软雅黑"/>
                <a:ea typeface="+mn-ea"/>
                <a:cs typeface="微软雅黑"/>
              </a:rPr>
              <a:t>数据执行顺序，减</a:t>
            </a:r>
            <a:r>
              <a:rPr kumimoji="0" sz="1400" b="0" i="0" u="none" strike="noStrike" kern="1200" cap="none" spc="-20" normalizeH="0" baseline="0" noProof="0" dirty="0">
                <a:ln>
                  <a:noFill/>
                </a:ln>
                <a:solidFill>
                  <a:srgbClr val="252525"/>
                </a:solidFill>
                <a:effectLst/>
                <a:uLnTx/>
                <a:uFillTx/>
                <a:latin typeface="微软雅黑"/>
                <a:ea typeface="+mn-ea"/>
                <a:cs typeface="微软雅黑"/>
              </a:rPr>
              <a:t>少气泡</a:t>
            </a:r>
            <a:endParaRPr kumimoji="0" sz="14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13" name="object 13"/>
          <p:cNvSpPr txBox="1"/>
          <p:nvPr/>
        </p:nvSpPr>
        <p:spPr>
          <a:xfrm>
            <a:off x="3319398" y="4543425"/>
            <a:ext cx="424815" cy="13208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700" b="0" i="0" u="none" strike="noStrike" kern="1200" cap="none" spc="0" normalizeH="0" baseline="0" noProof="0" dirty="0">
                <a:ln>
                  <a:noFill/>
                </a:ln>
                <a:solidFill>
                  <a:srgbClr val="252525"/>
                </a:solidFill>
                <a:effectLst/>
                <a:uLnTx/>
                <a:uFillTx/>
                <a:latin typeface="华文中宋"/>
                <a:ea typeface="+mn-ea"/>
                <a:cs typeface="华文中宋"/>
              </a:rPr>
              <a:t>Worker</a:t>
            </a:r>
            <a:r>
              <a:rPr kumimoji="0" sz="700" b="0" i="0" u="none" strike="noStrike" kern="1200" cap="none" spc="-20" normalizeH="0" baseline="0" noProof="0" dirty="0">
                <a:ln>
                  <a:noFill/>
                </a:ln>
                <a:solidFill>
                  <a:srgbClr val="252525"/>
                </a:solidFill>
                <a:effectLst/>
                <a:uLnTx/>
                <a:uFillTx/>
                <a:latin typeface="华文中宋"/>
                <a:ea typeface="+mn-ea"/>
                <a:cs typeface="华文中宋"/>
              </a:rPr>
              <a:t> </a:t>
            </a:r>
            <a:r>
              <a:rPr kumimoji="0" sz="700" b="0" i="0" u="none" strike="noStrike" kern="1200" cap="none" spc="-50" normalizeH="0" baseline="0" noProof="0" dirty="0">
                <a:ln>
                  <a:noFill/>
                </a:ln>
                <a:solidFill>
                  <a:srgbClr val="252525"/>
                </a:solidFill>
                <a:effectLst/>
                <a:uLnTx/>
                <a:uFillTx/>
                <a:latin typeface="华文中宋"/>
                <a:ea typeface="+mn-ea"/>
                <a:cs typeface="华文中宋"/>
              </a:rPr>
              <a:t>1</a:t>
            </a:r>
            <a:endParaRPr kumimoji="0" sz="700" b="0" i="0" u="none" strike="noStrike" kern="1200" cap="none" spc="0" normalizeH="0" baseline="0" noProof="0">
              <a:ln>
                <a:noFill/>
              </a:ln>
              <a:solidFill>
                <a:prstClr val="black"/>
              </a:solidFill>
              <a:effectLst/>
              <a:uLnTx/>
              <a:uFillTx/>
              <a:latin typeface="华文中宋"/>
              <a:ea typeface="+mn-ea"/>
              <a:cs typeface="华文中宋"/>
            </a:endParaRPr>
          </a:p>
        </p:txBody>
      </p:sp>
      <p:sp>
        <p:nvSpPr>
          <p:cNvPr id="14" name="object 14"/>
          <p:cNvSpPr txBox="1"/>
          <p:nvPr/>
        </p:nvSpPr>
        <p:spPr>
          <a:xfrm>
            <a:off x="3331590" y="4160265"/>
            <a:ext cx="424815" cy="13208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700" b="0" i="0" u="none" strike="noStrike" kern="1200" cap="none" spc="0" normalizeH="0" baseline="0" noProof="0" dirty="0">
                <a:ln>
                  <a:noFill/>
                </a:ln>
                <a:solidFill>
                  <a:srgbClr val="252525"/>
                </a:solidFill>
                <a:effectLst/>
                <a:uLnTx/>
                <a:uFillTx/>
                <a:latin typeface="华文中宋"/>
                <a:ea typeface="+mn-ea"/>
                <a:cs typeface="华文中宋"/>
              </a:rPr>
              <a:t>Worker</a:t>
            </a:r>
            <a:r>
              <a:rPr kumimoji="0" sz="700" b="0" i="0" u="none" strike="noStrike" kern="1200" cap="none" spc="-20" normalizeH="0" baseline="0" noProof="0" dirty="0">
                <a:ln>
                  <a:noFill/>
                </a:ln>
                <a:solidFill>
                  <a:srgbClr val="252525"/>
                </a:solidFill>
                <a:effectLst/>
                <a:uLnTx/>
                <a:uFillTx/>
                <a:latin typeface="华文中宋"/>
                <a:ea typeface="+mn-ea"/>
                <a:cs typeface="华文中宋"/>
              </a:rPr>
              <a:t> </a:t>
            </a:r>
            <a:r>
              <a:rPr kumimoji="0" sz="700" b="0" i="0" u="none" strike="noStrike" kern="1200" cap="none" spc="-50" normalizeH="0" baseline="0" noProof="0" dirty="0">
                <a:ln>
                  <a:noFill/>
                </a:ln>
                <a:solidFill>
                  <a:srgbClr val="252525"/>
                </a:solidFill>
                <a:effectLst/>
                <a:uLnTx/>
                <a:uFillTx/>
                <a:latin typeface="华文中宋"/>
                <a:ea typeface="+mn-ea"/>
                <a:cs typeface="华文中宋"/>
              </a:rPr>
              <a:t>2</a:t>
            </a:r>
            <a:endParaRPr kumimoji="0" sz="700" b="0" i="0" u="none" strike="noStrike" kern="1200" cap="none" spc="0" normalizeH="0" baseline="0" noProof="0">
              <a:ln>
                <a:noFill/>
              </a:ln>
              <a:solidFill>
                <a:prstClr val="black"/>
              </a:solidFill>
              <a:effectLst/>
              <a:uLnTx/>
              <a:uFillTx/>
              <a:latin typeface="华文中宋"/>
              <a:ea typeface="+mn-ea"/>
              <a:cs typeface="华文中宋"/>
            </a:endParaRPr>
          </a:p>
        </p:txBody>
      </p:sp>
      <p:sp>
        <p:nvSpPr>
          <p:cNvPr id="15" name="object 15"/>
          <p:cNvSpPr txBox="1"/>
          <p:nvPr/>
        </p:nvSpPr>
        <p:spPr>
          <a:xfrm>
            <a:off x="3319398" y="3898138"/>
            <a:ext cx="424815" cy="13208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700" b="0" i="0" u="none" strike="noStrike" kern="1200" cap="none" spc="0" normalizeH="0" baseline="0" noProof="0" dirty="0">
                <a:ln>
                  <a:noFill/>
                </a:ln>
                <a:solidFill>
                  <a:srgbClr val="252525"/>
                </a:solidFill>
                <a:effectLst/>
                <a:uLnTx/>
                <a:uFillTx/>
                <a:latin typeface="华文中宋"/>
                <a:ea typeface="+mn-ea"/>
                <a:cs typeface="华文中宋"/>
              </a:rPr>
              <a:t>Worker</a:t>
            </a:r>
            <a:r>
              <a:rPr kumimoji="0" sz="700" b="0" i="0" u="none" strike="noStrike" kern="1200" cap="none" spc="-20" normalizeH="0" baseline="0" noProof="0" dirty="0">
                <a:ln>
                  <a:noFill/>
                </a:ln>
                <a:solidFill>
                  <a:srgbClr val="252525"/>
                </a:solidFill>
                <a:effectLst/>
                <a:uLnTx/>
                <a:uFillTx/>
                <a:latin typeface="华文中宋"/>
                <a:ea typeface="+mn-ea"/>
                <a:cs typeface="华文中宋"/>
              </a:rPr>
              <a:t> </a:t>
            </a:r>
            <a:r>
              <a:rPr kumimoji="0" sz="700" b="0" i="0" u="none" strike="noStrike" kern="1200" cap="none" spc="-50" normalizeH="0" baseline="0" noProof="0" dirty="0">
                <a:ln>
                  <a:noFill/>
                </a:ln>
                <a:solidFill>
                  <a:srgbClr val="252525"/>
                </a:solidFill>
                <a:effectLst/>
                <a:uLnTx/>
                <a:uFillTx/>
                <a:latin typeface="华文中宋"/>
                <a:ea typeface="+mn-ea"/>
                <a:cs typeface="华文中宋"/>
              </a:rPr>
              <a:t>3</a:t>
            </a:r>
            <a:endParaRPr kumimoji="0" sz="700" b="0" i="0" u="none" strike="noStrike" kern="1200" cap="none" spc="0" normalizeH="0" baseline="0" noProof="0">
              <a:ln>
                <a:noFill/>
              </a:ln>
              <a:solidFill>
                <a:prstClr val="black"/>
              </a:solidFill>
              <a:effectLst/>
              <a:uLnTx/>
              <a:uFillTx/>
              <a:latin typeface="华文中宋"/>
              <a:ea typeface="+mn-ea"/>
              <a:cs typeface="华文中宋"/>
            </a:endParaRPr>
          </a:p>
        </p:txBody>
      </p:sp>
      <p:sp>
        <p:nvSpPr>
          <p:cNvPr id="16" name="object 16"/>
          <p:cNvSpPr txBox="1"/>
          <p:nvPr/>
        </p:nvSpPr>
        <p:spPr>
          <a:xfrm>
            <a:off x="3331590" y="3500754"/>
            <a:ext cx="424815" cy="13208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700" b="0" i="0" u="none" strike="noStrike" kern="1200" cap="none" spc="0" normalizeH="0" baseline="0" noProof="0" dirty="0">
                <a:ln>
                  <a:noFill/>
                </a:ln>
                <a:solidFill>
                  <a:srgbClr val="252525"/>
                </a:solidFill>
                <a:effectLst/>
                <a:uLnTx/>
                <a:uFillTx/>
                <a:latin typeface="华文中宋"/>
                <a:ea typeface="+mn-ea"/>
                <a:cs typeface="华文中宋"/>
              </a:rPr>
              <a:t>Worker</a:t>
            </a:r>
            <a:r>
              <a:rPr kumimoji="0" sz="700" b="0" i="0" u="none" strike="noStrike" kern="1200" cap="none" spc="-20" normalizeH="0" baseline="0" noProof="0" dirty="0">
                <a:ln>
                  <a:noFill/>
                </a:ln>
                <a:solidFill>
                  <a:srgbClr val="252525"/>
                </a:solidFill>
                <a:effectLst/>
                <a:uLnTx/>
                <a:uFillTx/>
                <a:latin typeface="华文中宋"/>
                <a:ea typeface="+mn-ea"/>
                <a:cs typeface="华文中宋"/>
              </a:rPr>
              <a:t> </a:t>
            </a:r>
            <a:r>
              <a:rPr kumimoji="0" sz="700" b="0" i="0" u="none" strike="noStrike" kern="1200" cap="none" spc="-50" normalizeH="0" baseline="0" noProof="0" dirty="0">
                <a:ln>
                  <a:noFill/>
                </a:ln>
                <a:solidFill>
                  <a:srgbClr val="252525"/>
                </a:solidFill>
                <a:effectLst/>
                <a:uLnTx/>
                <a:uFillTx/>
                <a:latin typeface="华文中宋"/>
                <a:ea typeface="+mn-ea"/>
                <a:cs typeface="华文中宋"/>
              </a:rPr>
              <a:t>4</a:t>
            </a:r>
            <a:endParaRPr kumimoji="0" sz="700" b="0" i="0" u="none" strike="noStrike" kern="1200" cap="none" spc="0" normalizeH="0" baseline="0" noProof="0">
              <a:ln>
                <a:noFill/>
              </a:ln>
              <a:solidFill>
                <a:prstClr val="black"/>
              </a:solidFill>
              <a:effectLst/>
              <a:uLnTx/>
              <a:uFillTx/>
              <a:latin typeface="华文中宋"/>
              <a:ea typeface="+mn-ea"/>
              <a:cs typeface="华文中宋"/>
            </a:endParaRPr>
          </a:p>
        </p:txBody>
      </p:sp>
      <p:sp>
        <p:nvSpPr>
          <p:cNvPr id="17" name="object 17"/>
          <p:cNvSpPr txBox="1"/>
          <p:nvPr/>
        </p:nvSpPr>
        <p:spPr>
          <a:xfrm>
            <a:off x="764844" y="3966209"/>
            <a:ext cx="455930" cy="238760"/>
          </a:xfrm>
          <a:prstGeom prst="rect">
            <a:avLst/>
          </a:prstGeom>
        </p:spPr>
        <p:txBody>
          <a:bodyPr vert="horz" wrap="square" lIns="0" tIns="12065" rIns="0" bIns="0" rtlCol="0">
            <a:spAutoFit/>
          </a:bodyPr>
          <a:lstStyle/>
          <a:p>
            <a:pPr marL="12700" marR="5080" lvl="0" indent="86360" algn="l" defTabSz="914400" rtl="0" eaLnBrk="1" fontAlgn="auto" latinLnBrk="0" hangingPunct="1">
              <a:lnSpc>
                <a:spcPct val="100000"/>
              </a:lnSpc>
              <a:spcBef>
                <a:spcPts val="95"/>
              </a:spcBef>
              <a:spcAft>
                <a:spcPts val="0"/>
              </a:spcAft>
              <a:buClrTx/>
              <a:buSzTx/>
              <a:buFontTx/>
              <a:buNone/>
              <a:tabLst/>
              <a:defRPr/>
            </a:pPr>
            <a:r>
              <a:rPr kumimoji="0" sz="700" b="0" i="0" u="none" strike="noStrike" kern="1200" cap="none" spc="-10" normalizeH="0" baseline="0" noProof="0" dirty="0">
                <a:ln>
                  <a:noFill/>
                </a:ln>
                <a:solidFill>
                  <a:srgbClr val="252525"/>
                </a:solidFill>
                <a:effectLst/>
                <a:uLnTx/>
                <a:uFillTx/>
                <a:latin typeface="华文中宋"/>
                <a:ea typeface="+mn-ea"/>
                <a:cs typeface="华文中宋"/>
              </a:rPr>
              <a:t>Model dissection</a:t>
            </a:r>
            <a:endParaRPr kumimoji="0" sz="700" b="0" i="0" u="none" strike="noStrike" kern="1200" cap="none" spc="0" normalizeH="0" baseline="0" noProof="0">
              <a:ln>
                <a:noFill/>
              </a:ln>
              <a:solidFill>
                <a:prstClr val="black"/>
              </a:solidFill>
              <a:effectLst/>
              <a:uLnTx/>
              <a:uFillTx/>
              <a:latin typeface="华文中宋"/>
              <a:ea typeface="+mn-ea"/>
              <a:cs typeface="华文中宋"/>
            </a:endParaRPr>
          </a:p>
        </p:txBody>
      </p:sp>
      <p:pic>
        <p:nvPicPr>
          <p:cNvPr id="18" name="object 18"/>
          <p:cNvPicPr/>
          <p:nvPr/>
        </p:nvPicPr>
        <p:blipFill>
          <a:blip r:embed="rId4" cstate="print"/>
          <a:stretch>
            <a:fillRect/>
          </a:stretch>
        </p:blipFill>
        <p:spPr>
          <a:xfrm>
            <a:off x="1284668" y="3383153"/>
            <a:ext cx="1940179" cy="1969198"/>
          </a:xfrm>
          <a:prstGeom prst="rect">
            <a:avLst/>
          </a:prstGeom>
        </p:spPr>
      </p:pic>
      <p:sp>
        <p:nvSpPr>
          <p:cNvPr id="19" name="object 19"/>
          <p:cNvSpPr txBox="1"/>
          <p:nvPr/>
        </p:nvSpPr>
        <p:spPr>
          <a:xfrm>
            <a:off x="1467992" y="5221351"/>
            <a:ext cx="246379" cy="1022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500" b="1" i="0" u="none" strike="noStrike" kern="1200" cap="none" spc="-10" normalizeH="0" baseline="0" noProof="0" dirty="0">
                <a:ln>
                  <a:noFill/>
                </a:ln>
                <a:solidFill>
                  <a:srgbClr val="252525"/>
                </a:solidFill>
                <a:effectLst/>
                <a:uLnTx/>
                <a:uFillTx/>
                <a:latin typeface="微软雅黑"/>
                <a:ea typeface="+mn-ea"/>
                <a:cs typeface="微软雅黑"/>
              </a:rPr>
              <a:t>Batch1</a:t>
            </a:r>
            <a:endParaRPr kumimoji="0" sz="5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20" name="object 20"/>
          <p:cNvSpPr txBox="1"/>
          <p:nvPr/>
        </p:nvSpPr>
        <p:spPr>
          <a:xfrm>
            <a:off x="1507616" y="5145151"/>
            <a:ext cx="516255" cy="10223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tab pos="355600" algn="l"/>
              </a:tabLst>
              <a:defRPr/>
            </a:pPr>
            <a:r>
              <a:rPr kumimoji="0" sz="500" b="1" i="0" u="none" strike="noStrike" kern="1200" cap="none" spc="-20" normalizeH="0" baseline="0" noProof="0" dirty="0">
                <a:ln>
                  <a:noFill/>
                </a:ln>
                <a:solidFill>
                  <a:srgbClr val="252525"/>
                </a:solidFill>
                <a:effectLst/>
                <a:uLnTx/>
                <a:uFillTx/>
                <a:latin typeface="微软雅黑"/>
                <a:ea typeface="+mn-ea"/>
                <a:cs typeface="微软雅黑"/>
              </a:rPr>
              <a:t>Mini</a:t>
            </a:r>
            <a:r>
              <a:rPr kumimoji="0" sz="500" b="1" i="0" u="none" strike="noStrike" kern="1200" cap="none" spc="0" normalizeH="0" baseline="0" noProof="0" dirty="0">
                <a:ln>
                  <a:noFill/>
                </a:ln>
                <a:solidFill>
                  <a:srgbClr val="252525"/>
                </a:solidFill>
                <a:effectLst/>
                <a:uLnTx/>
                <a:uFillTx/>
                <a:latin typeface="微软雅黑"/>
                <a:ea typeface="+mn-ea"/>
                <a:cs typeface="微软雅黑"/>
              </a:rPr>
              <a:t>	</a:t>
            </a:r>
            <a:r>
              <a:rPr kumimoji="0" sz="400" b="1" i="0" u="none" strike="noStrike" kern="1200" cap="none" spc="-10" normalizeH="0" baseline="0" noProof="0" dirty="0">
                <a:ln>
                  <a:noFill/>
                </a:ln>
                <a:solidFill>
                  <a:srgbClr val="252525"/>
                </a:solidFill>
                <a:effectLst/>
                <a:uLnTx/>
                <a:uFillTx/>
                <a:latin typeface="微软雅黑"/>
                <a:ea typeface="+mn-ea"/>
                <a:cs typeface="微软雅黑"/>
              </a:rPr>
              <a:t>Micro</a:t>
            </a:r>
            <a:endParaRPr kumimoji="0" sz="4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21" name="object 21"/>
          <p:cNvSpPr txBox="1"/>
          <p:nvPr/>
        </p:nvSpPr>
        <p:spPr>
          <a:xfrm>
            <a:off x="1838705" y="5219827"/>
            <a:ext cx="200025" cy="8636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400" b="1" i="0" u="none" strike="noStrike" kern="1200" cap="none" spc="-10" normalizeH="0" baseline="0" noProof="0" dirty="0">
                <a:ln>
                  <a:noFill/>
                </a:ln>
                <a:solidFill>
                  <a:srgbClr val="252525"/>
                </a:solidFill>
                <a:effectLst/>
                <a:uLnTx/>
                <a:uFillTx/>
                <a:latin typeface="微软雅黑"/>
                <a:ea typeface="+mn-ea"/>
                <a:cs typeface="微软雅黑"/>
              </a:rPr>
              <a:t>Batch1</a:t>
            </a:r>
            <a:endParaRPr kumimoji="0" sz="4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22" name="object 22"/>
          <p:cNvSpPr txBox="1"/>
          <p:nvPr/>
        </p:nvSpPr>
        <p:spPr>
          <a:xfrm>
            <a:off x="2183129" y="5155819"/>
            <a:ext cx="200025" cy="147320"/>
          </a:xfrm>
          <a:prstGeom prst="rect">
            <a:avLst/>
          </a:prstGeom>
        </p:spPr>
        <p:txBody>
          <a:bodyPr vert="horz" wrap="square" lIns="0" tIns="12065" rIns="0" bIns="0" rtlCol="0">
            <a:spAutoFit/>
          </a:bodyPr>
          <a:lstStyle/>
          <a:p>
            <a:pPr marL="12700" marR="5080" lvl="0" indent="12065" algn="l" defTabSz="914400" rtl="0" eaLnBrk="1" fontAlgn="auto" latinLnBrk="0" hangingPunct="1">
              <a:lnSpc>
                <a:spcPct val="100000"/>
              </a:lnSpc>
              <a:spcBef>
                <a:spcPts val="95"/>
              </a:spcBef>
              <a:spcAft>
                <a:spcPts val="0"/>
              </a:spcAft>
              <a:buClrTx/>
              <a:buSzTx/>
              <a:buFontTx/>
              <a:buNone/>
              <a:tabLst/>
              <a:defRPr/>
            </a:pPr>
            <a:r>
              <a:rPr kumimoji="0" sz="400" b="1" i="0" u="none" strike="noStrike" kern="1200" cap="none" spc="-10" normalizeH="0" baseline="0" noProof="0" dirty="0">
                <a:ln>
                  <a:noFill/>
                </a:ln>
                <a:solidFill>
                  <a:srgbClr val="252525"/>
                </a:solidFill>
                <a:effectLst/>
                <a:uLnTx/>
                <a:uFillTx/>
                <a:latin typeface="微软雅黑"/>
                <a:ea typeface="+mn-ea"/>
                <a:cs typeface="微软雅黑"/>
              </a:rPr>
              <a:t>Micro</a:t>
            </a:r>
            <a:r>
              <a:rPr kumimoji="0" sz="400" b="1" i="0" u="none" strike="noStrike" kern="1200" cap="none" spc="500" normalizeH="0" baseline="0" noProof="0" dirty="0">
                <a:ln>
                  <a:noFill/>
                </a:ln>
                <a:solidFill>
                  <a:srgbClr val="252525"/>
                </a:solidFill>
                <a:effectLst/>
                <a:uLnTx/>
                <a:uFillTx/>
                <a:latin typeface="微软雅黑"/>
                <a:ea typeface="+mn-ea"/>
                <a:cs typeface="微软雅黑"/>
              </a:rPr>
              <a:t> </a:t>
            </a:r>
            <a:r>
              <a:rPr kumimoji="0" sz="400" b="1" i="0" u="none" strike="noStrike" kern="1200" cap="none" spc="-10" normalizeH="0" baseline="0" noProof="0" dirty="0">
                <a:ln>
                  <a:noFill/>
                </a:ln>
                <a:solidFill>
                  <a:srgbClr val="252525"/>
                </a:solidFill>
                <a:effectLst/>
                <a:uLnTx/>
                <a:uFillTx/>
                <a:latin typeface="微软雅黑"/>
                <a:ea typeface="+mn-ea"/>
                <a:cs typeface="微软雅黑"/>
              </a:rPr>
              <a:t>Batch2</a:t>
            </a:r>
            <a:endParaRPr kumimoji="0" sz="4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23" name="object 23"/>
          <p:cNvSpPr txBox="1"/>
          <p:nvPr/>
        </p:nvSpPr>
        <p:spPr>
          <a:xfrm>
            <a:off x="2549144" y="5157978"/>
            <a:ext cx="200025" cy="147320"/>
          </a:xfrm>
          <a:prstGeom prst="rect">
            <a:avLst/>
          </a:prstGeom>
        </p:spPr>
        <p:txBody>
          <a:bodyPr vert="horz" wrap="square" lIns="0" tIns="12065" rIns="0" bIns="0" rtlCol="0">
            <a:spAutoFit/>
          </a:bodyPr>
          <a:lstStyle/>
          <a:p>
            <a:pPr marL="12700" marR="5080" lvl="0" indent="12065" algn="l" defTabSz="914400" rtl="0" eaLnBrk="1" fontAlgn="auto" latinLnBrk="0" hangingPunct="1">
              <a:lnSpc>
                <a:spcPct val="100000"/>
              </a:lnSpc>
              <a:spcBef>
                <a:spcPts val="95"/>
              </a:spcBef>
              <a:spcAft>
                <a:spcPts val="0"/>
              </a:spcAft>
              <a:buClrTx/>
              <a:buSzTx/>
              <a:buFontTx/>
              <a:buNone/>
              <a:tabLst/>
              <a:defRPr/>
            </a:pPr>
            <a:r>
              <a:rPr kumimoji="0" sz="400" b="1" i="0" u="none" strike="noStrike" kern="1200" cap="none" spc="-10" normalizeH="0" baseline="0" noProof="0" dirty="0">
                <a:ln>
                  <a:noFill/>
                </a:ln>
                <a:solidFill>
                  <a:srgbClr val="252525"/>
                </a:solidFill>
                <a:effectLst/>
                <a:uLnTx/>
                <a:uFillTx/>
                <a:latin typeface="微软雅黑"/>
                <a:ea typeface="+mn-ea"/>
                <a:cs typeface="微软雅黑"/>
              </a:rPr>
              <a:t>Micro</a:t>
            </a:r>
            <a:r>
              <a:rPr kumimoji="0" sz="400" b="1" i="0" u="none" strike="noStrike" kern="1200" cap="none" spc="500" normalizeH="0" baseline="0" noProof="0" dirty="0">
                <a:ln>
                  <a:noFill/>
                </a:ln>
                <a:solidFill>
                  <a:srgbClr val="252525"/>
                </a:solidFill>
                <a:effectLst/>
                <a:uLnTx/>
                <a:uFillTx/>
                <a:latin typeface="微软雅黑"/>
                <a:ea typeface="+mn-ea"/>
                <a:cs typeface="微软雅黑"/>
              </a:rPr>
              <a:t> </a:t>
            </a:r>
            <a:r>
              <a:rPr kumimoji="0" sz="400" b="1" i="0" u="none" strike="noStrike" kern="1200" cap="none" spc="-10" normalizeH="0" baseline="0" noProof="0" dirty="0">
                <a:ln>
                  <a:noFill/>
                </a:ln>
                <a:solidFill>
                  <a:srgbClr val="252525"/>
                </a:solidFill>
                <a:effectLst/>
                <a:uLnTx/>
                <a:uFillTx/>
                <a:latin typeface="微软雅黑"/>
                <a:ea typeface="+mn-ea"/>
                <a:cs typeface="微软雅黑"/>
              </a:rPr>
              <a:t>Batch3</a:t>
            </a:r>
            <a:endParaRPr kumimoji="0" sz="4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24" name="object 24"/>
          <p:cNvSpPr txBox="1"/>
          <p:nvPr/>
        </p:nvSpPr>
        <p:spPr>
          <a:xfrm>
            <a:off x="2914650" y="5157292"/>
            <a:ext cx="200025" cy="147320"/>
          </a:xfrm>
          <a:prstGeom prst="rect">
            <a:avLst/>
          </a:prstGeom>
        </p:spPr>
        <p:txBody>
          <a:bodyPr vert="horz" wrap="square" lIns="0" tIns="12065" rIns="0" bIns="0" rtlCol="0">
            <a:spAutoFit/>
          </a:bodyPr>
          <a:lstStyle/>
          <a:p>
            <a:pPr marL="12700" marR="5080" lvl="0" indent="12065" algn="l" defTabSz="914400" rtl="0" eaLnBrk="1" fontAlgn="auto" latinLnBrk="0" hangingPunct="1">
              <a:lnSpc>
                <a:spcPct val="100000"/>
              </a:lnSpc>
              <a:spcBef>
                <a:spcPts val="95"/>
              </a:spcBef>
              <a:spcAft>
                <a:spcPts val="0"/>
              </a:spcAft>
              <a:buClrTx/>
              <a:buSzTx/>
              <a:buFontTx/>
              <a:buNone/>
              <a:tabLst/>
              <a:defRPr/>
            </a:pPr>
            <a:r>
              <a:rPr kumimoji="0" sz="400" b="1" i="0" u="none" strike="noStrike" kern="1200" cap="none" spc="-10" normalizeH="0" baseline="0" noProof="0" dirty="0">
                <a:ln>
                  <a:noFill/>
                </a:ln>
                <a:solidFill>
                  <a:srgbClr val="252525"/>
                </a:solidFill>
                <a:effectLst/>
                <a:uLnTx/>
                <a:uFillTx/>
                <a:latin typeface="微软雅黑"/>
                <a:ea typeface="+mn-ea"/>
                <a:cs typeface="微软雅黑"/>
              </a:rPr>
              <a:t>Micro</a:t>
            </a:r>
            <a:r>
              <a:rPr kumimoji="0" sz="400" b="1" i="0" u="none" strike="noStrike" kern="1200" cap="none" spc="500" normalizeH="0" baseline="0" noProof="0" dirty="0">
                <a:ln>
                  <a:noFill/>
                </a:ln>
                <a:solidFill>
                  <a:srgbClr val="252525"/>
                </a:solidFill>
                <a:effectLst/>
                <a:uLnTx/>
                <a:uFillTx/>
                <a:latin typeface="微软雅黑"/>
                <a:ea typeface="+mn-ea"/>
                <a:cs typeface="微软雅黑"/>
              </a:rPr>
              <a:t> </a:t>
            </a:r>
            <a:r>
              <a:rPr kumimoji="0" sz="400" b="1" i="0" u="none" strike="noStrike" kern="1200" cap="none" spc="-10" normalizeH="0" baseline="0" noProof="0" dirty="0">
                <a:ln>
                  <a:noFill/>
                </a:ln>
                <a:solidFill>
                  <a:srgbClr val="252525"/>
                </a:solidFill>
                <a:effectLst/>
                <a:uLnTx/>
                <a:uFillTx/>
                <a:latin typeface="微软雅黑"/>
                <a:ea typeface="+mn-ea"/>
                <a:cs typeface="微软雅黑"/>
              </a:rPr>
              <a:t>Batch4</a:t>
            </a:r>
            <a:endParaRPr kumimoji="0" sz="4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25" name="object 25"/>
          <p:cNvGrpSpPr/>
          <p:nvPr/>
        </p:nvGrpSpPr>
        <p:grpSpPr>
          <a:xfrm>
            <a:off x="1263777" y="3331845"/>
            <a:ext cx="2017395" cy="1508125"/>
            <a:chOff x="1263777" y="3331845"/>
            <a:chExt cx="2017395" cy="1508125"/>
          </a:xfrm>
        </p:grpSpPr>
        <p:sp>
          <p:nvSpPr>
            <p:cNvPr id="26" name="object 26"/>
            <p:cNvSpPr/>
            <p:nvPr/>
          </p:nvSpPr>
          <p:spPr>
            <a:xfrm>
              <a:off x="1273302" y="4385310"/>
              <a:ext cx="1998345" cy="445134"/>
            </a:xfrm>
            <a:custGeom>
              <a:avLst/>
              <a:gdLst/>
              <a:ahLst/>
              <a:cxnLst/>
              <a:rect l="l" t="t" r="r" b="b"/>
              <a:pathLst>
                <a:path w="1998345" h="445135">
                  <a:moveTo>
                    <a:pt x="0" y="445007"/>
                  </a:moveTo>
                  <a:lnTo>
                    <a:pt x="1997964" y="445007"/>
                  </a:lnTo>
                  <a:lnTo>
                    <a:pt x="1997964" y="0"/>
                  </a:lnTo>
                  <a:lnTo>
                    <a:pt x="0" y="0"/>
                  </a:lnTo>
                  <a:lnTo>
                    <a:pt x="0" y="445007"/>
                  </a:lnTo>
                  <a:close/>
                </a:path>
              </a:pathLst>
            </a:custGeom>
            <a:ln w="19050">
              <a:solidFill>
                <a:srgbClr val="C4D59F"/>
              </a:solidFill>
              <a:prstDash val="lg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27" name="object 27"/>
            <p:cNvSpPr/>
            <p:nvPr/>
          </p:nvSpPr>
          <p:spPr>
            <a:xfrm>
              <a:off x="1273302" y="3341370"/>
              <a:ext cx="1998345" cy="445134"/>
            </a:xfrm>
            <a:custGeom>
              <a:avLst/>
              <a:gdLst/>
              <a:ahLst/>
              <a:cxnLst/>
              <a:rect l="l" t="t" r="r" b="b"/>
              <a:pathLst>
                <a:path w="1998345" h="445135">
                  <a:moveTo>
                    <a:pt x="0" y="445008"/>
                  </a:moveTo>
                  <a:lnTo>
                    <a:pt x="1997964" y="445008"/>
                  </a:lnTo>
                  <a:lnTo>
                    <a:pt x="1997964" y="0"/>
                  </a:lnTo>
                  <a:lnTo>
                    <a:pt x="0" y="0"/>
                  </a:lnTo>
                  <a:lnTo>
                    <a:pt x="0" y="445008"/>
                  </a:lnTo>
                  <a:close/>
                </a:path>
              </a:pathLst>
            </a:custGeom>
            <a:ln w="19050">
              <a:solidFill>
                <a:srgbClr val="8BB3F1"/>
              </a:solidFill>
              <a:prstDash val="lg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28" name="object 28"/>
            <p:cNvSpPr/>
            <p:nvPr/>
          </p:nvSpPr>
          <p:spPr>
            <a:xfrm>
              <a:off x="1273302" y="3853434"/>
              <a:ext cx="1998345" cy="210820"/>
            </a:xfrm>
            <a:custGeom>
              <a:avLst/>
              <a:gdLst/>
              <a:ahLst/>
              <a:cxnLst/>
              <a:rect l="l" t="t" r="r" b="b"/>
              <a:pathLst>
                <a:path w="1998345" h="210820">
                  <a:moveTo>
                    <a:pt x="0" y="210312"/>
                  </a:moveTo>
                  <a:lnTo>
                    <a:pt x="1997964" y="210312"/>
                  </a:lnTo>
                  <a:lnTo>
                    <a:pt x="1997964" y="0"/>
                  </a:lnTo>
                  <a:lnTo>
                    <a:pt x="0" y="0"/>
                  </a:lnTo>
                  <a:lnTo>
                    <a:pt x="0" y="210312"/>
                  </a:lnTo>
                  <a:close/>
                </a:path>
              </a:pathLst>
            </a:custGeom>
            <a:ln w="19050">
              <a:solidFill>
                <a:srgbClr val="FBB803"/>
              </a:solidFill>
              <a:prstDash val="lg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29" name="object 29"/>
            <p:cNvSpPr/>
            <p:nvPr/>
          </p:nvSpPr>
          <p:spPr>
            <a:xfrm>
              <a:off x="1273302" y="4115562"/>
              <a:ext cx="1998345" cy="220979"/>
            </a:xfrm>
            <a:custGeom>
              <a:avLst/>
              <a:gdLst/>
              <a:ahLst/>
              <a:cxnLst/>
              <a:rect l="l" t="t" r="r" b="b"/>
              <a:pathLst>
                <a:path w="1998345" h="220979">
                  <a:moveTo>
                    <a:pt x="0" y="220980"/>
                  </a:moveTo>
                  <a:lnTo>
                    <a:pt x="1997964" y="220980"/>
                  </a:lnTo>
                  <a:lnTo>
                    <a:pt x="1997964" y="0"/>
                  </a:lnTo>
                  <a:lnTo>
                    <a:pt x="0" y="0"/>
                  </a:lnTo>
                  <a:lnTo>
                    <a:pt x="0" y="220980"/>
                  </a:lnTo>
                  <a:close/>
                </a:path>
              </a:pathLst>
            </a:custGeom>
            <a:ln w="19049">
              <a:solidFill>
                <a:srgbClr val="D9948F"/>
              </a:solidFill>
              <a:prstDash val="lg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30" name="object 30"/>
          <p:cNvSpPr txBox="1"/>
          <p:nvPr/>
        </p:nvSpPr>
        <p:spPr>
          <a:xfrm>
            <a:off x="746251" y="5111241"/>
            <a:ext cx="498475" cy="238760"/>
          </a:xfrm>
          <a:prstGeom prst="rect">
            <a:avLst/>
          </a:prstGeom>
        </p:spPr>
        <p:txBody>
          <a:bodyPr vert="horz" wrap="square" lIns="0" tIns="12065" rIns="0" bIns="0" rtlCol="0">
            <a:spAutoFit/>
          </a:bodyPr>
          <a:lstStyle/>
          <a:p>
            <a:pPr marL="12700" marR="5080" lvl="0" indent="132080" algn="l" defTabSz="914400" rtl="0" eaLnBrk="1" fontAlgn="auto" latinLnBrk="0" hangingPunct="1">
              <a:lnSpc>
                <a:spcPct val="100000"/>
              </a:lnSpc>
              <a:spcBef>
                <a:spcPts val="95"/>
              </a:spcBef>
              <a:spcAft>
                <a:spcPts val="0"/>
              </a:spcAft>
              <a:buClrTx/>
              <a:buSzTx/>
              <a:buFontTx/>
              <a:buNone/>
              <a:tabLst/>
              <a:defRPr/>
            </a:pPr>
            <a:r>
              <a:rPr kumimoji="0" sz="700" b="0" i="0" u="none" strike="noStrike" kern="1200" cap="none" spc="-20" normalizeH="0" baseline="0" noProof="0" dirty="0">
                <a:ln>
                  <a:noFill/>
                </a:ln>
                <a:solidFill>
                  <a:srgbClr val="252525"/>
                </a:solidFill>
                <a:effectLst/>
                <a:uLnTx/>
                <a:uFillTx/>
                <a:latin typeface="华文中宋"/>
                <a:ea typeface="+mn-ea"/>
                <a:cs typeface="华文中宋"/>
              </a:rPr>
              <a:t>Data </a:t>
            </a:r>
            <a:r>
              <a:rPr kumimoji="0" sz="700" b="0" i="0" u="none" strike="noStrike" kern="1200" cap="none" spc="-10" normalizeH="0" baseline="0" noProof="0" dirty="0">
                <a:ln>
                  <a:noFill/>
                </a:ln>
                <a:solidFill>
                  <a:srgbClr val="252525"/>
                </a:solidFill>
                <a:effectLst/>
                <a:uLnTx/>
                <a:uFillTx/>
                <a:latin typeface="华文中宋"/>
                <a:ea typeface="+mn-ea"/>
                <a:cs typeface="华文中宋"/>
              </a:rPr>
              <a:t>mini-</a:t>
            </a:r>
            <a:r>
              <a:rPr kumimoji="0" sz="700" b="0" i="0" u="none" strike="noStrike" kern="1200" cap="none" spc="-20" normalizeH="0" baseline="0" noProof="0" dirty="0">
                <a:ln>
                  <a:noFill/>
                </a:ln>
                <a:solidFill>
                  <a:srgbClr val="252525"/>
                </a:solidFill>
                <a:effectLst/>
                <a:uLnTx/>
                <a:uFillTx/>
                <a:latin typeface="华文中宋"/>
                <a:ea typeface="+mn-ea"/>
                <a:cs typeface="华文中宋"/>
              </a:rPr>
              <a:t>batch</a:t>
            </a:r>
            <a:endParaRPr kumimoji="0" sz="700" b="0" i="0" u="none" strike="noStrike" kern="1200" cap="none" spc="0" normalizeH="0" baseline="0" noProof="0">
              <a:ln>
                <a:noFill/>
              </a:ln>
              <a:solidFill>
                <a:prstClr val="black"/>
              </a:solidFill>
              <a:effectLst/>
              <a:uLnTx/>
              <a:uFillTx/>
              <a:latin typeface="华文中宋"/>
              <a:ea typeface="+mn-ea"/>
              <a:cs typeface="华文中宋"/>
            </a:endParaRPr>
          </a:p>
        </p:txBody>
      </p:sp>
      <p:sp>
        <p:nvSpPr>
          <p:cNvPr id="31" name="object 31"/>
          <p:cNvSpPr txBox="1"/>
          <p:nvPr/>
        </p:nvSpPr>
        <p:spPr>
          <a:xfrm>
            <a:off x="2411983" y="4863465"/>
            <a:ext cx="908050" cy="14795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0" normalizeH="0" baseline="0" noProof="0" dirty="0">
                <a:ln>
                  <a:noFill/>
                </a:ln>
                <a:solidFill>
                  <a:srgbClr val="252525"/>
                </a:solidFill>
                <a:effectLst/>
                <a:uLnTx/>
                <a:uFillTx/>
                <a:latin typeface="华文中宋"/>
                <a:ea typeface="+mn-ea"/>
                <a:cs typeface="华文中宋"/>
              </a:rPr>
              <a:t>Pipeline</a:t>
            </a:r>
            <a:r>
              <a:rPr kumimoji="0" sz="800" b="0" i="0" u="none" strike="noStrike" kern="1200" cap="none" spc="-45" normalizeH="0" baseline="0" noProof="0" dirty="0">
                <a:ln>
                  <a:noFill/>
                </a:ln>
                <a:solidFill>
                  <a:srgbClr val="252525"/>
                </a:solidFill>
                <a:effectLst/>
                <a:uLnTx/>
                <a:uFillTx/>
                <a:latin typeface="华文中宋"/>
                <a:ea typeface="+mn-ea"/>
                <a:cs typeface="华文中宋"/>
              </a:rPr>
              <a:t> </a:t>
            </a:r>
            <a:r>
              <a:rPr kumimoji="0" sz="800" b="0" i="0" u="none" strike="noStrike" kern="1200" cap="none" spc="0" normalizeH="0" baseline="0" noProof="0" dirty="0">
                <a:ln>
                  <a:noFill/>
                </a:ln>
                <a:solidFill>
                  <a:srgbClr val="252525"/>
                </a:solidFill>
                <a:effectLst/>
                <a:uLnTx/>
                <a:uFillTx/>
                <a:latin typeface="华文中宋"/>
                <a:ea typeface="+mn-ea"/>
                <a:cs typeface="华文中宋"/>
              </a:rPr>
              <a:t>data</a:t>
            </a:r>
            <a:r>
              <a:rPr kumimoji="0" sz="800" b="0" i="0" u="none" strike="noStrike" kern="1200" cap="none" spc="-20" normalizeH="0" baseline="0" noProof="0" dirty="0">
                <a:ln>
                  <a:noFill/>
                </a:ln>
                <a:solidFill>
                  <a:srgbClr val="252525"/>
                </a:solidFill>
                <a:effectLst/>
                <a:uLnTx/>
                <a:uFillTx/>
                <a:latin typeface="华文中宋"/>
                <a:ea typeface="+mn-ea"/>
                <a:cs typeface="华文中宋"/>
              </a:rPr>
              <a:t> load</a:t>
            </a:r>
            <a:endParaRPr kumimoji="0" sz="800" b="0" i="0" u="none" strike="noStrike" kern="1200" cap="none" spc="0" normalizeH="0" baseline="0" noProof="0">
              <a:ln>
                <a:noFill/>
              </a:ln>
              <a:solidFill>
                <a:prstClr val="black"/>
              </a:solidFill>
              <a:effectLst/>
              <a:uLnTx/>
              <a:uFillTx/>
              <a:latin typeface="华文中宋"/>
              <a:ea typeface="+mn-ea"/>
              <a:cs typeface="华文中宋"/>
            </a:endParaRPr>
          </a:p>
        </p:txBody>
      </p:sp>
      <p:grpSp>
        <p:nvGrpSpPr>
          <p:cNvPr id="32" name="object 32"/>
          <p:cNvGrpSpPr/>
          <p:nvPr/>
        </p:nvGrpSpPr>
        <p:grpSpPr>
          <a:xfrm>
            <a:off x="1962721" y="2977705"/>
            <a:ext cx="643890" cy="316230"/>
            <a:chOff x="1962721" y="2977705"/>
            <a:chExt cx="643890" cy="316230"/>
          </a:xfrm>
        </p:grpSpPr>
        <p:sp>
          <p:nvSpPr>
            <p:cNvPr id="33" name="object 33"/>
            <p:cNvSpPr/>
            <p:nvPr/>
          </p:nvSpPr>
          <p:spPr>
            <a:xfrm>
              <a:off x="1967483" y="2982467"/>
              <a:ext cx="634365" cy="306705"/>
            </a:xfrm>
            <a:custGeom>
              <a:avLst/>
              <a:gdLst/>
              <a:ahLst/>
              <a:cxnLst/>
              <a:rect l="l" t="t" r="r" b="b"/>
              <a:pathLst>
                <a:path w="634364" h="306704">
                  <a:moveTo>
                    <a:pt x="316992" y="0"/>
                  </a:moveTo>
                  <a:lnTo>
                    <a:pt x="0" y="153162"/>
                  </a:lnTo>
                  <a:lnTo>
                    <a:pt x="158496" y="153162"/>
                  </a:lnTo>
                  <a:lnTo>
                    <a:pt x="158496" y="306324"/>
                  </a:lnTo>
                  <a:lnTo>
                    <a:pt x="475488" y="306324"/>
                  </a:lnTo>
                  <a:lnTo>
                    <a:pt x="475488" y="153162"/>
                  </a:lnTo>
                  <a:lnTo>
                    <a:pt x="633984" y="153162"/>
                  </a:lnTo>
                  <a:lnTo>
                    <a:pt x="316992" y="0"/>
                  </a:lnTo>
                  <a:close/>
                </a:path>
              </a:pathLst>
            </a:custGeom>
            <a:solidFill>
              <a:srgbClr val="538A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34" name="object 34"/>
            <p:cNvSpPr/>
            <p:nvPr/>
          </p:nvSpPr>
          <p:spPr>
            <a:xfrm>
              <a:off x="1967483" y="2982467"/>
              <a:ext cx="634365" cy="306705"/>
            </a:xfrm>
            <a:custGeom>
              <a:avLst/>
              <a:gdLst/>
              <a:ahLst/>
              <a:cxnLst/>
              <a:rect l="l" t="t" r="r" b="b"/>
              <a:pathLst>
                <a:path w="634364" h="306704">
                  <a:moveTo>
                    <a:pt x="633984" y="153162"/>
                  </a:moveTo>
                  <a:lnTo>
                    <a:pt x="475488" y="153162"/>
                  </a:lnTo>
                  <a:lnTo>
                    <a:pt x="475488" y="306324"/>
                  </a:lnTo>
                  <a:lnTo>
                    <a:pt x="158496" y="306324"/>
                  </a:lnTo>
                  <a:lnTo>
                    <a:pt x="158496" y="153162"/>
                  </a:lnTo>
                  <a:lnTo>
                    <a:pt x="0" y="153162"/>
                  </a:lnTo>
                  <a:lnTo>
                    <a:pt x="316992" y="0"/>
                  </a:lnTo>
                  <a:lnTo>
                    <a:pt x="633984" y="153162"/>
                  </a:lnTo>
                  <a:close/>
                </a:path>
              </a:pathLst>
            </a:custGeom>
            <a:ln w="9525">
              <a:solidFill>
                <a:srgbClr val="25252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35" name="object 35"/>
          <p:cNvSpPr txBox="1"/>
          <p:nvPr/>
        </p:nvSpPr>
        <p:spPr>
          <a:xfrm>
            <a:off x="1379347" y="2988945"/>
            <a:ext cx="501015" cy="299720"/>
          </a:xfrm>
          <a:prstGeom prst="rect">
            <a:avLst/>
          </a:prstGeom>
        </p:spPr>
        <p:txBody>
          <a:bodyPr vert="horz" wrap="square" lIns="0" tIns="12700" rIns="0" bIns="0" rtlCol="0">
            <a:spAutoFit/>
          </a:bodyPr>
          <a:lstStyle/>
          <a:p>
            <a:pPr marL="40005" marR="5080" lvl="0" indent="-27940" algn="l" defTabSz="914400" rtl="0" eaLnBrk="1" fontAlgn="auto" latinLnBrk="0" hangingPunct="1">
              <a:lnSpc>
                <a:spcPct val="100000"/>
              </a:lnSpc>
              <a:spcBef>
                <a:spcPts val="100"/>
              </a:spcBef>
              <a:spcAft>
                <a:spcPts val="0"/>
              </a:spcAft>
              <a:buClrTx/>
              <a:buSzTx/>
              <a:buFontTx/>
              <a:buNone/>
              <a:tabLst/>
              <a:defRPr/>
            </a:pPr>
            <a:r>
              <a:rPr kumimoji="0" sz="600" b="0" i="0" u="none" strike="noStrike" kern="1200" cap="none" spc="0" normalizeH="0" baseline="0" noProof="0" dirty="0">
                <a:ln>
                  <a:noFill/>
                </a:ln>
                <a:solidFill>
                  <a:srgbClr val="252525"/>
                </a:solidFill>
                <a:effectLst/>
                <a:uLnTx/>
                <a:uFillTx/>
                <a:latin typeface="华文中宋"/>
                <a:ea typeface="+mn-ea"/>
                <a:cs typeface="华文中宋"/>
              </a:rPr>
              <a:t>Forward </a:t>
            </a:r>
            <a:r>
              <a:rPr kumimoji="0" sz="600" b="0" i="0" u="none" strike="noStrike" kern="1200" cap="none" spc="-25" normalizeH="0" baseline="0" noProof="0" dirty="0">
                <a:ln>
                  <a:noFill/>
                </a:ln>
                <a:solidFill>
                  <a:srgbClr val="252525"/>
                </a:solidFill>
                <a:effectLst/>
                <a:uLnTx/>
                <a:uFillTx/>
                <a:latin typeface="华文中宋"/>
                <a:ea typeface="+mn-ea"/>
                <a:cs typeface="华文中宋"/>
              </a:rPr>
              <a:t>and</a:t>
            </a:r>
            <a:r>
              <a:rPr kumimoji="0" sz="600" b="0" i="0" u="none" strike="noStrike" kern="1200" cap="none" spc="500" normalizeH="0" baseline="0" noProof="0" dirty="0">
                <a:ln>
                  <a:noFill/>
                </a:ln>
                <a:solidFill>
                  <a:srgbClr val="252525"/>
                </a:solidFill>
                <a:effectLst/>
                <a:uLnTx/>
                <a:uFillTx/>
                <a:latin typeface="华文中宋"/>
                <a:ea typeface="+mn-ea"/>
                <a:cs typeface="华文中宋"/>
              </a:rPr>
              <a:t> </a:t>
            </a:r>
            <a:r>
              <a:rPr kumimoji="0" sz="600" b="0" i="0" u="none" strike="noStrike" kern="1200" cap="none" spc="-10" normalizeH="0" baseline="0" noProof="0" dirty="0">
                <a:ln>
                  <a:noFill/>
                </a:ln>
                <a:solidFill>
                  <a:srgbClr val="252525"/>
                </a:solidFill>
                <a:effectLst/>
                <a:uLnTx/>
                <a:uFillTx/>
                <a:latin typeface="华文中宋"/>
                <a:ea typeface="+mn-ea"/>
                <a:cs typeface="华文中宋"/>
              </a:rPr>
              <a:t>Backward</a:t>
            </a:r>
            <a:r>
              <a:rPr kumimoji="0" sz="600" b="0" i="0" u="none" strike="noStrike" kern="1200" cap="none" spc="500" normalizeH="0" baseline="0" noProof="0" dirty="0">
                <a:ln>
                  <a:noFill/>
                </a:ln>
                <a:solidFill>
                  <a:srgbClr val="252525"/>
                </a:solidFill>
                <a:effectLst/>
                <a:uLnTx/>
                <a:uFillTx/>
                <a:latin typeface="华文中宋"/>
                <a:ea typeface="+mn-ea"/>
                <a:cs typeface="华文中宋"/>
              </a:rPr>
              <a:t> </a:t>
            </a:r>
            <a:r>
              <a:rPr kumimoji="0" sz="600" b="0" i="0" u="none" strike="noStrike" kern="1200" cap="none" spc="-10" normalizeH="0" baseline="0" noProof="0" dirty="0">
                <a:ln>
                  <a:noFill/>
                </a:ln>
                <a:solidFill>
                  <a:srgbClr val="252525"/>
                </a:solidFill>
                <a:effectLst/>
                <a:uLnTx/>
                <a:uFillTx/>
                <a:latin typeface="华文中宋"/>
                <a:ea typeface="+mn-ea"/>
                <a:cs typeface="华文中宋"/>
              </a:rPr>
              <a:t>propagation</a:t>
            </a:r>
            <a:endParaRPr kumimoji="0" sz="600" b="0" i="0" u="none" strike="noStrike" kern="1200" cap="none" spc="0" normalizeH="0" baseline="0" noProof="0">
              <a:ln>
                <a:noFill/>
              </a:ln>
              <a:solidFill>
                <a:prstClr val="black"/>
              </a:solidFill>
              <a:effectLst/>
              <a:uLnTx/>
              <a:uFillTx/>
              <a:latin typeface="华文中宋"/>
              <a:ea typeface="+mn-ea"/>
              <a:cs typeface="华文中宋"/>
            </a:endParaRPr>
          </a:p>
        </p:txBody>
      </p:sp>
      <p:grpSp>
        <p:nvGrpSpPr>
          <p:cNvPr id="36" name="object 36"/>
          <p:cNvGrpSpPr/>
          <p:nvPr/>
        </p:nvGrpSpPr>
        <p:grpSpPr>
          <a:xfrm>
            <a:off x="829055" y="1738883"/>
            <a:ext cx="9372600" cy="1153795"/>
            <a:chOff x="829055" y="1738883"/>
            <a:chExt cx="9372600" cy="1153795"/>
          </a:xfrm>
        </p:grpSpPr>
        <p:sp>
          <p:nvSpPr>
            <p:cNvPr id="37" name="object 37"/>
            <p:cNvSpPr/>
            <p:nvPr/>
          </p:nvSpPr>
          <p:spPr>
            <a:xfrm>
              <a:off x="829056" y="1738883"/>
              <a:ext cx="9372600" cy="1153795"/>
            </a:xfrm>
            <a:custGeom>
              <a:avLst/>
              <a:gdLst/>
              <a:ahLst/>
              <a:cxnLst/>
              <a:rect l="l" t="t" r="r" b="b"/>
              <a:pathLst>
                <a:path w="9372600" h="1153795">
                  <a:moveTo>
                    <a:pt x="9363456" y="667512"/>
                  </a:moveTo>
                  <a:lnTo>
                    <a:pt x="0" y="667512"/>
                  </a:lnTo>
                  <a:lnTo>
                    <a:pt x="0" y="1153668"/>
                  </a:lnTo>
                  <a:lnTo>
                    <a:pt x="9363456" y="1153668"/>
                  </a:lnTo>
                  <a:lnTo>
                    <a:pt x="9363456" y="667512"/>
                  </a:lnTo>
                  <a:close/>
                </a:path>
                <a:path w="9372600" h="1153795">
                  <a:moveTo>
                    <a:pt x="9372600" y="0"/>
                  </a:moveTo>
                  <a:lnTo>
                    <a:pt x="10668" y="0"/>
                  </a:lnTo>
                  <a:lnTo>
                    <a:pt x="10668" y="486156"/>
                  </a:lnTo>
                  <a:lnTo>
                    <a:pt x="9372600" y="486156"/>
                  </a:lnTo>
                  <a:lnTo>
                    <a:pt x="9372600" y="0"/>
                  </a:lnTo>
                  <a:close/>
                </a:path>
              </a:pathLst>
            </a:custGeom>
            <a:solidFill>
              <a:srgbClr val="F1F1F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38" name="object 38"/>
            <p:cNvSpPr/>
            <p:nvPr/>
          </p:nvSpPr>
          <p:spPr>
            <a:xfrm>
              <a:off x="1975103" y="1853183"/>
              <a:ext cx="1164590" cy="292735"/>
            </a:xfrm>
            <a:custGeom>
              <a:avLst/>
              <a:gdLst/>
              <a:ahLst/>
              <a:cxnLst/>
              <a:rect l="l" t="t" r="r" b="b"/>
              <a:pathLst>
                <a:path w="1164589" h="292735">
                  <a:moveTo>
                    <a:pt x="1115568" y="0"/>
                  </a:moveTo>
                  <a:lnTo>
                    <a:pt x="48768" y="0"/>
                  </a:lnTo>
                  <a:lnTo>
                    <a:pt x="29789" y="3833"/>
                  </a:lnTo>
                  <a:lnTo>
                    <a:pt x="14287" y="14287"/>
                  </a:lnTo>
                  <a:lnTo>
                    <a:pt x="3833" y="29789"/>
                  </a:lnTo>
                  <a:lnTo>
                    <a:pt x="0" y="48767"/>
                  </a:lnTo>
                  <a:lnTo>
                    <a:pt x="0" y="243839"/>
                  </a:lnTo>
                  <a:lnTo>
                    <a:pt x="3833" y="262818"/>
                  </a:lnTo>
                  <a:lnTo>
                    <a:pt x="14287" y="278320"/>
                  </a:lnTo>
                  <a:lnTo>
                    <a:pt x="29789" y="288774"/>
                  </a:lnTo>
                  <a:lnTo>
                    <a:pt x="48768" y="292607"/>
                  </a:lnTo>
                  <a:lnTo>
                    <a:pt x="1115568" y="292607"/>
                  </a:lnTo>
                  <a:lnTo>
                    <a:pt x="1134546" y="288774"/>
                  </a:lnTo>
                  <a:lnTo>
                    <a:pt x="1150048" y="278320"/>
                  </a:lnTo>
                  <a:lnTo>
                    <a:pt x="1160502" y="262818"/>
                  </a:lnTo>
                  <a:lnTo>
                    <a:pt x="1164335" y="243839"/>
                  </a:lnTo>
                  <a:lnTo>
                    <a:pt x="1164335" y="48767"/>
                  </a:lnTo>
                  <a:lnTo>
                    <a:pt x="1160502" y="29789"/>
                  </a:lnTo>
                  <a:lnTo>
                    <a:pt x="1150048" y="14287"/>
                  </a:lnTo>
                  <a:lnTo>
                    <a:pt x="1134546" y="3833"/>
                  </a:lnTo>
                  <a:lnTo>
                    <a:pt x="1115568" y="0"/>
                  </a:lnTo>
                  <a:close/>
                </a:path>
              </a:pathLst>
            </a:custGeom>
            <a:solidFill>
              <a:srgbClr val="5587B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grpSp>
        <p:nvGrpSpPr>
          <p:cNvPr id="39" name="object 39"/>
          <p:cNvGrpSpPr/>
          <p:nvPr/>
        </p:nvGrpSpPr>
        <p:grpSpPr>
          <a:xfrm>
            <a:off x="839724" y="1062227"/>
            <a:ext cx="9362440" cy="486409"/>
            <a:chOff x="839724" y="1062227"/>
            <a:chExt cx="9362440" cy="486409"/>
          </a:xfrm>
        </p:grpSpPr>
        <p:sp>
          <p:nvSpPr>
            <p:cNvPr id="40" name="object 40"/>
            <p:cNvSpPr/>
            <p:nvPr/>
          </p:nvSpPr>
          <p:spPr>
            <a:xfrm>
              <a:off x="839724" y="1062227"/>
              <a:ext cx="9362440" cy="486409"/>
            </a:xfrm>
            <a:custGeom>
              <a:avLst/>
              <a:gdLst/>
              <a:ahLst/>
              <a:cxnLst/>
              <a:rect l="l" t="t" r="r" b="b"/>
              <a:pathLst>
                <a:path w="9362440" h="486409">
                  <a:moveTo>
                    <a:pt x="9361932" y="0"/>
                  </a:moveTo>
                  <a:lnTo>
                    <a:pt x="0" y="0"/>
                  </a:lnTo>
                  <a:lnTo>
                    <a:pt x="0" y="486156"/>
                  </a:lnTo>
                  <a:lnTo>
                    <a:pt x="9361932" y="486156"/>
                  </a:lnTo>
                  <a:lnTo>
                    <a:pt x="9361932" y="0"/>
                  </a:lnTo>
                  <a:close/>
                </a:path>
              </a:pathLst>
            </a:custGeom>
            <a:solidFill>
              <a:srgbClr val="F1F1F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41" name="object 41"/>
            <p:cNvSpPr/>
            <p:nvPr/>
          </p:nvSpPr>
          <p:spPr>
            <a:xfrm>
              <a:off x="1975104" y="1171955"/>
              <a:ext cx="3915410" cy="292735"/>
            </a:xfrm>
            <a:custGeom>
              <a:avLst/>
              <a:gdLst/>
              <a:ahLst/>
              <a:cxnLst/>
              <a:rect l="l" t="t" r="r" b="b"/>
              <a:pathLst>
                <a:path w="3915410" h="292734">
                  <a:moveTo>
                    <a:pt x="1164336" y="48768"/>
                  </a:moveTo>
                  <a:lnTo>
                    <a:pt x="1160500" y="29794"/>
                  </a:lnTo>
                  <a:lnTo>
                    <a:pt x="1150048" y="14287"/>
                  </a:lnTo>
                  <a:lnTo>
                    <a:pt x="1134541" y="3835"/>
                  </a:lnTo>
                  <a:lnTo>
                    <a:pt x="1115568" y="0"/>
                  </a:lnTo>
                  <a:lnTo>
                    <a:pt x="48768" y="0"/>
                  </a:lnTo>
                  <a:lnTo>
                    <a:pt x="29781" y="3835"/>
                  </a:lnTo>
                  <a:lnTo>
                    <a:pt x="14287" y="14300"/>
                  </a:lnTo>
                  <a:lnTo>
                    <a:pt x="3822" y="29794"/>
                  </a:lnTo>
                  <a:lnTo>
                    <a:pt x="0" y="48768"/>
                  </a:lnTo>
                  <a:lnTo>
                    <a:pt x="0" y="243840"/>
                  </a:lnTo>
                  <a:lnTo>
                    <a:pt x="3822" y="262826"/>
                  </a:lnTo>
                  <a:lnTo>
                    <a:pt x="14287" y="278320"/>
                  </a:lnTo>
                  <a:lnTo>
                    <a:pt x="29781" y="288785"/>
                  </a:lnTo>
                  <a:lnTo>
                    <a:pt x="48768" y="292608"/>
                  </a:lnTo>
                  <a:lnTo>
                    <a:pt x="1115568" y="292608"/>
                  </a:lnTo>
                  <a:lnTo>
                    <a:pt x="1134541" y="288785"/>
                  </a:lnTo>
                  <a:lnTo>
                    <a:pt x="1150048" y="278320"/>
                  </a:lnTo>
                  <a:lnTo>
                    <a:pt x="1160500" y="262826"/>
                  </a:lnTo>
                  <a:lnTo>
                    <a:pt x="1164336" y="243840"/>
                  </a:lnTo>
                  <a:lnTo>
                    <a:pt x="1164336" y="48768"/>
                  </a:lnTo>
                  <a:close/>
                </a:path>
                <a:path w="3915410" h="292734">
                  <a:moveTo>
                    <a:pt x="2538984" y="48768"/>
                  </a:moveTo>
                  <a:lnTo>
                    <a:pt x="2535148" y="29794"/>
                  </a:lnTo>
                  <a:lnTo>
                    <a:pt x="2524696" y="14287"/>
                  </a:lnTo>
                  <a:lnTo>
                    <a:pt x="2509189" y="3835"/>
                  </a:lnTo>
                  <a:lnTo>
                    <a:pt x="2490216" y="0"/>
                  </a:lnTo>
                  <a:lnTo>
                    <a:pt x="1424940" y="0"/>
                  </a:lnTo>
                  <a:lnTo>
                    <a:pt x="1405953" y="3835"/>
                  </a:lnTo>
                  <a:lnTo>
                    <a:pt x="1390459" y="14300"/>
                  </a:lnTo>
                  <a:lnTo>
                    <a:pt x="1379994" y="29794"/>
                  </a:lnTo>
                  <a:lnTo>
                    <a:pt x="1376172" y="48768"/>
                  </a:lnTo>
                  <a:lnTo>
                    <a:pt x="1376172" y="243840"/>
                  </a:lnTo>
                  <a:lnTo>
                    <a:pt x="1379994" y="262826"/>
                  </a:lnTo>
                  <a:lnTo>
                    <a:pt x="1390459" y="278320"/>
                  </a:lnTo>
                  <a:lnTo>
                    <a:pt x="1405953" y="288785"/>
                  </a:lnTo>
                  <a:lnTo>
                    <a:pt x="1424940" y="292608"/>
                  </a:lnTo>
                  <a:lnTo>
                    <a:pt x="2490216" y="292608"/>
                  </a:lnTo>
                  <a:lnTo>
                    <a:pt x="2509189" y="288785"/>
                  </a:lnTo>
                  <a:lnTo>
                    <a:pt x="2524696" y="278320"/>
                  </a:lnTo>
                  <a:lnTo>
                    <a:pt x="2535148" y="262826"/>
                  </a:lnTo>
                  <a:lnTo>
                    <a:pt x="2538984" y="243840"/>
                  </a:lnTo>
                  <a:lnTo>
                    <a:pt x="2538984" y="48768"/>
                  </a:lnTo>
                  <a:close/>
                </a:path>
                <a:path w="3915410" h="292734">
                  <a:moveTo>
                    <a:pt x="3915156" y="48768"/>
                  </a:moveTo>
                  <a:lnTo>
                    <a:pt x="3911320" y="29794"/>
                  </a:lnTo>
                  <a:lnTo>
                    <a:pt x="3900855" y="14287"/>
                  </a:lnTo>
                  <a:lnTo>
                    <a:pt x="3885361" y="3835"/>
                  </a:lnTo>
                  <a:lnTo>
                    <a:pt x="3866388" y="0"/>
                  </a:lnTo>
                  <a:lnTo>
                    <a:pt x="2801112" y="0"/>
                  </a:lnTo>
                  <a:lnTo>
                    <a:pt x="2782125" y="3835"/>
                  </a:lnTo>
                  <a:lnTo>
                    <a:pt x="2766631" y="14300"/>
                  </a:lnTo>
                  <a:lnTo>
                    <a:pt x="2756166" y="29794"/>
                  </a:lnTo>
                  <a:lnTo>
                    <a:pt x="2752344" y="48768"/>
                  </a:lnTo>
                  <a:lnTo>
                    <a:pt x="2752344" y="243840"/>
                  </a:lnTo>
                  <a:lnTo>
                    <a:pt x="2756166" y="262826"/>
                  </a:lnTo>
                  <a:lnTo>
                    <a:pt x="2766631" y="278320"/>
                  </a:lnTo>
                  <a:lnTo>
                    <a:pt x="2782125" y="288785"/>
                  </a:lnTo>
                  <a:lnTo>
                    <a:pt x="2801112" y="292608"/>
                  </a:lnTo>
                  <a:lnTo>
                    <a:pt x="3866388" y="292608"/>
                  </a:lnTo>
                  <a:lnTo>
                    <a:pt x="3885361" y="288785"/>
                  </a:lnTo>
                  <a:lnTo>
                    <a:pt x="3900868" y="278320"/>
                  </a:lnTo>
                  <a:lnTo>
                    <a:pt x="3911320" y="262826"/>
                  </a:lnTo>
                  <a:lnTo>
                    <a:pt x="3915156" y="243840"/>
                  </a:lnTo>
                  <a:lnTo>
                    <a:pt x="3915156" y="48768"/>
                  </a:lnTo>
                  <a:close/>
                </a:path>
              </a:pathLst>
            </a:custGeom>
            <a:solidFill>
              <a:srgbClr val="5587B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42" name="object 42"/>
            <p:cNvSpPr/>
            <p:nvPr/>
          </p:nvSpPr>
          <p:spPr>
            <a:xfrm>
              <a:off x="6117336" y="1171955"/>
              <a:ext cx="3915410" cy="292735"/>
            </a:xfrm>
            <a:custGeom>
              <a:avLst/>
              <a:gdLst/>
              <a:ahLst/>
              <a:cxnLst/>
              <a:rect l="l" t="t" r="r" b="b"/>
              <a:pathLst>
                <a:path w="3915409" h="292734">
                  <a:moveTo>
                    <a:pt x="1162812" y="48768"/>
                  </a:moveTo>
                  <a:lnTo>
                    <a:pt x="1158976" y="29794"/>
                  </a:lnTo>
                  <a:lnTo>
                    <a:pt x="1148524" y="14287"/>
                  </a:lnTo>
                  <a:lnTo>
                    <a:pt x="1133017" y="3835"/>
                  </a:lnTo>
                  <a:lnTo>
                    <a:pt x="1114044" y="0"/>
                  </a:lnTo>
                  <a:lnTo>
                    <a:pt x="48768" y="0"/>
                  </a:lnTo>
                  <a:lnTo>
                    <a:pt x="29781" y="3835"/>
                  </a:lnTo>
                  <a:lnTo>
                    <a:pt x="14287" y="14300"/>
                  </a:lnTo>
                  <a:lnTo>
                    <a:pt x="3822" y="29794"/>
                  </a:lnTo>
                  <a:lnTo>
                    <a:pt x="0" y="48768"/>
                  </a:lnTo>
                  <a:lnTo>
                    <a:pt x="0" y="243840"/>
                  </a:lnTo>
                  <a:lnTo>
                    <a:pt x="3822" y="262826"/>
                  </a:lnTo>
                  <a:lnTo>
                    <a:pt x="14287" y="278320"/>
                  </a:lnTo>
                  <a:lnTo>
                    <a:pt x="29781" y="288785"/>
                  </a:lnTo>
                  <a:lnTo>
                    <a:pt x="48768" y="292608"/>
                  </a:lnTo>
                  <a:lnTo>
                    <a:pt x="1114044" y="292608"/>
                  </a:lnTo>
                  <a:lnTo>
                    <a:pt x="1133017" y="288785"/>
                  </a:lnTo>
                  <a:lnTo>
                    <a:pt x="1148524" y="278320"/>
                  </a:lnTo>
                  <a:lnTo>
                    <a:pt x="1158976" y="262826"/>
                  </a:lnTo>
                  <a:lnTo>
                    <a:pt x="1162812" y="243840"/>
                  </a:lnTo>
                  <a:lnTo>
                    <a:pt x="1162812" y="48768"/>
                  </a:lnTo>
                  <a:close/>
                </a:path>
                <a:path w="3915409" h="292734">
                  <a:moveTo>
                    <a:pt x="2538984" y="48768"/>
                  </a:moveTo>
                  <a:lnTo>
                    <a:pt x="2535148" y="29794"/>
                  </a:lnTo>
                  <a:lnTo>
                    <a:pt x="2524696" y="14287"/>
                  </a:lnTo>
                  <a:lnTo>
                    <a:pt x="2509189" y="3835"/>
                  </a:lnTo>
                  <a:lnTo>
                    <a:pt x="2490216" y="0"/>
                  </a:lnTo>
                  <a:lnTo>
                    <a:pt x="1424940" y="0"/>
                  </a:lnTo>
                  <a:lnTo>
                    <a:pt x="1405953" y="3835"/>
                  </a:lnTo>
                  <a:lnTo>
                    <a:pt x="1390459" y="14300"/>
                  </a:lnTo>
                  <a:lnTo>
                    <a:pt x="1379994" y="29794"/>
                  </a:lnTo>
                  <a:lnTo>
                    <a:pt x="1376172" y="48768"/>
                  </a:lnTo>
                  <a:lnTo>
                    <a:pt x="1376172" y="243840"/>
                  </a:lnTo>
                  <a:lnTo>
                    <a:pt x="1379994" y="262826"/>
                  </a:lnTo>
                  <a:lnTo>
                    <a:pt x="1390459" y="278320"/>
                  </a:lnTo>
                  <a:lnTo>
                    <a:pt x="1405953" y="288785"/>
                  </a:lnTo>
                  <a:lnTo>
                    <a:pt x="1424940" y="292608"/>
                  </a:lnTo>
                  <a:lnTo>
                    <a:pt x="2490216" y="292608"/>
                  </a:lnTo>
                  <a:lnTo>
                    <a:pt x="2509189" y="288785"/>
                  </a:lnTo>
                  <a:lnTo>
                    <a:pt x="2524696" y="278320"/>
                  </a:lnTo>
                  <a:lnTo>
                    <a:pt x="2535148" y="262826"/>
                  </a:lnTo>
                  <a:lnTo>
                    <a:pt x="2538984" y="243840"/>
                  </a:lnTo>
                  <a:lnTo>
                    <a:pt x="2538984" y="48768"/>
                  </a:lnTo>
                  <a:close/>
                </a:path>
                <a:path w="3915409" h="292734">
                  <a:moveTo>
                    <a:pt x="3915156" y="48768"/>
                  </a:moveTo>
                  <a:lnTo>
                    <a:pt x="3911320" y="29794"/>
                  </a:lnTo>
                  <a:lnTo>
                    <a:pt x="3900868" y="14287"/>
                  </a:lnTo>
                  <a:lnTo>
                    <a:pt x="3885361" y="3835"/>
                  </a:lnTo>
                  <a:lnTo>
                    <a:pt x="3866388" y="0"/>
                  </a:lnTo>
                  <a:lnTo>
                    <a:pt x="2801112" y="0"/>
                  </a:lnTo>
                  <a:lnTo>
                    <a:pt x="2782125" y="3835"/>
                  </a:lnTo>
                  <a:lnTo>
                    <a:pt x="2766631" y="14300"/>
                  </a:lnTo>
                  <a:lnTo>
                    <a:pt x="2756166" y="29794"/>
                  </a:lnTo>
                  <a:lnTo>
                    <a:pt x="2752344" y="48768"/>
                  </a:lnTo>
                  <a:lnTo>
                    <a:pt x="2752344" y="243840"/>
                  </a:lnTo>
                  <a:lnTo>
                    <a:pt x="2756166" y="262826"/>
                  </a:lnTo>
                  <a:lnTo>
                    <a:pt x="2766631" y="278320"/>
                  </a:lnTo>
                  <a:lnTo>
                    <a:pt x="2782125" y="288785"/>
                  </a:lnTo>
                  <a:lnTo>
                    <a:pt x="2801112" y="292608"/>
                  </a:lnTo>
                  <a:lnTo>
                    <a:pt x="3866388" y="292608"/>
                  </a:lnTo>
                  <a:lnTo>
                    <a:pt x="3885361" y="288785"/>
                  </a:lnTo>
                  <a:lnTo>
                    <a:pt x="3900868" y="278320"/>
                  </a:lnTo>
                  <a:lnTo>
                    <a:pt x="3911320" y="262826"/>
                  </a:lnTo>
                  <a:lnTo>
                    <a:pt x="3915156" y="243840"/>
                  </a:lnTo>
                  <a:lnTo>
                    <a:pt x="3915156" y="48768"/>
                  </a:lnTo>
                  <a:close/>
                </a:path>
              </a:pathLst>
            </a:custGeom>
            <a:solidFill>
              <a:srgbClr val="DD1C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43" name="object 43"/>
            <p:cNvPicPr/>
            <p:nvPr/>
          </p:nvPicPr>
          <p:blipFill>
            <a:blip r:embed="rId5" cstate="print"/>
            <a:stretch>
              <a:fillRect/>
            </a:stretch>
          </p:blipFill>
          <p:spPr>
            <a:xfrm>
              <a:off x="3139440" y="1280159"/>
              <a:ext cx="212725" cy="76200"/>
            </a:xfrm>
            <a:prstGeom prst="rect">
              <a:avLst/>
            </a:prstGeom>
          </p:spPr>
        </p:pic>
        <p:pic>
          <p:nvPicPr>
            <p:cNvPr id="44" name="object 44"/>
            <p:cNvPicPr/>
            <p:nvPr/>
          </p:nvPicPr>
          <p:blipFill>
            <a:blip r:embed="rId5" cstate="print"/>
            <a:stretch>
              <a:fillRect/>
            </a:stretch>
          </p:blipFill>
          <p:spPr>
            <a:xfrm>
              <a:off x="4514088" y="1280159"/>
              <a:ext cx="212725" cy="76200"/>
            </a:xfrm>
            <a:prstGeom prst="rect">
              <a:avLst/>
            </a:prstGeom>
          </p:spPr>
        </p:pic>
        <p:pic>
          <p:nvPicPr>
            <p:cNvPr id="45" name="object 45"/>
            <p:cNvPicPr/>
            <p:nvPr/>
          </p:nvPicPr>
          <p:blipFill>
            <a:blip r:embed="rId6" cstate="print"/>
            <a:stretch>
              <a:fillRect/>
            </a:stretch>
          </p:blipFill>
          <p:spPr>
            <a:xfrm>
              <a:off x="5890259" y="1280159"/>
              <a:ext cx="227075" cy="76200"/>
            </a:xfrm>
            <a:prstGeom prst="rect">
              <a:avLst/>
            </a:prstGeom>
          </p:spPr>
        </p:pic>
        <p:pic>
          <p:nvPicPr>
            <p:cNvPr id="46" name="object 46"/>
            <p:cNvPicPr/>
            <p:nvPr/>
          </p:nvPicPr>
          <p:blipFill>
            <a:blip r:embed="rId7" cstate="print"/>
            <a:stretch>
              <a:fillRect/>
            </a:stretch>
          </p:blipFill>
          <p:spPr>
            <a:xfrm>
              <a:off x="7280147" y="1280159"/>
              <a:ext cx="212725" cy="76200"/>
            </a:xfrm>
            <a:prstGeom prst="rect">
              <a:avLst/>
            </a:prstGeom>
          </p:spPr>
        </p:pic>
        <p:pic>
          <p:nvPicPr>
            <p:cNvPr id="47" name="object 47"/>
            <p:cNvPicPr/>
            <p:nvPr/>
          </p:nvPicPr>
          <p:blipFill>
            <a:blip r:embed="rId7" cstate="print"/>
            <a:stretch>
              <a:fillRect/>
            </a:stretch>
          </p:blipFill>
          <p:spPr>
            <a:xfrm>
              <a:off x="8656319" y="1280159"/>
              <a:ext cx="212725" cy="76200"/>
            </a:xfrm>
            <a:prstGeom prst="rect">
              <a:avLst/>
            </a:prstGeom>
          </p:spPr>
        </p:pic>
      </p:grpSp>
      <p:sp>
        <p:nvSpPr>
          <p:cNvPr id="48" name="object 48"/>
          <p:cNvSpPr txBox="1"/>
          <p:nvPr/>
        </p:nvSpPr>
        <p:spPr>
          <a:xfrm>
            <a:off x="839724" y="1062227"/>
            <a:ext cx="9362440" cy="486409"/>
          </a:xfrm>
          <a:prstGeom prst="rect">
            <a:avLst/>
          </a:prstGeom>
        </p:spPr>
        <p:txBody>
          <a:bodyPr vert="horz" wrap="square" lIns="0" tIns="160020" rIns="0" bIns="0" rtlCol="0">
            <a:spAutoFit/>
          </a:bodyPr>
          <a:lstStyle/>
          <a:p>
            <a:pPr marL="315595" marR="0" lvl="0" indent="0" algn="l" defTabSz="914400" rtl="0" eaLnBrk="1" fontAlgn="auto" latinLnBrk="0" hangingPunct="1">
              <a:lnSpc>
                <a:spcPct val="100000"/>
              </a:lnSpc>
              <a:spcBef>
                <a:spcPts val="1260"/>
              </a:spcBef>
              <a:spcAft>
                <a:spcPts val="0"/>
              </a:spcAft>
              <a:buClrTx/>
              <a:buSzTx/>
              <a:buFontTx/>
              <a:buNone/>
              <a:tabLst>
                <a:tab pos="1339215" algn="l"/>
                <a:tab pos="2715895" algn="l"/>
                <a:tab pos="4091304" algn="l"/>
                <a:tab pos="5481955" algn="l"/>
                <a:tab pos="6858000" algn="l"/>
                <a:tab pos="8234045" algn="l"/>
              </a:tabLst>
              <a:defRPr/>
            </a:pPr>
            <a:r>
              <a:rPr kumimoji="0" sz="1575" b="1" i="0" u="none" strike="noStrike" kern="1200" cap="none" spc="0" normalizeH="0" baseline="2645" noProof="0" dirty="0">
                <a:ln>
                  <a:noFill/>
                </a:ln>
                <a:solidFill>
                  <a:srgbClr val="252525"/>
                </a:solidFill>
                <a:effectLst/>
                <a:uLnTx/>
                <a:uFillTx/>
                <a:latin typeface="微软雅黑"/>
                <a:ea typeface="+mn-ea"/>
                <a:cs typeface="微软雅黑"/>
              </a:rPr>
              <a:t>单</a:t>
            </a:r>
            <a:r>
              <a:rPr kumimoji="0" sz="1575" b="1" i="0" u="none" strike="noStrike" kern="1200" cap="none" spc="-75" normalizeH="0" baseline="2645" noProof="0" dirty="0">
                <a:ln>
                  <a:noFill/>
                </a:ln>
                <a:solidFill>
                  <a:srgbClr val="252525"/>
                </a:solidFill>
                <a:effectLst/>
                <a:uLnTx/>
                <a:uFillTx/>
                <a:latin typeface="微软雅黑"/>
                <a:ea typeface="+mn-ea"/>
                <a:cs typeface="微软雅黑"/>
              </a:rPr>
              <a:t>卡</a:t>
            </a:r>
            <a:r>
              <a:rPr kumimoji="0" sz="1575" b="1" i="0" u="none" strike="noStrike" kern="1200" cap="none" spc="0" normalizeH="0" baseline="2645" noProof="0" dirty="0">
                <a:ln>
                  <a:noFill/>
                </a:ln>
                <a:solidFill>
                  <a:srgbClr val="252525"/>
                </a:solidFill>
                <a:effectLst/>
                <a:uLnTx/>
                <a:uFillTx/>
                <a:latin typeface="微软雅黑"/>
                <a:ea typeface="+mn-ea"/>
                <a:cs typeface="微软雅黑"/>
              </a:rPr>
              <a:t>	</a:t>
            </a:r>
            <a:r>
              <a:rPr kumimoji="0" sz="800" b="0" i="0" u="none" strike="noStrike" kern="1200" cap="none" spc="0" normalizeH="0" baseline="0" noProof="0" dirty="0">
                <a:ln>
                  <a:noFill/>
                </a:ln>
                <a:solidFill>
                  <a:srgbClr val="FFFFFF"/>
                </a:solidFill>
                <a:effectLst/>
                <a:uLnTx/>
                <a:uFillTx/>
                <a:latin typeface="微软雅黑"/>
                <a:ea typeface="+mn-ea"/>
                <a:cs typeface="微软雅黑"/>
              </a:rPr>
              <a:t>Layer</a:t>
            </a:r>
            <a:r>
              <a:rPr kumimoji="0" sz="800" b="0" i="0" u="none" strike="noStrike" kern="1200" cap="none" spc="-10" normalizeH="0" baseline="0" noProof="0" dirty="0">
                <a:ln>
                  <a:noFill/>
                </a:ln>
                <a:solidFill>
                  <a:srgbClr val="FFFFFF"/>
                </a:solidFill>
                <a:effectLst/>
                <a:uLnTx/>
                <a:uFillTx/>
                <a:latin typeface="微软雅黑"/>
                <a:ea typeface="+mn-ea"/>
                <a:cs typeface="微软雅黑"/>
              </a:rPr>
              <a:t> 0（</a:t>
            </a:r>
            <a:r>
              <a:rPr kumimoji="0" sz="800" b="0" i="0" u="none" strike="noStrike" kern="1200" cap="none" spc="0" normalizeH="0" baseline="0" noProof="0" dirty="0">
                <a:ln>
                  <a:noFill/>
                </a:ln>
                <a:solidFill>
                  <a:srgbClr val="FFFFFF"/>
                </a:solidFill>
                <a:effectLst/>
                <a:uLnTx/>
                <a:uFillTx/>
                <a:latin typeface="微软雅黑"/>
                <a:ea typeface="+mn-ea"/>
                <a:cs typeface="微软雅黑"/>
              </a:rPr>
              <a:t>前向</a:t>
            </a:r>
            <a:r>
              <a:rPr kumimoji="0" sz="800" b="0" i="0" u="none" strike="noStrike" kern="1200" cap="none" spc="-50" normalizeH="0" baseline="0" noProof="0" dirty="0">
                <a:ln>
                  <a:noFill/>
                </a:ln>
                <a:solidFill>
                  <a:srgbClr val="FFFFFF"/>
                </a:solidFill>
                <a:effectLst/>
                <a:uLnTx/>
                <a:uFillTx/>
                <a:latin typeface="微软雅黑"/>
                <a:ea typeface="+mn-ea"/>
                <a:cs typeface="微软雅黑"/>
              </a:rPr>
              <a:t>）</a:t>
            </a:r>
            <a:r>
              <a:rPr kumimoji="0" sz="800" b="0" i="0" u="none" strike="noStrike" kern="1200" cap="none" spc="0" normalizeH="0" baseline="0" noProof="0" dirty="0">
                <a:ln>
                  <a:noFill/>
                </a:ln>
                <a:solidFill>
                  <a:srgbClr val="FFFFFF"/>
                </a:solidFill>
                <a:effectLst/>
                <a:uLnTx/>
                <a:uFillTx/>
                <a:latin typeface="微软雅黑"/>
                <a:ea typeface="+mn-ea"/>
                <a:cs typeface="微软雅黑"/>
              </a:rPr>
              <a:t>	Layer</a:t>
            </a:r>
            <a:r>
              <a:rPr kumimoji="0" sz="800" b="0" i="0" u="none" strike="noStrike" kern="1200" cap="none" spc="-20" normalizeH="0" baseline="0" noProof="0" dirty="0">
                <a:ln>
                  <a:noFill/>
                </a:ln>
                <a:solidFill>
                  <a:srgbClr val="FFFFFF"/>
                </a:solidFill>
                <a:effectLst/>
                <a:uLnTx/>
                <a:uFillTx/>
                <a:latin typeface="微软雅黑"/>
                <a:ea typeface="+mn-ea"/>
                <a:cs typeface="微软雅黑"/>
              </a:rPr>
              <a:t> </a:t>
            </a:r>
            <a:r>
              <a:rPr kumimoji="0" sz="800" b="0" i="0" u="none" strike="noStrike" kern="1200" cap="none" spc="-10" normalizeH="0" baseline="0" noProof="0" dirty="0">
                <a:ln>
                  <a:noFill/>
                </a:ln>
                <a:solidFill>
                  <a:srgbClr val="FFFFFF"/>
                </a:solidFill>
                <a:effectLst/>
                <a:uLnTx/>
                <a:uFillTx/>
                <a:latin typeface="微软雅黑"/>
                <a:ea typeface="+mn-ea"/>
                <a:cs typeface="微软雅黑"/>
              </a:rPr>
              <a:t>1（</a:t>
            </a:r>
            <a:r>
              <a:rPr kumimoji="0" sz="800" b="0" i="0" u="none" strike="noStrike" kern="1200" cap="none" spc="0" normalizeH="0" baseline="0" noProof="0" dirty="0">
                <a:ln>
                  <a:noFill/>
                </a:ln>
                <a:solidFill>
                  <a:srgbClr val="FFFFFF"/>
                </a:solidFill>
                <a:effectLst/>
                <a:uLnTx/>
                <a:uFillTx/>
                <a:latin typeface="微软雅黑"/>
                <a:ea typeface="+mn-ea"/>
                <a:cs typeface="微软雅黑"/>
              </a:rPr>
              <a:t>前向</a:t>
            </a:r>
            <a:r>
              <a:rPr kumimoji="0" sz="800" b="0" i="0" u="none" strike="noStrike" kern="1200" cap="none" spc="-50" normalizeH="0" baseline="0" noProof="0" dirty="0">
                <a:ln>
                  <a:noFill/>
                </a:ln>
                <a:solidFill>
                  <a:srgbClr val="FFFFFF"/>
                </a:solidFill>
                <a:effectLst/>
                <a:uLnTx/>
                <a:uFillTx/>
                <a:latin typeface="微软雅黑"/>
                <a:ea typeface="+mn-ea"/>
                <a:cs typeface="微软雅黑"/>
              </a:rPr>
              <a:t>）</a:t>
            </a:r>
            <a:r>
              <a:rPr kumimoji="0" sz="800" b="0" i="0" u="none" strike="noStrike" kern="1200" cap="none" spc="0" normalizeH="0" baseline="0" noProof="0" dirty="0">
                <a:ln>
                  <a:noFill/>
                </a:ln>
                <a:solidFill>
                  <a:srgbClr val="FFFFFF"/>
                </a:solidFill>
                <a:effectLst/>
                <a:uLnTx/>
                <a:uFillTx/>
                <a:latin typeface="微软雅黑"/>
                <a:ea typeface="+mn-ea"/>
                <a:cs typeface="微软雅黑"/>
              </a:rPr>
              <a:t>	Layer</a:t>
            </a:r>
            <a:r>
              <a:rPr kumimoji="0" sz="800" b="0" i="0" u="none" strike="noStrike" kern="1200" cap="none" spc="-20" normalizeH="0" baseline="0" noProof="0" dirty="0">
                <a:ln>
                  <a:noFill/>
                </a:ln>
                <a:solidFill>
                  <a:srgbClr val="FFFFFF"/>
                </a:solidFill>
                <a:effectLst/>
                <a:uLnTx/>
                <a:uFillTx/>
                <a:latin typeface="微软雅黑"/>
                <a:ea typeface="+mn-ea"/>
                <a:cs typeface="微软雅黑"/>
              </a:rPr>
              <a:t> </a:t>
            </a:r>
            <a:r>
              <a:rPr kumimoji="0" sz="800" b="0" i="0" u="none" strike="noStrike" kern="1200" cap="none" spc="-10" normalizeH="0" baseline="0" noProof="0" dirty="0">
                <a:ln>
                  <a:noFill/>
                </a:ln>
                <a:solidFill>
                  <a:srgbClr val="FFFFFF"/>
                </a:solidFill>
                <a:effectLst/>
                <a:uLnTx/>
                <a:uFillTx/>
                <a:latin typeface="微软雅黑"/>
                <a:ea typeface="+mn-ea"/>
                <a:cs typeface="微软雅黑"/>
              </a:rPr>
              <a:t>2（</a:t>
            </a:r>
            <a:r>
              <a:rPr kumimoji="0" sz="800" b="0" i="0" u="none" strike="noStrike" kern="1200" cap="none" spc="0" normalizeH="0" baseline="0" noProof="0" dirty="0">
                <a:ln>
                  <a:noFill/>
                </a:ln>
                <a:solidFill>
                  <a:srgbClr val="FFFFFF"/>
                </a:solidFill>
                <a:effectLst/>
                <a:uLnTx/>
                <a:uFillTx/>
                <a:latin typeface="微软雅黑"/>
                <a:ea typeface="+mn-ea"/>
                <a:cs typeface="微软雅黑"/>
              </a:rPr>
              <a:t>前向</a:t>
            </a:r>
            <a:r>
              <a:rPr kumimoji="0" sz="800" b="0" i="0" u="none" strike="noStrike" kern="1200" cap="none" spc="-50" normalizeH="0" baseline="0" noProof="0" dirty="0">
                <a:ln>
                  <a:noFill/>
                </a:ln>
                <a:solidFill>
                  <a:srgbClr val="FFFFFF"/>
                </a:solidFill>
                <a:effectLst/>
                <a:uLnTx/>
                <a:uFillTx/>
                <a:latin typeface="微软雅黑"/>
                <a:ea typeface="+mn-ea"/>
                <a:cs typeface="微软雅黑"/>
              </a:rPr>
              <a:t>）</a:t>
            </a:r>
            <a:r>
              <a:rPr kumimoji="0" sz="800" b="0" i="0" u="none" strike="noStrike" kern="1200" cap="none" spc="0" normalizeH="0" baseline="0" noProof="0" dirty="0">
                <a:ln>
                  <a:noFill/>
                </a:ln>
                <a:solidFill>
                  <a:srgbClr val="FFFFFF"/>
                </a:solidFill>
                <a:effectLst/>
                <a:uLnTx/>
                <a:uFillTx/>
                <a:latin typeface="微软雅黑"/>
                <a:ea typeface="+mn-ea"/>
                <a:cs typeface="微软雅黑"/>
              </a:rPr>
              <a:t>	Layer</a:t>
            </a:r>
            <a:r>
              <a:rPr kumimoji="0" sz="800" b="0" i="0" u="none" strike="noStrike" kern="1200" cap="none" spc="-20" normalizeH="0" baseline="0" noProof="0" dirty="0">
                <a:ln>
                  <a:noFill/>
                </a:ln>
                <a:solidFill>
                  <a:srgbClr val="FFFFFF"/>
                </a:solidFill>
                <a:effectLst/>
                <a:uLnTx/>
                <a:uFillTx/>
                <a:latin typeface="微软雅黑"/>
                <a:ea typeface="+mn-ea"/>
                <a:cs typeface="微软雅黑"/>
              </a:rPr>
              <a:t> </a:t>
            </a:r>
            <a:r>
              <a:rPr kumimoji="0" sz="800" b="0" i="0" u="none" strike="noStrike" kern="1200" cap="none" spc="-10" normalizeH="0" baseline="0" noProof="0" dirty="0">
                <a:ln>
                  <a:noFill/>
                </a:ln>
                <a:solidFill>
                  <a:srgbClr val="FFFFFF"/>
                </a:solidFill>
                <a:effectLst/>
                <a:uLnTx/>
                <a:uFillTx/>
                <a:latin typeface="微软雅黑"/>
                <a:ea typeface="+mn-ea"/>
                <a:cs typeface="微软雅黑"/>
              </a:rPr>
              <a:t>2（</a:t>
            </a:r>
            <a:r>
              <a:rPr kumimoji="0" sz="800" b="0" i="0" u="none" strike="noStrike" kern="1200" cap="none" spc="0" normalizeH="0" baseline="0" noProof="0" dirty="0">
                <a:ln>
                  <a:noFill/>
                </a:ln>
                <a:solidFill>
                  <a:srgbClr val="FFFFFF"/>
                </a:solidFill>
                <a:effectLst/>
                <a:uLnTx/>
                <a:uFillTx/>
                <a:latin typeface="微软雅黑"/>
                <a:ea typeface="+mn-ea"/>
                <a:cs typeface="微软雅黑"/>
              </a:rPr>
              <a:t>反向</a:t>
            </a:r>
            <a:r>
              <a:rPr kumimoji="0" sz="800" b="0" i="0" u="none" strike="noStrike" kern="1200" cap="none" spc="-50" normalizeH="0" baseline="0" noProof="0" dirty="0">
                <a:ln>
                  <a:noFill/>
                </a:ln>
                <a:solidFill>
                  <a:srgbClr val="FFFFFF"/>
                </a:solidFill>
                <a:effectLst/>
                <a:uLnTx/>
                <a:uFillTx/>
                <a:latin typeface="微软雅黑"/>
                <a:ea typeface="+mn-ea"/>
                <a:cs typeface="微软雅黑"/>
              </a:rPr>
              <a:t>）</a:t>
            </a:r>
            <a:r>
              <a:rPr kumimoji="0" sz="800" b="0" i="0" u="none" strike="noStrike" kern="1200" cap="none" spc="0" normalizeH="0" baseline="0" noProof="0" dirty="0">
                <a:ln>
                  <a:noFill/>
                </a:ln>
                <a:solidFill>
                  <a:srgbClr val="FFFFFF"/>
                </a:solidFill>
                <a:effectLst/>
                <a:uLnTx/>
                <a:uFillTx/>
                <a:latin typeface="微软雅黑"/>
                <a:ea typeface="+mn-ea"/>
                <a:cs typeface="微软雅黑"/>
              </a:rPr>
              <a:t>	Layer</a:t>
            </a:r>
            <a:r>
              <a:rPr kumimoji="0" sz="800" b="0" i="0" u="none" strike="noStrike" kern="1200" cap="none" spc="-10" normalizeH="0" baseline="0" noProof="0" dirty="0">
                <a:ln>
                  <a:noFill/>
                </a:ln>
                <a:solidFill>
                  <a:srgbClr val="FFFFFF"/>
                </a:solidFill>
                <a:effectLst/>
                <a:uLnTx/>
                <a:uFillTx/>
                <a:latin typeface="微软雅黑"/>
                <a:ea typeface="+mn-ea"/>
                <a:cs typeface="微软雅黑"/>
              </a:rPr>
              <a:t> 1（</a:t>
            </a:r>
            <a:r>
              <a:rPr kumimoji="0" sz="800" b="0" i="0" u="none" strike="noStrike" kern="1200" cap="none" spc="0" normalizeH="0" baseline="0" noProof="0" dirty="0">
                <a:ln>
                  <a:noFill/>
                </a:ln>
                <a:solidFill>
                  <a:srgbClr val="FFFFFF"/>
                </a:solidFill>
                <a:effectLst/>
                <a:uLnTx/>
                <a:uFillTx/>
                <a:latin typeface="微软雅黑"/>
                <a:ea typeface="+mn-ea"/>
                <a:cs typeface="微软雅黑"/>
              </a:rPr>
              <a:t>反向</a:t>
            </a:r>
            <a:r>
              <a:rPr kumimoji="0" sz="800" b="0" i="0" u="none" strike="noStrike" kern="1200" cap="none" spc="-50" normalizeH="0" baseline="0" noProof="0" dirty="0">
                <a:ln>
                  <a:noFill/>
                </a:ln>
                <a:solidFill>
                  <a:srgbClr val="FFFFFF"/>
                </a:solidFill>
                <a:effectLst/>
                <a:uLnTx/>
                <a:uFillTx/>
                <a:latin typeface="微软雅黑"/>
                <a:ea typeface="+mn-ea"/>
                <a:cs typeface="微软雅黑"/>
              </a:rPr>
              <a:t>）</a:t>
            </a:r>
            <a:r>
              <a:rPr kumimoji="0" sz="800" b="0" i="0" u="none" strike="noStrike" kern="1200" cap="none" spc="0" normalizeH="0" baseline="0" noProof="0" dirty="0">
                <a:ln>
                  <a:noFill/>
                </a:ln>
                <a:solidFill>
                  <a:srgbClr val="FFFFFF"/>
                </a:solidFill>
                <a:effectLst/>
                <a:uLnTx/>
                <a:uFillTx/>
                <a:latin typeface="微软雅黑"/>
                <a:ea typeface="+mn-ea"/>
                <a:cs typeface="微软雅黑"/>
              </a:rPr>
              <a:t>	Layer</a:t>
            </a:r>
            <a:r>
              <a:rPr kumimoji="0" sz="800" b="0" i="0" u="none" strike="noStrike" kern="1200" cap="none" spc="-25" normalizeH="0" baseline="0" noProof="0" dirty="0">
                <a:ln>
                  <a:noFill/>
                </a:ln>
                <a:solidFill>
                  <a:srgbClr val="FFFFFF"/>
                </a:solidFill>
                <a:effectLst/>
                <a:uLnTx/>
                <a:uFillTx/>
                <a:latin typeface="微软雅黑"/>
                <a:ea typeface="+mn-ea"/>
                <a:cs typeface="微软雅黑"/>
              </a:rPr>
              <a:t> </a:t>
            </a:r>
            <a:r>
              <a:rPr kumimoji="0" sz="800" b="0" i="0" u="none" strike="noStrike" kern="1200" cap="none" spc="0" normalizeH="0" baseline="0" noProof="0" dirty="0">
                <a:ln>
                  <a:noFill/>
                </a:ln>
                <a:solidFill>
                  <a:srgbClr val="FFFFFF"/>
                </a:solidFill>
                <a:effectLst/>
                <a:uLnTx/>
                <a:uFillTx/>
                <a:latin typeface="微软雅黑"/>
                <a:ea typeface="+mn-ea"/>
                <a:cs typeface="微软雅黑"/>
              </a:rPr>
              <a:t>0（反向</a:t>
            </a:r>
            <a:r>
              <a:rPr kumimoji="0" sz="800" b="0" i="0" u="none" strike="noStrike" kern="1200" cap="none" spc="-50" normalizeH="0" baseline="0" noProof="0" dirty="0">
                <a:ln>
                  <a:noFill/>
                </a:ln>
                <a:solidFill>
                  <a:srgbClr val="FFFFFF"/>
                </a:solidFill>
                <a:effectLst/>
                <a:uLnTx/>
                <a:uFillTx/>
                <a:latin typeface="微软雅黑"/>
                <a:ea typeface="+mn-ea"/>
                <a:cs typeface="微软雅黑"/>
              </a:rPr>
              <a:t>）</a:t>
            </a:r>
            <a:endParaRPr kumimoji="0" sz="8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49" name="object 49"/>
          <p:cNvSpPr txBox="1"/>
          <p:nvPr/>
        </p:nvSpPr>
        <p:spPr>
          <a:xfrm>
            <a:off x="2166873" y="1921510"/>
            <a:ext cx="781685" cy="14795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800" b="0" i="0" u="none" strike="noStrike" kern="1200" cap="none" spc="0" normalizeH="0" baseline="0" noProof="0" dirty="0">
                <a:ln>
                  <a:noFill/>
                </a:ln>
                <a:solidFill>
                  <a:srgbClr val="FFFFFF"/>
                </a:solidFill>
                <a:effectLst/>
                <a:uLnTx/>
                <a:uFillTx/>
                <a:latin typeface="微软雅黑"/>
                <a:ea typeface="+mn-ea"/>
                <a:cs typeface="微软雅黑"/>
              </a:rPr>
              <a:t>Layer</a:t>
            </a:r>
            <a:r>
              <a:rPr kumimoji="0" sz="800" b="0" i="0" u="none" strike="noStrike" kern="1200" cap="none" spc="-10" normalizeH="0" baseline="0" noProof="0" dirty="0">
                <a:ln>
                  <a:noFill/>
                </a:ln>
                <a:solidFill>
                  <a:srgbClr val="FFFFFF"/>
                </a:solidFill>
                <a:effectLst/>
                <a:uLnTx/>
                <a:uFillTx/>
                <a:latin typeface="微软雅黑"/>
                <a:ea typeface="+mn-ea"/>
                <a:cs typeface="微软雅黑"/>
              </a:rPr>
              <a:t> 0（</a:t>
            </a:r>
            <a:r>
              <a:rPr kumimoji="0" sz="800" b="0" i="0" u="none" strike="noStrike" kern="1200" cap="none" spc="0" normalizeH="0" baseline="0" noProof="0" dirty="0">
                <a:ln>
                  <a:noFill/>
                </a:ln>
                <a:solidFill>
                  <a:srgbClr val="FFFFFF"/>
                </a:solidFill>
                <a:effectLst/>
                <a:uLnTx/>
                <a:uFillTx/>
                <a:latin typeface="微软雅黑"/>
                <a:ea typeface="+mn-ea"/>
                <a:cs typeface="微软雅黑"/>
              </a:rPr>
              <a:t>前向</a:t>
            </a:r>
            <a:r>
              <a:rPr kumimoji="0" sz="800" b="0" i="0" u="none" strike="noStrike" kern="1200" cap="none" spc="-50" normalizeH="0" baseline="0" noProof="0" dirty="0">
                <a:ln>
                  <a:noFill/>
                </a:ln>
                <a:solidFill>
                  <a:srgbClr val="FFFFFF"/>
                </a:solidFill>
                <a:effectLst/>
                <a:uLnTx/>
                <a:uFillTx/>
                <a:latin typeface="微软雅黑"/>
                <a:ea typeface="+mn-ea"/>
                <a:cs typeface="微软雅黑"/>
              </a:rPr>
              <a:t>）</a:t>
            </a:r>
            <a:endParaRPr kumimoji="0" sz="8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50" name="object 50"/>
          <p:cNvSpPr/>
          <p:nvPr/>
        </p:nvSpPr>
        <p:spPr>
          <a:xfrm>
            <a:off x="3351276" y="1853183"/>
            <a:ext cx="1163320" cy="292735"/>
          </a:xfrm>
          <a:custGeom>
            <a:avLst/>
            <a:gdLst/>
            <a:ahLst/>
            <a:cxnLst/>
            <a:rect l="l" t="t" r="r" b="b"/>
            <a:pathLst>
              <a:path w="1163320" h="292735">
                <a:moveTo>
                  <a:pt x="1114044" y="0"/>
                </a:moveTo>
                <a:lnTo>
                  <a:pt x="48768" y="0"/>
                </a:lnTo>
                <a:lnTo>
                  <a:pt x="29789" y="3833"/>
                </a:lnTo>
                <a:lnTo>
                  <a:pt x="14287" y="14287"/>
                </a:lnTo>
                <a:lnTo>
                  <a:pt x="3833" y="29789"/>
                </a:lnTo>
                <a:lnTo>
                  <a:pt x="0" y="48767"/>
                </a:lnTo>
                <a:lnTo>
                  <a:pt x="0" y="243839"/>
                </a:lnTo>
                <a:lnTo>
                  <a:pt x="3833" y="262818"/>
                </a:lnTo>
                <a:lnTo>
                  <a:pt x="14287" y="278320"/>
                </a:lnTo>
                <a:lnTo>
                  <a:pt x="29789" y="288774"/>
                </a:lnTo>
                <a:lnTo>
                  <a:pt x="48768" y="292607"/>
                </a:lnTo>
                <a:lnTo>
                  <a:pt x="1114044" y="292607"/>
                </a:lnTo>
                <a:lnTo>
                  <a:pt x="1133022" y="288774"/>
                </a:lnTo>
                <a:lnTo>
                  <a:pt x="1148524" y="278320"/>
                </a:lnTo>
                <a:lnTo>
                  <a:pt x="1158978" y="262818"/>
                </a:lnTo>
                <a:lnTo>
                  <a:pt x="1162812" y="243839"/>
                </a:lnTo>
                <a:lnTo>
                  <a:pt x="1162812" y="48767"/>
                </a:lnTo>
                <a:lnTo>
                  <a:pt x="1158978" y="29789"/>
                </a:lnTo>
                <a:lnTo>
                  <a:pt x="1148524" y="14287"/>
                </a:lnTo>
                <a:lnTo>
                  <a:pt x="1133022" y="3833"/>
                </a:lnTo>
                <a:lnTo>
                  <a:pt x="1114044" y="0"/>
                </a:lnTo>
                <a:close/>
              </a:path>
            </a:pathLst>
          </a:custGeom>
          <a:solidFill>
            <a:srgbClr val="5587B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51" name="object 51"/>
          <p:cNvSpPr txBox="1"/>
          <p:nvPr/>
        </p:nvSpPr>
        <p:spPr>
          <a:xfrm>
            <a:off x="3543046" y="1921510"/>
            <a:ext cx="781685" cy="14795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800" b="0" i="0" u="none" strike="noStrike" kern="1200" cap="none" spc="0" normalizeH="0" baseline="0" noProof="0" dirty="0">
                <a:ln>
                  <a:noFill/>
                </a:ln>
                <a:solidFill>
                  <a:srgbClr val="FFFFFF"/>
                </a:solidFill>
                <a:effectLst/>
                <a:uLnTx/>
                <a:uFillTx/>
                <a:latin typeface="微软雅黑"/>
                <a:ea typeface="+mn-ea"/>
                <a:cs typeface="微软雅黑"/>
              </a:rPr>
              <a:t>Layer</a:t>
            </a:r>
            <a:r>
              <a:rPr kumimoji="0" sz="800" b="0" i="0" u="none" strike="noStrike" kern="1200" cap="none" spc="-10" normalizeH="0" baseline="0" noProof="0" dirty="0">
                <a:ln>
                  <a:noFill/>
                </a:ln>
                <a:solidFill>
                  <a:srgbClr val="FFFFFF"/>
                </a:solidFill>
                <a:effectLst/>
                <a:uLnTx/>
                <a:uFillTx/>
                <a:latin typeface="微软雅黑"/>
                <a:ea typeface="+mn-ea"/>
                <a:cs typeface="微软雅黑"/>
              </a:rPr>
              <a:t> 1（</a:t>
            </a:r>
            <a:r>
              <a:rPr kumimoji="0" sz="800" b="0" i="0" u="none" strike="noStrike" kern="1200" cap="none" spc="0" normalizeH="0" baseline="0" noProof="0" dirty="0">
                <a:ln>
                  <a:noFill/>
                </a:ln>
                <a:solidFill>
                  <a:srgbClr val="FFFFFF"/>
                </a:solidFill>
                <a:effectLst/>
                <a:uLnTx/>
                <a:uFillTx/>
                <a:latin typeface="微软雅黑"/>
                <a:ea typeface="+mn-ea"/>
                <a:cs typeface="微软雅黑"/>
              </a:rPr>
              <a:t>前向</a:t>
            </a:r>
            <a:r>
              <a:rPr kumimoji="0" sz="800" b="0" i="0" u="none" strike="noStrike" kern="1200" cap="none" spc="-50" normalizeH="0" baseline="0" noProof="0" dirty="0">
                <a:ln>
                  <a:noFill/>
                </a:ln>
                <a:solidFill>
                  <a:srgbClr val="FFFFFF"/>
                </a:solidFill>
                <a:effectLst/>
                <a:uLnTx/>
                <a:uFillTx/>
                <a:latin typeface="微软雅黑"/>
                <a:ea typeface="+mn-ea"/>
                <a:cs typeface="微软雅黑"/>
              </a:rPr>
              <a:t>）</a:t>
            </a:r>
            <a:endParaRPr kumimoji="0" sz="8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52" name="object 52"/>
          <p:cNvSpPr/>
          <p:nvPr/>
        </p:nvSpPr>
        <p:spPr>
          <a:xfrm>
            <a:off x="4727447" y="2511551"/>
            <a:ext cx="1163320" cy="291465"/>
          </a:xfrm>
          <a:custGeom>
            <a:avLst/>
            <a:gdLst/>
            <a:ahLst/>
            <a:cxnLst/>
            <a:rect l="l" t="t" r="r" b="b"/>
            <a:pathLst>
              <a:path w="1163320" h="291464">
                <a:moveTo>
                  <a:pt x="1114298" y="0"/>
                </a:moveTo>
                <a:lnTo>
                  <a:pt x="48513" y="0"/>
                </a:lnTo>
                <a:lnTo>
                  <a:pt x="29628" y="3811"/>
                </a:lnTo>
                <a:lnTo>
                  <a:pt x="14208" y="14208"/>
                </a:lnTo>
                <a:lnTo>
                  <a:pt x="3811" y="29628"/>
                </a:lnTo>
                <a:lnTo>
                  <a:pt x="0" y="48513"/>
                </a:lnTo>
                <a:lnTo>
                  <a:pt x="0" y="242570"/>
                </a:lnTo>
                <a:lnTo>
                  <a:pt x="3811" y="261455"/>
                </a:lnTo>
                <a:lnTo>
                  <a:pt x="14208" y="276875"/>
                </a:lnTo>
                <a:lnTo>
                  <a:pt x="29628" y="287272"/>
                </a:lnTo>
                <a:lnTo>
                  <a:pt x="48513" y="291084"/>
                </a:lnTo>
                <a:lnTo>
                  <a:pt x="1114298" y="291084"/>
                </a:lnTo>
                <a:lnTo>
                  <a:pt x="1133183" y="287272"/>
                </a:lnTo>
                <a:lnTo>
                  <a:pt x="1148603" y="276875"/>
                </a:lnTo>
                <a:lnTo>
                  <a:pt x="1159000" y="261455"/>
                </a:lnTo>
                <a:lnTo>
                  <a:pt x="1162812" y="242570"/>
                </a:lnTo>
                <a:lnTo>
                  <a:pt x="1162812" y="48513"/>
                </a:lnTo>
                <a:lnTo>
                  <a:pt x="1159000" y="29628"/>
                </a:lnTo>
                <a:lnTo>
                  <a:pt x="1148603" y="14208"/>
                </a:lnTo>
                <a:lnTo>
                  <a:pt x="1133183" y="3811"/>
                </a:lnTo>
                <a:lnTo>
                  <a:pt x="1114298" y="0"/>
                </a:lnTo>
                <a:close/>
              </a:path>
            </a:pathLst>
          </a:custGeom>
          <a:solidFill>
            <a:srgbClr val="5587B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53" name="object 53"/>
          <p:cNvSpPr txBox="1"/>
          <p:nvPr/>
        </p:nvSpPr>
        <p:spPr>
          <a:xfrm>
            <a:off x="4918964" y="2579319"/>
            <a:ext cx="781685" cy="14859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800" b="0" i="0" u="none" strike="noStrike" kern="1200" cap="none" spc="0" normalizeH="0" baseline="0" noProof="0" dirty="0">
                <a:ln>
                  <a:noFill/>
                </a:ln>
                <a:solidFill>
                  <a:srgbClr val="FFFFFF"/>
                </a:solidFill>
                <a:effectLst/>
                <a:uLnTx/>
                <a:uFillTx/>
                <a:latin typeface="微软雅黑"/>
                <a:ea typeface="+mn-ea"/>
                <a:cs typeface="微软雅黑"/>
              </a:rPr>
              <a:t>Layer</a:t>
            </a:r>
            <a:r>
              <a:rPr kumimoji="0" sz="800" b="0" i="0" u="none" strike="noStrike" kern="1200" cap="none" spc="-15" normalizeH="0" baseline="0" noProof="0" dirty="0">
                <a:ln>
                  <a:noFill/>
                </a:ln>
                <a:solidFill>
                  <a:srgbClr val="FFFFFF"/>
                </a:solidFill>
                <a:effectLst/>
                <a:uLnTx/>
                <a:uFillTx/>
                <a:latin typeface="微软雅黑"/>
                <a:ea typeface="+mn-ea"/>
                <a:cs typeface="微软雅黑"/>
              </a:rPr>
              <a:t> </a:t>
            </a:r>
            <a:r>
              <a:rPr kumimoji="0" sz="800" b="0" i="0" u="none" strike="noStrike" kern="1200" cap="none" spc="-10" normalizeH="0" baseline="0" noProof="0" dirty="0">
                <a:ln>
                  <a:noFill/>
                </a:ln>
                <a:solidFill>
                  <a:srgbClr val="FFFFFF"/>
                </a:solidFill>
                <a:effectLst/>
                <a:uLnTx/>
                <a:uFillTx/>
                <a:latin typeface="微软雅黑"/>
                <a:ea typeface="+mn-ea"/>
                <a:cs typeface="微软雅黑"/>
              </a:rPr>
              <a:t>2（前向</a:t>
            </a:r>
            <a:r>
              <a:rPr kumimoji="0" sz="800" b="0" i="0" u="none" strike="noStrike" kern="1200" cap="none" spc="-50" normalizeH="0" baseline="0" noProof="0" dirty="0">
                <a:ln>
                  <a:noFill/>
                </a:ln>
                <a:solidFill>
                  <a:srgbClr val="FFFFFF"/>
                </a:solidFill>
                <a:effectLst/>
                <a:uLnTx/>
                <a:uFillTx/>
                <a:latin typeface="微软雅黑"/>
                <a:ea typeface="+mn-ea"/>
                <a:cs typeface="微软雅黑"/>
              </a:rPr>
              <a:t>）</a:t>
            </a:r>
            <a:endParaRPr kumimoji="0" sz="8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54" name="object 54"/>
          <p:cNvSpPr/>
          <p:nvPr/>
        </p:nvSpPr>
        <p:spPr>
          <a:xfrm>
            <a:off x="6117335" y="2511551"/>
            <a:ext cx="1163320" cy="291465"/>
          </a:xfrm>
          <a:custGeom>
            <a:avLst/>
            <a:gdLst/>
            <a:ahLst/>
            <a:cxnLst/>
            <a:rect l="l" t="t" r="r" b="b"/>
            <a:pathLst>
              <a:path w="1163320" h="291464">
                <a:moveTo>
                  <a:pt x="1114297" y="0"/>
                </a:moveTo>
                <a:lnTo>
                  <a:pt x="48513" y="0"/>
                </a:lnTo>
                <a:lnTo>
                  <a:pt x="29628" y="3811"/>
                </a:lnTo>
                <a:lnTo>
                  <a:pt x="14208" y="14208"/>
                </a:lnTo>
                <a:lnTo>
                  <a:pt x="3811" y="29628"/>
                </a:lnTo>
                <a:lnTo>
                  <a:pt x="0" y="48513"/>
                </a:lnTo>
                <a:lnTo>
                  <a:pt x="0" y="242570"/>
                </a:lnTo>
                <a:lnTo>
                  <a:pt x="3811" y="261455"/>
                </a:lnTo>
                <a:lnTo>
                  <a:pt x="14208" y="276875"/>
                </a:lnTo>
                <a:lnTo>
                  <a:pt x="29628" y="287272"/>
                </a:lnTo>
                <a:lnTo>
                  <a:pt x="48513" y="291084"/>
                </a:lnTo>
                <a:lnTo>
                  <a:pt x="1114297" y="291084"/>
                </a:lnTo>
                <a:lnTo>
                  <a:pt x="1133183" y="287272"/>
                </a:lnTo>
                <a:lnTo>
                  <a:pt x="1148603" y="276875"/>
                </a:lnTo>
                <a:lnTo>
                  <a:pt x="1159000" y="261455"/>
                </a:lnTo>
                <a:lnTo>
                  <a:pt x="1162812" y="242570"/>
                </a:lnTo>
                <a:lnTo>
                  <a:pt x="1162812" y="48513"/>
                </a:lnTo>
                <a:lnTo>
                  <a:pt x="1159000" y="29628"/>
                </a:lnTo>
                <a:lnTo>
                  <a:pt x="1148603" y="14208"/>
                </a:lnTo>
                <a:lnTo>
                  <a:pt x="1133183" y="3811"/>
                </a:lnTo>
                <a:lnTo>
                  <a:pt x="1114297" y="0"/>
                </a:lnTo>
                <a:close/>
              </a:path>
            </a:pathLst>
          </a:custGeom>
          <a:solidFill>
            <a:srgbClr val="DD1C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55" name="object 55"/>
          <p:cNvSpPr txBox="1"/>
          <p:nvPr/>
        </p:nvSpPr>
        <p:spPr>
          <a:xfrm>
            <a:off x="6309486" y="2579319"/>
            <a:ext cx="781685" cy="14859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800" b="0" i="0" u="none" strike="noStrike" kern="1200" cap="none" spc="0" normalizeH="0" baseline="0" noProof="0" dirty="0">
                <a:ln>
                  <a:noFill/>
                </a:ln>
                <a:solidFill>
                  <a:srgbClr val="FFFFFF"/>
                </a:solidFill>
                <a:effectLst/>
                <a:uLnTx/>
                <a:uFillTx/>
                <a:latin typeface="微软雅黑"/>
                <a:ea typeface="+mn-ea"/>
                <a:cs typeface="微软雅黑"/>
              </a:rPr>
              <a:t>Layer</a:t>
            </a:r>
            <a:r>
              <a:rPr kumimoji="0" sz="800" b="0" i="0" u="none" strike="noStrike" kern="1200" cap="none" spc="-15" normalizeH="0" baseline="0" noProof="0" dirty="0">
                <a:ln>
                  <a:noFill/>
                </a:ln>
                <a:solidFill>
                  <a:srgbClr val="FFFFFF"/>
                </a:solidFill>
                <a:effectLst/>
                <a:uLnTx/>
                <a:uFillTx/>
                <a:latin typeface="微软雅黑"/>
                <a:ea typeface="+mn-ea"/>
                <a:cs typeface="微软雅黑"/>
              </a:rPr>
              <a:t> </a:t>
            </a:r>
            <a:r>
              <a:rPr kumimoji="0" sz="800" b="0" i="0" u="none" strike="noStrike" kern="1200" cap="none" spc="-10" normalizeH="0" baseline="0" noProof="0" dirty="0">
                <a:ln>
                  <a:noFill/>
                </a:ln>
                <a:solidFill>
                  <a:srgbClr val="FFFFFF"/>
                </a:solidFill>
                <a:effectLst/>
                <a:uLnTx/>
                <a:uFillTx/>
                <a:latin typeface="微软雅黑"/>
                <a:ea typeface="+mn-ea"/>
                <a:cs typeface="微软雅黑"/>
              </a:rPr>
              <a:t>2（反向</a:t>
            </a:r>
            <a:r>
              <a:rPr kumimoji="0" sz="800" b="0" i="0" u="none" strike="noStrike" kern="1200" cap="none" spc="-50" normalizeH="0" baseline="0" noProof="0" dirty="0">
                <a:ln>
                  <a:noFill/>
                </a:ln>
                <a:solidFill>
                  <a:srgbClr val="FFFFFF"/>
                </a:solidFill>
                <a:effectLst/>
                <a:uLnTx/>
                <a:uFillTx/>
                <a:latin typeface="微软雅黑"/>
                <a:ea typeface="+mn-ea"/>
                <a:cs typeface="微软雅黑"/>
              </a:rPr>
              <a:t>）</a:t>
            </a:r>
            <a:endParaRPr kumimoji="0" sz="8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56" name="object 56"/>
          <p:cNvSpPr/>
          <p:nvPr/>
        </p:nvSpPr>
        <p:spPr>
          <a:xfrm>
            <a:off x="7493507" y="1853183"/>
            <a:ext cx="1163320" cy="292735"/>
          </a:xfrm>
          <a:custGeom>
            <a:avLst/>
            <a:gdLst/>
            <a:ahLst/>
            <a:cxnLst/>
            <a:rect l="l" t="t" r="r" b="b"/>
            <a:pathLst>
              <a:path w="1163320" h="292735">
                <a:moveTo>
                  <a:pt x="1114044" y="0"/>
                </a:moveTo>
                <a:lnTo>
                  <a:pt x="48768" y="0"/>
                </a:lnTo>
                <a:lnTo>
                  <a:pt x="29789" y="3833"/>
                </a:lnTo>
                <a:lnTo>
                  <a:pt x="14287" y="14287"/>
                </a:lnTo>
                <a:lnTo>
                  <a:pt x="3833" y="29789"/>
                </a:lnTo>
                <a:lnTo>
                  <a:pt x="0" y="48767"/>
                </a:lnTo>
                <a:lnTo>
                  <a:pt x="0" y="243839"/>
                </a:lnTo>
                <a:lnTo>
                  <a:pt x="3833" y="262818"/>
                </a:lnTo>
                <a:lnTo>
                  <a:pt x="14287" y="278320"/>
                </a:lnTo>
                <a:lnTo>
                  <a:pt x="29789" y="288774"/>
                </a:lnTo>
                <a:lnTo>
                  <a:pt x="48768" y="292607"/>
                </a:lnTo>
                <a:lnTo>
                  <a:pt x="1114044" y="292607"/>
                </a:lnTo>
                <a:lnTo>
                  <a:pt x="1133022" y="288774"/>
                </a:lnTo>
                <a:lnTo>
                  <a:pt x="1148524" y="278320"/>
                </a:lnTo>
                <a:lnTo>
                  <a:pt x="1158978" y="262818"/>
                </a:lnTo>
                <a:lnTo>
                  <a:pt x="1162812" y="243839"/>
                </a:lnTo>
                <a:lnTo>
                  <a:pt x="1162812" y="48767"/>
                </a:lnTo>
                <a:lnTo>
                  <a:pt x="1158978" y="29789"/>
                </a:lnTo>
                <a:lnTo>
                  <a:pt x="1148524" y="14287"/>
                </a:lnTo>
                <a:lnTo>
                  <a:pt x="1133022" y="3833"/>
                </a:lnTo>
                <a:lnTo>
                  <a:pt x="1114044" y="0"/>
                </a:lnTo>
                <a:close/>
              </a:path>
            </a:pathLst>
          </a:custGeom>
          <a:solidFill>
            <a:srgbClr val="DD1C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57" name="object 57"/>
          <p:cNvSpPr txBox="1"/>
          <p:nvPr/>
        </p:nvSpPr>
        <p:spPr>
          <a:xfrm>
            <a:off x="7685658" y="1921510"/>
            <a:ext cx="781685" cy="14795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800" b="0" i="0" u="none" strike="noStrike" kern="1200" cap="none" spc="0" normalizeH="0" baseline="0" noProof="0" dirty="0">
                <a:ln>
                  <a:noFill/>
                </a:ln>
                <a:solidFill>
                  <a:srgbClr val="FFFFFF"/>
                </a:solidFill>
                <a:effectLst/>
                <a:uLnTx/>
                <a:uFillTx/>
                <a:latin typeface="微软雅黑"/>
                <a:ea typeface="+mn-ea"/>
                <a:cs typeface="微软雅黑"/>
              </a:rPr>
              <a:t>Layer</a:t>
            </a:r>
            <a:r>
              <a:rPr kumimoji="0" sz="800" b="0" i="0" u="none" strike="noStrike" kern="1200" cap="none" spc="-10" normalizeH="0" baseline="0" noProof="0" dirty="0">
                <a:ln>
                  <a:noFill/>
                </a:ln>
                <a:solidFill>
                  <a:srgbClr val="FFFFFF"/>
                </a:solidFill>
                <a:effectLst/>
                <a:uLnTx/>
                <a:uFillTx/>
                <a:latin typeface="微软雅黑"/>
                <a:ea typeface="+mn-ea"/>
                <a:cs typeface="微软雅黑"/>
              </a:rPr>
              <a:t> 1（</a:t>
            </a:r>
            <a:r>
              <a:rPr kumimoji="0" sz="800" b="0" i="0" u="none" strike="noStrike" kern="1200" cap="none" spc="0" normalizeH="0" baseline="0" noProof="0" dirty="0">
                <a:ln>
                  <a:noFill/>
                </a:ln>
                <a:solidFill>
                  <a:srgbClr val="FFFFFF"/>
                </a:solidFill>
                <a:effectLst/>
                <a:uLnTx/>
                <a:uFillTx/>
                <a:latin typeface="微软雅黑"/>
                <a:ea typeface="+mn-ea"/>
                <a:cs typeface="微软雅黑"/>
              </a:rPr>
              <a:t>反向</a:t>
            </a:r>
            <a:r>
              <a:rPr kumimoji="0" sz="800" b="0" i="0" u="none" strike="noStrike" kern="1200" cap="none" spc="-50" normalizeH="0" baseline="0" noProof="0" dirty="0">
                <a:ln>
                  <a:noFill/>
                </a:ln>
                <a:solidFill>
                  <a:srgbClr val="FFFFFF"/>
                </a:solidFill>
                <a:effectLst/>
                <a:uLnTx/>
                <a:uFillTx/>
                <a:latin typeface="微软雅黑"/>
                <a:ea typeface="+mn-ea"/>
                <a:cs typeface="微软雅黑"/>
              </a:rPr>
              <a:t>）</a:t>
            </a:r>
            <a:endParaRPr kumimoji="0" sz="8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58" name="object 58"/>
          <p:cNvSpPr/>
          <p:nvPr/>
        </p:nvSpPr>
        <p:spPr>
          <a:xfrm>
            <a:off x="8869680" y="1853183"/>
            <a:ext cx="1163320" cy="292735"/>
          </a:xfrm>
          <a:custGeom>
            <a:avLst/>
            <a:gdLst/>
            <a:ahLst/>
            <a:cxnLst/>
            <a:rect l="l" t="t" r="r" b="b"/>
            <a:pathLst>
              <a:path w="1163320" h="292735">
                <a:moveTo>
                  <a:pt x="1114044" y="0"/>
                </a:moveTo>
                <a:lnTo>
                  <a:pt x="48768" y="0"/>
                </a:lnTo>
                <a:lnTo>
                  <a:pt x="29789" y="3833"/>
                </a:lnTo>
                <a:lnTo>
                  <a:pt x="14287" y="14287"/>
                </a:lnTo>
                <a:lnTo>
                  <a:pt x="3833" y="29789"/>
                </a:lnTo>
                <a:lnTo>
                  <a:pt x="0" y="48767"/>
                </a:lnTo>
                <a:lnTo>
                  <a:pt x="0" y="243839"/>
                </a:lnTo>
                <a:lnTo>
                  <a:pt x="3833" y="262818"/>
                </a:lnTo>
                <a:lnTo>
                  <a:pt x="14287" y="278320"/>
                </a:lnTo>
                <a:lnTo>
                  <a:pt x="29789" y="288774"/>
                </a:lnTo>
                <a:lnTo>
                  <a:pt x="48768" y="292607"/>
                </a:lnTo>
                <a:lnTo>
                  <a:pt x="1114044" y="292607"/>
                </a:lnTo>
                <a:lnTo>
                  <a:pt x="1133022" y="288774"/>
                </a:lnTo>
                <a:lnTo>
                  <a:pt x="1148524" y="278320"/>
                </a:lnTo>
                <a:lnTo>
                  <a:pt x="1158978" y="262818"/>
                </a:lnTo>
                <a:lnTo>
                  <a:pt x="1162812" y="243839"/>
                </a:lnTo>
                <a:lnTo>
                  <a:pt x="1162812" y="48767"/>
                </a:lnTo>
                <a:lnTo>
                  <a:pt x="1158978" y="29789"/>
                </a:lnTo>
                <a:lnTo>
                  <a:pt x="1148524" y="14287"/>
                </a:lnTo>
                <a:lnTo>
                  <a:pt x="1133022" y="3833"/>
                </a:lnTo>
                <a:lnTo>
                  <a:pt x="1114044" y="0"/>
                </a:lnTo>
                <a:close/>
              </a:path>
            </a:pathLst>
          </a:custGeom>
          <a:solidFill>
            <a:srgbClr val="DD1C1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59" name="object 59"/>
          <p:cNvSpPr txBox="1"/>
          <p:nvPr/>
        </p:nvSpPr>
        <p:spPr>
          <a:xfrm>
            <a:off x="9061450" y="1921510"/>
            <a:ext cx="781685" cy="14795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800" b="0" i="0" u="none" strike="noStrike" kern="1200" cap="none" spc="0" normalizeH="0" baseline="0" noProof="0" dirty="0">
                <a:ln>
                  <a:noFill/>
                </a:ln>
                <a:solidFill>
                  <a:srgbClr val="FFFFFF"/>
                </a:solidFill>
                <a:effectLst/>
                <a:uLnTx/>
                <a:uFillTx/>
                <a:latin typeface="微软雅黑"/>
                <a:ea typeface="+mn-ea"/>
                <a:cs typeface="微软雅黑"/>
              </a:rPr>
              <a:t>Layer</a:t>
            </a:r>
            <a:r>
              <a:rPr kumimoji="0" sz="800" b="0" i="0" u="none" strike="noStrike" kern="1200" cap="none" spc="-25" normalizeH="0" baseline="0" noProof="0" dirty="0">
                <a:ln>
                  <a:noFill/>
                </a:ln>
                <a:solidFill>
                  <a:srgbClr val="FFFFFF"/>
                </a:solidFill>
                <a:effectLst/>
                <a:uLnTx/>
                <a:uFillTx/>
                <a:latin typeface="微软雅黑"/>
                <a:ea typeface="+mn-ea"/>
                <a:cs typeface="微软雅黑"/>
              </a:rPr>
              <a:t> </a:t>
            </a:r>
            <a:r>
              <a:rPr kumimoji="0" sz="800" b="0" i="0" u="none" strike="noStrike" kern="1200" cap="none" spc="0" normalizeH="0" baseline="0" noProof="0" dirty="0">
                <a:ln>
                  <a:noFill/>
                </a:ln>
                <a:solidFill>
                  <a:srgbClr val="FFFFFF"/>
                </a:solidFill>
                <a:effectLst/>
                <a:uLnTx/>
                <a:uFillTx/>
                <a:latin typeface="微软雅黑"/>
                <a:ea typeface="+mn-ea"/>
                <a:cs typeface="微软雅黑"/>
              </a:rPr>
              <a:t>0（反向</a:t>
            </a:r>
            <a:r>
              <a:rPr kumimoji="0" sz="800" b="0" i="0" u="none" strike="noStrike" kern="1200" cap="none" spc="-50" normalizeH="0" baseline="0" noProof="0" dirty="0">
                <a:ln>
                  <a:noFill/>
                </a:ln>
                <a:solidFill>
                  <a:srgbClr val="FFFFFF"/>
                </a:solidFill>
                <a:effectLst/>
                <a:uLnTx/>
                <a:uFillTx/>
                <a:latin typeface="微软雅黑"/>
                <a:ea typeface="+mn-ea"/>
                <a:cs typeface="微软雅黑"/>
              </a:rPr>
              <a:t>）</a:t>
            </a:r>
            <a:endParaRPr kumimoji="0" sz="8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60" name="object 60"/>
          <p:cNvGrpSpPr/>
          <p:nvPr/>
        </p:nvGrpSpPr>
        <p:grpSpPr>
          <a:xfrm>
            <a:off x="3139439" y="1961388"/>
            <a:ext cx="5729605" cy="734695"/>
            <a:chOff x="3139439" y="1961388"/>
            <a:chExt cx="5729605" cy="734695"/>
          </a:xfrm>
        </p:grpSpPr>
        <p:pic>
          <p:nvPicPr>
            <p:cNvPr id="61" name="object 61"/>
            <p:cNvPicPr/>
            <p:nvPr/>
          </p:nvPicPr>
          <p:blipFill>
            <a:blip r:embed="rId6" cstate="print"/>
            <a:stretch>
              <a:fillRect/>
            </a:stretch>
          </p:blipFill>
          <p:spPr>
            <a:xfrm>
              <a:off x="5890260" y="2619756"/>
              <a:ext cx="227075" cy="76200"/>
            </a:xfrm>
            <a:prstGeom prst="rect">
              <a:avLst/>
            </a:prstGeom>
          </p:spPr>
        </p:pic>
        <p:pic>
          <p:nvPicPr>
            <p:cNvPr id="62" name="object 62"/>
            <p:cNvPicPr/>
            <p:nvPr/>
          </p:nvPicPr>
          <p:blipFill>
            <a:blip r:embed="rId5" cstate="print"/>
            <a:stretch>
              <a:fillRect/>
            </a:stretch>
          </p:blipFill>
          <p:spPr>
            <a:xfrm>
              <a:off x="3139439" y="1961388"/>
              <a:ext cx="212725" cy="76200"/>
            </a:xfrm>
            <a:prstGeom prst="rect">
              <a:avLst/>
            </a:prstGeom>
          </p:spPr>
        </p:pic>
        <p:pic>
          <p:nvPicPr>
            <p:cNvPr id="63" name="object 63"/>
            <p:cNvPicPr/>
            <p:nvPr/>
          </p:nvPicPr>
          <p:blipFill>
            <a:blip r:embed="rId7" cstate="print"/>
            <a:stretch>
              <a:fillRect/>
            </a:stretch>
          </p:blipFill>
          <p:spPr>
            <a:xfrm>
              <a:off x="8656319" y="1961388"/>
              <a:ext cx="212725" cy="76200"/>
            </a:xfrm>
            <a:prstGeom prst="rect">
              <a:avLst/>
            </a:prstGeom>
          </p:spPr>
        </p:pic>
        <p:sp>
          <p:nvSpPr>
            <p:cNvPr id="64" name="object 64"/>
            <p:cNvSpPr/>
            <p:nvPr/>
          </p:nvSpPr>
          <p:spPr>
            <a:xfrm>
              <a:off x="3927094" y="2145791"/>
              <a:ext cx="4185920" cy="550545"/>
            </a:xfrm>
            <a:custGeom>
              <a:avLst/>
              <a:gdLst/>
              <a:ahLst/>
              <a:cxnLst/>
              <a:rect l="l" t="t" r="r" b="b"/>
              <a:pathLst>
                <a:path w="4185920" h="550544">
                  <a:moveTo>
                    <a:pt x="800735" y="512191"/>
                  </a:moveTo>
                  <a:lnTo>
                    <a:pt x="788035" y="505841"/>
                  </a:lnTo>
                  <a:lnTo>
                    <a:pt x="724535" y="474091"/>
                  </a:lnTo>
                  <a:lnTo>
                    <a:pt x="724535" y="505841"/>
                  </a:lnTo>
                  <a:lnTo>
                    <a:pt x="12700" y="505841"/>
                  </a:lnTo>
                  <a:lnTo>
                    <a:pt x="12700" y="0"/>
                  </a:lnTo>
                  <a:lnTo>
                    <a:pt x="0" y="0"/>
                  </a:lnTo>
                  <a:lnTo>
                    <a:pt x="0" y="515747"/>
                  </a:lnTo>
                  <a:lnTo>
                    <a:pt x="2794" y="518541"/>
                  </a:lnTo>
                  <a:lnTo>
                    <a:pt x="724535" y="518541"/>
                  </a:lnTo>
                  <a:lnTo>
                    <a:pt x="724535" y="550291"/>
                  </a:lnTo>
                  <a:lnTo>
                    <a:pt x="788035" y="518541"/>
                  </a:lnTo>
                  <a:lnTo>
                    <a:pt x="800735" y="512191"/>
                  </a:lnTo>
                  <a:close/>
                </a:path>
                <a:path w="4185920" h="550544">
                  <a:moveTo>
                    <a:pt x="4185539" y="76200"/>
                  </a:moveTo>
                  <a:lnTo>
                    <a:pt x="4179189" y="63500"/>
                  </a:lnTo>
                  <a:lnTo>
                    <a:pt x="4147439" y="0"/>
                  </a:lnTo>
                  <a:lnTo>
                    <a:pt x="4109339" y="76200"/>
                  </a:lnTo>
                  <a:lnTo>
                    <a:pt x="4141089" y="76200"/>
                  </a:lnTo>
                  <a:lnTo>
                    <a:pt x="4141089" y="505841"/>
                  </a:lnTo>
                  <a:lnTo>
                    <a:pt x="3353054" y="505841"/>
                  </a:lnTo>
                  <a:lnTo>
                    <a:pt x="3353054" y="518541"/>
                  </a:lnTo>
                  <a:lnTo>
                    <a:pt x="4150868" y="518541"/>
                  </a:lnTo>
                  <a:lnTo>
                    <a:pt x="4153789" y="515747"/>
                  </a:lnTo>
                  <a:lnTo>
                    <a:pt x="4153789" y="512191"/>
                  </a:lnTo>
                  <a:lnTo>
                    <a:pt x="4153789" y="505841"/>
                  </a:lnTo>
                  <a:lnTo>
                    <a:pt x="4153789" y="76200"/>
                  </a:lnTo>
                  <a:lnTo>
                    <a:pt x="4185539" y="76200"/>
                  </a:lnTo>
                  <a:close/>
                </a:path>
              </a:pathLst>
            </a:custGeom>
            <a:solidFill>
              <a:srgbClr val="2A3E5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65" name="object 65"/>
          <p:cNvSpPr txBox="1"/>
          <p:nvPr/>
        </p:nvSpPr>
        <p:spPr>
          <a:xfrm>
            <a:off x="3280409" y="2451862"/>
            <a:ext cx="572135" cy="14795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800" b="1" i="0" u="none" strike="noStrike" kern="1200" cap="none" spc="-10" normalizeH="0" baseline="0" noProof="0" dirty="0">
                <a:ln>
                  <a:noFill/>
                </a:ln>
                <a:solidFill>
                  <a:srgbClr val="252525"/>
                </a:solidFill>
                <a:effectLst/>
                <a:uLnTx/>
                <a:uFillTx/>
                <a:latin typeface="微软雅黑"/>
                <a:ea typeface="+mn-ea"/>
                <a:cs typeface="微软雅黑"/>
              </a:rPr>
              <a:t>Send/Recv</a:t>
            </a:r>
            <a:endParaRPr kumimoji="0" sz="8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71" name="object 71"/>
          <p:cNvSpPr txBox="1">
            <a:spLocks noGrp="1"/>
          </p:cNvSpPr>
          <p:nvPr>
            <p:ph type="ftr" sz="quarter" idx="5"/>
          </p:nvPr>
        </p:nvSpPr>
        <p:spPr>
          <a:xfrm>
            <a:off x="5739510" y="6584966"/>
            <a:ext cx="713104" cy="192404"/>
          </a:xfrm>
          <a:prstGeom prst="rect">
            <a:avLst/>
          </a:prstGeom>
        </p:spPr>
        <p:txBody>
          <a:bodyPr vert="horz" wrap="square" lIns="0" tIns="0" rIns="0" bIns="0" rtlCol="0">
            <a:spAutoFit/>
          </a:bodyPr>
          <a:lstStyle>
            <a:defPPr>
              <a:defRPr kern="0"/>
            </a:defPPr>
            <a:lvl1pPr>
              <a:defRPr sz="1000" b="1" i="0">
                <a:solidFill>
                  <a:schemeClr val="bg1"/>
                </a:solidFill>
                <a:latin typeface="微软雅黑"/>
                <a:cs typeface="微软雅黑"/>
              </a:defRPr>
            </a:lvl1pPr>
          </a:lstStyle>
          <a:p>
            <a:pPr marL="12700" marR="0" lvl="0" indent="0" algn="l" defTabSz="914400" rtl="0" eaLnBrk="1" fontAlgn="auto" latinLnBrk="0" hangingPunct="1">
              <a:lnSpc>
                <a:spcPct val="100000"/>
              </a:lnSpc>
              <a:spcBef>
                <a:spcPts val="15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微软雅黑"/>
                <a:ea typeface="+mn-ea"/>
              </a:rPr>
              <a:t>Secret</a:t>
            </a:r>
            <a:r>
              <a:rPr kumimoji="0" lang="en-US" sz="1000" b="1" i="0" u="none" strike="noStrike" kern="1200" cap="none" spc="-30" normalizeH="0" baseline="0" noProof="0">
                <a:ln>
                  <a:noFill/>
                </a:ln>
                <a:solidFill>
                  <a:prstClr val="white"/>
                </a:solidFill>
                <a:effectLst/>
                <a:uLnTx/>
                <a:uFillTx/>
                <a:latin typeface="微软雅黑"/>
                <a:ea typeface="+mn-ea"/>
              </a:rPr>
              <a:t> </a:t>
            </a:r>
            <a:r>
              <a:rPr kumimoji="0" lang="zh-CN" altLang="en-US" sz="1000" b="1" i="0" u="none" strike="noStrike" kern="1200" cap="none" spc="-30" normalizeH="0" baseline="0" noProof="0">
                <a:ln>
                  <a:noFill/>
                </a:ln>
                <a:solidFill>
                  <a:prstClr val="white"/>
                </a:solidFill>
                <a:effectLst/>
                <a:uLnTx/>
                <a:uFillTx/>
                <a:latin typeface="微软雅黑"/>
                <a:ea typeface="等线" panose="02010600030101010101" pitchFamily="2" charset="-122"/>
              </a:rPr>
              <a:t>机密</a:t>
            </a:r>
            <a:endParaRPr kumimoji="0" sz="1000" b="1" i="0" u="none" strike="noStrike" kern="1200" cap="none" spc="-30" normalizeH="0" baseline="0" noProof="0" dirty="0">
              <a:ln>
                <a:noFill/>
              </a:ln>
              <a:solidFill>
                <a:prstClr val="white"/>
              </a:solidFill>
              <a:effectLst/>
              <a:uLnTx/>
              <a:uFillTx/>
              <a:latin typeface="微软雅黑"/>
              <a:ea typeface="+mn-ea"/>
            </a:endParaRPr>
          </a:p>
        </p:txBody>
      </p:sp>
      <p:sp>
        <p:nvSpPr>
          <p:cNvPr id="73" name="object 73"/>
          <p:cNvSpPr txBox="1">
            <a:spLocks noGrp="1"/>
          </p:cNvSpPr>
          <p:nvPr>
            <p:ph type="sldNum" sz="quarter" idx="7"/>
          </p:nvPr>
        </p:nvSpPr>
        <p:spPr>
          <a:xfrm>
            <a:off x="485241" y="6604298"/>
            <a:ext cx="229234" cy="167004"/>
          </a:xfrm>
          <a:prstGeom prst="rect">
            <a:avLst/>
          </a:prstGeom>
        </p:spPr>
        <p:txBody>
          <a:bodyPr vert="horz" wrap="square" lIns="0" tIns="0" rIns="0" bIns="0" rtlCol="0">
            <a:spAutoFit/>
          </a:bodyPr>
          <a:lstStyle>
            <a:defPPr>
              <a:defRPr kern="0"/>
            </a:defPPr>
            <a:lvl1pPr>
              <a:defRPr sz="1000" b="0" i="0">
                <a:solidFill>
                  <a:schemeClr val="bg1"/>
                </a:solidFill>
                <a:latin typeface="Arial"/>
                <a:cs typeface="Arial"/>
              </a:defRPr>
            </a:lvl1pPr>
          </a:lstStyle>
          <a:p>
            <a:pPr marL="38100" marR="0" lvl="0" indent="0" algn="l" defTabSz="914400" rtl="0" eaLnBrk="1" fontAlgn="auto" latinLnBrk="0" hangingPunct="1">
              <a:lnSpc>
                <a:spcPct val="100000"/>
              </a:lnSpc>
              <a:spcBef>
                <a:spcPts val="0"/>
              </a:spcBef>
              <a:spcAft>
                <a:spcPts val="0"/>
              </a:spcAft>
              <a:buClrTx/>
              <a:buSzTx/>
              <a:buFontTx/>
              <a:buNone/>
              <a:tabLst/>
              <a:defRPr/>
            </a:pPr>
            <a:fld id="{81D60167-4931-47E6-BA6A-407CBD079E47}" type="slidenum">
              <a:rPr kumimoji="0" lang="en-US" altLang="zh-CN" sz="1000" b="0" i="0" u="none" strike="noStrike" kern="1200" cap="none" spc="-25" normalizeH="0" baseline="0" noProof="0" smtClean="0">
                <a:ln>
                  <a:noFill/>
                </a:ln>
                <a:solidFill>
                  <a:prstClr val="white"/>
                </a:solidFill>
                <a:effectLst/>
                <a:uLnTx/>
                <a:uFillTx/>
                <a:latin typeface="Arial"/>
                <a:ea typeface="等线" panose="02010600030101010101" pitchFamily="2" charset="-122"/>
                <a:cs typeface="Arial"/>
              </a:rPr>
              <a:pPr marL="38100" marR="0" lvl="0" indent="0" algn="l" defTabSz="914400" rtl="0" eaLnBrk="1" fontAlgn="auto" latinLnBrk="0" hangingPunct="1">
                <a:lnSpc>
                  <a:spcPct val="100000"/>
                </a:lnSpc>
                <a:spcBef>
                  <a:spcPts val="0"/>
                </a:spcBef>
                <a:spcAft>
                  <a:spcPts val="0"/>
                </a:spcAft>
                <a:buClrTx/>
                <a:buSzTx/>
                <a:buFontTx/>
                <a:buNone/>
                <a:tabLst/>
                <a:defRPr/>
              </a:pPr>
              <a:t>42</a:t>
            </a:fld>
            <a:endParaRPr kumimoji="0" sz="1000" b="0" i="0" u="none" strike="noStrike" kern="1200" cap="none" spc="-25" normalizeH="0" baseline="0" noProof="0" dirty="0">
              <a:ln>
                <a:noFill/>
              </a:ln>
              <a:solidFill>
                <a:prstClr val="white"/>
              </a:solidFill>
              <a:effectLst/>
              <a:uLnTx/>
              <a:uFillTx/>
              <a:latin typeface="Arial"/>
              <a:ea typeface="+mn-ea"/>
              <a:cs typeface="Arial"/>
            </a:endParaRPr>
          </a:p>
        </p:txBody>
      </p:sp>
      <p:sp>
        <p:nvSpPr>
          <p:cNvPr id="66" name="object 66"/>
          <p:cNvSpPr txBox="1"/>
          <p:nvPr/>
        </p:nvSpPr>
        <p:spPr>
          <a:xfrm>
            <a:off x="8140700" y="2451862"/>
            <a:ext cx="572135" cy="14795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800" b="1" i="0" u="none" strike="noStrike" kern="1200" cap="none" spc="-10" normalizeH="0" baseline="0" noProof="0" dirty="0">
                <a:ln>
                  <a:noFill/>
                </a:ln>
                <a:solidFill>
                  <a:srgbClr val="252525"/>
                </a:solidFill>
                <a:effectLst/>
                <a:uLnTx/>
                <a:uFillTx/>
                <a:latin typeface="微软雅黑"/>
                <a:ea typeface="+mn-ea"/>
                <a:cs typeface="微软雅黑"/>
              </a:rPr>
              <a:t>Send/Recv</a:t>
            </a:r>
            <a:endParaRPr kumimoji="0" sz="8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67" name="object 67"/>
          <p:cNvSpPr txBox="1"/>
          <p:nvPr/>
        </p:nvSpPr>
        <p:spPr>
          <a:xfrm>
            <a:off x="1111707" y="2209927"/>
            <a:ext cx="294005" cy="18669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050" b="1" i="0" u="none" strike="noStrike" kern="1200" cap="none" spc="-25" normalizeH="0" baseline="0" noProof="0" dirty="0">
                <a:ln>
                  <a:noFill/>
                </a:ln>
                <a:solidFill>
                  <a:srgbClr val="252525"/>
                </a:solidFill>
                <a:effectLst/>
                <a:uLnTx/>
                <a:uFillTx/>
                <a:latin typeface="微软雅黑"/>
                <a:ea typeface="+mn-ea"/>
                <a:cs typeface="微软雅黑"/>
              </a:rPr>
              <a:t>多卡</a:t>
            </a:r>
            <a:endParaRPr kumimoji="0" sz="105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68" name="object 68"/>
          <p:cNvSpPr txBox="1"/>
          <p:nvPr/>
        </p:nvSpPr>
        <p:spPr>
          <a:xfrm>
            <a:off x="10514838" y="1224153"/>
            <a:ext cx="379730" cy="1625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900" b="1" i="0" u="none" strike="noStrike" kern="1200" cap="none" spc="0" normalizeH="0" baseline="0" noProof="0" dirty="0">
                <a:ln>
                  <a:noFill/>
                </a:ln>
                <a:solidFill>
                  <a:srgbClr val="252525"/>
                </a:solidFill>
                <a:effectLst/>
                <a:uLnTx/>
                <a:uFillTx/>
                <a:latin typeface="微软雅黑"/>
                <a:ea typeface="+mn-ea"/>
                <a:cs typeface="微软雅黑"/>
              </a:rPr>
              <a:t>GPU</a:t>
            </a:r>
            <a:r>
              <a:rPr kumimoji="0" sz="900" b="1" i="0" u="none" strike="noStrike" kern="1200" cap="none" spc="-30" normalizeH="0" baseline="0" noProof="0" dirty="0">
                <a:ln>
                  <a:noFill/>
                </a:ln>
                <a:solidFill>
                  <a:srgbClr val="252525"/>
                </a:solidFill>
                <a:effectLst/>
                <a:uLnTx/>
                <a:uFillTx/>
                <a:latin typeface="微软雅黑"/>
                <a:ea typeface="+mn-ea"/>
                <a:cs typeface="微软雅黑"/>
              </a:rPr>
              <a:t> </a:t>
            </a:r>
            <a:r>
              <a:rPr kumimoji="0" sz="900" b="1" i="0" u="none" strike="noStrike" kern="1200" cap="none" spc="-50" normalizeH="0" baseline="0" noProof="0" dirty="0">
                <a:ln>
                  <a:noFill/>
                </a:ln>
                <a:solidFill>
                  <a:srgbClr val="252525"/>
                </a:solidFill>
                <a:effectLst/>
                <a:uLnTx/>
                <a:uFillTx/>
                <a:latin typeface="微软雅黑"/>
                <a:ea typeface="+mn-ea"/>
                <a:cs typeface="微软雅黑"/>
              </a:rPr>
              <a:t>0</a:t>
            </a:r>
            <a:endParaRPr kumimoji="0" sz="9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69" name="object 69"/>
          <p:cNvSpPr txBox="1"/>
          <p:nvPr/>
        </p:nvSpPr>
        <p:spPr>
          <a:xfrm>
            <a:off x="10514838" y="1887092"/>
            <a:ext cx="379730" cy="1625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900" b="1" i="0" u="none" strike="noStrike" kern="1200" cap="none" spc="0" normalizeH="0" baseline="0" noProof="0" dirty="0">
                <a:ln>
                  <a:noFill/>
                </a:ln>
                <a:solidFill>
                  <a:srgbClr val="252525"/>
                </a:solidFill>
                <a:effectLst/>
                <a:uLnTx/>
                <a:uFillTx/>
                <a:latin typeface="微软雅黑"/>
                <a:ea typeface="+mn-ea"/>
                <a:cs typeface="微软雅黑"/>
              </a:rPr>
              <a:t>GPU</a:t>
            </a:r>
            <a:r>
              <a:rPr kumimoji="0" sz="900" b="1" i="0" u="none" strike="noStrike" kern="1200" cap="none" spc="-30" normalizeH="0" baseline="0" noProof="0" dirty="0">
                <a:ln>
                  <a:noFill/>
                </a:ln>
                <a:solidFill>
                  <a:srgbClr val="252525"/>
                </a:solidFill>
                <a:effectLst/>
                <a:uLnTx/>
                <a:uFillTx/>
                <a:latin typeface="微软雅黑"/>
                <a:ea typeface="+mn-ea"/>
                <a:cs typeface="微软雅黑"/>
              </a:rPr>
              <a:t> </a:t>
            </a:r>
            <a:r>
              <a:rPr kumimoji="0" sz="900" b="1" i="0" u="none" strike="noStrike" kern="1200" cap="none" spc="-50" normalizeH="0" baseline="0" noProof="0" dirty="0">
                <a:ln>
                  <a:noFill/>
                </a:ln>
                <a:solidFill>
                  <a:srgbClr val="252525"/>
                </a:solidFill>
                <a:effectLst/>
                <a:uLnTx/>
                <a:uFillTx/>
                <a:latin typeface="微软雅黑"/>
                <a:ea typeface="+mn-ea"/>
                <a:cs typeface="微软雅黑"/>
              </a:rPr>
              <a:t>0</a:t>
            </a:r>
            <a:endParaRPr kumimoji="0" sz="9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70" name="object 70"/>
          <p:cNvSpPr txBox="1"/>
          <p:nvPr/>
        </p:nvSpPr>
        <p:spPr>
          <a:xfrm>
            <a:off x="10533380" y="2555494"/>
            <a:ext cx="379730" cy="1625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900" b="1" i="0" u="none" strike="noStrike" kern="1200" cap="none" spc="0" normalizeH="0" baseline="0" noProof="0" dirty="0">
                <a:ln>
                  <a:noFill/>
                </a:ln>
                <a:solidFill>
                  <a:srgbClr val="252525"/>
                </a:solidFill>
                <a:effectLst/>
                <a:uLnTx/>
                <a:uFillTx/>
                <a:latin typeface="微软雅黑"/>
                <a:ea typeface="+mn-ea"/>
                <a:cs typeface="微软雅黑"/>
              </a:rPr>
              <a:t>GPU</a:t>
            </a:r>
            <a:r>
              <a:rPr kumimoji="0" sz="900" b="1" i="0" u="none" strike="noStrike" kern="1200" cap="none" spc="-30" normalizeH="0" baseline="0" noProof="0" dirty="0">
                <a:ln>
                  <a:noFill/>
                </a:ln>
                <a:solidFill>
                  <a:srgbClr val="252525"/>
                </a:solidFill>
                <a:effectLst/>
                <a:uLnTx/>
                <a:uFillTx/>
                <a:latin typeface="微软雅黑"/>
                <a:ea typeface="+mn-ea"/>
                <a:cs typeface="微软雅黑"/>
              </a:rPr>
              <a:t> </a:t>
            </a:r>
            <a:r>
              <a:rPr kumimoji="0" sz="900" b="1" i="0" u="none" strike="noStrike" kern="1200" cap="none" spc="-50" normalizeH="0" baseline="0" noProof="0" dirty="0">
                <a:ln>
                  <a:noFill/>
                </a:ln>
                <a:solidFill>
                  <a:srgbClr val="252525"/>
                </a:solidFill>
                <a:effectLst/>
                <a:uLnTx/>
                <a:uFillTx/>
                <a:latin typeface="微软雅黑"/>
                <a:ea typeface="+mn-ea"/>
                <a:cs typeface="微软雅黑"/>
              </a:rPr>
              <a:t>1</a:t>
            </a:r>
            <a:endParaRPr kumimoji="0" sz="900" b="0" i="0" u="none" strike="noStrike" kern="1200" cap="none" spc="0" normalizeH="0" baseline="0" noProof="0">
              <a:ln>
                <a:noFill/>
              </a:ln>
              <a:solidFill>
                <a:prstClr val="black"/>
              </a:solidFill>
              <a:effectLst/>
              <a:uLnTx/>
              <a:uFillTx/>
              <a:latin typeface="微软雅黑"/>
              <a:ea typeface="+mn-ea"/>
              <a:cs typeface="微软雅黑"/>
            </a:endParaRPr>
          </a:p>
        </p:txBody>
      </p:sp>
    </p:spTree>
    <p:extLst>
      <p:ext uri="{BB962C8B-B14F-4D97-AF65-F5344CB8AC3E}">
        <p14:creationId xmlns:p14="http://schemas.microsoft.com/office/powerpoint/2010/main" val="38526197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88644" y="428250"/>
            <a:ext cx="4698154" cy="629018"/>
          </a:xfrm>
          <a:prstGeom prst="rect">
            <a:avLst/>
          </a:prstGeom>
        </p:spPr>
        <p:txBody>
          <a:bodyPr vert="horz" wrap="square" lIns="0" tIns="13335" rIns="0" bIns="0" rtlCol="0">
            <a:spAutoFit/>
          </a:bodyPr>
          <a:lstStyle/>
          <a:p>
            <a:pPr marL="12700">
              <a:lnSpc>
                <a:spcPct val="100000"/>
              </a:lnSpc>
              <a:spcBef>
                <a:spcPts val="105"/>
              </a:spcBef>
            </a:pPr>
            <a:r>
              <a:rPr spc="-10" dirty="0"/>
              <a:t>数据并行流量模型</a:t>
            </a:r>
          </a:p>
        </p:txBody>
      </p:sp>
      <p:pic>
        <p:nvPicPr>
          <p:cNvPr id="4" name="object 4"/>
          <p:cNvPicPr/>
          <p:nvPr/>
        </p:nvPicPr>
        <p:blipFill>
          <a:blip r:embed="rId2" cstate="print"/>
          <a:stretch>
            <a:fillRect/>
          </a:stretch>
        </p:blipFill>
        <p:spPr>
          <a:xfrm>
            <a:off x="570000" y="1395402"/>
            <a:ext cx="4698154" cy="2737020"/>
          </a:xfrm>
          <a:prstGeom prst="rect">
            <a:avLst/>
          </a:prstGeom>
        </p:spPr>
      </p:pic>
      <p:sp>
        <p:nvSpPr>
          <p:cNvPr id="5" name="object 5"/>
          <p:cNvSpPr txBox="1"/>
          <p:nvPr/>
        </p:nvSpPr>
        <p:spPr>
          <a:xfrm>
            <a:off x="555447" y="4081983"/>
            <a:ext cx="10902315" cy="2271395"/>
          </a:xfrm>
          <a:prstGeom prst="rect">
            <a:avLst/>
          </a:prstGeom>
        </p:spPr>
        <p:txBody>
          <a:bodyPr vert="horz" wrap="square" lIns="0" tIns="12700" rIns="0" bIns="0" rtlCol="0">
            <a:spAutoFit/>
          </a:bodyPr>
          <a:lstStyle/>
          <a:p>
            <a:pPr marL="48895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0" normalizeH="0" baseline="0" noProof="0" dirty="0">
                <a:ln>
                  <a:noFill/>
                </a:ln>
                <a:solidFill>
                  <a:srgbClr val="252525"/>
                </a:solidFill>
                <a:effectLst/>
                <a:uLnTx/>
                <a:uFillTx/>
                <a:latin typeface="微软雅黑"/>
                <a:ea typeface="+mn-ea"/>
                <a:cs typeface="微软雅黑"/>
              </a:rPr>
              <a:t>*</a:t>
            </a:r>
            <a:r>
              <a:rPr kumimoji="0" sz="1200" b="0" i="0" u="none" strike="noStrike" kern="1200" cap="none" spc="-15" normalizeH="0" baseline="0" noProof="0" dirty="0">
                <a:ln>
                  <a:noFill/>
                </a:ln>
                <a:solidFill>
                  <a:srgbClr val="252525"/>
                </a:solidFill>
                <a:effectLst/>
                <a:uLnTx/>
                <a:uFillTx/>
                <a:latin typeface="微软雅黑"/>
                <a:ea typeface="+mn-ea"/>
                <a:cs typeface="微软雅黑"/>
              </a:rPr>
              <a:t>目前大模型训练主要采用同步更新策略</a:t>
            </a:r>
            <a:endParaRPr kumimoji="0" sz="1200" b="0" i="0" u="none" strike="noStrike" kern="1200" cap="none" spc="0" normalizeH="0" baseline="0" noProof="0">
              <a:ln>
                <a:noFill/>
              </a:ln>
              <a:solidFill>
                <a:prstClr val="black"/>
              </a:solidFill>
              <a:effectLst/>
              <a:uLnTx/>
              <a:uFillTx/>
              <a:latin typeface="微软雅黑"/>
              <a:ea typeface="+mn-ea"/>
              <a:cs typeface="微软雅黑"/>
            </a:endParaRPr>
          </a:p>
          <a:p>
            <a:pPr marL="0" marR="0" lvl="0" indent="0" algn="l" defTabSz="914400" rtl="0" eaLnBrk="1" fontAlgn="auto" latinLnBrk="0" hangingPunct="1">
              <a:lnSpc>
                <a:spcPct val="100000"/>
              </a:lnSpc>
              <a:spcBef>
                <a:spcPts val="20"/>
              </a:spcBef>
              <a:spcAft>
                <a:spcPts val="0"/>
              </a:spcAft>
              <a:buClrTx/>
              <a:buSzTx/>
              <a:buFontTx/>
              <a:buNone/>
              <a:tabLst/>
              <a:defRPr/>
            </a:pPr>
            <a:endParaRPr kumimoji="0" sz="1050" b="0" i="0" u="none" strike="noStrike" kern="1200" cap="none" spc="0" normalizeH="0" baseline="0" noProof="0">
              <a:ln>
                <a:noFill/>
              </a:ln>
              <a:solidFill>
                <a:prstClr val="black"/>
              </a:solidFill>
              <a:effectLst/>
              <a:uLnTx/>
              <a:uFillTx/>
              <a:latin typeface="微软雅黑"/>
              <a:ea typeface="+mn-ea"/>
              <a:cs typeface="微软雅黑"/>
            </a:endParaRPr>
          </a:p>
          <a:p>
            <a:pPr marL="184785" marR="0" lvl="0" indent="-172720" algn="l" defTabSz="914400" rtl="0" eaLnBrk="1" fontAlgn="auto" latinLnBrk="0" hangingPunct="1">
              <a:lnSpc>
                <a:spcPct val="100000"/>
              </a:lnSpc>
              <a:spcBef>
                <a:spcPts val="0"/>
              </a:spcBef>
              <a:spcAft>
                <a:spcPts val="0"/>
              </a:spcAft>
              <a:buClrTx/>
              <a:buSzTx/>
              <a:buFont typeface="Arial"/>
              <a:buChar char="•"/>
              <a:tabLst>
                <a:tab pos="185420" algn="l"/>
              </a:tabLst>
              <a:defRPr/>
            </a:pPr>
            <a:r>
              <a:rPr kumimoji="0" sz="1400" b="1" i="0" u="none" strike="noStrike" kern="1200" cap="none" spc="-10" normalizeH="0" baseline="0" noProof="0" dirty="0">
                <a:ln>
                  <a:noFill/>
                </a:ln>
                <a:solidFill>
                  <a:srgbClr val="252525"/>
                </a:solidFill>
                <a:effectLst/>
                <a:uLnTx/>
                <a:uFillTx/>
                <a:latin typeface="微软雅黑"/>
                <a:ea typeface="+mn-ea"/>
                <a:cs typeface="微软雅黑"/>
              </a:rPr>
              <a:t>技术原理</a:t>
            </a:r>
            <a:r>
              <a:rPr kumimoji="0" sz="1400" b="0" i="0" u="none" strike="noStrike" kern="1200" cap="none" spc="-15" normalizeH="0" baseline="0" noProof="0" dirty="0">
                <a:ln>
                  <a:noFill/>
                </a:ln>
                <a:solidFill>
                  <a:srgbClr val="252525"/>
                </a:solidFill>
                <a:effectLst/>
                <a:uLnTx/>
                <a:uFillTx/>
                <a:latin typeface="微软雅黑"/>
                <a:ea typeface="+mn-ea"/>
                <a:cs typeface="微软雅黑"/>
              </a:rPr>
              <a:t>：相同的模型分布在不同的</a:t>
            </a:r>
            <a:r>
              <a:rPr kumimoji="0" sz="1400" b="0" i="0" u="none" strike="noStrike" kern="1200" cap="none" spc="-10" normalizeH="0" baseline="0" noProof="0" dirty="0">
                <a:ln>
                  <a:noFill/>
                </a:ln>
                <a:solidFill>
                  <a:srgbClr val="252525"/>
                </a:solidFill>
                <a:effectLst/>
                <a:uLnTx/>
                <a:uFillTx/>
                <a:latin typeface="微软雅黑"/>
                <a:ea typeface="+mn-ea"/>
                <a:cs typeface="微软雅黑"/>
              </a:rPr>
              <a:t>GPU</a:t>
            </a:r>
            <a:r>
              <a:rPr kumimoji="0" sz="1400" b="0" i="0" u="none" strike="noStrike" kern="1200" cap="none" spc="-20" normalizeH="0" baseline="0" noProof="0" dirty="0">
                <a:ln>
                  <a:noFill/>
                </a:ln>
                <a:solidFill>
                  <a:srgbClr val="252525"/>
                </a:solidFill>
                <a:effectLst/>
                <a:uLnTx/>
                <a:uFillTx/>
                <a:latin typeface="微软雅黑"/>
                <a:ea typeface="+mn-ea"/>
                <a:cs typeface="微软雅黑"/>
              </a:rPr>
              <a:t>/计算节点/计算集群上，对数据集进行切分后并行计算</a:t>
            </a:r>
            <a:endParaRPr kumimoji="0" sz="1400" b="0" i="0" u="none" strike="noStrike" kern="1200" cap="none" spc="0" normalizeH="0" baseline="0" noProof="0">
              <a:ln>
                <a:noFill/>
              </a:ln>
              <a:solidFill>
                <a:prstClr val="black"/>
              </a:solidFill>
              <a:effectLst/>
              <a:uLnTx/>
              <a:uFillTx/>
              <a:latin typeface="微软雅黑"/>
              <a:ea typeface="+mn-ea"/>
              <a:cs typeface="微软雅黑"/>
            </a:endParaRPr>
          </a:p>
          <a:p>
            <a:pPr marL="184785" marR="66040" lvl="0" indent="-172720" algn="l" defTabSz="914400" rtl="0" eaLnBrk="1" fontAlgn="auto" latinLnBrk="0" hangingPunct="1">
              <a:lnSpc>
                <a:spcPct val="150000"/>
              </a:lnSpc>
              <a:spcBef>
                <a:spcPts val="0"/>
              </a:spcBef>
              <a:spcAft>
                <a:spcPts val="0"/>
              </a:spcAft>
              <a:buClrTx/>
              <a:buSzTx/>
              <a:buFont typeface="Arial"/>
              <a:buChar char="•"/>
              <a:tabLst>
                <a:tab pos="185420" algn="l"/>
              </a:tabLst>
              <a:defRPr/>
            </a:pPr>
            <a:r>
              <a:rPr kumimoji="0" sz="1400" b="1" i="0" u="none" strike="noStrike" kern="1200" cap="none" spc="0" normalizeH="0" baseline="0" noProof="0" dirty="0">
                <a:ln>
                  <a:noFill/>
                </a:ln>
                <a:solidFill>
                  <a:srgbClr val="252525"/>
                </a:solidFill>
                <a:effectLst/>
                <a:uLnTx/>
                <a:uFillTx/>
                <a:latin typeface="微软雅黑"/>
                <a:ea typeface="+mn-ea"/>
                <a:cs typeface="微软雅黑"/>
              </a:rPr>
              <a:t>应用场景</a:t>
            </a:r>
            <a:r>
              <a:rPr kumimoji="0" sz="1400" b="0" i="0" u="none" strike="noStrike" kern="1200" cap="none" spc="-20" normalizeH="0" baseline="0" noProof="0" dirty="0">
                <a:ln>
                  <a:noFill/>
                </a:ln>
                <a:solidFill>
                  <a:srgbClr val="252525"/>
                </a:solidFill>
                <a:effectLst/>
                <a:uLnTx/>
                <a:uFillTx/>
                <a:latin typeface="微软雅黑"/>
                <a:ea typeface="+mn-ea"/>
                <a:cs typeface="微软雅黑"/>
              </a:rPr>
              <a:t>：① 数据规模大、单 </a:t>
            </a:r>
            <a:r>
              <a:rPr kumimoji="0" sz="1400" b="0" i="0" u="none" strike="noStrike" kern="1200" cap="none" spc="0" normalizeH="0" baseline="0" noProof="0" dirty="0">
                <a:ln>
                  <a:noFill/>
                </a:ln>
                <a:solidFill>
                  <a:srgbClr val="252525"/>
                </a:solidFill>
                <a:effectLst/>
                <a:uLnTx/>
                <a:uFillTx/>
                <a:latin typeface="微软雅黑"/>
                <a:ea typeface="+mn-ea"/>
                <a:cs typeface="微软雅黑"/>
              </a:rPr>
              <a:t>GPU</a:t>
            </a:r>
            <a:r>
              <a:rPr kumimoji="0" sz="1400" b="0" i="0" u="none" strike="noStrike" kern="1200" cap="none" spc="-5" normalizeH="0" baseline="0" noProof="0" dirty="0">
                <a:ln>
                  <a:noFill/>
                </a:ln>
                <a:solidFill>
                  <a:srgbClr val="252525"/>
                </a:solidFill>
                <a:effectLst/>
                <a:uLnTx/>
                <a:uFillTx/>
                <a:latin typeface="微软雅黑"/>
                <a:ea typeface="+mn-ea"/>
                <a:cs typeface="微软雅黑"/>
              </a:rPr>
              <a:t> 可容纳完整模型的场景</a:t>
            </a:r>
            <a:r>
              <a:rPr kumimoji="0" sz="1400" b="0" i="0" u="none" strike="noStrike" kern="1200" cap="none" spc="0" normalizeH="0" baseline="0" noProof="0" dirty="0">
                <a:ln>
                  <a:noFill/>
                </a:ln>
                <a:solidFill>
                  <a:srgbClr val="252525"/>
                </a:solidFill>
                <a:effectLst/>
                <a:uLnTx/>
                <a:uFillTx/>
                <a:latin typeface="微软雅黑"/>
                <a:ea typeface="+mn-ea"/>
                <a:cs typeface="微软雅黑"/>
              </a:rPr>
              <a:t>（</a:t>
            </a:r>
            <a:r>
              <a:rPr kumimoji="0" sz="1400" b="0" i="0" u="none" strike="noStrike" kern="1200" cap="none" spc="-15" normalizeH="0" baseline="0" noProof="0" dirty="0">
                <a:ln>
                  <a:noFill/>
                </a:ln>
                <a:solidFill>
                  <a:srgbClr val="252525"/>
                </a:solidFill>
                <a:effectLst/>
                <a:uLnTx/>
                <a:uFillTx/>
                <a:latin typeface="微软雅黑"/>
                <a:ea typeface="+mn-ea"/>
                <a:cs typeface="微软雅黑"/>
              </a:rPr>
              <a:t>模型参数量小于单个</a:t>
            </a:r>
            <a:r>
              <a:rPr kumimoji="0" sz="1400" b="0" i="0" u="none" strike="noStrike" kern="1200" cap="none" spc="-10" normalizeH="0" baseline="0" noProof="0" dirty="0">
                <a:ln>
                  <a:noFill/>
                </a:ln>
                <a:solidFill>
                  <a:srgbClr val="252525"/>
                </a:solidFill>
                <a:effectLst/>
                <a:uLnTx/>
                <a:uFillTx/>
                <a:latin typeface="微软雅黑"/>
                <a:ea typeface="+mn-ea"/>
                <a:cs typeface="微软雅黑"/>
              </a:rPr>
              <a:t>GPU</a:t>
            </a:r>
            <a:r>
              <a:rPr kumimoji="0" sz="1400" b="0" i="0" u="none" strike="noStrike" kern="1200" cap="none" spc="0" normalizeH="0" baseline="0" noProof="0" dirty="0">
                <a:ln>
                  <a:noFill/>
                </a:ln>
                <a:solidFill>
                  <a:srgbClr val="252525"/>
                </a:solidFill>
                <a:effectLst/>
                <a:uLnTx/>
                <a:uFillTx/>
                <a:latin typeface="微软雅黑"/>
                <a:ea typeface="+mn-ea"/>
                <a:cs typeface="微软雅黑"/>
              </a:rPr>
              <a:t>显存）</a:t>
            </a:r>
            <a:r>
              <a:rPr kumimoji="0" sz="1400" b="0" i="0" u="none" strike="noStrike" kern="1200" cap="none" spc="-20" normalizeH="0" baseline="0" noProof="0" dirty="0">
                <a:ln>
                  <a:noFill/>
                </a:ln>
                <a:solidFill>
                  <a:srgbClr val="252525"/>
                </a:solidFill>
                <a:effectLst/>
                <a:uLnTx/>
                <a:uFillTx/>
                <a:latin typeface="微软雅黑"/>
                <a:ea typeface="+mn-ea"/>
                <a:cs typeface="微软雅黑"/>
              </a:rPr>
              <a:t>；② 对模型进行张量/流水切分后，通过数</a:t>
            </a:r>
            <a:r>
              <a:rPr kumimoji="0" sz="1400" b="0" i="0" u="none" strike="noStrike" kern="1200" cap="none" spc="0" normalizeH="0" baseline="0" noProof="0" dirty="0">
                <a:ln>
                  <a:noFill/>
                </a:ln>
                <a:solidFill>
                  <a:srgbClr val="252525"/>
                </a:solidFill>
                <a:effectLst/>
                <a:uLnTx/>
                <a:uFillTx/>
                <a:latin typeface="微软雅黑"/>
                <a:ea typeface="+mn-ea"/>
                <a:cs typeface="微软雅黑"/>
              </a:rPr>
              <a:t>据并行加快训练速度（</a:t>
            </a:r>
            <a:r>
              <a:rPr kumimoji="0" sz="1400" b="0" i="0" u="none" strike="noStrike" kern="1200" cap="none" spc="-15" normalizeH="0" baseline="0" noProof="0" dirty="0">
                <a:ln>
                  <a:noFill/>
                </a:ln>
                <a:solidFill>
                  <a:srgbClr val="252525"/>
                </a:solidFill>
                <a:effectLst/>
                <a:uLnTx/>
                <a:uFillTx/>
                <a:latin typeface="微软雅黑"/>
                <a:ea typeface="+mn-ea"/>
                <a:cs typeface="微软雅黑"/>
              </a:rPr>
              <a:t>模型参数量大于单个</a:t>
            </a:r>
            <a:r>
              <a:rPr kumimoji="0" sz="1400" b="0" i="0" u="none" strike="noStrike" kern="1200" cap="none" spc="-10" normalizeH="0" baseline="0" noProof="0" dirty="0">
                <a:ln>
                  <a:noFill/>
                </a:ln>
                <a:solidFill>
                  <a:srgbClr val="252525"/>
                </a:solidFill>
                <a:effectLst/>
                <a:uLnTx/>
                <a:uFillTx/>
                <a:latin typeface="微软雅黑"/>
                <a:ea typeface="+mn-ea"/>
                <a:cs typeface="微软雅黑"/>
              </a:rPr>
              <a:t>GPU</a:t>
            </a:r>
            <a:r>
              <a:rPr kumimoji="0" sz="1400" b="0" i="0" u="none" strike="noStrike" kern="1200" cap="none" spc="0" normalizeH="0" baseline="0" noProof="0" dirty="0">
                <a:ln>
                  <a:noFill/>
                </a:ln>
                <a:solidFill>
                  <a:srgbClr val="252525"/>
                </a:solidFill>
                <a:effectLst/>
                <a:uLnTx/>
                <a:uFillTx/>
                <a:latin typeface="微软雅黑"/>
                <a:ea typeface="+mn-ea"/>
                <a:cs typeface="微软雅黑"/>
              </a:rPr>
              <a:t>显存</a:t>
            </a:r>
            <a:r>
              <a:rPr kumimoji="0" sz="1400" b="0" i="0" u="none" strike="noStrike" kern="1200" cap="none" spc="-50" normalizeH="0" baseline="0" noProof="0" dirty="0">
                <a:ln>
                  <a:noFill/>
                </a:ln>
                <a:solidFill>
                  <a:srgbClr val="252525"/>
                </a:solidFill>
                <a:effectLst/>
                <a:uLnTx/>
                <a:uFillTx/>
                <a:latin typeface="微软雅黑"/>
                <a:ea typeface="+mn-ea"/>
                <a:cs typeface="微软雅黑"/>
              </a:rPr>
              <a:t>）</a:t>
            </a:r>
            <a:endParaRPr kumimoji="0" sz="1400" b="0" i="0" u="none" strike="noStrike" kern="1200" cap="none" spc="0" normalizeH="0" baseline="0" noProof="0">
              <a:ln>
                <a:noFill/>
              </a:ln>
              <a:solidFill>
                <a:prstClr val="black"/>
              </a:solidFill>
              <a:effectLst/>
              <a:uLnTx/>
              <a:uFillTx/>
              <a:latin typeface="微软雅黑"/>
              <a:ea typeface="+mn-ea"/>
              <a:cs typeface="微软雅黑"/>
            </a:endParaRPr>
          </a:p>
          <a:p>
            <a:pPr marL="184785" marR="5080" lvl="0" indent="-172720" algn="l" defTabSz="914400" rtl="0" eaLnBrk="1" fontAlgn="auto" latinLnBrk="0" hangingPunct="1">
              <a:lnSpc>
                <a:spcPct val="150000"/>
              </a:lnSpc>
              <a:spcBef>
                <a:spcPts val="0"/>
              </a:spcBef>
              <a:spcAft>
                <a:spcPts val="0"/>
              </a:spcAft>
              <a:buClrTx/>
              <a:buSzTx/>
              <a:buFont typeface="Arial"/>
              <a:buChar char="•"/>
              <a:tabLst>
                <a:tab pos="185420" algn="l"/>
              </a:tabLst>
              <a:defRPr/>
            </a:pPr>
            <a:r>
              <a:rPr kumimoji="0" sz="1400" b="1" i="0" u="none" strike="noStrike" kern="1200" cap="none" spc="0" normalizeH="0" baseline="0" noProof="0" dirty="0">
                <a:ln>
                  <a:noFill/>
                </a:ln>
                <a:solidFill>
                  <a:srgbClr val="252525"/>
                </a:solidFill>
                <a:effectLst/>
                <a:uLnTx/>
                <a:uFillTx/>
                <a:latin typeface="微软雅黑"/>
                <a:ea typeface="+mn-ea"/>
                <a:cs typeface="微软雅黑"/>
              </a:rPr>
              <a:t>通信需求</a:t>
            </a:r>
            <a:r>
              <a:rPr kumimoji="0" sz="1400" b="0" i="0" u="none" strike="noStrike" kern="1200" cap="none" spc="-15" normalizeH="0" baseline="0" noProof="0" dirty="0">
                <a:ln>
                  <a:noFill/>
                </a:ln>
                <a:solidFill>
                  <a:srgbClr val="252525"/>
                </a:solidFill>
                <a:effectLst/>
                <a:uLnTx/>
                <a:uFillTx/>
                <a:latin typeface="微软雅黑"/>
                <a:ea typeface="+mn-ea"/>
                <a:cs typeface="微软雅黑"/>
              </a:rPr>
              <a:t>：训练时每台设备负责处理不同的</a:t>
            </a:r>
            <a:r>
              <a:rPr kumimoji="0" sz="1400" b="0" i="0" u="none" strike="noStrike" kern="1200" cap="none" spc="-10" normalizeH="0" baseline="0" noProof="0" dirty="0">
                <a:ln>
                  <a:noFill/>
                </a:ln>
                <a:solidFill>
                  <a:srgbClr val="252525"/>
                </a:solidFill>
                <a:effectLst/>
                <a:uLnTx/>
                <a:uFillTx/>
                <a:latin typeface="微软雅黑"/>
                <a:ea typeface="+mn-ea"/>
                <a:cs typeface="微软雅黑"/>
              </a:rPr>
              <a:t>mini-batch</a:t>
            </a:r>
            <a:r>
              <a:rPr kumimoji="0" sz="1400" b="0" i="0" u="none" strike="noStrike" kern="1200" cap="none" spc="-20" normalizeH="0" baseline="0" noProof="0" dirty="0">
                <a:ln>
                  <a:noFill/>
                </a:ln>
                <a:solidFill>
                  <a:srgbClr val="252525"/>
                </a:solidFill>
                <a:effectLst/>
                <a:uLnTx/>
                <a:uFillTx/>
                <a:latin typeface="微软雅黑"/>
                <a:ea typeface="+mn-ea"/>
                <a:cs typeface="微软雅黑"/>
              </a:rPr>
              <a:t>，由此会产生不同的梯度，系统会将不同设备产生的梯度聚合到一起，计算均值，再分发给各个设备进行模型参数更新，故数据并行模式下通信开销主要来源于梯度的聚合和分发。常见的评价指标有 ① </a:t>
            </a:r>
            <a:r>
              <a:rPr kumimoji="0" sz="1400" b="1" i="0" u="none" strike="noStrike" kern="1200" cap="none" spc="-5" normalizeH="0" baseline="0" noProof="0" dirty="0">
                <a:ln>
                  <a:noFill/>
                </a:ln>
                <a:solidFill>
                  <a:srgbClr val="252525"/>
                </a:solidFill>
                <a:effectLst/>
                <a:uLnTx/>
                <a:uFillTx/>
                <a:latin typeface="微软雅黑"/>
                <a:ea typeface="+mn-ea"/>
                <a:cs typeface="微软雅黑"/>
              </a:rPr>
              <a:t>加速比 </a:t>
            </a:r>
            <a:r>
              <a:rPr kumimoji="0" sz="1400" b="0" i="0" u="none" strike="noStrike" kern="1200" cap="none" spc="-15" normalizeH="0" baseline="0" noProof="0" dirty="0">
                <a:ln>
                  <a:noFill/>
                </a:ln>
                <a:solidFill>
                  <a:srgbClr val="252525"/>
                </a:solidFill>
                <a:effectLst/>
                <a:uLnTx/>
                <a:uFillTx/>
                <a:latin typeface="微软雅黑"/>
                <a:ea typeface="+mn-ea"/>
                <a:cs typeface="微软雅黑"/>
              </a:rPr>
              <a:t>= 多卡全</a:t>
            </a:r>
            <a:endParaRPr kumimoji="0" sz="1400" b="0" i="0" u="none" strike="noStrike" kern="1200" cap="none" spc="0" normalizeH="0" baseline="0" noProof="0">
              <a:ln>
                <a:noFill/>
              </a:ln>
              <a:solidFill>
                <a:prstClr val="black"/>
              </a:solidFill>
              <a:effectLst/>
              <a:uLnTx/>
              <a:uFillTx/>
              <a:latin typeface="微软雅黑"/>
              <a:ea typeface="+mn-ea"/>
              <a:cs typeface="微软雅黑"/>
            </a:endParaRPr>
          </a:p>
          <a:p>
            <a:pPr marL="184785" marR="0" lvl="0" indent="0" algn="l" defTabSz="914400" rtl="0" eaLnBrk="1" fontAlgn="auto" latinLnBrk="0" hangingPunct="1">
              <a:lnSpc>
                <a:spcPct val="100000"/>
              </a:lnSpc>
              <a:spcBef>
                <a:spcPts val="845"/>
              </a:spcBef>
              <a:spcAft>
                <a:spcPts val="0"/>
              </a:spcAft>
              <a:buClrTx/>
              <a:buSzTx/>
              <a:buFontTx/>
              <a:buNone/>
              <a:tabLst/>
              <a:defRPr/>
            </a:pPr>
            <a:r>
              <a:rPr kumimoji="0" sz="1400" b="0" i="0" u="none" strike="noStrike" kern="1200" cap="none" spc="-10" normalizeH="0" baseline="0" noProof="0" dirty="0">
                <a:ln>
                  <a:noFill/>
                </a:ln>
                <a:solidFill>
                  <a:srgbClr val="252525"/>
                </a:solidFill>
                <a:effectLst/>
                <a:uLnTx/>
                <a:uFillTx/>
                <a:latin typeface="微软雅黑"/>
                <a:ea typeface="+mn-ea"/>
                <a:cs typeface="微软雅黑"/>
              </a:rPr>
              <a:t>局吞吐 / (单卡吞吐 </a:t>
            </a:r>
            <a:r>
              <a:rPr kumimoji="0" sz="1400" b="0" i="0" u="none" strike="noStrike" kern="1200" cap="none" spc="0" normalizeH="0" baseline="0" noProof="0" dirty="0">
                <a:ln>
                  <a:noFill/>
                </a:ln>
                <a:solidFill>
                  <a:srgbClr val="252525"/>
                </a:solidFill>
                <a:effectLst/>
                <a:uLnTx/>
                <a:uFillTx/>
                <a:latin typeface="微软雅黑"/>
                <a:ea typeface="+mn-ea"/>
                <a:cs typeface="微软雅黑"/>
              </a:rPr>
              <a:t>* 卡数）；②</a:t>
            </a:r>
            <a:r>
              <a:rPr kumimoji="0" sz="1400" b="0" i="0" u="none" strike="noStrike" kern="1200" cap="none" spc="-20" normalizeH="0" baseline="0" noProof="0" dirty="0">
                <a:ln>
                  <a:noFill/>
                </a:ln>
                <a:solidFill>
                  <a:srgbClr val="252525"/>
                </a:solidFill>
                <a:effectLst/>
                <a:uLnTx/>
                <a:uFillTx/>
                <a:latin typeface="微软雅黑"/>
                <a:ea typeface="+mn-ea"/>
                <a:cs typeface="微软雅黑"/>
              </a:rPr>
              <a:t> </a:t>
            </a:r>
            <a:r>
              <a:rPr kumimoji="0" sz="1400" b="1" i="0" u="none" strike="noStrike" kern="1200" cap="none" spc="-10" normalizeH="0" baseline="0" noProof="0" dirty="0">
                <a:ln>
                  <a:noFill/>
                </a:ln>
                <a:solidFill>
                  <a:srgbClr val="252525"/>
                </a:solidFill>
                <a:effectLst/>
                <a:uLnTx/>
                <a:uFillTx/>
                <a:latin typeface="微软雅黑"/>
                <a:ea typeface="+mn-ea"/>
                <a:cs typeface="微软雅黑"/>
              </a:rPr>
              <a:t>收敛性 </a:t>
            </a:r>
            <a:r>
              <a:rPr kumimoji="0" sz="1400" b="0" i="0" u="none" strike="noStrike" kern="1200" cap="none" spc="-15" normalizeH="0" baseline="0" noProof="0" dirty="0">
                <a:ln>
                  <a:noFill/>
                </a:ln>
                <a:solidFill>
                  <a:srgbClr val="252525"/>
                </a:solidFill>
                <a:effectLst/>
                <a:uLnTx/>
                <a:uFillTx/>
                <a:latin typeface="微软雅黑"/>
                <a:ea typeface="+mn-ea"/>
                <a:cs typeface="微软雅黑"/>
              </a:rPr>
              <a:t>= 精度收敛到一定范围的时间</a:t>
            </a:r>
            <a:endParaRPr kumimoji="0" sz="1400" b="0" i="0" u="none" strike="noStrike" kern="1200" cap="none" spc="0" normalizeH="0" baseline="0" noProof="0">
              <a:ln>
                <a:noFill/>
              </a:ln>
              <a:solidFill>
                <a:prstClr val="black"/>
              </a:solidFill>
              <a:effectLst/>
              <a:uLnTx/>
              <a:uFillTx/>
              <a:latin typeface="微软雅黑"/>
              <a:ea typeface="+mn-ea"/>
              <a:cs typeface="微软雅黑"/>
            </a:endParaRPr>
          </a:p>
        </p:txBody>
      </p:sp>
      <p:graphicFrame>
        <p:nvGraphicFramePr>
          <p:cNvPr id="6" name="object 6"/>
          <p:cNvGraphicFramePr>
            <a:graphicFrameLocks noGrp="1"/>
          </p:cNvGraphicFramePr>
          <p:nvPr/>
        </p:nvGraphicFramePr>
        <p:xfrm>
          <a:off x="5431663" y="1249299"/>
          <a:ext cx="6193790" cy="2804795"/>
        </p:xfrm>
        <a:graphic>
          <a:graphicData uri="http://schemas.openxmlformats.org/drawingml/2006/table">
            <a:tbl>
              <a:tblPr firstRow="1" bandRow="1">
                <a:tableStyleId>{2D5ABB26-0587-4C30-8999-92F81FD0307C}</a:tableStyleId>
              </a:tblPr>
              <a:tblGrid>
                <a:gridCol w="1075690">
                  <a:extLst>
                    <a:ext uri="{9D8B030D-6E8A-4147-A177-3AD203B41FA5}">
                      <a16:colId xmlns:a16="http://schemas.microsoft.com/office/drawing/2014/main" val="20000"/>
                    </a:ext>
                  </a:extLst>
                </a:gridCol>
                <a:gridCol w="2575560">
                  <a:extLst>
                    <a:ext uri="{9D8B030D-6E8A-4147-A177-3AD203B41FA5}">
                      <a16:colId xmlns:a16="http://schemas.microsoft.com/office/drawing/2014/main" val="20001"/>
                    </a:ext>
                  </a:extLst>
                </a:gridCol>
                <a:gridCol w="2542540">
                  <a:extLst>
                    <a:ext uri="{9D8B030D-6E8A-4147-A177-3AD203B41FA5}">
                      <a16:colId xmlns:a16="http://schemas.microsoft.com/office/drawing/2014/main" val="20002"/>
                    </a:ext>
                  </a:extLst>
                </a:gridCol>
              </a:tblGrid>
              <a:tr h="391795">
                <a:tc>
                  <a:txBody>
                    <a:bodyPr/>
                    <a:lstStyle/>
                    <a:p>
                      <a:pPr algn="ctr">
                        <a:lnSpc>
                          <a:spcPct val="100000"/>
                        </a:lnSpc>
                        <a:spcBef>
                          <a:spcPts val="650"/>
                        </a:spcBef>
                      </a:pPr>
                      <a:r>
                        <a:rPr sz="1400" b="1" spc="-25" dirty="0">
                          <a:solidFill>
                            <a:srgbClr val="FFFFFF"/>
                          </a:solidFill>
                          <a:latin typeface="微软雅黑"/>
                          <a:cs typeface="微软雅黑"/>
                        </a:rPr>
                        <a:t>策略</a:t>
                      </a:r>
                      <a:endParaRPr sz="1400">
                        <a:latin typeface="微软雅黑"/>
                        <a:cs typeface="微软雅黑"/>
                      </a:endParaRPr>
                    </a:p>
                  </a:txBody>
                  <a:tcPr marL="0" marR="0" marT="825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6A858F"/>
                    </a:solidFill>
                  </a:tcPr>
                </a:tc>
                <a:tc>
                  <a:txBody>
                    <a:bodyPr/>
                    <a:lstStyle/>
                    <a:p>
                      <a:pPr marL="1905" algn="ctr">
                        <a:lnSpc>
                          <a:spcPct val="100000"/>
                        </a:lnSpc>
                        <a:spcBef>
                          <a:spcPts val="650"/>
                        </a:spcBef>
                      </a:pPr>
                      <a:r>
                        <a:rPr sz="1400" b="1" spc="-15" dirty="0">
                          <a:solidFill>
                            <a:srgbClr val="FFFFFF"/>
                          </a:solidFill>
                          <a:latin typeface="微软雅黑"/>
                          <a:cs typeface="微软雅黑"/>
                        </a:rPr>
                        <a:t>异步更新</a:t>
                      </a:r>
                      <a:endParaRPr sz="1400">
                        <a:latin typeface="微软雅黑"/>
                        <a:cs typeface="微软雅黑"/>
                      </a:endParaRPr>
                    </a:p>
                  </a:txBody>
                  <a:tcPr marL="0" marR="0" marT="825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6A858F"/>
                    </a:solidFill>
                  </a:tcPr>
                </a:tc>
                <a:tc>
                  <a:txBody>
                    <a:bodyPr/>
                    <a:lstStyle/>
                    <a:p>
                      <a:pPr marL="871855">
                        <a:lnSpc>
                          <a:spcPct val="100000"/>
                        </a:lnSpc>
                        <a:spcBef>
                          <a:spcPts val="650"/>
                        </a:spcBef>
                      </a:pPr>
                      <a:r>
                        <a:rPr sz="1400" b="1" dirty="0">
                          <a:solidFill>
                            <a:srgbClr val="FFFFFF"/>
                          </a:solidFill>
                          <a:latin typeface="微软雅黑"/>
                          <a:cs typeface="微软雅黑"/>
                        </a:rPr>
                        <a:t>同步更新</a:t>
                      </a:r>
                      <a:r>
                        <a:rPr sz="1400" b="1" spc="-50" dirty="0">
                          <a:solidFill>
                            <a:srgbClr val="FFFFFF"/>
                          </a:solidFill>
                          <a:latin typeface="微软雅黑"/>
                          <a:cs typeface="微软雅黑"/>
                        </a:rPr>
                        <a:t>*</a:t>
                      </a:r>
                      <a:endParaRPr sz="1400">
                        <a:latin typeface="微软雅黑"/>
                        <a:cs typeface="微软雅黑"/>
                      </a:endParaRPr>
                    </a:p>
                  </a:txBody>
                  <a:tcPr marL="0" marR="0" marT="825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6A858F"/>
                    </a:solidFill>
                  </a:tcPr>
                </a:tc>
                <a:extLst>
                  <a:ext uri="{0D108BD9-81ED-4DB2-BD59-A6C34878D82A}">
                    <a16:rowId xmlns:a16="http://schemas.microsoft.com/office/drawing/2014/main" val="10000"/>
                  </a:ext>
                </a:extLst>
              </a:tr>
              <a:tr h="1498600">
                <a:tc>
                  <a:txBody>
                    <a:bodyPr/>
                    <a:lstStyle/>
                    <a:p>
                      <a:pPr>
                        <a:lnSpc>
                          <a:spcPct val="100000"/>
                        </a:lnSpc>
                      </a:pPr>
                      <a:endParaRPr sz="1800">
                        <a:latin typeface="Times New Roman"/>
                        <a:cs typeface="Times New Roman"/>
                      </a:endParaRPr>
                    </a:p>
                    <a:p>
                      <a:pPr>
                        <a:lnSpc>
                          <a:spcPct val="100000"/>
                        </a:lnSpc>
                        <a:spcBef>
                          <a:spcPts val="5"/>
                        </a:spcBef>
                      </a:pPr>
                      <a:endParaRPr sz="2550">
                        <a:latin typeface="Times New Roman"/>
                        <a:cs typeface="Times New Roman"/>
                      </a:endParaRPr>
                    </a:p>
                    <a:p>
                      <a:pPr algn="ctr">
                        <a:lnSpc>
                          <a:spcPct val="100000"/>
                        </a:lnSpc>
                      </a:pPr>
                      <a:r>
                        <a:rPr sz="1400" spc="-25" dirty="0">
                          <a:latin typeface="微软雅黑"/>
                          <a:cs typeface="微软雅黑"/>
                        </a:rPr>
                        <a:t>实现</a:t>
                      </a:r>
                      <a:endParaRPr sz="1400">
                        <a:latin typeface="微软雅黑"/>
                        <a:cs typeface="微软雅黑"/>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3D9DB"/>
                    </a:solidFill>
                  </a:tcPr>
                </a:tc>
                <a:tc>
                  <a:txBody>
                    <a:bodyPr/>
                    <a:lstStyle/>
                    <a:p>
                      <a:pPr marL="92075" marR="160020" algn="just">
                        <a:lnSpc>
                          <a:spcPct val="100000"/>
                        </a:lnSpc>
                        <a:spcBef>
                          <a:spcPts val="315"/>
                        </a:spcBef>
                      </a:pPr>
                      <a:r>
                        <a:rPr sz="1200" dirty="0">
                          <a:latin typeface="微软雅黑"/>
                          <a:cs typeface="微软雅黑"/>
                        </a:rPr>
                        <a:t>通过参数服务器</a:t>
                      </a:r>
                      <a:r>
                        <a:rPr sz="1200" spc="-10" dirty="0">
                          <a:latin typeface="微软雅黑"/>
                          <a:cs typeface="微软雅黑"/>
                        </a:rPr>
                        <a:t>（PS）实现，节点</a:t>
                      </a:r>
                      <a:r>
                        <a:rPr sz="1200" spc="-5" dirty="0">
                          <a:latin typeface="微软雅黑"/>
                          <a:cs typeface="微软雅黑"/>
                        </a:rPr>
                        <a:t>异步上报局部梯度，更新并获取全局梯度，不等待其他节点</a:t>
                      </a:r>
                      <a:endParaRPr sz="1200">
                        <a:latin typeface="微软雅黑"/>
                        <a:cs typeface="微软雅黑"/>
                      </a:endParaRPr>
                    </a:p>
                  </a:txBody>
                  <a:tcPr marL="0" marR="0" marT="4000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3D9DB"/>
                    </a:solidFill>
                  </a:tcPr>
                </a:tc>
                <a:tc>
                  <a:txBody>
                    <a:bodyPr/>
                    <a:lstStyle/>
                    <a:p>
                      <a:pPr marL="92710" marR="156210" algn="just">
                        <a:lnSpc>
                          <a:spcPct val="100000"/>
                        </a:lnSpc>
                        <a:spcBef>
                          <a:spcPts val="315"/>
                        </a:spcBef>
                      </a:pPr>
                      <a:r>
                        <a:rPr sz="1200" dirty="0">
                          <a:latin typeface="微软雅黑"/>
                          <a:cs typeface="微软雅黑"/>
                        </a:rPr>
                        <a:t>通过</a:t>
                      </a:r>
                      <a:r>
                        <a:rPr sz="1200" spc="-10" dirty="0">
                          <a:latin typeface="微软雅黑"/>
                          <a:cs typeface="微软雅黑"/>
                        </a:rPr>
                        <a:t>AllReduce实现，节点间阻塞</a:t>
                      </a:r>
                      <a:r>
                        <a:rPr sz="1200" spc="-5" dirty="0">
                          <a:latin typeface="微软雅黑"/>
                          <a:cs typeface="微软雅黑"/>
                        </a:rPr>
                        <a:t>等待，同步上报局部梯度，同步更</a:t>
                      </a:r>
                      <a:r>
                        <a:rPr sz="1200" spc="-10" dirty="0">
                          <a:latin typeface="微软雅黑"/>
                          <a:cs typeface="微软雅黑"/>
                        </a:rPr>
                        <a:t>新全局梯度</a:t>
                      </a:r>
                      <a:endParaRPr sz="1200">
                        <a:latin typeface="微软雅黑"/>
                        <a:cs typeface="微软雅黑"/>
                      </a:endParaRPr>
                    </a:p>
                  </a:txBody>
                  <a:tcPr marL="0" marR="0" marT="4000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3D9DB"/>
                    </a:solidFill>
                  </a:tcPr>
                </a:tc>
                <a:extLst>
                  <a:ext uri="{0D108BD9-81ED-4DB2-BD59-A6C34878D82A}">
                    <a16:rowId xmlns:a16="http://schemas.microsoft.com/office/drawing/2014/main" val="10001"/>
                  </a:ext>
                </a:extLst>
              </a:tr>
              <a:tr h="457200">
                <a:tc>
                  <a:txBody>
                    <a:bodyPr/>
                    <a:lstStyle/>
                    <a:p>
                      <a:pPr marL="635" algn="ctr">
                        <a:lnSpc>
                          <a:spcPct val="100000"/>
                        </a:lnSpc>
                        <a:spcBef>
                          <a:spcPts val="910"/>
                        </a:spcBef>
                      </a:pPr>
                      <a:r>
                        <a:rPr sz="1400" spc="-20" dirty="0">
                          <a:latin typeface="微软雅黑"/>
                          <a:cs typeface="微软雅黑"/>
                        </a:rPr>
                        <a:t>加速比</a:t>
                      </a:r>
                      <a:endParaRPr sz="1400">
                        <a:latin typeface="微软雅黑"/>
                        <a:cs typeface="微软雅黑"/>
                      </a:endParaRPr>
                    </a:p>
                  </a:txBody>
                  <a:tcPr marL="0" marR="0" marT="1155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ECED"/>
                    </a:solidFill>
                  </a:tcPr>
                </a:tc>
                <a:tc>
                  <a:txBody>
                    <a:bodyPr/>
                    <a:lstStyle/>
                    <a:p>
                      <a:pPr marL="2540" algn="ctr">
                        <a:lnSpc>
                          <a:spcPct val="100000"/>
                        </a:lnSpc>
                        <a:spcBef>
                          <a:spcPts val="1035"/>
                        </a:spcBef>
                      </a:pPr>
                      <a:r>
                        <a:rPr sz="1200" dirty="0">
                          <a:latin typeface="微软雅黑"/>
                          <a:cs typeface="微软雅黑"/>
                        </a:rPr>
                        <a:t>无阻塞</a:t>
                      </a:r>
                      <a:r>
                        <a:rPr sz="1200" spc="-10" dirty="0">
                          <a:latin typeface="微软雅黑"/>
                          <a:cs typeface="微软雅黑"/>
                        </a:rPr>
                        <a:t>，100%</a:t>
                      </a:r>
                      <a:endParaRPr sz="1200">
                        <a:latin typeface="微软雅黑"/>
                        <a:cs typeface="微软雅黑"/>
                      </a:endParaRPr>
                    </a:p>
                  </a:txBody>
                  <a:tcPr marL="0" marR="0" marT="1314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ECED"/>
                    </a:solidFill>
                  </a:tcPr>
                </a:tc>
                <a:tc>
                  <a:txBody>
                    <a:bodyPr/>
                    <a:lstStyle/>
                    <a:p>
                      <a:pPr marL="1905" algn="ctr">
                        <a:lnSpc>
                          <a:spcPct val="100000"/>
                        </a:lnSpc>
                        <a:spcBef>
                          <a:spcPts val="315"/>
                        </a:spcBef>
                      </a:pPr>
                      <a:r>
                        <a:rPr sz="1200" spc="-5" dirty="0">
                          <a:latin typeface="微软雅黑"/>
                          <a:cs typeface="微软雅黑"/>
                        </a:rPr>
                        <a:t>结合优化，在高性能网络下可达到</a:t>
                      </a:r>
                      <a:endParaRPr sz="1200">
                        <a:latin typeface="微软雅黑"/>
                        <a:cs typeface="微软雅黑"/>
                      </a:endParaRPr>
                    </a:p>
                    <a:p>
                      <a:pPr marL="1270" algn="ctr">
                        <a:lnSpc>
                          <a:spcPct val="100000"/>
                        </a:lnSpc>
                      </a:pPr>
                      <a:r>
                        <a:rPr sz="1200" spc="-20" dirty="0">
                          <a:latin typeface="微软雅黑"/>
                          <a:cs typeface="微软雅黑"/>
                        </a:rPr>
                        <a:t>95%+</a:t>
                      </a:r>
                      <a:endParaRPr sz="1200">
                        <a:latin typeface="微软雅黑"/>
                        <a:cs typeface="微软雅黑"/>
                      </a:endParaRPr>
                    </a:p>
                  </a:txBody>
                  <a:tcPr marL="0" marR="0" marT="400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ECED"/>
                    </a:solidFill>
                  </a:tcPr>
                </a:tc>
                <a:extLst>
                  <a:ext uri="{0D108BD9-81ED-4DB2-BD59-A6C34878D82A}">
                    <a16:rowId xmlns:a16="http://schemas.microsoft.com/office/drawing/2014/main" val="10002"/>
                  </a:ext>
                </a:extLst>
              </a:tr>
              <a:tr h="457200">
                <a:tc>
                  <a:txBody>
                    <a:bodyPr/>
                    <a:lstStyle/>
                    <a:p>
                      <a:pPr marL="635" algn="ctr">
                        <a:lnSpc>
                          <a:spcPct val="100000"/>
                        </a:lnSpc>
                        <a:spcBef>
                          <a:spcPts val="910"/>
                        </a:spcBef>
                      </a:pPr>
                      <a:r>
                        <a:rPr sz="1400" spc="-20" dirty="0">
                          <a:latin typeface="微软雅黑"/>
                          <a:cs typeface="微软雅黑"/>
                        </a:rPr>
                        <a:t>收敛性</a:t>
                      </a:r>
                      <a:endParaRPr sz="1400">
                        <a:latin typeface="微软雅黑"/>
                        <a:cs typeface="微软雅黑"/>
                      </a:endParaRPr>
                    </a:p>
                  </a:txBody>
                  <a:tcPr marL="0" marR="0" marT="1155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3D9DB"/>
                    </a:solidFill>
                  </a:tcPr>
                </a:tc>
                <a:tc>
                  <a:txBody>
                    <a:bodyPr/>
                    <a:lstStyle/>
                    <a:p>
                      <a:pPr marL="1905" algn="ctr">
                        <a:lnSpc>
                          <a:spcPct val="100000"/>
                        </a:lnSpc>
                        <a:spcBef>
                          <a:spcPts val="1035"/>
                        </a:spcBef>
                      </a:pPr>
                      <a:r>
                        <a:rPr sz="1200" spc="-5" dirty="0">
                          <a:latin typeface="微软雅黑"/>
                          <a:cs typeface="微软雅黑"/>
                        </a:rPr>
                        <a:t>存在梯度滞后、部分更新等问题</a:t>
                      </a:r>
                      <a:endParaRPr sz="1200">
                        <a:latin typeface="微软雅黑"/>
                        <a:cs typeface="微软雅黑"/>
                      </a:endParaRPr>
                    </a:p>
                  </a:txBody>
                  <a:tcPr marL="0" marR="0" marT="1314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3D9DB"/>
                    </a:solidFill>
                  </a:tcPr>
                </a:tc>
                <a:tc>
                  <a:txBody>
                    <a:bodyPr/>
                    <a:lstStyle/>
                    <a:p>
                      <a:pPr marL="891540">
                        <a:lnSpc>
                          <a:spcPct val="100000"/>
                        </a:lnSpc>
                        <a:spcBef>
                          <a:spcPts val="1035"/>
                        </a:spcBef>
                      </a:pPr>
                      <a:r>
                        <a:rPr sz="1200" spc="-10" dirty="0">
                          <a:latin typeface="微软雅黑"/>
                          <a:cs typeface="微软雅黑"/>
                        </a:rPr>
                        <a:t>收敛较稳定</a:t>
                      </a:r>
                      <a:endParaRPr sz="1200">
                        <a:latin typeface="微软雅黑"/>
                        <a:cs typeface="微软雅黑"/>
                      </a:endParaRPr>
                    </a:p>
                  </a:txBody>
                  <a:tcPr marL="0" marR="0" marT="1314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3D9DB"/>
                    </a:solidFill>
                  </a:tcPr>
                </a:tc>
                <a:extLst>
                  <a:ext uri="{0D108BD9-81ED-4DB2-BD59-A6C34878D82A}">
                    <a16:rowId xmlns:a16="http://schemas.microsoft.com/office/drawing/2014/main" val="10003"/>
                  </a:ext>
                </a:extLst>
              </a:tr>
            </a:tbl>
          </a:graphicData>
        </a:graphic>
      </p:graphicFrame>
      <p:pic>
        <p:nvPicPr>
          <p:cNvPr id="7" name="object 7"/>
          <p:cNvPicPr/>
          <p:nvPr/>
        </p:nvPicPr>
        <p:blipFill>
          <a:blip r:embed="rId3" cstate="print"/>
          <a:stretch>
            <a:fillRect/>
          </a:stretch>
        </p:blipFill>
        <p:spPr>
          <a:xfrm>
            <a:off x="7054595" y="2324100"/>
            <a:ext cx="1479803" cy="755903"/>
          </a:xfrm>
          <a:prstGeom prst="rect">
            <a:avLst/>
          </a:prstGeom>
        </p:spPr>
      </p:pic>
      <p:pic>
        <p:nvPicPr>
          <p:cNvPr id="8" name="object 8"/>
          <p:cNvPicPr/>
          <p:nvPr/>
        </p:nvPicPr>
        <p:blipFill>
          <a:blip r:embed="rId4" cstate="print"/>
          <a:stretch>
            <a:fillRect/>
          </a:stretch>
        </p:blipFill>
        <p:spPr>
          <a:xfrm>
            <a:off x="9599676" y="2313432"/>
            <a:ext cx="1498092" cy="766572"/>
          </a:xfrm>
          <a:prstGeom prst="rect">
            <a:avLst/>
          </a:prstGeom>
        </p:spPr>
      </p:pic>
      <p:sp>
        <p:nvSpPr>
          <p:cNvPr id="9" name="object 9"/>
          <p:cNvSpPr txBox="1">
            <a:spLocks noGrp="1"/>
          </p:cNvSpPr>
          <p:nvPr>
            <p:ph type="ftr" sz="quarter" idx="5"/>
          </p:nvPr>
        </p:nvSpPr>
        <p:spPr>
          <a:xfrm>
            <a:off x="5739510" y="6584966"/>
            <a:ext cx="713104" cy="192404"/>
          </a:xfrm>
          <a:prstGeom prst="rect">
            <a:avLst/>
          </a:prstGeom>
        </p:spPr>
        <p:txBody>
          <a:bodyPr vert="horz" wrap="square" lIns="0" tIns="0" rIns="0" bIns="0" rtlCol="0">
            <a:spAutoFit/>
          </a:bodyPr>
          <a:lstStyle>
            <a:defPPr>
              <a:defRPr kern="0"/>
            </a:defPPr>
            <a:lvl1pPr>
              <a:defRPr sz="1000" b="1" i="0">
                <a:solidFill>
                  <a:schemeClr val="bg1"/>
                </a:solidFill>
                <a:latin typeface="微软雅黑"/>
                <a:cs typeface="微软雅黑"/>
              </a:defRPr>
            </a:lvl1pPr>
          </a:lstStyle>
          <a:p>
            <a:pPr marL="12700" marR="0" lvl="0" indent="0" algn="l" defTabSz="914400" rtl="0" eaLnBrk="1" fontAlgn="auto" latinLnBrk="0" hangingPunct="1">
              <a:lnSpc>
                <a:spcPct val="100000"/>
              </a:lnSpc>
              <a:spcBef>
                <a:spcPts val="15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微软雅黑"/>
                <a:ea typeface="+mn-ea"/>
              </a:rPr>
              <a:t>Secret</a:t>
            </a:r>
            <a:r>
              <a:rPr kumimoji="0" lang="en-US" sz="1000" b="1" i="0" u="none" strike="noStrike" kern="1200" cap="none" spc="-30" normalizeH="0" baseline="0" noProof="0">
                <a:ln>
                  <a:noFill/>
                </a:ln>
                <a:solidFill>
                  <a:prstClr val="white"/>
                </a:solidFill>
                <a:effectLst/>
                <a:uLnTx/>
                <a:uFillTx/>
                <a:latin typeface="微软雅黑"/>
                <a:ea typeface="+mn-ea"/>
              </a:rPr>
              <a:t> </a:t>
            </a:r>
            <a:r>
              <a:rPr kumimoji="0" lang="zh-CN" altLang="en-US" sz="1000" b="1" i="0" u="none" strike="noStrike" kern="1200" cap="none" spc="-30" normalizeH="0" baseline="0" noProof="0">
                <a:ln>
                  <a:noFill/>
                </a:ln>
                <a:solidFill>
                  <a:prstClr val="white"/>
                </a:solidFill>
                <a:effectLst/>
                <a:uLnTx/>
                <a:uFillTx/>
                <a:latin typeface="微软雅黑"/>
                <a:ea typeface="等线" panose="02010600030101010101" pitchFamily="2" charset="-122"/>
              </a:rPr>
              <a:t>机密</a:t>
            </a:r>
            <a:endParaRPr kumimoji="0" sz="1000" b="1" i="0" u="none" strike="noStrike" kern="1200" cap="none" spc="-30" normalizeH="0" baseline="0" noProof="0" dirty="0">
              <a:ln>
                <a:noFill/>
              </a:ln>
              <a:solidFill>
                <a:prstClr val="white"/>
              </a:solidFill>
              <a:effectLst/>
              <a:uLnTx/>
              <a:uFillTx/>
              <a:latin typeface="微软雅黑"/>
              <a:ea typeface="+mn-ea"/>
            </a:endParaRPr>
          </a:p>
        </p:txBody>
      </p:sp>
      <p:sp>
        <p:nvSpPr>
          <p:cNvPr id="11" name="object 11"/>
          <p:cNvSpPr txBox="1"/>
          <p:nvPr/>
        </p:nvSpPr>
        <p:spPr>
          <a:xfrm>
            <a:off x="510641" y="6604298"/>
            <a:ext cx="165735" cy="167005"/>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sz="1000" b="0" i="0" u="none" strike="noStrike" kern="1200" cap="none" spc="-25" normalizeH="0" baseline="0" noProof="0" dirty="0">
                <a:ln>
                  <a:noFill/>
                </a:ln>
                <a:solidFill>
                  <a:srgbClr val="FFFFFF"/>
                </a:solidFill>
                <a:effectLst/>
                <a:uLnTx/>
                <a:uFillTx/>
                <a:latin typeface="Arial"/>
                <a:ea typeface="+mn-ea"/>
                <a:cs typeface="Arial"/>
              </a:rPr>
              <a:t>18</a:t>
            </a:r>
            <a:endParaRPr kumimoji="0" sz="1000" b="0" i="0" u="none" strike="noStrike" kern="1200" cap="none" spc="0" normalizeH="0" baseline="0" noProof="0">
              <a:ln>
                <a:noFill/>
              </a:ln>
              <a:solidFill>
                <a:prstClr val="black"/>
              </a:solidFill>
              <a:effectLst/>
              <a:uLnTx/>
              <a:uFillTx/>
              <a:latin typeface="Arial"/>
              <a:ea typeface="+mn-ea"/>
              <a:cs typeface="Arial"/>
            </a:endParaRPr>
          </a:p>
        </p:txBody>
      </p:sp>
    </p:spTree>
    <p:extLst>
      <p:ext uri="{BB962C8B-B14F-4D97-AF65-F5344CB8AC3E}">
        <p14:creationId xmlns:p14="http://schemas.microsoft.com/office/powerpoint/2010/main" val="40626527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p:nvPr/>
        </p:nvSpPr>
        <p:spPr>
          <a:xfrm>
            <a:off x="635508" y="3843528"/>
            <a:ext cx="6387465" cy="2590800"/>
          </a:xfrm>
          <a:prstGeom prst="rect">
            <a:avLst/>
          </a:prstGeom>
          <a:solidFill>
            <a:srgbClr val="F1F1F1"/>
          </a:solidFill>
        </p:spPr>
        <p:txBody>
          <a:bodyPr vert="horz" wrap="square" lIns="0" tIns="70485" rIns="0" bIns="0" rtlCol="0">
            <a:spAutoFit/>
          </a:bodyPr>
          <a:lstStyle/>
          <a:p>
            <a:pPr marL="352425" marR="120650" lvl="0" indent="-172720" algn="l" defTabSz="914400" rtl="0" eaLnBrk="1" fontAlgn="auto" latinLnBrk="0" hangingPunct="1">
              <a:lnSpc>
                <a:spcPct val="150000"/>
              </a:lnSpc>
              <a:spcBef>
                <a:spcPts val="555"/>
              </a:spcBef>
              <a:spcAft>
                <a:spcPts val="0"/>
              </a:spcAft>
              <a:buClrTx/>
              <a:buSzTx/>
              <a:buFont typeface="Arial"/>
              <a:buChar char="•"/>
              <a:tabLst>
                <a:tab pos="353060" algn="l"/>
              </a:tabLst>
              <a:defRPr/>
            </a:pPr>
            <a:r>
              <a:rPr kumimoji="0" sz="1500" b="1" i="0" u="none" strike="noStrike" kern="1200" cap="none" spc="0" normalizeH="0" baseline="0" noProof="0" dirty="0">
                <a:ln>
                  <a:noFill/>
                </a:ln>
                <a:solidFill>
                  <a:srgbClr val="252525"/>
                </a:solidFill>
                <a:effectLst/>
                <a:uLnTx/>
                <a:uFillTx/>
                <a:latin typeface="微软雅黑"/>
                <a:ea typeface="+mn-ea"/>
                <a:cs typeface="微软雅黑"/>
              </a:rPr>
              <a:t>技术原理</a:t>
            </a:r>
            <a:r>
              <a:rPr kumimoji="0" sz="1500" b="0" i="0" u="none" strike="noStrike" kern="1200" cap="none" spc="-5" normalizeH="0" baseline="0" noProof="0" dirty="0">
                <a:ln>
                  <a:noFill/>
                </a:ln>
                <a:solidFill>
                  <a:srgbClr val="252525"/>
                </a:solidFill>
                <a:effectLst/>
                <a:uLnTx/>
                <a:uFillTx/>
                <a:latin typeface="微软雅黑"/>
                <a:ea typeface="+mn-ea"/>
                <a:cs typeface="微软雅黑"/>
              </a:rPr>
              <a:t>：基于条件计算范式，将模型抽象为多个专家，每卡放置不同的专家处理不同的样本，并独立计算路由</a:t>
            </a:r>
            <a:endParaRPr kumimoji="0" sz="1500" b="0" i="0" u="none" strike="noStrike" kern="1200" cap="none" spc="0" normalizeH="0" baseline="0" noProof="0">
              <a:ln>
                <a:noFill/>
              </a:ln>
              <a:solidFill>
                <a:prstClr val="black"/>
              </a:solidFill>
              <a:effectLst/>
              <a:uLnTx/>
              <a:uFillTx/>
              <a:latin typeface="微软雅黑"/>
              <a:ea typeface="+mn-ea"/>
              <a:cs typeface="微软雅黑"/>
            </a:endParaRPr>
          </a:p>
          <a:p>
            <a:pPr marL="352425" marR="0" lvl="0" indent="-172720" algn="l" defTabSz="914400" rtl="0" eaLnBrk="1" fontAlgn="auto" latinLnBrk="0" hangingPunct="1">
              <a:lnSpc>
                <a:spcPct val="100000"/>
              </a:lnSpc>
              <a:spcBef>
                <a:spcPts val="900"/>
              </a:spcBef>
              <a:spcAft>
                <a:spcPts val="0"/>
              </a:spcAft>
              <a:buClrTx/>
              <a:buSzTx/>
              <a:buFont typeface="Arial"/>
              <a:buChar char="•"/>
              <a:tabLst>
                <a:tab pos="353060" algn="l"/>
              </a:tabLst>
              <a:defRPr/>
            </a:pPr>
            <a:r>
              <a:rPr kumimoji="0" sz="1500" b="1" i="0" u="none" strike="noStrike" kern="1200" cap="none" spc="0" normalizeH="0" baseline="0" noProof="0" dirty="0">
                <a:ln>
                  <a:noFill/>
                </a:ln>
                <a:solidFill>
                  <a:srgbClr val="252525"/>
                </a:solidFill>
                <a:effectLst/>
                <a:uLnTx/>
                <a:uFillTx/>
                <a:latin typeface="微软雅黑"/>
                <a:ea typeface="+mn-ea"/>
                <a:cs typeface="微软雅黑"/>
              </a:rPr>
              <a:t>应用场景</a:t>
            </a:r>
            <a:r>
              <a:rPr kumimoji="0" sz="1500" b="0" i="0" u="none" strike="noStrike" kern="1200" cap="none" spc="-5" normalizeH="0" baseline="0" noProof="0" dirty="0">
                <a:ln>
                  <a:noFill/>
                </a:ln>
                <a:solidFill>
                  <a:srgbClr val="252525"/>
                </a:solidFill>
                <a:effectLst/>
                <a:uLnTx/>
                <a:uFillTx/>
                <a:latin typeface="微软雅黑"/>
                <a:ea typeface="+mn-ea"/>
                <a:cs typeface="微软雅黑"/>
              </a:rPr>
              <a:t>：适合模型参数规模很大，计算资源有限的场景</a:t>
            </a:r>
            <a:endParaRPr kumimoji="0" sz="1500" b="0" i="0" u="none" strike="noStrike" kern="1200" cap="none" spc="0" normalizeH="0" baseline="0" noProof="0">
              <a:ln>
                <a:noFill/>
              </a:ln>
              <a:solidFill>
                <a:prstClr val="black"/>
              </a:solidFill>
              <a:effectLst/>
              <a:uLnTx/>
              <a:uFillTx/>
              <a:latin typeface="微软雅黑"/>
              <a:ea typeface="+mn-ea"/>
              <a:cs typeface="微软雅黑"/>
            </a:endParaRPr>
          </a:p>
          <a:p>
            <a:pPr marL="352425" marR="0" lvl="0" indent="-172720" algn="l" defTabSz="914400" rtl="0" eaLnBrk="1" fontAlgn="auto" latinLnBrk="0" hangingPunct="1">
              <a:lnSpc>
                <a:spcPct val="100000"/>
              </a:lnSpc>
              <a:spcBef>
                <a:spcPts val="900"/>
              </a:spcBef>
              <a:spcAft>
                <a:spcPts val="0"/>
              </a:spcAft>
              <a:buClrTx/>
              <a:buSzTx/>
              <a:buFont typeface="Arial"/>
              <a:buChar char="•"/>
              <a:tabLst>
                <a:tab pos="353060" algn="l"/>
              </a:tabLst>
              <a:defRPr/>
            </a:pPr>
            <a:r>
              <a:rPr kumimoji="0" sz="1500" b="1" i="0" u="none" strike="noStrike" kern="1200" cap="none" spc="0" normalizeH="0" baseline="0" noProof="0" dirty="0">
                <a:ln>
                  <a:noFill/>
                </a:ln>
                <a:solidFill>
                  <a:srgbClr val="252525"/>
                </a:solidFill>
                <a:effectLst/>
                <a:uLnTx/>
                <a:uFillTx/>
                <a:latin typeface="微软雅黑"/>
                <a:ea typeface="+mn-ea"/>
                <a:cs typeface="微软雅黑"/>
              </a:rPr>
              <a:t>通信需求</a:t>
            </a:r>
            <a:r>
              <a:rPr kumimoji="0" sz="1500" b="0" i="0" u="none" strike="noStrike" kern="1200" cap="none" spc="0" normalizeH="0" baseline="0" noProof="0" dirty="0">
                <a:ln>
                  <a:noFill/>
                </a:ln>
                <a:solidFill>
                  <a:srgbClr val="252525"/>
                </a:solidFill>
                <a:effectLst/>
                <a:uLnTx/>
                <a:uFillTx/>
                <a:latin typeface="微软雅黑"/>
                <a:ea typeface="+mn-ea"/>
                <a:cs typeface="微软雅黑"/>
              </a:rPr>
              <a:t>：训练时每台设备负责处理不同的</a:t>
            </a:r>
            <a:r>
              <a:rPr kumimoji="0" sz="1500" b="0" i="0" u="none" strike="noStrike" kern="1200" cap="none" spc="-10" normalizeH="0" baseline="0" noProof="0" dirty="0">
                <a:ln>
                  <a:noFill/>
                </a:ln>
                <a:solidFill>
                  <a:srgbClr val="252525"/>
                </a:solidFill>
                <a:effectLst/>
                <a:uLnTx/>
                <a:uFillTx/>
                <a:latin typeface="微软雅黑"/>
                <a:ea typeface="+mn-ea"/>
                <a:cs typeface="微软雅黑"/>
              </a:rPr>
              <a:t>mini-</a:t>
            </a:r>
            <a:r>
              <a:rPr kumimoji="0" sz="1500" b="0" i="0" u="none" strike="noStrike" kern="1200" cap="none" spc="0" normalizeH="0" baseline="0" noProof="0" dirty="0">
                <a:ln>
                  <a:noFill/>
                </a:ln>
                <a:solidFill>
                  <a:srgbClr val="252525"/>
                </a:solidFill>
                <a:effectLst/>
                <a:uLnTx/>
                <a:uFillTx/>
                <a:latin typeface="微软雅黑"/>
                <a:ea typeface="+mn-ea"/>
                <a:cs typeface="微软雅黑"/>
              </a:rPr>
              <a:t>batch</a:t>
            </a:r>
            <a:r>
              <a:rPr kumimoji="0" sz="1500" b="0" i="0" u="none" strike="noStrike" kern="1200" cap="none" spc="10" normalizeH="0" baseline="0" noProof="0" dirty="0">
                <a:ln>
                  <a:noFill/>
                </a:ln>
                <a:solidFill>
                  <a:srgbClr val="252525"/>
                </a:solidFill>
                <a:effectLst/>
                <a:uLnTx/>
                <a:uFillTx/>
                <a:latin typeface="微软雅黑"/>
                <a:ea typeface="+mn-ea"/>
                <a:cs typeface="微软雅黑"/>
              </a:rPr>
              <a:t> ，在</a:t>
            </a:r>
            <a:r>
              <a:rPr kumimoji="0" sz="1500" b="0" i="0" u="none" strike="noStrike" kern="1200" cap="none" spc="-10" normalizeH="0" baseline="0" noProof="0" dirty="0">
                <a:ln>
                  <a:noFill/>
                </a:ln>
                <a:solidFill>
                  <a:srgbClr val="252525"/>
                </a:solidFill>
                <a:effectLst/>
                <a:uLnTx/>
                <a:uFillTx/>
                <a:latin typeface="微软雅黑"/>
                <a:ea typeface="+mn-ea"/>
                <a:cs typeface="微软雅黑"/>
              </a:rPr>
              <a:t>Gating</a:t>
            </a:r>
            <a:r>
              <a:rPr kumimoji="0" sz="1500" b="0" i="0" u="none" strike="noStrike" kern="1200" cap="none" spc="-50" normalizeH="0" baseline="0" noProof="0" dirty="0">
                <a:ln>
                  <a:noFill/>
                </a:ln>
                <a:solidFill>
                  <a:srgbClr val="252525"/>
                </a:solidFill>
                <a:effectLst/>
                <a:uLnTx/>
                <a:uFillTx/>
                <a:latin typeface="微软雅黑"/>
                <a:ea typeface="+mn-ea"/>
                <a:cs typeface="微软雅黑"/>
              </a:rPr>
              <a:t>计</a:t>
            </a:r>
            <a:endParaRPr kumimoji="0" sz="1500" b="0" i="0" u="none" strike="noStrike" kern="1200" cap="none" spc="0" normalizeH="0" baseline="0" noProof="0">
              <a:ln>
                <a:noFill/>
              </a:ln>
              <a:solidFill>
                <a:prstClr val="black"/>
              </a:solidFill>
              <a:effectLst/>
              <a:uLnTx/>
              <a:uFillTx/>
              <a:latin typeface="微软雅黑"/>
              <a:ea typeface="+mn-ea"/>
              <a:cs typeface="微软雅黑"/>
            </a:endParaRPr>
          </a:p>
          <a:p>
            <a:pPr marL="352425" marR="0" lvl="0" indent="0" algn="l" defTabSz="914400" rtl="0" eaLnBrk="1" fontAlgn="auto" latinLnBrk="0" hangingPunct="1">
              <a:lnSpc>
                <a:spcPct val="100000"/>
              </a:lnSpc>
              <a:spcBef>
                <a:spcPts val="900"/>
              </a:spcBef>
              <a:spcAft>
                <a:spcPts val="0"/>
              </a:spcAft>
              <a:buClrTx/>
              <a:buSzTx/>
              <a:buFontTx/>
              <a:buNone/>
              <a:tabLst/>
              <a:defRPr/>
            </a:pPr>
            <a:r>
              <a:rPr kumimoji="0" sz="1500" b="0" i="0" u="none" strike="noStrike" kern="1200" cap="none" spc="-15" normalizeH="0" baseline="0" noProof="0" dirty="0">
                <a:ln>
                  <a:noFill/>
                </a:ln>
                <a:solidFill>
                  <a:srgbClr val="252525"/>
                </a:solidFill>
                <a:effectLst/>
                <a:uLnTx/>
                <a:uFillTx/>
                <a:latin typeface="微软雅黑"/>
                <a:ea typeface="+mn-ea"/>
                <a:cs typeface="微软雅黑"/>
              </a:rPr>
              <a:t>算过程考虑所有设备；每张卡的数据可能被其他所有卡计算，同时可能</a:t>
            </a:r>
            <a:endParaRPr kumimoji="0" sz="1500" b="0" i="0" u="none" strike="noStrike" kern="1200" cap="none" spc="0" normalizeH="0" baseline="0" noProof="0">
              <a:ln>
                <a:noFill/>
              </a:ln>
              <a:solidFill>
                <a:prstClr val="black"/>
              </a:solidFill>
              <a:effectLst/>
              <a:uLnTx/>
              <a:uFillTx/>
              <a:latin typeface="微软雅黑"/>
              <a:ea typeface="+mn-ea"/>
              <a:cs typeface="微软雅黑"/>
            </a:endParaRPr>
          </a:p>
          <a:p>
            <a:pPr marL="352425" marR="243840" lvl="0" indent="0" algn="l" defTabSz="914400" rtl="0" eaLnBrk="1" fontAlgn="auto" latinLnBrk="0" hangingPunct="1">
              <a:lnSpc>
                <a:spcPct val="150000"/>
              </a:lnSpc>
              <a:spcBef>
                <a:spcPts val="5"/>
              </a:spcBef>
              <a:spcAft>
                <a:spcPts val="0"/>
              </a:spcAft>
              <a:buClrTx/>
              <a:buSzTx/>
              <a:buFontTx/>
              <a:buNone/>
              <a:tabLst/>
              <a:defRPr/>
            </a:pPr>
            <a:r>
              <a:rPr kumimoji="0" sz="1500" b="0" i="0" u="none" strike="noStrike" kern="1200" cap="none" spc="-10" normalizeH="0" baseline="0" noProof="0" dirty="0">
                <a:ln>
                  <a:noFill/>
                </a:ln>
                <a:solidFill>
                  <a:srgbClr val="252525"/>
                </a:solidFill>
                <a:effectLst/>
                <a:uLnTx/>
                <a:uFillTx/>
                <a:latin typeface="微软雅黑"/>
                <a:ea typeface="+mn-ea"/>
                <a:cs typeface="微软雅黑"/>
              </a:rPr>
              <a:t>接受其他卡的样本， 通过全局All2All</a:t>
            </a:r>
            <a:r>
              <a:rPr kumimoji="0" sz="1500" b="0" i="0" u="none" strike="noStrike" kern="1200" cap="none" spc="-5" normalizeH="0" baseline="0" noProof="0" dirty="0">
                <a:ln>
                  <a:noFill/>
                </a:ln>
                <a:solidFill>
                  <a:srgbClr val="252525"/>
                </a:solidFill>
                <a:effectLst/>
                <a:uLnTx/>
                <a:uFillTx/>
                <a:latin typeface="微软雅黑"/>
                <a:ea typeface="+mn-ea"/>
                <a:cs typeface="微软雅黑"/>
              </a:rPr>
              <a:t>操作将数据放置到对应的设备进行计算，同时对梯度进行更新</a:t>
            </a:r>
            <a:endParaRPr kumimoji="0" sz="15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4" name="object 4"/>
          <p:cNvGrpSpPr/>
          <p:nvPr/>
        </p:nvGrpSpPr>
        <p:grpSpPr>
          <a:xfrm>
            <a:off x="635508" y="1109472"/>
            <a:ext cx="3025140" cy="2630805"/>
            <a:chOff x="635508" y="1109472"/>
            <a:chExt cx="3025140" cy="2630805"/>
          </a:xfrm>
        </p:grpSpPr>
        <p:sp>
          <p:nvSpPr>
            <p:cNvPr id="5" name="object 5"/>
            <p:cNvSpPr/>
            <p:nvPr/>
          </p:nvSpPr>
          <p:spPr>
            <a:xfrm>
              <a:off x="635508" y="1109472"/>
              <a:ext cx="3025140" cy="2630805"/>
            </a:xfrm>
            <a:custGeom>
              <a:avLst/>
              <a:gdLst/>
              <a:ahLst/>
              <a:cxnLst/>
              <a:rect l="l" t="t" r="r" b="b"/>
              <a:pathLst>
                <a:path w="3025140" h="2630804">
                  <a:moveTo>
                    <a:pt x="3025140" y="0"/>
                  </a:moveTo>
                  <a:lnTo>
                    <a:pt x="0" y="0"/>
                  </a:lnTo>
                  <a:lnTo>
                    <a:pt x="0" y="2630423"/>
                  </a:lnTo>
                  <a:lnTo>
                    <a:pt x="3025140" y="2630423"/>
                  </a:lnTo>
                  <a:lnTo>
                    <a:pt x="3025140" y="0"/>
                  </a:lnTo>
                  <a:close/>
                </a:path>
              </a:pathLst>
            </a:custGeom>
            <a:solidFill>
              <a:srgbClr val="F1F1F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6" name="object 6"/>
            <p:cNvSpPr/>
            <p:nvPr/>
          </p:nvSpPr>
          <p:spPr>
            <a:xfrm>
              <a:off x="780288" y="1255776"/>
              <a:ext cx="2691765" cy="378460"/>
            </a:xfrm>
            <a:custGeom>
              <a:avLst/>
              <a:gdLst/>
              <a:ahLst/>
              <a:cxnLst/>
              <a:rect l="l" t="t" r="r" b="b"/>
              <a:pathLst>
                <a:path w="2691765" h="378460">
                  <a:moveTo>
                    <a:pt x="2628391" y="0"/>
                  </a:moveTo>
                  <a:lnTo>
                    <a:pt x="62992" y="0"/>
                  </a:lnTo>
                  <a:lnTo>
                    <a:pt x="38474" y="4949"/>
                  </a:lnTo>
                  <a:lnTo>
                    <a:pt x="18451" y="18446"/>
                  </a:lnTo>
                  <a:lnTo>
                    <a:pt x="4950" y="38469"/>
                  </a:lnTo>
                  <a:lnTo>
                    <a:pt x="0" y="62991"/>
                  </a:lnTo>
                  <a:lnTo>
                    <a:pt x="0" y="314960"/>
                  </a:lnTo>
                  <a:lnTo>
                    <a:pt x="4950" y="339482"/>
                  </a:lnTo>
                  <a:lnTo>
                    <a:pt x="18451" y="359505"/>
                  </a:lnTo>
                  <a:lnTo>
                    <a:pt x="38474" y="373002"/>
                  </a:lnTo>
                  <a:lnTo>
                    <a:pt x="62992" y="377951"/>
                  </a:lnTo>
                  <a:lnTo>
                    <a:pt x="2628391" y="377951"/>
                  </a:lnTo>
                  <a:lnTo>
                    <a:pt x="2652914" y="373002"/>
                  </a:lnTo>
                  <a:lnTo>
                    <a:pt x="2672937" y="359505"/>
                  </a:lnTo>
                  <a:lnTo>
                    <a:pt x="2686434" y="339482"/>
                  </a:lnTo>
                  <a:lnTo>
                    <a:pt x="2691384" y="314960"/>
                  </a:lnTo>
                  <a:lnTo>
                    <a:pt x="2691384" y="62991"/>
                  </a:lnTo>
                  <a:lnTo>
                    <a:pt x="2686434" y="38469"/>
                  </a:lnTo>
                  <a:lnTo>
                    <a:pt x="2672937" y="18446"/>
                  </a:lnTo>
                  <a:lnTo>
                    <a:pt x="2652914" y="4949"/>
                  </a:lnTo>
                  <a:lnTo>
                    <a:pt x="2628391" y="0"/>
                  </a:lnTo>
                  <a:close/>
                </a:path>
              </a:pathLst>
            </a:custGeom>
            <a:solidFill>
              <a:srgbClr val="92D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7" name="object 7"/>
            <p:cNvSpPr/>
            <p:nvPr/>
          </p:nvSpPr>
          <p:spPr>
            <a:xfrm>
              <a:off x="780288" y="2552700"/>
              <a:ext cx="2691765" cy="396240"/>
            </a:xfrm>
            <a:custGeom>
              <a:avLst/>
              <a:gdLst/>
              <a:ahLst/>
              <a:cxnLst/>
              <a:rect l="l" t="t" r="r" b="b"/>
              <a:pathLst>
                <a:path w="2691765" h="396239">
                  <a:moveTo>
                    <a:pt x="2625344" y="0"/>
                  </a:moveTo>
                  <a:lnTo>
                    <a:pt x="66040" y="0"/>
                  </a:lnTo>
                  <a:lnTo>
                    <a:pt x="40333" y="5193"/>
                  </a:lnTo>
                  <a:lnTo>
                    <a:pt x="19342" y="19351"/>
                  </a:lnTo>
                  <a:lnTo>
                    <a:pt x="5189" y="40344"/>
                  </a:lnTo>
                  <a:lnTo>
                    <a:pt x="0" y="66039"/>
                  </a:lnTo>
                  <a:lnTo>
                    <a:pt x="0" y="330200"/>
                  </a:lnTo>
                  <a:lnTo>
                    <a:pt x="5189" y="355895"/>
                  </a:lnTo>
                  <a:lnTo>
                    <a:pt x="19342" y="376888"/>
                  </a:lnTo>
                  <a:lnTo>
                    <a:pt x="40333" y="391046"/>
                  </a:lnTo>
                  <a:lnTo>
                    <a:pt x="66040" y="396239"/>
                  </a:lnTo>
                  <a:lnTo>
                    <a:pt x="2625344" y="396239"/>
                  </a:lnTo>
                  <a:lnTo>
                    <a:pt x="2651039" y="391046"/>
                  </a:lnTo>
                  <a:lnTo>
                    <a:pt x="2672032" y="376888"/>
                  </a:lnTo>
                  <a:lnTo>
                    <a:pt x="2686190" y="355895"/>
                  </a:lnTo>
                  <a:lnTo>
                    <a:pt x="2691384" y="330200"/>
                  </a:lnTo>
                  <a:lnTo>
                    <a:pt x="2691384" y="66039"/>
                  </a:lnTo>
                  <a:lnTo>
                    <a:pt x="2686190" y="40344"/>
                  </a:lnTo>
                  <a:lnTo>
                    <a:pt x="2672032" y="19351"/>
                  </a:lnTo>
                  <a:lnTo>
                    <a:pt x="2651039" y="5193"/>
                  </a:lnTo>
                  <a:lnTo>
                    <a:pt x="2625344" y="0"/>
                  </a:lnTo>
                  <a:close/>
                </a:path>
              </a:pathLst>
            </a:custGeom>
            <a:solidFill>
              <a:srgbClr val="D56D4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8" name="object 8"/>
            <p:cNvSpPr/>
            <p:nvPr/>
          </p:nvSpPr>
          <p:spPr>
            <a:xfrm>
              <a:off x="780288" y="1860804"/>
              <a:ext cx="2691765" cy="441959"/>
            </a:xfrm>
            <a:custGeom>
              <a:avLst/>
              <a:gdLst/>
              <a:ahLst/>
              <a:cxnLst/>
              <a:rect l="l" t="t" r="r" b="b"/>
              <a:pathLst>
                <a:path w="2691765" h="441960">
                  <a:moveTo>
                    <a:pt x="2617724" y="0"/>
                  </a:moveTo>
                  <a:lnTo>
                    <a:pt x="73659" y="0"/>
                  </a:lnTo>
                  <a:lnTo>
                    <a:pt x="44989" y="5794"/>
                  </a:lnTo>
                  <a:lnTo>
                    <a:pt x="21575" y="21589"/>
                  </a:lnTo>
                  <a:lnTo>
                    <a:pt x="5789" y="45005"/>
                  </a:lnTo>
                  <a:lnTo>
                    <a:pt x="0" y="73660"/>
                  </a:lnTo>
                  <a:lnTo>
                    <a:pt x="0" y="368300"/>
                  </a:lnTo>
                  <a:lnTo>
                    <a:pt x="5789" y="396954"/>
                  </a:lnTo>
                  <a:lnTo>
                    <a:pt x="21575" y="420370"/>
                  </a:lnTo>
                  <a:lnTo>
                    <a:pt x="44989" y="436165"/>
                  </a:lnTo>
                  <a:lnTo>
                    <a:pt x="73659" y="441960"/>
                  </a:lnTo>
                  <a:lnTo>
                    <a:pt x="2617724" y="441960"/>
                  </a:lnTo>
                  <a:lnTo>
                    <a:pt x="2646378" y="436165"/>
                  </a:lnTo>
                  <a:lnTo>
                    <a:pt x="2669793" y="420370"/>
                  </a:lnTo>
                  <a:lnTo>
                    <a:pt x="2685589" y="396954"/>
                  </a:lnTo>
                  <a:lnTo>
                    <a:pt x="2691384" y="368300"/>
                  </a:lnTo>
                  <a:lnTo>
                    <a:pt x="2691384" y="73660"/>
                  </a:lnTo>
                  <a:lnTo>
                    <a:pt x="2685589" y="45005"/>
                  </a:lnTo>
                  <a:lnTo>
                    <a:pt x="2669794" y="21590"/>
                  </a:lnTo>
                  <a:lnTo>
                    <a:pt x="2646378" y="5794"/>
                  </a:lnTo>
                  <a:lnTo>
                    <a:pt x="2617724" y="0"/>
                  </a:lnTo>
                  <a:close/>
                </a:path>
              </a:pathLst>
            </a:custGeom>
            <a:solidFill>
              <a:srgbClr val="538A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9" name="object 9"/>
            <p:cNvPicPr/>
            <p:nvPr/>
          </p:nvPicPr>
          <p:blipFill>
            <a:blip r:embed="rId2" cstate="print"/>
            <a:stretch>
              <a:fillRect/>
            </a:stretch>
          </p:blipFill>
          <p:spPr>
            <a:xfrm>
              <a:off x="2087880" y="2302763"/>
              <a:ext cx="76200" cy="249300"/>
            </a:xfrm>
            <a:prstGeom prst="rect">
              <a:avLst/>
            </a:prstGeom>
          </p:spPr>
        </p:pic>
        <p:pic>
          <p:nvPicPr>
            <p:cNvPr id="10" name="object 10"/>
            <p:cNvPicPr/>
            <p:nvPr/>
          </p:nvPicPr>
          <p:blipFill>
            <a:blip r:embed="rId3" cstate="print"/>
            <a:stretch>
              <a:fillRect/>
            </a:stretch>
          </p:blipFill>
          <p:spPr>
            <a:xfrm>
              <a:off x="2087880" y="1633727"/>
              <a:ext cx="76200" cy="228346"/>
            </a:xfrm>
            <a:prstGeom prst="rect">
              <a:avLst/>
            </a:prstGeom>
          </p:spPr>
        </p:pic>
      </p:grpSp>
      <p:sp>
        <p:nvSpPr>
          <p:cNvPr id="11" name="object 11"/>
          <p:cNvSpPr txBox="1"/>
          <p:nvPr/>
        </p:nvSpPr>
        <p:spPr>
          <a:xfrm>
            <a:off x="635508" y="1109472"/>
            <a:ext cx="3025140" cy="2630805"/>
          </a:xfrm>
          <a:prstGeom prst="rect">
            <a:avLst/>
          </a:prstGeom>
        </p:spPr>
        <p:txBody>
          <a:bodyPr vert="horz" wrap="square" lIns="0" tIns="2540" rIns="0" bIns="0" rtlCol="0">
            <a:spAutoFit/>
          </a:bodyPr>
          <a:lstStyle/>
          <a:p>
            <a:pPr marL="0" marR="0" lvl="0" indent="0" algn="l" defTabSz="914400" rtl="0" eaLnBrk="1" fontAlgn="auto" latinLnBrk="0" hangingPunct="1">
              <a:lnSpc>
                <a:spcPct val="100000"/>
              </a:lnSpc>
              <a:spcBef>
                <a:spcPts val="20"/>
              </a:spcBef>
              <a:spcAft>
                <a:spcPts val="0"/>
              </a:spcAft>
              <a:buClrTx/>
              <a:buSzTx/>
              <a:buFontTx/>
              <a:buNone/>
              <a:tabLst/>
              <a:defRPr/>
            </a:pPr>
            <a:endParaRPr kumimoji="0" sz="1500" b="0" i="0" u="none" strike="noStrike" kern="1200" cap="none" spc="0" normalizeH="0" baseline="0" noProof="0">
              <a:ln>
                <a:noFill/>
              </a:ln>
              <a:solidFill>
                <a:prstClr val="black"/>
              </a:solidFill>
              <a:effectLst/>
              <a:uLnTx/>
              <a:uFillTx/>
              <a:latin typeface="Times New Roman"/>
              <a:ea typeface="+mn-ea"/>
              <a:cs typeface="Times New Roman"/>
            </a:endParaRPr>
          </a:p>
          <a:p>
            <a:pPr marL="0" marR="37465" lvl="0" indent="0" algn="ctr" defTabSz="914400" rtl="0" eaLnBrk="1" fontAlgn="auto" latinLnBrk="0" hangingPunct="1">
              <a:lnSpc>
                <a:spcPct val="100000"/>
              </a:lnSpc>
              <a:spcBef>
                <a:spcPts val="0"/>
              </a:spcBef>
              <a:spcAft>
                <a:spcPts val="0"/>
              </a:spcAft>
              <a:buClrTx/>
              <a:buSzTx/>
              <a:buFontTx/>
              <a:buNone/>
              <a:tabLst/>
              <a:defRPr/>
            </a:pPr>
            <a:r>
              <a:rPr kumimoji="0" sz="1400" b="1" i="0" u="none" strike="noStrike" kern="1200" cap="none" spc="-25" normalizeH="0" baseline="0" noProof="0" dirty="0">
                <a:ln>
                  <a:noFill/>
                </a:ln>
                <a:solidFill>
                  <a:srgbClr val="252525"/>
                </a:solidFill>
                <a:effectLst/>
                <a:uLnTx/>
                <a:uFillTx/>
                <a:latin typeface="微软雅黑"/>
                <a:ea typeface="+mn-ea"/>
                <a:cs typeface="微软雅黑"/>
              </a:rPr>
              <a:t>结果</a:t>
            </a:r>
            <a:endParaRPr kumimoji="0" sz="1400" b="0" i="0" u="none" strike="noStrike" kern="1200" cap="none" spc="0" normalizeH="0" baseline="0" noProof="0">
              <a:ln>
                <a:noFill/>
              </a:ln>
              <a:solidFill>
                <a:prstClr val="black"/>
              </a:solidFill>
              <a:effectLst/>
              <a:uLnTx/>
              <a:uFillTx/>
              <a:latin typeface="微软雅黑"/>
              <a:ea typeface="+mn-ea"/>
              <a:cs typeface="微软雅黑"/>
            </a:endParaRPr>
          </a:p>
          <a:p>
            <a:pPr marL="0" marR="0" lvl="0" indent="0" algn="l" defTabSz="914400" rtl="0" eaLnBrk="1" fontAlgn="auto" latinLnBrk="0" hangingPunct="1">
              <a:lnSpc>
                <a:spcPct val="100000"/>
              </a:lnSpc>
              <a:spcBef>
                <a:spcPts val="2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微软雅黑"/>
              <a:ea typeface="+mn-ea"/>
              <a:cs typeface="微软雅黑"/>
            </a:endParaRPr>
          </a:p>
          <a:p>
            <a:pPr marL="0" marR="37465" lvl="0" indent="0" algn="ctr" defTabSz="914400" rtl="0" eaLnBrk="1" fontAlgn="auto" latinLnBrk="0" hangingPunct="1">
              <a:lnSpc>
                <a:spcPct val="100000"/>
              </a:lnSpc>
              <a:spcBef>
                <a:spcPts val="0"/>
              </a:spcBef>
              <a:spcAft>
                <a:spcPts val="0"/>
              </a:spcAft>
              <a:buClrTx/>
              <a:buSzTx/>
              <a:buFontTx/>
              <a:buNone/>
              <a:tabLst/>
              <a:defRPr/>
            </a:pPr>
            <a:r>
              <a:rPr kumimoji="0" sz="1400" b="1" i="0" u="none" strike="noStrike" kern="1200" cap="none" spc="-20" normalizeH="0" baseline="0" noProof="0" dirty="0">
                <a:ln>
                  <a:noFill/>
                </a:ln>
                <a:solidFill>
                  <a:srgbClr val="FFFFFF"/>
                </a:solidFill>
                <a:effectLst/>
                <a:uLnTx/>
                <a:uFillTx/>
                <a:latin typeface="微软雅黑"/>
                <a:ea typeface="+mn-ea"/>
                <a:cs typeface="微软雅黑"/>
              </a:rPr>
              <a:t>模型权重</a:t>
            </a:r>
            <a:endParaRPr kumimoji="0" sz="1400" b="0" i="0" u="none" strike="noStrike" kern="1200" cap="none" spc="0" normalizeH="0" baseline="0" noProof="0">
              <a:ln>
                <a:noFill/>
              </a:ln>
              <a:solidFill>
                <a:prstClr val="black"/>
              </a:solidFill>
              <a:effectLst/>
              <a:uLnTx/>
              <a:uFillTx/>
              <a:latin typeface="微软雅黑"/>
              <a:ea typeface="+mn-ea"/>
              <a:cs typeface="微软雅黑"/>
            </a:endParaRPr>
          </a:p>
          <a:p>
            <a:pPr marL="0" marR="0" lvl="0" indent="0" algn="l" defTabSz="914400" rtl="0" eaLnBrk="1" fontAlgn="auto" latinLnBrk="0" hangingPunct="1">
              <a:lnSpc>
                <a:spcPct val="100000"/>
              </a:lnSpc>
              <a:spcBef>
                <a:spcPts val="80"/>
              </a:spcBef>
              <a:spcAft>
                <a:spcPts val="0"/>
              </a:spcAft>
              <a:buClrTx/>
              <a:buSzTx/>
              <a:buFontTx/>
              <a:buNone/>
              <a:tabLst/>
              <a:defRPr/>
            </a:pPr>
            <a:endParaRPr kumimoji="0" sz="1900" b="0" i="0" u="none" strike="noStrike" kern="1200" cap="none" spc="0" normalizeH="0" baseline="0" noProof="0">
              <a:ln>
                <a:noFill/>
              </a:ln>
              <a:solidFill>
                <a:prstClr val="black"/>
              </a:solidFill>
              <a:effectLst/>
              <a:uLnTx/>
              <a:uFillTx/>
              <a:latin typeface="微软雅黑"/>
              <a:ea typeface="+mn-ea"/>
              <a:cs typeface="微软雅黑"/>
            </a:endParaRPr>
          </a:p>
          <a:p>
            <a:pPr marL="0" marR="36195" lvl="0" indent="0" algn="ctr" defTabSz="914400" rtl="0" eaLnBrk="1" fontAlgn="auto" latinLnBrk="0" hangingPunct="1">
              <a:lnSpc>
                <a:spcPct val="100000"/>
              </a:lnSpc>
              <a:spcBef>
                <a:spcPts val="0"/>
              </a:spcBef>
              <a:spcAft>
                <a:spcPts val="0"/>
              </a:spcAft>
              <a:buClrTx/>
              <a:buSzTx/>
              <a:buFontTx/>
              <a:buNone/>
              <a:tabLst/>
              <a:defRPr/>
            </a:pPr>
            <a:r>
              <a:rPr kumimoji="0" sz="1400" b="1" i="0" u="none" strike="noStrike" kern="1200" cap="none" spc="-25" normalizeH="0" baseline="0" noProof="0" dirty="0">
                <a:ln>
                  <a:noFill/>
                </a:ln>
                <a:solidFill>
                  <a:srgbClr val="FFFFFF"/>
                </a:solidFill>
                <a:effectLst/>
                <a:uLnTx/>
                <a:uFillTx/>
                <a:latin typeface="微软雅黑"/>
                <a:ea typeface="+mn-ea"/>
                <a:cs typeface="微软雅黑"/>
              </a:rPr>
              <a:t>样本</a:t>
            </a:r>
            <a:endParaRPr kumimoji="0" sz="1400" b="0" i="0" u="none" strike="noStrike" kern="1200" cap="none" spc="0" normalizeH="0" baseline="0" noProof="0">
              <a:ln>
                <a:noFill/>
              </a:ln>
              <a:solidFill>
                <a:prstClr val="black"/>
              </a:solidFill>
              <a:effectLst/>
              <a:uLnTx/>
              <a:uFillTx/>
              <a:latin typeface="微软雅黑"/>
              <a:ea typeface="+mn-ea"/>
              <a:cs typeface="微软雅黑"/>
            </a:endParaRPr>
          </a:p>
          <a:p>
            <a:pPr marL="0" marR="28575" lvl="0" indent="0" algn="ctr" defTabSz="914400" rtl="0" eaLnBrk="1" fontAlgn="auto" latinLnBrk="0" hangingPunct="1">
              <a:lnSpc>
                <a:spcPct val="100000"/>
              </a:lnSpc>
              <a:spcBef>
                <a:spcPts val="1445"/>
              </a:spcBef>
              <a:spcAft>
                <a:spcPts val="0"/>
              </a:spcAft>
              <a:buClrTx/>
              <a:buSzTx/>
              <a:buFontTx/>
              <a:buNone/>
              <a:tabLst/>
              <a:defRPr/>
            </a:pPr>
            <a:r>
              <a:rPr kumimoji="0" sz="1200" b="0" i="0" u="none" strike="noStrike" kern="1200" cap="none" spc="-10" normalizeH="0" baseline="0" noProof="0" dirty="0">
                <a:ln>
                  <a:noFill/>
                </a:ln>
                <a:solidFill>
                  <a:srgbClr val="252525"/>
                </a:solidFill>
                <a:effectLst/>
                <a:uLnTx/>
                <a:uFillTx/>
                <a:latin typeface="微软雅黑"/>
                <a:ea typeface="+mn-ea"/>
                <a:cs typeface="微软雅黑"/>
              </a:rPr>
              <a:t>单样本激活所有参数</a:t>
            </a:r>
            <a:endParaRPr kumimoji="0" sz="1200" b="0" i="0" u="none" strike="noStrike" kern="1200" cap="none" spc="0" normalizeH="0" baseline="0" noProof="0">
              <a:ln>
                <a:noFill/>
              </a:ln>
              <a:solidFill>
                <a:prstClr val="black"/>
              </a:solidFill>
              <a:effectLst/>
              <a:uLnTx/>
              <a:uFillTx/>
              <a:latin typeface="微软雅黑"/>
              <a:ea typeface="+mn-ea"/>
              <a:cs typeface="微软雅黑"/>
            </a:endParaRPr>
          </a:p>
          <a:p>
            <a:pPr marL="1028700" marR="0" lvl="0" indent="0" algn="l" defTabSz="914400" rtl="0" eaLnBrk="1" fontAlgn="auto" latinLnBrk="0" hangingPunct="1">
              <a:lnSpc>
                <a:spcPct val="100000"/>
              </a:lnSpc>
              <a:spcBef>
                <a:spcPts val="615"/>
              </a:spcBef>
              <a:spcAft>
                <a:spcPts val="0"/>
              </a:spcAft>
              <a:buClrTx/>
              <a:buSzTx/>
              <a:buFontTx/>
              <a:buNone/>
              <a:tabLst/>
              <a:defRPr/>
            </a:pPr>
            <a:r>
              <a:rPr kumimoji="0" sz="2000" b="1" i="0" u="none" strike="noStrike" kern="1200" cap="none" spc="-15" normalizeH="0" baseline="0" noProof="0" dirty="0">
                <a:ln>
                  <a:noFill/>
                </a:ln>
                <a:solidFill>
                  <a:srgbClr val="252525"/>
                </a:solidFill>
                <a:effectLst/>
                <a:uLnTx/>
                <a:uFillTx/>
                <a:latin typeface="微软雅黑"/>
                <a:ea typeface="+mn-ea"/>
                <a:cs typeface="微软雅黑"/>
              </a:rPr>
              <a:t>传统方式</a:t>
            </a:r>
            <a:endParaRPr kumimoji="0" sz="20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12" name="object 12"/>
          <p:cNvGrpSpPr/>
          <p:nvPr/>
        </p:nvGrpSpPr>
        <p:grpSpPr>
          <a:xfrm>
            <a:off x="3805428" y="1106424"/>
            <a:ext cx="3217545" cy="2635250"/>
            <a:chOff x="3805428" y="1106424"/>
            <a:chExt cx="3217545" cy="2635250"/>
          </a:xfrm>
        </p:grpSpPr>
        <p:sp>
          <p:nvSpPr>
            <p:cNvPr id="13" name="object 13"/>
            <p:cNvSpPr/>
            <p:nvPr/>
          </p:nvSpPr>
          <p:spPr>
            <a:xfrm>
              <a:off x="3805428" y="1106424"/>
              <a:ext cx="3217545" cy="2635250"/>
            </a:xfrm>
            <a:custGeom>
              <a:avLst/>
              <a:gdLst/>
              <a:ahLst/>
              <a:cxnLst/>
              <a:rect l="l" t="t" r="r" b="b"/>
              <a:pathLst>
                <a:path w="3217545" h="2635250">
                  <a:moveTo>
                    <a:pt x="3217164" y="0"/>
                  </a:moveTo>
                  <a:lnTo>
                    <a:pt x="0" y="0"/>
                  </a:lnTo>
                  <a:lnTo>
                    <a:pt x="0" y="2634996"/>
                  </a:lnTo>
                  <a:lnTo>
                    <a:pt x="3217164" y="2634996"/>
                  </a:lnTo>
                  <a:lnTo>
                    <a:pt x="3217164" y="0"/>
                  </a:lnTo>
                  <a:close/>
                </a:path>
              </a:pathLst>
            </a:custGeom>
            <a:solidFill>
              <a:srgbClr val="F1F1F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4" name="object 14"/>
            <p:cNvSpPr/>
            <p:nvPr/>
          </p:nvSpPr>
          <p:spPr>
            <a:xfrm>
              <a:off x="4052316" y="1239012"/>
              <a:ext cx="2772410" cy="291465"/>
            </a:xfrm>
            <a:custGeom>
              <a:avLst/>
              <a:gdLst/>
              <a:ahLst/>
              <a:cxnLst/>
              <a:rect l="l" t="t" r="r" b="b"/>
              <a:pathLst>
                <a:path w="2772409" h="291465">
                  <a:moveTo>
                    <a:pt x="2723641" y="0"/>
                  </a:moveTo>
                  <a:lnTo>
                    <a:pt x="48513" y="0"/>
                  </a:lnTo>
                  <a:lnTo>
                    <a:pt x="29628" y="3811"/>
                  </a:lnTo>
                  <a:lnTo>
                    <a:pt x="14208" y="14208"/>
                  </a:lnTo>
                  <a:lnTo>
                    <a:pt x="3811" y="29628"/>
                  </a:lnTo>
                  <a:lnTo>
                    <a:pt x="0" y="48513"/>
                  </a:lnTo>
                  <a:lnTo>
                    <a:pt x="0" y="242570"/>
                  </a:lnTo>
                  <a:lnTo>
                    <a:pt x="3811" y="261455"/>
                  </a:lnTo>
                  <a:lnTo>
                    <a:pt x="14208" y="276875"/>
                  </a:lnTo>
                  <a:lnTo>
                    <a:pt x="29628" y="287272"/>
                  </a:lnTo>
                  <a:lnTo>
                    <a:pt x="48513" y="291084"/>
                  </a:lnTo>
                  <a:lnTo>
                    <a:pt x="2723641" y="291084"/>
                  </a:lnTo>
                  <a:lnTo>
                    <a:pt x="2742527" y="287272"/>
                  </a:lnTo>
                  <a:lnTo>
                    <a:pt x="2757947" y="276875"/>
                  </a:lnTo>
                  <a:lnTo>
                    <a:pt x="2768344" y="261455"/>
                  </a:lnTo>
                  <a:lnTo>
                    <a:pt x="2772156" y="242570"/>
                  </a:lnTo>
                  <a:lnTo>
                    <a:pt x="2772156" y="48513"/>
                  </a:lnTo>
                  <a:lnTo>
                    <a:pt x="2768344" y="29628"/>
                  </a:lnTo>
                  <a:lnTo>
                    <a:pt x="2757947" y="14208"/>
                  </a:lnTo>
                  <a:lnTo>
                    <a:pt x="2742527" y="3811"/>
                  </a:lnTo>
                  <a:lnTo>
                    <a:pt x="2723641" y="0"/>
                  </a:lnTo>
                  <a:close/>
                </a:path>
              </a:pathLst>
            </a:custGeom>
            <a:solidFill>
              <a:srgbClr val="92D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15" name="object 15"/>
          <p:cNvSpPr txBox="1"/>
          <p:nvPr/>
        </p:nvSpPr>
        <p:spPr>
          <a:xfrm>
            <a:off x="5297678" y="1282064"/>
            <a:ext cx="293370" cy="193675"/>
          </a:xfrm>
          <a:prstGeom prst="rect">
            <a:avLst/>
          </a:prstGeom>
        </p:spPr>
        <p:txBody>
          <a:bodyPr vert="horz" wrap="square" lIns="0" tIns="13335" rIns="0" bIns="0" rtlCol="0">
            <a:spAutoFit/>
          </a:bodyPr>
          <a:lstStyle/>
          <a:p>
            <a:pPr marL="0" marR="0" lvl="0" indent="0" algn="l" defTabSz="914400" rtl="0" eaLnBrk="1" fontAlgn="auto" latinLnBrk="0" hangingPunct="1">
              <a:lnSpc>
                <a:spcPct val="100000"/>
              </a:lnSpc>
              <a:spcBef>
                <a:spcPts val="105"/>
              </a:spcBef>
              <a:spcAft>
                <a:spcPts val="0"/>
              </a:spcAft>
              <a:buClrTx/>
              <a:buSzTx/>
              <a:buFontTx/>
              <a:buNone/>
              <a:tabLst/>
              <a:defRPr/>
            </a:pPr>
            <a:r>
              <a:rPr kumimoji="0" sz="1100" b="1" i="0" u="none" strike="noStrike" kern="1200" cap="none" spc="-25" normalizeH="0" baseline="0" noProof="0" dirty="0">
                <a:ln>
                  <a:noFill/>
                </a:ln>
                <a:solidFill>
                  <a:srgbClr val="252525"/>
                </a:solidFill>
                <a:effectLst/>
                <a:uLnTx/>
                <a:uFillTx/>
                <a:latin typeface="微软雅黑"/>
                <a:ea typeface="+mn-ea"/>
                <a:cs typeface="微软雅黑"/>
              </a:rPr>
              <a:t>结果</a:t>
            </a:r>
            <a:endParaRPr kumimoji="0" sz="11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16" name="object 16"/>
          <p:cNvSpPr/>
          <p:nvPr/>
        </p:nvSpPr>
        <p:spPr>
          <a:xfrm>
            <a:off x="3974591" y="1708404"/>
            <a:ext cx="655320" cy="358140"/>
          </a:xfrm>
          <a:custGeom>
            <a:avLst/>
            <a:gdLst/>
            <a:ahLst/>
            <a:cxnLst/>
            <a:rect l="l" t="t" r="r" b="b"/>
            <a:pathLst>
              <a:path w="655320" h="358139">
                <a:moveTo>
                  <a:pt x="595630" y="0"/>
                </a:moveTo>
                <a:lnTo>
                  <a:pt x="59690" y="0"/>
                </a:lnTo>
                <a:lnTo>
                  <a:pt x="36433" y="4683"/>
                </a:lnTo>
                <a:lnTo>
                  <a:pt x="17462" y="17462"/>
                </a:lnTo>
                <a:lnTo>
                  <a:pt x="4683" y="36433"/>
                </a:lnTo>
                <a:lnTo>
                  <a:pt x="0" y="59690"/>
                </a:lnTo>
                <a:lnTo>
                  <a:pt x="0" y="298450"/>
                </a:lnTo>
                <a:lnTo>
                  <a:pt x="4683" y="321706"/>
                </a:lnTo>
                <a:lnTo>
                  <a:pt x="17462" y="340677"/>
                </a:lnTo>
                <a:lnTo>
                  <a:pt x="36433" y="353456"/>
                </a:lnTo>
                <a:lnTo>
                  <a:pt x="59690" y="358140"/>
                </a:lnTo>
                <a:lnTo>
                  <a:pt x="595630" y="358140"/>
                </a:lnTo>
                <a:lnTo>
                  <a:pt x="618886" y="353456"/>
                </a:lnTo>
                <a:lnTo>
                  <a:pt x="637857" y="340677"/>
                </a:lnTo>
                <a:lnTo>
                  <a:pt x="650636" y="321706"/>
                </a:lnTo>
                <a:lnTo>
                  <a:pt x="655320" y="298450"/>
                </a:lnTo>
                <a:lnTo>
                  <a:pt x="655320" y="59690"/>
                </a:lnTo>
                <a:lnTo>
                  <a:pt x="650636" y="36433"/>
                </a:lnTo>
                <a:lnTo>
                  <a:pt x="637857" y="17462"/>
                </a:lnTo>
                <a:lnTo>
                  <a:pt x="618886" y="4683"/>
                </a:lnTo>
                <a:lnTo>
                  <a:pt x="595630" y="0"/>
                </a:lnTo>
                <a:close/>
              </a:path>
            </a:pathLst>
          </a:custGeom>
          <a:solidFill>
            <a:srgbClr val="C4D59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7" name="object 17"/>
          <p:cNvSpPr txBox="1"/>
          <p:nvPr/>
        </p:nvSpPr>
        <p:spPr>
          <a:xfrm>
            <a:off x="4098925" y="1749298"/>
            <a:ext cx="421640" cy="269875"/>
          </a:xfrm>
          <a:prstGeom prst="rect">
            <a:avLst/>
          </a:prstGeom>
        </p:spPr>
        <p:txBody>
          <a:bodyPr vert="horz" wrap="square" lIns="0" tIns="13335" rIns="0" bIns="0" rtlCol="0">
            <a:spAutoFit/>
          </a:bodyPr>
          <a:lstStyle/>
          <a:p>
            <a:pPr marL="0" marR="5080" lvl="0" indent="0" algn="ctr" defTabSz="914400" rtl="0" eaLnBrk="1" fontAlgn="auto" latinLnBrk="0" hangingPunct="1">
              <a:lnSpc>
                <a:spcPct val="100000"/>
              </a:lnSpc>
              <a:spcBef>
                <a:spcPts val="105"/>
              </a:spcBef>
              <a:spcAft>
                <a:spcPts val="0"/>
              </a:spcAft>
              <a:buClrTx/>
              <a:buSzTx/>
              <a:buFontTx/>
              <a:buNone/>
              <a:tabLst/>
              <a:defRPr/>
            </a:pPr>
            <a:r>
              <a:rPr kumimoji="0" sz="800" b="0" i="0" u="none" strike="noStrike" kern="1200" cap="none" spc="-15" normalizeH="0" baseline="0" noProof="0" dirty="0">
                <a:ln>
                  <a:noFill/>
                </a:ln>
                <a:solidFill>
                  <a:srgbClr val="252525"/>
                </a:solidFill>
                <a:effectLst/>
                <a:uLnTx/>
                <a:uFillTx/>
                <a:latin typeface="微软雅黑"/>
                <a:ea typeface="+mn-ea"/>
                <a:cs typeface="微软雅黑"/>
              </a:rPr>
              <a:t>专家网络</a:t>
            </a:r>
            <a:endParaRPr kumimoji="0" sz="800" b="0" i="0" u="none" strike="noStrike" kern="1200" cap="none" spc="0" normalizeH="0" baseline="0" noProof="0">
              <a:ln>
                <a:noFill/>
              </a:ln>
              <a:solidFill>
                <a:prstClr val="black"/>
              </a:solidFill>
              <a:effectLst/>
              <a:uLnTx/>
              <a:uFillTx/>
              <a:latin typeface="微软雅黑"/>
              <a:ea typeface="+mn-ea"/>
              <a:cs typeface="微软雅黑"/>
            </a:endParaRPr>
          </a:p>
          <a:p>
            <a:pPr marL="0" marR="5715" lvl="0" indent="0" algn="ctr" defTabSz="914400" rtl="0" eaLnBrk="1" fontAlgn="auto" latinLnBrk="0" hangingPunct="1">
              <a:lnSpc>
                <a:spcPct val="100000"/>
              </a:lnSpc>
              <a:spcBef>
                <a:spcPts val="0"/>
              </a:spcBef>
              <a:spcAft>
                <a:spcPts val="0"/>
              </a:spcAft>
              <a:buClrTx/>
              <a:buSzTx/>
              <a:buFontTx/>
              <a:buNone/>
              <a:tabLst/>
              <a:defRPr/>
            </a:pPr>
            <a:r>
              <a:rPr kumimoji="0" sz="800" b="0" i="0" u="none" strike="noStrike" kern="1200" cap="none" spc="0" normalizeH="0" baseline="0" noProof="0" dirty="0">
                <a:ln>
                  <a:noFill/>
                </a:ln>
                <a:solidFill>
                  <a:srgbClr val="252525"/>
                </a:solidFill>
                <a:effectLst/>
                <a:uLnTx/>
                <a:uFillTx/>
                <a:latin typeface="微软雅黑"/>
                <a:ea typeface="+mn-ea"/>
                <a:cs typeface="微软雅黑"/>
              </a:rPr>
              <a:t>1</a:t>
            </a:r>
            <a:endParaRPr kumimoji="0" sz="8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18" name="object 18"/>
          <p:cNvGrpSpPr/>
          <p:nvPr/>
        </p:nvGrpSpPr>
        <p:grpSpPr>
          <a:xfrm>
            <a:off x="4052315" y="1530096"/>
            <a:ext cx="2772410" cy="1346200"/>
            <a:chOff x="4052315" y="1530096"/>
            <a:chExt cx="2772410" cy="1346200"/>
          </a:xfrm>
        </p:grpSpPr>
        <p:sp>
          <p:nvSpPr>
            <p:cNvPr id="19" name="object 19"/>
            <p:cNvSpPr/>
            <p:nvPr/>
          </p:nvSpPr>
          <p:spPr>
            <a:xfrm>
              <a:off x="4052315" y="2615184"/>
              <a:ext cx="2772410" cy="260985"/>
            </a:xfrm>
            <a:custGeom>
              <a:avLst/>
              <a:gdLst/>
              <a:ahLst/>
              <a:cxnLst/>
              <a:rect l="l" t="t" r="r" b="b"/>
              <a:pathLst>
                <a:path w="2772409" h="260985">
                  <a:moveTo>
                    <a:pt x="2728722" y="0"/>
                  </a:moveTo>
                  <a:lnTo>
                    <a:pt x="43434" y="0"/>
                  </a:lnTo>
                  <a:lnTo>
                    <a:pt x="26521" y="3411"/>
                  </a:lnTo>
                  <a:lnTo>
                    <a:pt x="12715" y="12715"/>
                  </a:lnTo>
                  <a:lnTo>
                    <a:pt x="3411" y="26521"/>
                  </a:lnTo>
                  <a:lnTo>
                    <a:pt x="0" y="43433"/>
                  </a:lnTo>
                  <a:lnTo>
                    <a:pt x="0" y="217169"/>
                  </a:lnTo>
                  <a:lnTo>
                    <a:pt x="3411" y="234082"/>
                  </a:lnTo>
                  <a:lnTo>
                    <a:pt x="12715" y="247888"/>
                  </a:lnTo>
                  <a:lnTo>
                    <a:pt x="26521" y="257192"/>
                  </a:lnTo>
                  <a:lnTo>
                    <a:pt x="43434" y="260603"/>
                  </a:lnTo>
                  <a:lnTo>
                    <a:pt x="2728722" y="260603"/>
                  </a:lnTo>
                  <a:lnTo>
                    <a:pt x="2745634" y="257192"/>
                  </a:lnTo>
                  <a:lnTo>
                    <a:pt x="2759440" y="247888"/>
                  </a:lnTo>
                  <a:lnTo>
                    <a:pt x="2768744" y="234082"/>
                  </a:lnTo>
                  <a:lnTo>
                    <a:pt x="2772156" y="217169"/>
                  </a:lnTo>
                  <a:lnTo>
                    <a:pt x="2772156" y="43433"/>
                  </a:lnTo>
                  <a:lnTo>
                    <a:pt x="2768744" y="26521"/>
                  </a:lnTo>
                  <a:lnTo>
                    <a:pt x="2759440" y="12715"/>
                  </a:lnTo>
                  <a:lnTo>
                    <a:pt x="2745634" y="3411"/>
                  </a:lnTo>
                  <a:lnTo>
                    <a:pt x="2728722" y="0"/>
                  </a:lnTo>
                  <a:close/>
                </a:path>
              </a:pathLst>
            </a:custGeom>
            <a:solidFill>
              <a:srgbClr val="EB606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20" name="object 20"/>
            <p:cNvPicPr/>
            <p:nvPr/>
          </p:nvPicPr>
          <p:blipFill>
            <a:blip r:embed="rId4" cstate="print"/>
            <a:stretch>
              <a:fillRect/>
            </a:stretch>
          </p:blipFill>
          <p:spPr>
            <a:xfrm>
              <a:off x="5372099" y="1530096"/>
              <a:ext cx="76200" cy="172974"/>
            </a:xfrm>
            <a:prstGeom prst="rect">
              <a:avLst/>
            </a:prstGeom>
          </p:spPr>
        </p:pic>
        <p:pic>
          <p:nvPicPr>
            <p:cNvPr id="21" name="object 21"/>
            <p:cNvPicPr/>
            <p:nvPr/>
          </p:nvPicPr>
          <p:blipFill>
            <a:blip r:embed="rId5" cstate="print"/>
            <a:stretch>
              <a:fillRect/>
            </a:stretch>
          </p:blipFill>
          <p:spPr>
            <a:xfrm>
              <a:off x="5372099" y="2060448"/>
              <a:ext cx="76200" cy="172974"/>
            </a:xfrm>
            <a:prstGeom prst="rect">
              <a:avLst/>
            </a:prstGeom>
          </p:spPr>
        </p:pic>
        <p:pic>
          <p:nvPicPr>
            <p:cNvPr id="22" name="object 22"/>
            <p:cNvPicPr/>
            <p:nvPr/>
          </p:nvPicPr>
          <p:blipFill>
            <a:blip r:embed="rId5" cstate="print"/>
            <a:stretch>
              <a:fillRect/>
            </a:stretch>
          </p:blipFill>
          <p:spPr>
            <a:xfrm>
              <a:off x="5375147" y="2442972"/>
              <a:ext cx="76200" cy="172974"/>
            </a:xfrm>
            <a:prstGeom prst="rect">
              <a:avLst/>
            </a:prstGeom>
          </p:spPr>
        </p:pic>
        <p:sp>
          <p:nvSpPr>
            <p:cNvPr id="23" name="object 23"/>
            <p:cNvSpPr/>
            <p:nvPr/>
          </p:nvSpPr>
          <p:spPr>
            <a:xfrm>
              <a:off x="4706111" y="1705356"/>
              <a:ext cx="655320" cy="358140"/>
            </a:xfrm>
            <a:custGeom>
              <a:avLst/>
              <a:gdLst/>
              <a:ahLst/>
              <a:cxnLst/>
              <a:rect l="l" t="t" r="r" b="b"/>
              <a:pathLst>
                <a:path w="655320" h="358139">
                  <a:moveTo>
                    <a:pt x="595629" y="0"/>
                  </a:moveTo>
                  <a:lnTo>
                    <a:pt x="59689" y="0"/>
                  </a:lnTo>
                  <a:lnTo>
                    <a:pt x="36433" y="4683"/>
                  </a:lnTo>
                  <a:lnTo>
                    <a:pt x="17462" y="17462"/>
                  </a:lnTo>
                  <a:lnTo>
                    <a:pt x="4683" y="36433"/>
                  </a:lnTo>
                  <a:lnTo>
                    <a:pt x="0" y="59690"/>
                  </a:lnTo>
                  <a:lnTo>
                    <a:pt x="0" y="298450"/>
                  </a:lnTo>
                  <a:lnTo>
                    <a:pt x="4683" y="321706"/>
                  </a:lnTo>
                  <a:lnTo>
                    <a:pt x="17462" y="340677"/>
                  </a:lnTo>
                  <a:lnTo>
                    <a:pt x="36433" y="353456"/>
                  </a:lnTo>
                  <a:lnTo>
                    <a:pt x="59689" y="358140"/>
                  </a:lnTo>
                  <a:lnTo>
                    <a:pt x="595629" y="358140"/>
                  </a:lnTo>
                  <a:lnTo>
                    <a:pt x="618886" y="353456"/>
                  </a:lnTo>
                  <a:lnTo>
                    <a:pt x="637857" y="340677"/>
                  </a:lnTo>
                  <a:lnTo>
                    <a:pt x="650636" y="321706"/>
                  </a:lnTo>
                  <a:lnTo>
                    <a:pt x="655320" y="298450"/>
                  </a:lnTo>
                  <a:lnTo>
                    <a:pt x="655320" y="59690"/>
                  </a:lnTo>
                  <a:lnTo>
                    <a:pt x="650636" y="36433"/>
                  </a:lnTo>
                  <a:lnTo>
                    <a:pt x="637857" y="17462"/>
                  </a:lnTo>
                  <a:lnTo>
                    <a:pt x="618886" y="4683"/>
                  </a:lnTo>
                  <a:lnTo>
                    <a:pt x="595629" y="0"/>
                  </a:lnTo>
                  <a:close/>
                </a:path>
              </a:pathLst>
            </a:custGeom>
            <a:solidFill>
              <a:srgbClr val="D9948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24" name="object 24"/>
          <p:cNvSpPr txBox="1"/>
          <p:nvPr/>
        </p:nvSpPr>
        <p:spPr>
          <a:xfrm>
            <a:off x="4830445" y="1745107"/>
            <a:ext cx="421640" cy="269875"/>
          </a:xfrm>
          <a:prstGeom prst="rect">
            <a:avLst/>
          </a:prstGeom>
        </p:spPr>
        <p:txBody>
          <a:bodyPr vert="horz" wrap="square" lIns="0" tIns="13335" rIns="0" bIns="0" rtlCol="0">
            <a:spAutoFit/>
          </a:bodyPr>
          <a:lstStyle/>
          <a:p>
            <a:pPr marL="0" marR="5080" lvl="0" indent="0" algn="ctr" defTabSz="914400" rtl="0" eaLnBrk="1" fontAlgn="auto" latinLnBrk="0" hangingPunct="1">
              <a:lnSpc>
                <a:spcPct val="100000"/>
              </a:lnSpc>
              <a:spcBef>
                <a:spcPts val="105"/>
              </a:spcBef>
              <a:spcAft>
                <a:spcPts val="0"/>
              </a:spcAft>
              <a:buClrTx/>
              <a:buSzTx/>
              <a:buFontTx/>
              <a:buNone/>
              <a:tabLst/>
              <a:defRPr/>
            </a:pPr>
            <a:r>
              <a:rPr kumimoji="0" sz="800" b="0" i="0" u="none" strike="noStrike" kern="1200" cap="none" spc="-15" normalizeH="0" baseline="0" noProof="0" dirty="0">
                <a:ln>
                  <a:noFill/>
                </a:ln>
                <a:solidFill>
                  <a:srgbClr val="252525"/>
                </a:solidFill>
                <a:effectLst/>
                <a:uLnTx/>
                <a:uFillTx/>
                <a:latin typeface="微软雅黑"/>
                <a:ea typeface="+mn-ea"/>
                <a:cs typeface="微软雅黑"/>
              </a:rPr>
              <a:t>专家网络</a:t>
            </a:r>
            <a:endParaRPr kumimoji="0" sz="800" b="0" i="0" u="none" strike="noStrike" kern="1200" cap="none" spc="0" normalizeH="0" baseline="0" noProof="0">
              <a:ln>
                <a:noFill/>
              </a:ln>
              <a:solidFill>
                <a:prstClr val="black"/>
              </a:solidFill>
              <a:effectLst/>
              <a:uLnTx/>
              <a:uFillTx/>
              <a:latin typeface="微软雅黑"/>
              <a:ea typeface="+mn-ea"/>
              <a:cs typeface="微软雅黑"/>
            </a:endParaRPr>
          </a:p>
          <a:p>
            <a:pPr marL="0" marR="5715" lvl="0" indent="0" algn="ctr" defTabSz="914400" rtl="0" eaLnBrk="1" fontAlgn="auto" latinLnBrk="0" hangingPunct="1">
              <a:lnSpc>
                <a:spcPct val="100000"/>
              </a:lnSpc>
              <a:spcBef>
                <a:spcPts val="0"/>
              </a:spcBef>
              <a:spcAft>
                <a:spcPts val="0"/>
              </a:spcAft>
              <a:buClrTx/>
              <a:buSzTx/>
              <a:buFontTx/>
              <a:buNone/>
              <a:tabLst/>
              <a:defRPr/>
            </a:pPr>
            <a:r>
              <a:rPr kumimoji="0" sz="800" b="0" i="0" u="none" strike="noStrike" kern="1200" cap="none" spc="0" normalizeH="0" baseline="0" noProof="0" dirty="0">
                <a:ln>
                  <a:noFill/>
                </a:ln>
                <a:solidFill>
                  <a:srgbClr val="252525"/>
                </a:solidFill>
                <a:effectLst/>
                <a:uLnTx/>
                <a:uFillTx/>
                <a:latin typeface="微软雅黑"/>
                <a:ea typeface="+mn-ea"/>
                <a:cs typeface="微软雅黑"/>
              </a:rPr>
              <a:t>2</a:t>
            </a:r>
            <a:endParaRPr kumimoji="0" sz="8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25" name="object 25"/>
          <p:cNvSpPr/>
          <p:nvPr/>
        </p:nvSpPr>
        <p:spPr>
          <a:xfrm>
            <a:off x="5446776" y="1711451"/>
            <a:ext cx="655320" cy="356870"/>
          </a:xfrm>
          <a:custGeom>
            <a:avLst/>
            <a:gdLst/>
            <a:ahLst/>
            <a:cxnLst/>
            <a:rect l="l" t="t" r="r" b="b"/>
            <a:pathLst>
              <a:path w="655320" h="356869">
                <a:moveTo>
                  <a:pt x="595884" y="0"/>
                </a:moveTo>
                <a:lnTo>
                  <a:pt x="59436" y="0"/>
                </a:lnTo>
                <a:lnTo>
                  <a:pt x="36325" y="4679"/>
                </a:lnTo>
                <a:lnTo>
                  <a:pt x="17430" y="17430"/>
                </a:lnTo>
                <a:lnTo>
                  <a:pt x="4679" y="36325"/>
                </a:lnTo>
                <a:lnTo>
                  <a:pt x="0" y="59436"/>
                </a:lnTo>
                <a:lnTo>
                  <a:pt x="0" y="297180"/>
                </a:lnTo>
                <a:lnTo>
                  <a:pt x="4679" y="320290"/>
                </a:lnTo>
                <a:lnTo>
                  <a:pt x="17430" y="339185"/>
                </a:lnTo>
                <a:lnTo>
                  <a:pt x="36325" y="351936"/>
                </a:lnTo>
                <a:lnTo>
                  <a:pt x="59436" y="356615"/>
                </a:lnTo>
                <a:lnTo>
                  <a:pt x="595884" y="356615"/>
                </a:lnTo>
                <a:lnTo>
                  <a:pt x="618994" y="351936"/>
                </a:lnTo>
                <a:lnTo>
                  <a:pt x="637889" y="339185"/>
                </a:lnTo>
                <a:lnTo>
                  <a:pt x="650640" y="320290"/>
                </a:lnTo>
                <a:lnTo>
                  <a:pt x="655320" y="297180"/>
                </a:lnTo>
                <a:lnTo>
                  <a:pt x="655320" y="59436"/>
                </a:lnTo>
                <a:lnTo>
                  <a:pt x="650640" y="36325"/>
                </a:lnTo>
                <a:lnTo>
                  <a:pt x="637889" y="17430"/>
                </a:lnTo>
                <a:lnTo>
                  <a:pt x="618994" y="4679"/>
                </a:lnTo>
                <a:lnTo>
                  <a:pt x="595884" y="0"/>
                </a:lnTo>
                <a:close/>
              </a:path>
            </a:pathLst>
          </a:custGeom>
          <a:solidFill>
            <a:srgbClr val="FBB80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26" name="object 26"/>
          <p:cNvSpPr txBox="1"/>
          <p:nvPr/>
        </p:nvSpPr>
        <p:spPr>
          <a:xfrm>
            <a:off x="5570473" y="1750822"/>
            <a:ext cx="422909" cy="270510"/>
          </a:xfrm>
          <a:prstGeom prst="rect">
            <a:avLst/>
          </a:prstGeom>
        </p:spPr>
        <p:txBody>
          <a:bodyPr vert="horz" wrap="square" lIns="0" tIns="13335" rIns="0" bIns="0" rtlCol="0">
            <a:spAutoFit/>
          </a:bodyPr>
          <a:lstStyle/>
          <a:p>
            <a:pPr marL="0" marR="5080" lvl="0" indent="0" algn="ctr" defTabSz="914400" rtl="0" eaLnBrk="1" fontAlgn="auto" latinLnBrk="0" hangingPunct="1">
              <a:lnSpc>
                <a:spcPct val="100000"/>
              </a:lnSpc>
              <a:spcBef>
                <a:spcPts val="105"/>
              </a:spcBef>
              <a:spcAft>
                <a:spcPts val="0"/>
              </a:spcAft>
              <a:buClrTx/>
              <a:buSzTx/>
              <a:buFontTx/>
              <a:buNone/>
              <a:tabLst/>
              <a:defRPr/>
            </a:pPr>
            <a:r>
              <a:rPr kumimoji="0" sz="800" b="0" i="0" u="none" strike="noStrike" kern="1200" cap="none" spc="-15" normalizeH="0" baseline="0" noProof="0" dirty="0">
                <a:ln>
                  <a:noFill/>
                </a:ln>
                <a:solidFill>
                  <a:srgbClr val="252525"/>
                </a:solidFill>
                <a:effectLst/>
                <a:uLnTx/>
                <a:uFillTx/>
                <a:latin typeface="微软雅黑"/>
                <a:ea typeface="+mn-ea"/>
                <a:cs typeface="微软雅黑"/>
              </a:rPr>
              <a:t>专家网络</a:t>
            </a:r>
            <a:endParaRPr kumimoji="0" sz="800" b="0" i="0" u="none" strike="noStrike" kern="1200" cap="none" spc="0" normalizeH="0" baseline="0" noProof="0">
              <a:ln>
                <a:noFill/>
              </a:ln>
              <a:solidFill>
                <a:prstClr val="black"/>
              </a:solidFill>
              <a:effectLst/>
              <a:uLnTx/>
              <a:uFillTx/>
              <a:latin typeface="微软雅黑"/>
              <a:ea typeface="+mn-ea"/>
              <a:cs typeface="微软雅黑"/>
            </a:endParaRPr>
          </a:p>
          <a:p>
            <a:pPr marL="0" marR="6350" lvl="0" indent="0" algn="ctr" defTabSz="914400" rtl="0" eaLnBrk="1" fontAlgn="auto" latinLnBrk="0" hangingPunct="1">
              <a:lnSpc>
                <a:spcPct val="100000"/>
              </a:lnSpc>
              <a:spcBef>
                <a:spcPts val="0"/>
              </a:spcBef>
              <a:spcAft>
                <a:spcPts val="0"/>
              </a:spcAft>
              <a:buClrTx/>
              <a:buSzTx/>
              <a:buFontTx/>
              <a:buNone/>
              <a:tabLst/>
              <a:defRPr/>
            </a:pPr>
            <a:r>
              <a:rPr kumimoji="0" sz="800" b="0" i="0" u="none" strike="noStrike" kern="1200" cap="none" spc="0" normalizeH="0" baseline="0" noProof="0" dirty="0">
                <a:ln>
                  <a:noFill/>
                </a:ln>
                <a:solidFill>
                  <a:srgbClr val="252525"/>
                </a:solidFill>
                <a:effectLst/>
                <a:uLnTx/>
                <a:uFillTx/>
                <a:latin typeface="微软雅黑"/>
                <a:ea typeface="+mn-ea"/>
                <a:cs typeface="微软雅黑"/>
              </a:rPr>
              <a:t>3</a:t>
            </a:r>
            <a:endParaRPr kumimoji="0" sz="8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27" name="object 27"/>
          <p:cNvSpPr/>
          <p:nvPr/>
        </p:nvSpPr>
        <p:spPr>
          <a:xfrm>
            <a:off x="6187440" y="1711451"/>
            <a:ext cx="655320" cy="356870"/>
          </a:xfrm>
          <a:custGeom>
            <a:avLst/>
            <a:gdLst/>
            <a:ahLst/>
            <a:cxnLst/>
            <a:rect l="l" t="t" r="r" b="b"/>
            <a:pathLst>
              <a:path w="655320" h="356869">
                <a:moveTo>
                  <a:pt x="595884" y="0"/>
                </a:moveTo>
                <a:lnTo>
                  <a:pt x="59436" y="0"/>
                </a:lnTo>
                <a:lnTo>
                  <a:pt x="36325" y="4679"/>
                </a:lnTo>
                <a:lnTo>
                  <a:pt x="17430" y="17430"/>
                </a:lnTo>
                <a:lnTo>
                  <a:pt x="4679" y="36325"/>
                </a:lnTo>
                <a:lnTo>
                  <a:pt x="0" y="59436"/>
                </a:lnTo>
                <a:lnTo>
                  <a:pt x="0" y="297180"/>
                </a:lnTo>
                <a:lnTo>
                  <a:pt x="4679" y="320290"/>
                </a:lnTo>
                <a:lnTo>
                  <a:pt x="17430" y="339185"/>
                </a:lnTo>
                <a:lnTo>
                  <a:pt x="36325" y="351936"/>
                </a:lnTo>
                <a:lnTo>
                  <a:pt x="59436" y="356615"/>
                </a:lnTo>
                <a:lnTo>
                  <a:pt x="595884" y="356615"/>
                </a:lnTo>
                <a:lnTo>
                  <a:pt x="618994" y="351936"/>
                </a:lnTo>
                <a:lnTo>
                  <a:pt x="637889" y="339185"/>
                </a:lnTo>
                <a:lnTo>
                  <a:pt x="650640" y="320290"/>
                </a:lnTo>
                <a:lnTo>
                  <a:pt x="655319" y="297180"/>
                </a:lnTo>
                <a:lnTo>
                  <a:pt x="655319" y="59436"/>
                </a:lnTo>
                <a:lnTo>
                  <a:pt x="650640" y="36325"/>
                </a:lnTo>
                <a:lnTo>
                  <a:pt x="637889" y="17430"/>
                </a:lnTo>
                <a:lnTo>
                  <a:pt x="618994" y="4679"/>
                </a:lnTo>
                <a:lnTo>
                  <a:pt x="595884" y="0"/>
                </a:lnTo>
                <a:close/>
              </a:path>
            </a:pathLst>
          </a:custGeom>
          <a:solidFill>
            <a:srgbClr val="8BB3F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28" name="object 28"/>
          <p:cNvSpPr txBox="1"/>
          <p:nvPr/>
        </p:nvSpPr>
        <p:spPr>
          <a:xfrm>
            <a:off x="6310884" y="1750822"/>
            <a:ext cx="421640" cy="270510"/>
          </a:xfrm>
          <a:prstGeom prst="rect">
            <a:avLst/>
          </a:prstGeom>
        </p:spPr>
        <p:txBody>
          <a:bodyPr vert="horz" wrap="square" lIns="0" tIns="13335" rIns="0" bIns="0" rtlCol="0">
            <a:spAutoFit/>
          </a:bodyPr>
          <a:lstStyle/>
          <a:p>
            <a:pPr marL="0" marR="5080" lvl="0" indent="0" algn="ctr" defTabSz="914400" rtl="0" eaLnBrk="1" fontAlgn="auto" latinLnBrk="0" hangingPunct="1">
              <a:lnSpc>
                <a:spcPct val="100000"/>
              </a:lnSpc>
              <a:spcBef>
                <a:spcPts val="105"/>
              </a:spcBef>
              <a:spcAft>
                <a:spcPts val="0"/>
              </a:spcAft>
              <a:buClrTx/>
              <a:buSzTx/>
              <a:buFontTx/>
              <a:buNone/>
              <a:tabLst/>
              <a:defRPr/>
            </a:pPr>
            <a:r>
              <a:rPr kumimoji="0" sz="800" b="0" i="0" u="none" strike="noStrike" kern="1200" cap="none" spc="-15" normalizeH="0" baseline="0" noProof="0" dirty="0">
                <a:ln>
                  <a:noFill/>
                </a:ln>
                <a:solidFill>
                  <a:srgbClr val="252525"/>
                </a:solidFill>
                <a:effectLst/>
                <a:uLnTx/>
                <a:uFillTx/>
                <a:latin typeface="微软雅黑"/>
                <a:ea typeface="+mn-ea"/>
                <a:cs typeface="微软雅黑"/>
              </a:rPr>
              <a:t>专家网络</a:t>
            </a:r>
            <a:endParaRPr kumimoji="0" sz="800" b="0" i="0" u="none" strike="noStrike" kern="1200" cap="none" spc="0" normalizeH="0" baseline="0" noProof="0">
              <a:ln>
                <a:noFill/>
              </a:ln>
              <a:solidFill>
                <a:prstClr val="black"/>
              </a:solidFill>
              <a:effectLst/>
              <a:uLnTx/>
              <a:uFillTx/>
              <a:latin typeface="微软雅黑"/>
              <a:ea typeface="+mn-ea"/>
              <a:cs typeface="微软雅黑"/>
            </a:endParaRPr>
          </a:p>
          <a:p>
            <a:pPr marL="0" marR="5715" lvl="0" indent="0" algn="ctr" defTabSz="914400" rtl="0" eaLnBrk="1" fontAlgn="auto" latinLnBrk="0" hangingPunct="1">
              <a:lnSpc>
                <a:spcPct val="100000"/>
              </a:lnSpc>
              <a:spcBef>
                <a:spcPts val="0"/>
              </a:spcBef>
              <a:spcAft>
                <a:spcPts val="0"/>
              </a:spcAft>
              <a:buClrTx/>
              <a:buSzTx/>
              <a:buFontTx/>
              <a:buNone/>
              <a:tabLst/>
              <a:defRPr/>
            </a:pPr>
            <a:r>
              <a:rPr kumimoji="0" sz="800" b="0" i="0" u="none" strike="noStrike" kern="1200" cap="none" spc="0" normalizeH="0" baseline="0" noProof="0" dirty="0">
                <a:ln>
                  <a:noFill/>
                </a:ln>
                <a:solidFill>
                  <a:srgbClr val="252525"/>
                </a:solidFill>
                <a:effectLst/>
                <a:uLnTx/>
                <a:uFillTx/>
                <a:latin typeface="微软雅黑"/>
                <a:ea typeface="+mn-ea"/>
                <a:cs typeface="微软雅黑"/>
              </a:rPr>
              <a:t>4</a:t>
            </a:r>
            <a:endParaRPr kumimoji="0" sz="8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29" name="object 29"/>
          <p:cNvSpPr/>
          <p:nvPr/>
        </p:nvSpPr>
        <p:spPr>
          <a:xfrm>
            <a:off x="4052315" y="2212848"/>
            <a:ext cx="2772410" cy="230504"/>
          </a:xfrm>
          <a:custGeom>
            <a:avLst/>
            <a:gdLst/>
            <a:ahLst/>
            <a:cxnLst/>
            <a:rect l="l" t="t" r="r" b="b"/>
            <a:pathLst>
              <a:path w="2772409" h="230505">
                <a:moveTo>
                  <a:pt x="2733802" y="0"/>
                </a:moveTo>
                <a:lnTo>
                  <a:pt x="38354" y="0"/>
                </a:lnTo>
                <a:lnTo>
                  <a:pt x="23413" y="3010"/>
                </a:lnTo>
                <a:lnTo>
                  <a:pt x="11223" y="11223"/>
                </a:lnTo>
                <a:lnTo>
                  <a:pt x="3010" y="23413"/>
                </a:lnTo>
                <a:lnTo>
                  <a:pt x="0" y="38353"/>
                </a:lnTo>
                <a:lnTo>
                  <a:pt x="0" y="191769"/>
                </a:lnTo>
                <a:lnTo>
                  <a:pt x="3010" y="206710"/>
                </a:lnTo>
                <a:lnTo>
                  <a:pt x="11223" y="218900"/>
                </a:lnTo>
                <a:lnTo>
                  <a:pt x="23413" y="227113"/>
                </a:lnTo>
                <a:lnTo>
                  <a:pt x="38354" y="230124"/>
                </a:lnTo>
                <a:lnTo>
                  <a:pt x="2733802" y="230124"/>
                </a:lnTo>
                <a:lnTo>
                  <a:pt x="2748742" y="227113"/>
                </a:lnTo>
                <a:lnTo>
                  <a:pt x="2760932" y="218900"/>
                </a:lnTo>
                <a:lnTo>
                  <a:pt x="2769145" y="206710"/>
                </a:lnTo>
                <a:lnTo>
                  <a:pt x="2772156" y="191769"/>
                </a:lnTo>
                <a:lnTo>
                  <a:pt x="2772156" y="38353"/>
                </a:lnTo>
                <a:lnTo>
                  <a:pt x="2769145" y="23413"/>
                </a:lnTo>
                <a:lnTo>
                  <a:pt x="2760932" y="11223"/>
                </a:lnTo>
                <a:lnTo>
                  <a:pt x="2748742" y="3010"/>
                </a:lnTo>
                <a:lnTo>
                  <a:pt x="2733802" y="0"/>
                </a:lnTo>
                <a:close/>
              </a:path>
            </a:pathLst>
          </a:custGeom>
          <a:solidFill>
            <a:srgbClr val="BEBEB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30" name="object 30"/>
          <p:cNvSpPr txBox="1"/>
          <p:nvPr/>
        </p:nvSpPr>
        <p:spPr>
          <a:xfrm>
            <a:off x="4514977" y="2225167"/>
            <a:ext cx="1860550" cy="1461135"/>
          </a:xfrm>
          <a:prstGeom prst="rect">
            <a:avLst/>
          </a:prstGeom>
        </p:spPr>
        <p:txBody>
          <a:bodyPr vert="horz" wrap="square" lIns="0" tIns="13335" rIns="0" bIns="0" rtlCol="0">
            <a:spAutoFit/>
          </a:bodyPr>
          <a:lstStyle/>
          <a:p>
            <a:pPr marL="0" marR="4445" lvl="0" indent="0" algn="ctr"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微软雅黑"/>
                <a:ea typeface="+mn-ea"/>
                <a:cs typeface="微软雅黑"/>
              </a:rPr>
              <a:t>Gating</a:t>
            </a:r>
            <a:r>
              <a:rPr kumimoji="0" sz="1100" b="0" i="0" u="none" strike="noStrike" kern="1200" cap="none" spc="-35" normalizeH="0" baseline="0" noProof="0" dirty="0">
                <a:ln>
                  <a:noFill/>
                </a:ln>
                <a:solidFill>
                  <a:srgbClr val="FFFFFF"/>
                </a:solidFill>
                <a:effectLst/>
                <a:uLnTx/>
                <a:uFillTx/>
                <a:latin typeface="微软雅黑"/>
                <a:ea typeface="+mn-ea"/>
                <a:cs typeface="微软雅黑"/>
              </a:rPr>
              <a:t> </a:t>
            </a:r>
            <a:r>
              <a:rPr kumimoji="0" sz="1100" b="0" i="0" u="none" strike="noStrike" kern="1200" cap="none" spc="-10" normalizeH="0" baseline="0" noProof="0" dirty="0">
                <a:ln>
                  <a:noFill/>
                </a:ln>
                <a:solidFill>
                  <a:srgbClr val="FFFFFF"/>
                </a:solidFill>
                <a:effectLst/>
                <a:uLnTx/>
                <a:uFillTx/>
                <a:latin typeface="微软雅黑"/>
                <a:ea typeface="+mn-ea"/>
                <a:cs typeface="微软雅黑"/>
              </a:rPr>
              <a:t>Network/Router</a:t>
            </a:r>
            <a:endParaRPr kumimoji="0" sz="1100" b="0" i="0" u="none" strike="noStrike" kern="1200" cap="none" spc="0" normalizeH="0" baseline="0" noProof="0">
              <a:ln>
                <a:noFill/>
              </a:ln>
              <a:solidFill>
                <a:prstClr val="black"/>
              </a:solidFill>
              <a:effectLst/>
              <a:uLnTx/>
              <a:uFillTx/>
              <a:latin typeface="微软雅黑"/>
              <a:ea typeface="+mn-ea"/>
              <a:cs typeface="微软雅黑"/>
            </a:endParaRPr>
          </a:p>
          <a:p>
            <a:pPr marL="0" marR="0" lvl="0" indent="0" algn="l" defTabSz="914400" rtl="0" eaLnBrk="1" fontAlgn="auto" latinLnBrk="0" hangingPunct="1">
              <a:lnSpc>
                <a:spcPct val="100000"/>
              </a:lnSpc>
              <a:spcBef>
                <a:spcPts val="35"/>
              </a:spcBef>
              <a:spcAft>
                <a:spcPts val="0"/>
              </a:spcAft>
              <a:buClrTx/>
              <a:buSzTx/>
              <a:buFontTx/>
              <a:buNone/>
              <a:tabLst/>
              <a:defRPr/>
            </a:pPr>
            <a:endParaRPr kumimoji="0" sz="1050" b="0" i="0" u="none" strike="noStrike" kern="1200" cap="none" spc="0" normalizeH="0" baseline="0" noProof="0">
              <a:ln>
                <a:noFill/>
              </a:ln>
              <a:solidFill>
                <a:prstClr val="black"/>
              </a:solidFill>
              <a:effectLst/>
              <a:uLnTx/>
              <a:uFillTx/>
              <a:latin typeface="微软雅黑"/>
              <a:ea typeface="+mn-ea"/>
              <a:cs typeface="微软雅黑"/>
            </a:endParaRPr>
          </a:p>
          <a:p>
            <a:pPr marL="0" marR="6350" lvl="0" indent="0" algn="ctr"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25" normalizeH="0" baseline="0" noProof="0" dirty="0">
                <a:ln>
                  <a:noFill/>
                </a:ln>
                <a:solidFill>
                  <a:srgbClr val="FFFFFF"/>
                </a:solidFill>
                <a:effectLst/>
                <a:uLnTx/>
                <a:uFillTx/>
                <a:latin typeface="微软雅黑"/>
                <a:ea typeface="+mn-ea"/>
                <a:cs typeface="微软雅黑"/>
              </a:rPr>
              <a:t>样本</a:t>
            </a:r>
            <a:endParaRPr kumimoji="0" sz="1100" b="0" i="0" u="none" strike="noStrike" kern="1200" cap="none" spc="0" normalizeH="0" baseline="0" noProof="0">
              <a:ln>
                <a:noFill/>
              </a:ln>
              <a:solidFill>
                <a:prstClr val="black"/>
              </a:solidFill>
              <a:effectLst/>
              <a:uLnTx/>
              <a:uFillTx/>
              <a:latin typeface="微软雅黑"/>
              <a:ea typeface="+mn-ea"/>
              <a:cs typeface="微软雅黑"/>
            </a:endParaRPr>
          </a:p>
          <a:p>
            <a:pPr marL="0" marR="1270" lvl="0" indent="0" algn="ctr" defTabSz="914400" rtl="0" eaLnBrk="1" fontAlgn="auto" latinLnBrk="0" hangingPunct="1">
              <a:lnSpc>
                <a:spcPct val="100000"/>
              </a:lnSpc>
              <a:spcBef>
                <a:spcPts val="1100"/>
              </a:spcBef>
              <a:spcAft>
                <a:spcPts val="0"/>
              </a:spcAft>
              <a:buClrTx/>
              <a:buSzTx/>
              <a:buFontTx/>
              <a:buNone/>
              <a:tabLst/>
              <a:defRPr/>
            </a:pPr>
            <a:r>
              <a:rPr kumimoji="0" sz="1200" b="0" i="0" u="none" strike="noStrike" kern="1200" cap="none" spc="-5" normalizeH="0" baseline="0" noProof="0" dirty="0">
                <a:ln>
                  <a:noFill/>
                </a:ln>
                <a:solidFill>
                  <a:srgbClr val="252525"/>
                </a:solidFill>
                <a:effectLst/>
                <a:uLnTx/>
                <a:uFillTx/>
                <a:latin typeface="微软雅黑"/>
                <a:ea typeface="+mn-ea"/>
                <a:cs typeface="微软雅黑"/>
              </a:rPr>
              <a:t>单样本按条件激活部分参数</a:t>
            </a:r>
            <a:endParaRPr kumimoji="0" sz="1200" b="0" i="0" u="none" strike="noStrike" kern="1200" cap="none" spc="0" normalizeH="0" baseline="0" noProof="0">
              <a:ln>
                <a:noFill/>
              </a:ln>
              <a:solidFill>
                <a:prstClr val="black"/>
              </a:solidFill>
              <a:effectLst/>
              <a:uLnTx/>
              <a:uFillTx/>
              <a:latin typeface="微软雅黑"/>
              <a:ea typeface="+mn-ea"/>
              <a:cs typeface="微软雅黑"/>
            </a:endParaRPr>
          </a:p>
          <a:p>
            <a:pPr marL="0" marR="5080" lvl="0" indent="0" algn="ctr" defTabSz="914400" rtl="0" eaLnBrk="1" fontAlgn="auto" latinLnBrk="0" hangingPunct="1">
              <a:lnSpc>
                <a:spcPct val="100000"/>
              </a:lnSpc>
              <a:spcBef>
                <a:spcPts val="10"/>
              </a:spcBef>
              <a:spcAft>
                <a:spcPts val="0"/>
              </a:spcAft>
              <a:buClrTx/>
              <a:buSzTx/>
              <a:buFontTx/>
              <a:buNone/>
              <a:tabLst/>
              <a:defRPr/>
            </a:pPr>
            <a:r>
              <a:rPr kumimoji="0" sz="1000" b="0" i="0" u="none" strike="noStrike" kern="1200" cap="none" spc="-10" normalizeH="0" baseline="0" noProof="0" dirty="0">
                <a:ln>
                  <a:noFill/>
                </a:ln>
                <a:solidFill>
                  <a:srgbClr val="252525"/>
                </a:solidFill>
                <a:effectLst/>
                <a:uLnTx/>
                <a:uFillTx/>
                <a:latin typeface="微软雅黑"/>
                <a:ea typeface="+mn-ea"/>
                <a:cs typeface="微软雅黑"/>
              </a:rPr>
              <a:t>（</a:t>
            </a:r>
            <a:r>
              <a:rPr kumimoji="0" sz="1000" b="0" i="0" u="none" strike="noStrike" kern="1200" cap="none" spc="-15" normalizeH="0" baseline="0" noProof="0" dirty="0">
                <a:ln>
                  <a:noFill/>
                </a:ln>
                <a:solidFill>
                  <a:srgbClr val="252525"/>
                </a:solidFill>
                <a:effectLst/>
                <a:uLnTx/>
                <a:uFillTx/>
                <a:latin typeface="微软雅黑"/>
                <a:ea typeface="+mn-ea"/>
                <a:cs typeface="微软雅黑"/>
              </a:rPr>
              <a:t>上图中单样本计算量减少</a:t>
            </a:r>
            <a:r>
              <a:rPr kumimoji="0" sz="1000" b="0" i="0" u="none" strike="noStrike" kern="1200" cap="none" spc="-20" normalizeH="0" baseline="0" noProof="0" dirty="0">
                <a:ln>
                  <a:noFill/>
                </a:ln>
                <a:solidFill>
                  <a:srgbClr val="252525"/>
                </a:solidFill>
                <a:effectLst/>
                <a:uLnTx/>
                <a:uFillTx/>
                <a:latin typeface="微软雅黑"/>
                <a:ea typeface="+mn-ea"/>
                <a:cs typeface="微软雅黑"/>
              </a:rPr>
              <a:t>1/3）</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a:p>
            <a:pPr marL="462280" marR="0" lvl="0" indent="0" algn="l" defTabSz="914400" rtl="0" eaLnBrk="1" fontAlgn="auto" latinLnBrk="0" hangingPunct="1">
              <a:lnSpc>
                <a:spcPct val="100000"/>
              </a:lnSpc>
              <a:spcBef>
                <a:spcPts val="535"/>
              </a:spcBef>
              <a:spcAft>
                <a:spcPts val="0"/>
              </a:spcAft>
              <a:buClrTx/>
              <a:buSzTx/>
              <a:buFontTx/>
              <a:buNone/>
              <a:tabLst/>
              <a:defRPr/>
            </a:pPr>
            <a:r>
              <a:rPr kumimoji="0" sz="2000" b="1" i="0" u="none" strike="noStrike" kern="1200" cap="none" spc="-15" normalizeH="0" baseline="0" noProof="0" dirty="0">
                <a:ln>
                  <a:noFill/>
                </a:ln>
                <a:solidFill>
                  <a:srgbClr val="252525"/>
                </a:solidFill>
                <a:effectLst/>
                <a:uLnTx/>
                <a:uFillTx/>
                <a:latin typeface="微软雅黑"/>
                <a:ea typeface="+mn-ea"/>
                <a:cs typeface="微软雅黑"/>
              </a:rPr>
              <a:t>专家并行</a:t>
            </a:r>
            <a:endParaRPr kumimoji="0" sz="20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31" name="object 31"/>
          <p:cNvGrpSpPr/>
          <p:nvPr/>
        </p:nvGrpSpPr>
        <p:grpSpPr>
          <a:xfrm>
            <a:off x="7278623" y="1151156"/>
            <a:ext cx="4306570" cy="5237480"/>
            <a:chOff x="7278623" y="1151156"/>
            <a:chExt cx="4306570" cy="5237480"/>
          </a:xfrm>
        </p:grpSpPr>
        <p:pic>
          <p:nvPicPr>
            <p:cNvPr id="32" name="object 32"/>
            <p:cNvPicPr/>
            <p:nvPr/>
          </p:nvPicPr>
          <p:blipFill>
            <a:blip r:embed="rId6" cstate="print"/>
            <a:stretch>
              <a:fillRect/>
            </a:stretch>
          </p:blipFill>
          <p:spPr>
            <a:xfrm>
              <a:off x="7278623" y="1151156"/>
              <a:ext cx="4306547" cy="5237295"/>
            </a:xfrm>
            <a:prstGeom prst="rect">
              <a:avLst/>
            </a:prstGeom>
          </p:spPr>
        </p:pic>
        <p:sp>
          <p:nvSpPr>
            <p:cNvPr id="33" name="object 33"/>
            <p:cNvSpPr/>
            <p:nvPr/>
          </p:nvSpPr>
          <p:spPr>
            <a:xfrm>
              <a:off x="7278623" y="1153668"/>
              <a:ext cx="710565" cy="304800"/>
            </a:xfrm>
            <a:custGeom>
              <a:avLst/>
              <a:gdLst/>
              <a:ahLst/>
              <a:cxnLst/>
              <a:rect l="l" t="t" r="r" b="b"/>
              <a:pathLst>
                <a:path w="710565" h="304800">
                  <a:moveTo>
                    <a:pt x="710183" y="0"/>
                  </a:moveTo>
                  <a:lnTo>
                    <a:pt x="0" y="0"/>
                  </a:lnTo>
                  <a:lnTo>
                    <a:pt x="0" y="304800"/>
                  </a:lnTo>
                  <a:lnTo>
                    <a:pt x="710183" y="304800"/>
                  </a:lnTo>
                  <a:lnTo>
                    <a:pt x="710183"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34" name="object 34"/>
          <p:cNvSpPr txBox="1">
            <a:spLocks noGrp="1"/>
          </p:cNvSpPr>
          <p:nvPr>
            <p:ph type="title"/>
          </p:nvPr>
        </p:nvSpPr>
        <p:spPr>
          <a:xfrm>
            <a:off x="688644" y="428250"/>
            <a:ext cx="4394633" cy="629018"/>
          </a:xfrm>
          <a:prstGeom prst="rect">
            <a:avLst/>
          </a:prstGeom>
        </p:spPr>
        <p:txBody>
          <a:bodyPr vert="horz" wrap="square" lIns="0" tIns="13335" rIns="0" bIns="0" rtlCol="0">
            <a:spAutoFit/>
          </a:bodyPr>
          <a:lstStyle/>
          <a:p>
            <a:pPr marL="12700">
              <a:lnSpc>
                <a:spcPct val="100000"/>
              </a:lnSpc>
              <a:spcBef>
                <a:spcPts val="105"/>
              </a:spcBef>
            </a:pPr>
            <a:r>
              <a:rPr spc="-10" dirty="0"/>
              <a:t>专家并行流量模型</a:t>
            </a:r>
          </a:p>
        </p:txBody>
      </p:sp>
      <p:sp>
        <p:nvSpPr>
          <p:cNvPr id="35" name="object 35"/>
          <p:cNvSpPr txBox="1">
            <a:spLocks noGrp="1"/>
          </p:cNvSpPr>
          <p:nvPr>
            <p:ph type="ftr" sz="quarter" idx="5"/>
          </p:nvPr>
        </p:nvSpPr>
        <p:spPr>
          <a:xfrm>
            <a:off x="5739510" y="6584966"/>
            <a:ext cx="713104" cy="192404"/>
          </a:xfrm>
          <a:prstGeom prst="rect">
            <a:avLst/>
          </a:prstGeom>
        </p:spPr>
        <p:txBody>
          <a:bodyPr vert="horz" wrap="square" lIns="0" tIns="0" rIns="0" bIns="0" rtlCol="0">
            <a:spAutoFit/>
          </a:bodyPr>
          <a:lstStyle>
            <a:defPPr>
              <a:defRPr kern="0"/>
            </a:defPPr>
            <a:lvl1pPr>
              <a:defRPr sz="1000" b="1" i="0">
                <a:solidFill>
                  <a:schemeClr val="bg1"/>
                </a:solidFill>
                <a:latin typeface="微软雅黑"/>
                <a:cs typeface="微软雅黑"/>
              </a:defRPr>
            </a:lvl1pPr>
          </a:lstStyle>
          <a:p>
            <a:pPr marL="12700" marR="0" lvl="0" indent="0" algn="l" defTabSz="914400" rtl="0" eaLnBrk="1" fontAlgn="auto" latinLnBrk="0" hangingPunct="1">
              <a:lnSpc>
                <a:spcPct val="100000"/>
              </a:lnSpc>
              <a:spcBef>
                <a:spcPts val="15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微软雅黑"/>
                <a:ea typeface="+mn-ea"/>
              </a:rPr>
              <a:t>Secret</a:t>
            </a:r>
            <a:r>
              <a:rPr kumimoji="0" lang="en-US" sz="1000" b="1" i="0" u="none" strike="noStrike" kern="1200" cap="none" spc="-30" normalizeH="0" baseline="0" noProof="0">
                <a:ln>
                  <a:noFill/>
                </a:ln>
                <a:solidFill>
                  <a:prstClr val="white"/>
                </a:solidFill>
                <a:effectLst/>
                <a:uLnTx/>
                <a:uFillTx/>
                <a:latin typeface="微软雅黑"/>
                <a:ea typeface="+mn-ea"/>
              </a:rPr>
              <a:t> </a:t>
            </a:r>
            <a:r>
              <a:rPr kumimoji="0" lang="zh-CN" altLang="en-US" sz="1000" b="1" i="0" u="none" strike="noStrike" kern="1200" cap="none" spc="-30" normalizeH="0" baseline="0" noProof="0">
                <a:ln>
                  <a:noFill/>
                </a:ln>
                <a:solidFill>
                  <a:prstClr val="white"/>
                </a:solidFill>
                <a:effectLst/>
                <a:uLnTx/>
                <a:uFillTx/>
                <a:latin typeface="微软雅黑"/>
                <a:ea typeface="等线" panose="02010600030101010101" pitchFamily="2" charset="-122"/>
              </a:rPr>
              <a:t>机密</a:t>
            </a:r>
            <a:endParaRPr kumimoji="0" sz="1000" b="1" i="0" u="none" strike="noStrike" kern="1200" cap="none" spc="-30" normalizeH="0" baseline="0" noProof="0" dirty="0">
              <a:ln>
                <a:noFill/>
              </a:ln>
              <a:solidFill>
                <a:prstClr val="white"/>
              </a:solidFill>
              <a:effectLst/>
              <a:uLnTx/>
              <a:uFillTx/>
              <a:latin typeface="微软雅黑"/>
              <a:ea typeface="+mn-ea"/>
            </a:endParaRPr>
          </a:p>
        </p:txBody>
      </p:sp>
      <p:sp>
        <p:nvSpPr>
          <p:cNvPr id="37" name="object 37"/>
          <p:cNvSpPr txBox="1">
            <a:spLocks noGrp="1"/>
          </p:cNvSpPr>
          <p:nvPr>
            <p:ph type="sldNum" sz="quarter" idx="7"/>
          </p:nvPr>
        </p:nvSpPr>
        <p:spPr>
          <a:xfrm>
            <a:off x="485241" y="6604298"/>
            <a:ext cx="229234" cy="167004"/>
          </a:xfrm>
          <a:prstGeom prst="rect">
            <a:avLst/>
          </a:prstGeom>
        </p:spPr>
        <p:txBody>
          <a:bodyPr vert="horz" wrap="square" lIns="0" tIns="0" rIns="0" bIns="0" rtlCol="0">
            <a:spAutoFit/>
          </a:bodyPr>
          <a:lstStyle>
            <a:defPPr>
              <a:defRPr kern="0"/>
            </a:defPPr>
            <a:lvl1pPr>
              <a:defRPr sz="1000" b="0" i="0">
                <a:solidFill>
                  <a:schemeClr val="bg1"/>
                </a:solidFill>
                <a:latin typeface="Arial"/>
                <a:cs typeface="Arial"/>
              </a:defRPr>
            </a:lvl1pPr>
          </a:lstStyle>
          <a:p>
            <a:pPr marL="38100" marR="0" lvl="0" indent="0" algn="l" defTabSz="914400" rtl="0" eaLnBrk="1" fontAlgn="auto" latinLnBrk="0" hangingPunct="1">
              <a:lnSpc>
                <a:spcPct val="100000"/>
              </a:lnSpc>
              <a:spcBef>
                <a:spcPts val="0"/>
              </a:spcBef>
              <a:spcAft>
                <a:spcPts val="0"/>
              </a:spcAft>
              <a:buClrTx/>
              <a:buSzTx/>
              <a:buFontTx/>
              <a:buNone/>
              <a:tabLst/>
              <a:defRPr/>
            </a:pPr>
            <a:fld id="{81D60167-4931-47E6-BA6A-407CBD079E47}" type="slidenum">
              <a:rPr kumimoji="0" lang="en-US" altLang="zh-CN" sz="1000" b="0" i="0" u="none" strike="noStrike" kern="1200" cap="none" spc="-25" normalizeH="0" baseline="0" noProof="0" smtClean="0">
                <a:ln>
                  <a:noFill/>
                </a:ln>
                <a:solidFill>
                  <a:prstClr val="white"/>
                </a:solidFill>
                <a:effectLst/>
                <a:uLnTx/>
                <a:uFillTx/>
                <a:latin typeface="Arial"/>
                <a:ea typeface="等线" panose="02010600030101010101" pitchFamily="2" charset="-122"/>
                <a:cs typeface="Arial"/>
              </a:rPr>
              <a:pPr marL="38100" marR="0" lvl="0" indent="0" algn="l" defTabSz="914400" rtl="0" eaLnBrk="1" fontAlgn="auto" latinLnBrk="0" hangingPunct="1">
                <a:lnSpc>
                  <a:spcPct val="100000"/>
                </a:lnSpc>
                <a:spcBef>
                  <a:spcPts val="0"/>
                </a:spcBef>
                <a:spcAft>
                  <a:spcPts val="0"/>
                </a:spcAft>
                <a:buClrTx/>
                <a:buSzTx/>
                <a:buFontTx/>
                <a:buNone/>
                <a:tabLst/>
                <a:defRPr/>
              </a:pPr>
              <a:t>44</a:t>
            </a:fld>
            <a:endParaRPr kumimoji="0" sz="1000" b="0" i="0" u="none" strike="noStrike" kern="1200" cap="none" spc="-25" normalizeH="0" baseline="0" noProof="0" dirty="0">
              <a:ln>
                <a:noFill/>
              </a:ln>
              <a:solidFill>
                <a:prstClr val="white"/>
              </a:solidFill>
              <a:effectLst/>
              <a:uLnTx/>
              <a:uFillTx/>
              <a:latin typeface="Arial"/>
              <a:ea typeface="+mn-ea"/>
              <a:cs typeface="Arial"/>
            </a:endParaRPr>
          </a:p>
        </p:txBody>
      </p:sp>
    </p:spTree>
    <p:extLst>
      <p:ext uri="{BB962C8B-B14F-4D97-AF65-F5344CB8AC3E}">
        <p14:creationId xmlns:p14="http://schemas.microsoft.com/office/powerpoint/2010/main" val="8949032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88644" y="428250"/>
            <a:ext cx="6774040" cy="629018"/>
          </a:xfrm>
          <a:prstGeom prst="rect">
            <a:avLst/>
          </a:prstGeom>
        </p:spPr>
        <p:txBody>
          <a:bodyPr vert="horz" wrap="square" lIns="0" tIns="13335" rIns="0" bIns="0" rtlCol="0">
            <a:spAutoFit/>
          </a:bodyPr>
          <a:lstStyle/>
          <a:p>
            <a:pPr marL="12700">
              <a:lnSpc>
                <a:spcPct val="100000"/>
              </a:lnSpc>
              <a:spcBef>
                <a:spcPts val="105"/>
              </a:spcBef>
            </a:pPr>
            <a:r>
              <a:rPr spc="-10" dirty="0"/>
              <a:t>大模型训练需要多种并行组合</a:t>
            </a:r>
          </a:p>
        </p:txBody>
      </p:sp>
      <p:grpSp>
        <p:nvGrpSpPr>
          <p:cNvPr id="4" name="object 4"/>
          <p:cNvGrpSpPr/>
          <p:nvPr/>
        </p:nvGrpSpPr>
        <p:grpSpPr>
          <a:xfrm>
            <a:off x="4113021" y="1164082"/>
            <a:ext cx="1207770" cy="469900"/>
            <a:chOff x="4113021" y="1164082"/>
            <a:chExt cx="1207770" cy="469900"/>
          </a:xfrm>
        </p:grpSpPr>
        <p:sp>
          <p:nvSpPr>
            <p:cNvPr id="5" name="object 5"/>
            <p:cNvSpPr/>
            <p:nvPr/>
          </p:nvSpPr>
          <p:spPr>
            <a:xfrm>
              <a:off x="4119371" y="1170432"/>
              <a:ext cx="1195070" cy="457200"/>
            </a:xfrm>
            <a:custGeom>
              <a:avLst/>
              <a:gdLst/>
              <a:ahLst/>
              <a:cxnLst/>
              <a:rect l="l" t="t" r="r" b="b"/>
              <a:pathLst>
                <a:path w="1195070" h="457200">
                  <a:moveTo>
                    <a:pt x="1118615" y="0"/>
                  </a:moveTo>
                  <a:lnTo>
                    <a:pt x="76200" y="0"/>
                  </a:lnTo>
                  <a:lnTo>
                    <a:pt x="46559" y="5994"/>
                  </a:lnTo>
                  <a:lnTo>
                    <a:pt x="22336" y="22336"/>
                  </a:lnTo>
                  <a:lnTo>
                    <a:pt x="5994" y="46559"/>
                  </a:lnTo>
                  <a:lnTo>
                    <a:pt x="0" y="76200"/>
                  </a:lnTo>
                  <a:lnTo>
                    <a:pt x="0" y="381000"/>
                  </a:lnTo>
                  <a:lnTo>
                    <a:pt x="5994" y="410640"/>
                  </a:lnTo>
                  <a:lnTo>
                    <a:pt x="22336" y="434863"/>
                  </a:lnTo>
                  <a:lnTo>
                    <a:pt x="46559" y="451205"/>
                  </a:lnTo>
                  <a:lnTo>
                    <a:pt x="76200" y="457200"/>
                  </a:lnTo>
                  <a:lnTo>
                    <a:pt x="1118615" y="457200"/>
                  </a:lnTo>
                  <a:lnTo>
                    <a:pt x="1148256" y="451205"/>
                  </a:lnTo>
                  <a:lnTo>
                    <a:pt x="1172479" y="434863"/>
                  </a:lnTo>
                  <a:lnTo>
                    <a:pt x="1188821" y="410640"/>
                  </a:lnTo>
                  <a:lnTo>
                    <a:pt x="1194815" y="381000"/>
                  </a:lnTo>
                  <a:lnTo>
                    <a:pt x="1194815" y="76200"/>
                  </a:lnTo>
                  <a:lnTo>
                    <a:pt x="1188821" y="46559"/>
                  </a:lnTo>
                  <a:lnTo>
                    <a:pt x="1172479" y="22336"/>
                  </a:lnTo>
                  <a:lnTo>
                    <a:pt x="1148256" y="5994"/>
                  </a:lnTo>
                  <a:lnTo>
                    <a:pt x="1118615" y="0"/>
                  </a:lnTo>
                  <a:close/>
                </a:path>
              </a:pathLst>
            </a:custGeom>
            <a:solidFill>
              <a:srgbClr val="F1F1F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6" name="object 6"/>
            <p:cNvSpPr/>
            <p:nvPr/>
          </p:nvSpPr>
          <p:spPr>
            <a:xfrm>
              <a:off x="4119371" y="1170432"/>
              <a:ext cx="1195070" cy="457200"/>
            </a:xfrm>
            <a:custGeom>
              <a:avLst/>
              <a:gdLst/>
              <a:ahLst/>
              <a:cxnLst/>
              <a:rect l="l" t="t" r="r" b="b"/>
              <a:pathLst>
                <a:path w="1195070" h="457200">
                  <a:moveTo>
                    <a:pt x="0" y="76200"/>
                  </a:moveTo>
                  <a:lnTo>
                    <a:pt x="5994" y="46559"/>
                  </a:lnTo>
                  <a:lnTo>
                    <a:pt x="22336" y="22336"/>
                  </a:lnTo>
                  <a:lnTo>
                    <a:pt x="46559" y="5994"/>
                  </a:lnTo>
                  <a:lnTo>
                    <a:pt x="76200" y="0"/>
                  </a:lnTo>
                  <a:lnTo>
                    <a:pt x="1118615" y="0"/>
                  </a:lnTo>
                  <a:lnTo>
                    <a:pt x="1148256" y="5994"/>
                  </a:lnTo>
                  <a:lnTo>
                    <a:pt x="1172479" y="22336"/>
                  </a:lnTo>
                  <a:lnTo>
                    <a:pt x="1188821" y="46559"/>
                  </a:lnTo>
                  <a:lnTo>
                    <a:pt x="1194815" y="76200"/>
                  </a:lnTo>
                  <a:lnTo>
                    <a:pt x="1194815" y="381000"/>
                  </a:lnTo>
                  <a:lnTo>
                    <a:pt x="1188821" y="410640"/>
                  </a:lnTo>
                  <a:lnTo>
                    <a:pt x="1172479" y="434863"/>
                  </a:lnTo>
                  <a:lnTo>
                    <a:pt x="1148256" y="451205"/>
                  </a:lnTo>
                  <a:lnTo>
                    <a:pt x="1118615" y="457200"/>
                  </a:lnTo>
                  <a:lnTo>
                    <a:pt x="76200" y="457200"/>
                  </a:lnTo>
                  <a:lnTo>
                    <a:pt x="46559" y="451205"/>
                  </a:lnTo>
                  <a:lnTo>
                    <a:pt x="22336" y="434863"/>
                  </a:lnTo>
                  <a:lnTo>
                    <a:pt x="5994" y="410640"/>
                  </a:lnTo>
                  <a:lnTo>
                    <a:pt x="0" y="381000"/>
                  </a:lnTo>
                  <a:lnTo>
                    <a:pt x="0" y="76200"/>
                  </a:lnTo>
                  <a:close/>
                </a:path>
              </a:pathLst>
            </a:custGeom>
            <a:ln w="12700">
              <a:solidFill>
                <a:srgbClr val="25252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7" name="object 7"/>
          <p:cNvSpPr txBox="1"/>
          <p:nvPr/>
        </p:nvSpPr>
        <p:spPr>
          <a:xfrm>
            <a:off x="4346828" y="1197609"/>
            <a:ext cx="739775" cy="391160"/>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0" normalizeH="0" baseline="0" noProof="0" dirty="0">
                <a:ln>
                  <a:noFill/>
                </a:ln>
                <a:solidFill>
                  <a:srgbClr val="252525"/>
                </a:solidFill>
                <a:effectLst/>
                <a:uLnTx/>
                <a:uFillTx/>
                <a:latin typeface="微软雅黑"/>
                <a:ea typeface="+mn-ea"/>
                <a:cs typeface="微软雅黑"/>
              </a:rPr>
              <a:t>PP</a:t>
            </a:r>
            <a:r>
              <a:rPr kumimoji="0" sz="1200" b="1" i="0" u="none" strike="noStrike" kern="1200" cap="none" spc="-10" normalizeH="0" baseline="0" noProof="0" dirty="0">
                <a:ln>
                  <a:noFill/>
                </a:ln>
                <a:solidFill>
                  <a:srgbClr val="252525"/>
                </a:solidFill>
                <a:effectLst/>
                <a:uLnTx/>
                <a:uFillTx/>
                <a:latin typeface="微软雅黑"/>
                <a:ea typeface="+mn-ea"/>
                <a:cs typeface="微软雅黑"/>
              </a:rPr>
              <a:t> </a:t>
            </a:r>
            <a:r>
              <a:rPr kumimoji="0" sz="1200" b="1" i="0" u="none" strike="noStrike" kern="1200" cap="none" spc="-50" normalizeH="0" baseline="0" noProof="0" dirty="0">
                <a:ln>
                  <a:noFill/>
                </a:ln>
                <a:solidFill>
                  <a:srgbClr val="252525"/>
                </a:solidFill>
                <a:effectLst/>
                <a:uLnTx/>
                <a:uFillTx/>
                <a:latin typeface="微软雅黑"/>
                <a:ea typeface="+mn-ea"/>
                <a:cs typeface="微软雅黑"/>
              </a:rPr>
              <a:t>0</a:t>
            </a:r>
            <a:endParaRPr kumimoji="0" sz="1200" b="0" i="0" u="none" strike="noStrike" kern="1200" cap="none" spc="0" normalizeH="0" baseline="0" noProof="0">
              <a:ln>
                <a:noFill/>
              </a:ln>
              <a:solidFill>
                <a:prstClr val="black"/>
              </a:solidFill>
              <a:effectLst/>
              <a:uLnTx/>
              <a:uFillTx/>
              <a:latin typeface="微软雅黑"/>
              <a:ea typeface="+mn-ea"/>
              <a:cs typeface="微软雅黑"/>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1200" b="1" i="0" u="none" strike="noStrike" kern="1200" cap="none" spc="0" normalizeH="0" baseline="0" noProof="0" dirty="0">
                <a:ln>
                  <a:noFill/>
                </a:ln>
                <a:solidFill>
                  <a:srgbClr val="252525"/>
                </a:solidFill>
                <a:effectLst/>
                <a:uLnTx/>
                <a:uFillTx/>
                <a:latin typeface="微软雅黑"/>
                <a:ea typeface="+mn-ea"/>
                <a:cs typeface="微软雅黑"/>
              </a:rPr>
              <a:t>Layer</a:t>
            </a:r>
            <a:r>
              <a:rPr kumimoji="0" sz="1200" b="1" i="0" u="none" strike="noStrike" kern="1200" cap="none" spc="5" normalizeH="0" baseline="0" noProof="0" dirty="0">
                <a:ln>
                  <a:noFill/>
                </a:ln>
                <a:solidFill>
                  <a:srgbClr val="252525"/>
                </a:solidFill>
                <a:effectLst/>
                <a:uLnTx/>
                <a:uFillTx/>
                <a:latin typeface="微软雅黑"/>
                <a:ea typeface="+mn-ea"/>
                <a:cs typeface="微软雅黑"/>
              </a:rPr>
              <a:t> </a:t>
            </a:r>
            <a:r>
              <a:rPr kumimoji="0" sz="1200" b="1" i="0" u="none" strike="noStrike" kern="1200" cap="none" spc="0" normalizeH="0" baseline="0" noProof="0" dirty="0">
                <a:ln>
                  <a:noFill/>
                </a:ln>
                <a:solidFill>
                  <a:srgbClr val="252525"/>
                </a:solidFill>
                <a:effectLst/>
                <a:uLnTx/>
                <a:uFillTx/>
                <a:latin typeface="微软雅黑"/>
                <a:ea typeface="+mn-ea"/>
                <a:cs typeface="微软雅黑"/>
              </a:rPr>
              <a:t>0-</a:t>
            </a:r>
            <a:r>
              <a:rPr kumimoji="0" sz="1200" b="1" i="0" u="none" strike="noStrike" kern="1200" cap="none" spc="-50" normalizeH="0" baseline="0" noProof="0" dirty="0">
                <a:ln>
                  <a:noFill/>
                </a:ln>
                <a:solidFill>
                  <a:srgbClr val="252525"/>
                </a:solidFill>
                <a:effectLst/>
                <a:uLnTx/>
                <a:uFillTx/>
                <a:latin typeface="微软雅黑"/>
                <a:ea typeface="+mn-ea"/>
                <a:cs typeface="微软雅黑"/>
              </a:rPr>
              <a:t>3</a:t>
            </a:r>
            <a:endParaRPr kumimoji="0" sz="12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8" name="object 8"/>
          <p:cNvGrpSpPr/>
          <p:nvPr/>
        </p:nvGrpSpPr>
        <p:grpSpPr>
          <a:xfrm>
            <a:off x="2393950" y="1164082"/>
            <a:ext cx="1071880" cy="469900"/>
            <a:chOff x="2393950" y="1164082"/>
            <a:chExt cx="1071880" cy="469900"/>
          </a:xfrm>
        </p:grpSpPr>
        <p:sp>
          <p:nvSpPr>
            <p:cNvPr id="9" name="object 9"/>
            <p:cNvSpPr/>
            <p:nvPr/>
          </p:nvSpPr>
          <p:spPr>
            <a:xfrm>
              <a:off x="2400300" y="1170432"/>
              <a:ext cx="1059180" cy="457200"/>
            </a:xfrm>
            <a:custGeom>
              <a:avLst/>
              <a:gdLst/>
              <a:ahLst/>
              <a:cxnLst/>
              <a:rect l="l" t="t" r="r" b="b"/>
              <a:pathLst>
                <a:path w="1059179" h="457200">
                  <a:moveTo>
                    <a:pt x="529589" y="0"/>
                  </a:moveTo>
                  <a:lnTo>
                    <a:pt x="451331" y="827"/>
                  </a:lnTo>
                  <a:lnTo>
                    <a:pt x="376638" y="3230"/>
                  </a:lnTo>
                  <a:lnTo>
                    <a:pt x="306329" y="7089"/>
                  </a:lnTo>
                  <a:lnTo>
                    <a:pt x="241224" y="12288"/>
                  </a:lnTo>
                  <a:lnTo>
                    <a:pt x="182141" y="18706"/>
                  </a:lnTo>
                  <a:lnTo>
                    <a:pt x="129900" y="26226"/>
                  </a:lnTo>
                  <a:lnTo>
                    <a:pt x="85321" y="34729"/>
                  </a:lnTo>
                  <a:lnTo>
                    <a:pt x="22422" y="54209"/>
                  </a:lnTo>
                  <a:lnTo>
                    <a:pt x="0" y="76200"/>
                  </a:lnTo>
                  <a:lnTo>
                    <a:pt x="0" y="381000"/>
                  </a:lnTo>
                  <a:lnTo>
                    <a:pt x="49221" y="413103"/>
                  </a:lnTo>
                  <a:lnTo>
                    <a:pt x="129900" y="430973"/>
                  </a:lnTo>
                  <a:lnTo>
                    <a:pt x="182141" y="438493"/>
                  </a:lnTo>
                  <a:lnTo>
                    <a:pt x="241224" y="444911"/>
                  </a:lnTo>
                  <a:lnTo>
                    <a:pt x="306329" y="450110"/>
                  </a:lnTo>
                  <a:lnTo>
                    <a:pt x="376638" y="453969"/>
                  </a:lnTo>
                  <a:lnTo>
                    <a:pt x="451331" y="456372"/>
                  </a:lnTo>
                  <a:lnTo>
                    <a:pt x="529589" y="457200"/>
                  </a:lnTo>
                  <a:lnTo>
                    <a:pt x="607848" y="456372"/>
                  </a:lnTo>
                  <a:lnTo>
                    <a:pt x="682541" y="453969"/>
                  </a:lnTo>
                  <a:lnTo>
                    <a:pt x="752850" y="450110"/>
                  </a:lnTo>
                  <a:lnTo>
                    <a:pt x="817955" y="444911"/>
                  </a:lnTo>
                  <a:lnTo>
                    <a:pt x="877038" y="438493"/>
                  </a:lnTo>
                  <a:lnTo>
                    <a:pt x="929279" y="430973"/>
                  </a:lnTo>
                  <a:lnTo>
                    <a:pt x="973858" y="422470"/>
                  </a:lnTo>
                  <a:lnTo>
                    <a:pt x="1036757" y="402990"/>
                  </a:lnTo>
                  <a:lnTo>
                    <a:pt x="1059179" y="381000"/>
                  </a:lnTo>
                  <a:lnTo>
                    <a:pt x="1059179" y="76200"/>
                  </a:lnTo>
                  <a:lnTo>
                    <a:pt x="1009958" y="44096"/>
                  </a:lnTo>
                  <a:lnTo>
                    <a:pt x="929279" y="26226"/>
                  </a:lnTo>
                  <a:lnTo>
                    <a:pt x="877038" y="18706"/>
                  </a:lnTo>
                  <a:lnTo>
                    <a:pt x="817955" y="12288"/>
                  </a:lnTo>
                  <a:lnTo>
                    <a:pt x="752850" y="7089"/>
                  </a:lnTo>
                  <a:lnTo>
                    <a:pt x="682541" y="3230"/>
                  </a:lnTo>
                  <a:lnTo>
                    <a:pt x="607848" y="827"/>
                  </a:lnTo>
                  <a:lnTo>
                    <a:pt x="529589" y="0"/>
                  </a:lnTo>
                  <a:close/>
                </a:path>
              </a:pathLst>
            </a:custGeom>
            <a:solidFill>
              <a:srgbClr val="FFC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0" name="object 10"/>
            <p:cNvSpPr/>
            <p:nvPr/>
          </p:nvSpPr>
          <p:spPr>
            <a:xfrm>
              <a:off x="2400300" y="1170432"/>
              <a:ext cx="1059180" cy="457200"/>
            </a:xfrm>
            <a:custGeom>
              <a:avLst/>
              <a:gdLst/>
              <a:ahLst/>
              <a:cxnLst/>
              <a:rect l="l" t="t" r="r" b="b"/>
              <a:pathLst>
                <a:path w="1059179" h="457200">
                  <a:moveTo>
                    <a:pt x="1059179" y="76200"/>
                  </a:moveTo>
                  <a:lnTo>
                    <a:pt x="1009958" y="108303"/>
                  </a:lnTo>
                  <a:lnTo>
                    <a:pt x="929279" y="126173"/>
                  </a:lnTo>
                  <a:lnTo>
                    <a:pt x="877038" y="133693"/>
                  </a:lnTo>
                  <a:lnTo>
                    <a:pt x="817955" y="140111"/>
                  </a:lnTo>
                  <a:lnTo>
                    <a:pt x="752850" y="145310"/>
                  </a:lnTo>
                  <a:lnTo>
                    <a:pt x="682541" y="149169"/>
                  </a:lnTo>
                  <a:lnTo>
                    <a:pt x="607848" y="151572"/>
                  </a:lnTo>
                  <a:lnTo>
                    <a:pt x="529589" y="152400"/>
                  </a:lnTo>
                  <a:lnTo>
                    <a:pt x="451331" y="151572"/>
                  </a:lnTo>
                  <a:lnTo>
                    <a:pt x="376638" y="149169"/>
                  </a:lnTo>
                  <a:lnTo>
                    <a:pt x="306329" y="145310"/>
                  </a:lnTo>
                  <a:lnTo>
                    <a:pt x="241224" y="140111"/>
                  </a:lnTo>
                  <a:lnTo>
                    <a:pt x="182141" y="133693"/>
                  </a:lnTo>
                  <a:lnTo>
                    <a:pt x="129900" y="126173"/>
                  </a:lnTo>
                  <a:lnTo>
                    <a:pt x="85321" y="117670"/>
                  </a:lnTo>
                  <a:lnTo>
                    <a:pt x="22422" y="98190"/>
                  </a:lnTo>
                  <a:lnTo>
                    <a:pt x="5742" y="87449"/>
                  </a:lnTo>
                  <a:lnTo>
                    <a:pt x="0" y="76200"/>
                  </a:lnTo>
                </a:path>
                <a:path w="1059179" h="457200">
                  <a:moveTo>
                    <a:pt x="0" y="76200"/>
                  </a:moveTo>
                  <a:lnTo>
                    <a:pt x="49221" y="44096"/>
                  </a:lnTo>
                  <a:lnTo>
                    <a:pt x="129900" y="26226"/>
                  </a:lnTo>
                  <a:lnTo>
                    <a:pt x="182141" y="18706"/>
                  </a:lnTo>
                  <a:lnTo>
                    <a:pt x="241224" y="12288"/>
                  </a:lnTo>
                  <a:lnTo>
                    <a:pt x="306329" y="7089"/>
                  </a:lnTo>
                  <a:lnTo>
                    <a:pt x="376638" y="3230"/>
                  </a:lnTo>
                  <a:lnTo>
                    <a:pt x="451331" y="827"/>
                  </a:lnTo>
                  <a:lnTo>
                    <a:pt x="529589" y="0"/>
                  </a:lnTo>
                  <a:lnTo>
                    <a:pt x="607848" y="827"/>
                  </a:lnTo>
                  <a:lnTo>
                    <a:pt x="682541" y="3230"/>
                  </a:lnTo>
                  <a:lnTo>
                    <a:pt x="752850" y="7089"/>
                  </a:lnTo>
                  <a:lnTo>
                    <a:pt x="817955" y="12288"/>
                  </a:lnTo>
                  <a:lnTo>
                    <a:pt x="877038" y="18706"/>
                  </a:lnTo>
                  <a:lnTo>
                    <a:pt x="929279" y="26226"/>
                  </a:lnTo>
                  <a:lnTo>
                    <a:pt x="973858" y="34729"/>
                  </a:lnTo>
                  <a:lnTo>
                    <a:pt x="1036757" y="54209"/>
                  </a:lnTo>
                  <a:lnTo>
                    <a:pt x="1059179" y="76200"/>
                  </a:lnTo>
                  <a:lnTo>
                    <a:pt x="1059179" y="381000"/>
                  </a:lnTo>
                  <a:lnTo>
                    <a:pt x="1009958" y="413103"/>
                  </a:lnTo>
                  <a:lnTo>
                    <a:pt x="929279" y="430973"/>
                  </a:lnTo>
                  <a:lnTo>
                    <a:pt x="877038" y="438493"/>
                  </a:lnTo>
                  <a:lnTo>
                    <a:pt x="817955" y="444911"/>
                  </a:lnTo>
                  <a:lnTo>
                    <a:pt x="752850" y="450110"/>
                  </a:lnTo>
                  <a:lnTo>
                    <a:pt x="682541" y="453969"/>
                  </a:lnTo>
                  <a:lnTo>
                    <a:pt x="607848" y="456372"/>
                  </a:lnTo>
                  <a:lnTo>
                    <a:pt x="529589" y="457200"/>
                  </a:lnTo>
                  <a:lnTo>
                    <a:pt x="451331" y="456372"/>
                  </a:lnTo>
                  <a:lnTo>
                    <a:pt x="376638" y="453969"/>
                  </a:lnTo>
                  <a:lnTo>
                    <a:pt x="306329" y="450110"/>
                  </a:lnTo>
                  <a:lnTo>
                    <a:pt x="241224" y="444911"/>
                  </a:lnTo>
                  <a:lnTo>
                    <a:pt x="182141" y="438493"/>
                  </a:lnTo>
                  <a:lnTo>
                    <a:pt x="129900" y="430973"/>
                  </a:lnTo>
                  <a:lnTo>
                    <a:pt x="85321" y="422470"/>
                  </a:lnTo>
                  <a:lnTo>
                    <a:pt x="22422" y="402990"/>
                  </a:lnTo>
                  <a:lnTo>
                    <a:pt x="0" y="381000"/>
                  </a:lnTo>
                  <a:lnTo>
                    <a:pt x="0" y="76200"/>
                  </a:lnTo>
                  <a:close/>
                </a:path>
              </a:pathLst>
            </a:custGeom>
            <a:ln w="12700">
              <a:solidFill>
                <a:srgbClr val="25252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11" name="object 11"/>
          <p:cNvSpPr txBox="1"/>
          <p:nvPr/>
        </p:nvSpPr>
        <p:spPr>
          <a:xfrm>
            <a:off x="2651251" y="1310386"/>
            <a:ext cx="557530" cy="551180"/>
          </a:xfrm>
          <a:prstGeom prst="rect">
            <a:avLst/>
          </a:prstGeom>
        </p:spPr>
        <p:txBody>
          <a:bodyPr vert="horz" wrap="square" lIns="0" tIns="13335" rIns="0" bIns="0" rtlCol="0">
            <a:spAutoFit/>
          </a:bodyPr>
          <a:lstStyle/>
          <a:p>
            <a:pPr marL="0" marR="0" lvl="0" indent="0" algn="ctr"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10" normalizeH="0" baseline="0" noProof="0" dirty="0">
                <a:ln>
                  <a:noFill/>
                </a:ln>
                <a:solidFill>
                  <a:srgbClr val="252525"/>
                </a:solidFill>
                <a:effectLst/>
                <a:uLnTx/>
                <a:uFillTx/>
                <a:latin typeface="微软雅黑"/>
                <a:ea typeface="+mn-ea"/>
                <a:cs typeface="微软雅黑"/>
              </a:rPr>
              <a:t>Data1</a:t>
            </a:r>
            <a:endParaRPr kumimoji="0" sz="1400" b="0" i="0" u="none" strike="noStrike" kern="1200" cap="none" spc="0" normalizeH="0" baseline="0" noProof="0">
              <a:ln>
                <a:noFill/>
              </a:ln>
              <a:solidFill>
                <a:prstClr val="black"/>
              </a:solidFill>
              <a:effectLst/>
              <a:uLnTx/>
              <a:uFillTx/>
              <a:latin typeface="微软雅黑"/>
              <a:ea typeface="+mn-ea"/>
              <a:cs typeface="微软雅黑"/>
            </a:endParaRPr>
          </a:p>
          <a:p>
            <a:pPr marL="29209" marR="0" lvl="0" indent="0" algn="ctr" defTabSz="914400" rtl="0" eaLnBrk="1" fontAlgn="auto" latinLnBrk="0" hangingPunct="1">
              <a:lnSpc>
                <a:spcPct val="100000"/>
              </a:lnSpc>
              <a:spcBef>
                <a:spcPts val="1010"/>
              </a:spcBef>
              <a:spcAft>
                <a:spcPts val="0"/>
              </a:spcAft>
              <a:buClrTx/>
              <a:buSzTx/>
              <a:buFontTx/>
              <a:buNone/>
              <a:tabLst/>
              <a:defRPr/>
            </a:pPr>
            <a:r>
              <a:rPr kumimoji="0" sz="1200" b="1" i="0" u="none" strike="noStrike" kern="1200" cap="none" spc="-25" normalizeH="0" baseline="0" noProof="0" dirty="0">
                <a:ln>
                  <a:noFill/>
                </a:ln>
                <a:solidFill>
                  <a:srgbClr val="252525"/>
                </a:solidFill>
                <a:effectLst/>
                <a:uLnTx/>
                <a:uFillTx/>
                <a:latin typeface="微软雅黑"/>
                <a:ea typeface="+mn-ea"/>
                <a:cs typeface="微软雅黑"/>
              </a:rPr>
              <a:t>DP</a:t>
            </a:r>
            <a:endParaRPr kumimoji="0" sz="12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12" name="object 12"/>
          <p:cNvSpPr/>
          <p:nvPr/>
        </p:nvSpPr>
        <p:spPr>
          <a:xfrm>
            <a:off x="3602735" y="1301496"/>
            <a:ext cx="373380" cy="195580"/>
          </a:xfrm>
          <a:custGeom>
            <a:avLst/>
            <a:gdLst/>
            <a:ahLst/>
            <a:cxnLst/>
            <a:rect l="l" t="t" r="r" b="b"/>
            <a:pathLst>
              <a:path w="373379" h="195580">
                <a:moveTo>
                  <a:pt x="275843" y="0"/>
                </a:moveTo>
                <a:lnTo>
                  <a:pt x="275843" y="48767"/>
                </a:lnTo>
                <a:lnTo>
                  <a:pt x="0" y="48767"/>
                </a:lnTo>
                <a:lnTo>
                  <a:pt x="0" y="146303"/>
                </a:lnTo>
                <a:lnTo>
                  <a:pt x="275843" y="146303"/>
                </a:lnTo>
                <a:lnTo>
                  <a:pt x="275843" y="195071"/>
                </a:lnTo>
                <a:lnTo>
                  <a:pt x="373379" y="97536"/>
                </a:lnTo>
                <a:lnTo>
                  <a:pt x="275843" y="0"/>
                </a:lnTo>
                <a:close/>
              </a:path>
            </a:pathLst>
          </a:custGeom>
          <a:solidFill>
            <a:srgbClr val="A6A6A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3" name="object 13"/>
          <p:cNvSpPr/>
          <p:nvPr/>
        </p:nvSpPr>
        <p:spPr>
          <a:xfrm>
            <a:off x="5436108" y="1301496"/>
            <a:ext cx="466725" cy="186055"/>
          </a:xfrm>
          <a:custGeom>
            <a:avLst/>
            <a:gdLst/>
            <a:ahLst/>
            <a:cxnLst/>
            <a:rect l="l" t="t" r="r" b="b"/>
            <a:pathLst>
              <a:path w="466725" h="186055">
                <a:moveTo>
                  <a:pt x="373379" y="0"/>
                </a:moveTo>
                <a:lnTo>
                  <a:pt x="373379" y="46481"/>
                </a:lnTo>
                <a:lnTo>
                  <a:pt x="92963" y="46481"/>
                </a:lnTo>
                <a:lnTo>
                  <a:pt x="92963" y="0"/>
                </a:lnTo>
                <a:lnTo>
                  <a:pt x="0" y="92963"/>
                </a:lnTo>
                <a:lnTo>
                  <a:pt x="92963" y="185927"/>
                </a:lnTo>
                <a:lnTo>
                  <a:pt x="92963" y="139445"/>
                </a:lnTo>
                <a:lnTo>
                  <a:pt x="373379" y="139445"/>
                </a:lnTo>
                <a:lnTo>
                  <a:pt x="373379" y="185927"/>
                </a:lnTo>
                <a:lnTo>
                  <a:pt x="466343" y="92963"/>
                </a:lnTo>
                <a:lnTo>
                  <a:pt x="373379" y="0"/>
                </a:lnTo>
                <a:close/>
              </a:path>
            </a:pathLst>
          </a:custGeom>
          <a:solidFill>
            <a:srgbClr val="A6A6A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4" name="object 14"/>
          <p:cNvSpPr/>
          <p:nvPr/>
        </p:nvSpPr>
        <p:spPr>
          <a:xfrm>
            <a:off x="7341107" y="1301496"/>
            <a:ext cx="466725" cy="186055"/>
          </a:xfrm>
          <a:custGeom>
            <a:avLst/>
            <a:gdLst/>
            <a:ahLst/>
            <a:cxnLst/>
            <a:rect l="l" t="t" r="r" b="b"/>
            <a:pathLst>
              <a:path w="466725" h="186055">
                <a:moveTo>
                  <a:pt x="373380" y="0"/>
                </a:moveTo>
                <a:lnTo>
                  <a:pt x="373380" y="46481"/>
                </a:lnTo>
                <a:lnTo>
                  <a:pt x="92964" y="46481"/>
                </a:lnTo>
                <a:lnTo>
                  <a:pt x="92964" y="0"/>
                </a:lnTo>
                <a:lnTo>
                  <a:pt x="0" y="92963"/>
                </a:lnTo>
                <a:lnTo>
                  <a:pt x="92964" y="185927"/>
                </a:lnTo>
                <a:lnTo>
                  <a:pt x="92964" y="139445"/>
                </a:lnTo>
                <a:lnTo>
                  <a:pt x="373380" y="139445"/>
                </a:lnTo>
                <a:lnTo>
                  <a:pt x="373380" y="185927"/>
                </a:lnTo>
                <a:lnTo>
                  <a:pt x="466344" y="92963"/>
                </a:lnTo>
                <a:lnTo>
                  <a:pt x="373380" y="0"/>
                </a:lnTo>
                <a:close/>
              </a:path>
            </a:pathLst>
          </a:custGeom>
          <a:solidFill>
            <a:srgbClr val="A6A6A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5" name="object 15"/>
          <p:cNvSpPr/>
          <p:nvPr/>
        </p:nvSpPr>
        <p:spPr>
          <a:xfrm>
            <a:off x="9246107" y="1301496"/>
            <a:ext cx="466725" cy="186055"/>
          </a:xfrm>
          <a:custGeom>
            <a:avLst/>
            <a:gdLst/>
            <a:ahLst/>
            <a:cxnLst/>
            <a:rect l="l" t="t" r="r" b="b"/>
            <a:pathLst>
              <a:path w="466725" h="186055">
                <a:moveTo>
                  <a:pt x="373380" y="0"/>
                </a:moveTo>
                <a:lnTo>
                  <a:pt x="373380" y="46481"/>
                </a:lnTo>
                <a:lnTo>
                  <a:pt x="92964" y="46481"/>
                </a:lnTo>
                <a:lnTo>
                  <a:pt x="92964" y="0"/>
                </a:lnTo>
                <a:lnTo>
                  <a:pt x="0" y="92963"/>
                </a:lnTo>
                <a:lnTo>
                  <a:pt x="92964" y="185927"/>
                </a:lnTo>
                <a:lnTo>
                  <a:pt x="92964" y="139445"/>
                </a:lnTo>
                <a:lnTo>
                  <a:pt x="373380" y="139445"/>
                </a:lnTo>
                <a:lnTo>
                  <a:pt x="373380" y="185927"/>
                </a:lnTo>
                <a:lnTo>
                  <a:pt x="466344" y="92963"/>
                </a:lnTo>
                <a:lnTo>
                  <a:pt x="373380" y="0"/>
                </a:lnTo>
                <a:close/>
              </a:path>
            </a:pathLst>
          </a:custGeom>
          <a:solidFill>
            <a:srgbClr val="A6A6A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nvGrpSpPr>
          <p:cNvPr id="16" name="object 16"/>
          <p:cNvGrpSpPr/>
          <p:nvPr/>
        </p:nvGrpSpPr>
        <p:grpSpPr>
          <a:xfrm>
            <a:off x="6018021" y="1159510"/>
            <a:ext cx="1207770" cy="469900"/>
            <a:chOff x="6018021" y="1159510"/>
            <a:chExt cx="1207770" cy="469900"/>
          </a:xfrm>
        </p:grpSpPr>
        <p:sp>
          <p:nvSpPr>
            <p:cNvPr id="17" name="object 17"/>
            <p:cNvSpPr/>
            <p:nvPr/>
          </p:nvSpPr>
          <p:spPr>
            <a:xfrm>
              <a:off x="6024371" y="1165860"/>
              <a:ext cx="1195070" cy="457200"/>
            </a:xfrm>
            <a:custGeom>
              <a:avLst/>
              <a:gdLst/>
              <a:ahLst/>
              <a:cxnLst/>
              <a:rect l="l" t="t" r="r" b="b"/>
              <a:pathLst>
                <a:path w="1195070" h="457200">
                  <a:moveTo>
                    <a:pt x="1118616" y="0"/>
                  </a:moveTo>
                  <a:lnTo>
                    <a:pt x="76200" y="0"/>
                  </a:lnTo>
                  <a:lnTo>
                    <a:pt x="46559" y="5994"/>
                  </a:lnTo>
                  <a:lnTo>
                    <a:pt x="22336" y="22336"/>
                  </a:lnTo>
                  <a:lnTo>
                    <a:pt x="5994" y="46559"/>
                  </a:lnTo>
                  <a:lnTo>
                    <a:pt x="0" y="76200"/>
                  </a:lnTo>
                  <a:lnTo>
                    <a:pt x="0" y="381000"/>
                  </a:lnTo>
                  <a:lnTo>
                    <a:pt x="5994" y="410640"/>
                  </a:lnTo>
                  <a:lnTo>
                    <a:pt x="22336" y="434863"/>
                  </a:lnTo>
                  <a:lnTo>
                    <a:pt x="46559" y="451205"/>
                  </a:lnTo>
                  <a:lnTo>
                    <a:pt x="76200" y="457200"/>
                  </a:lnTo>
                  <a:lnTo>
                    <a:pt x="1118616" y="457200"/>
                  </a:lnTo>
                  <a:lnTo>
                    <a:pt x="1148256" y="451205"/>
                  </a:lnTo>
                  <a:lnTo>
                    <a:pt x="1172479" y="434863"/>
                  </a:lnTo>
                  <a:lnTo>
                    <a:pt x="1188821" y="410640"/>
                  </a:lnTo>
                  <a:lnTo>
                    <a:pt x="1194816" y="381000"/>
                  </a:lnTo>
                  <a:lnTo>
                    <a:pt x="1194816" y="76200"/>
                  </a:lnTo>
                  <a:lnTo>
                    <a:pt x="1188821" y="46559"/>
                  </a:lnTo>
                  <a:lnTo>
                    <a:pt x="1172479" y="22336"/>
                  </a:lnTo>
                  <a:lnTo>
                    <a:pt x="1148256" y="5994"/>
                  </a:lnTo>
                  <a:lnTo>
                    <a:pt x="1118616" y="0"/>
                  </a:lnTo>
                  <a:close/>
                </a:path>
              </a:pathLst>
            </a:custGeom>
            <a:solidFill>
              <a:srgbClr val="F1F1F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8" name="object 18"/>
            <p:cNvSpPr/>
            <p:nvPr/>
          </p:nvSpPr>
          <p:spPr>
            <a:xfrm>
              <a:off x="6024371" y="1165860"/>
              <a:ext cx="1195070" cy="457200"/>
            </a:xfrm>
            <a:custGeom>
              <a:avLst/>
              <a:gdLst/>
              <a:ahLst/>
              <a:cxnLst/>
              <a:rect l="l" t="t" r="r" b="b"/>
              <a:pathLst>
                <a:path w="1195070" h="457200">
                  <a:moveTo>
                    <a:pt x="0" y="76200"/>
                  </a:moveTo>
                  <a:lnTo>
                    <a:pt x="5994" y="46559"/>
                  </a:lnTo>
                  <a:lnTo>
                    <a:pt x="22336" y="22336"/>
                  </a:lnTo>
                  <a:lnTo>
                    <a:pt x="46559" y="5994"/>
                  </a:lnTo>
                  <a:lnTo>
                    <a:pt x="76200" y="0"/>
                  </a:lnTo>
                  <a:lnTo>
                    <a:pt x="1118616" y="0"/>
                  </a:lnTo>
                  <a:lnTo>
                    <a:pt x="1148256" y="5994"/>
                  </a:lnTo>
                  <a:lnTo>
                    <a:pt x="1172479" y="22336"/>
                  </a:lnTo>
                  <a:lnTo>
                    <a:pt x="1188821" y="46559"/>
                  </a:lnTo>
                  <a:lnTo>
                    <a:pt x="1194816" y="76200"/>
                  </a:lnTo>
                  <a:lnTo>
                    <a:pt x="1194816" y="381000"/>
                  </a:lnTo>
                  <a:lnTo>
                    <a:pt x="1188821" y="410640"/>
                  </a:lnTo>
                  <a:lnTo>
                    <a:pt x="1172479" y="434863"/>
                  </a:lnTo>
                  <a:lnTo>
                    <a:pt x="1148256" y="451205"/>
                  </a:lnTo>
                  <a:lnTo>
                    <a:pt x="1118616" y="457200"/>
                  </a:lnTo>
                  <a:lnTo>
                    <a:pt x="76200" y="457200"/>
                  </a:lnTo>
                  <a:lnTo>
                    <a:pt x="46559" y="451205"/>
                  </a:lnTo>
                  <a:lnTo>
                    <a:pt x="22336" y="434863"/>
                  </a:lnTo>
                  <a:lnTo>
                    <a:pt x="5994" y="410640"/>
                  </a:lnTo>
                  <a:lnTo>
                    <a:pt x="0" y="381000"/>
                  </a:lnTo>
                  <a:lnTo>
                    <a:pt x="0" y="76200"/>
                  </a:lnTo>
                  <a:close/>
                </a:path>
              </a:pathLst>
            </a:custGeom>
            <a:ln w="12700">
              <a:solidFill>
                <a:srgbClr val="25252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19" name="object 19"/>
          <p:cNvSpPr txBox="1"/>
          <p:nvPr/>
        </p:nvSpPr>
        <p:spPr>
          <a:xfrm>
            <a:off x="6252209" y="1193419"/>
            <a:ext cx="740410" cy="391795"/>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0" normalizeH="0" baseline="0" noProof="0" dirty="0">
                <a:ln>
                  <a:noFill/>
                </a:ln>
                <a:solidFill>
                  <a:srgbClr val="252525"/>
                </a:solidFill>
                <a:effectLst/>
                <a:uLnTx/>
                <a:uFillTx/>
                <a:latin typeface="微软雅黑"/>
                <a:ea typeface="+mn-ea"/>
                <a:cs typeface="微软雅黑"/>
              </a:rPr>
              <a:t>PP</a:t>
            </a:r>
            <a:r>
              <a:rPr kumimoji="0" sz="1200" b="1" i="0" u="none" strike="noStrike" kern="1200" cap="none" spc="-10" normalizeH="0" baseline="0" noProof="0" dirty="0">
                <a:ln>
                  <a:noFill/>
                </a:ln>
                <a:solidFill>
                  <a:srgbClr val="252525"/>
                </a:solidFill>
                <a:effectLst/>
                <a:uLnTx/>
                <a:uFillTx/>
                <a:latin typeface="微软雅黑"/>
                <a:ea typeface="+mn-ea"/>
                <a:cs typeface="微软雅黑"/>
              </a:rPr>
              <a:t> </a:t>
            </a:r>
            <a:r>
              <a:rPr kumimoji="0" sz="1200" b="1" i="0" u="none" strike="noStrike" kern="1200" cap="none" spc="-50" normalizeH="0" baseline="0" noProof="0" dirty="0">
                <a:ln>
                  <a:noFill/>
                </a:ln>
                <a:solidFill>
                  <a:srgbClr val="252525"/>
                </a:solidFill>
                <a:effectLst/>
                <a:uLnTx/>
                <a:uFillTx/>
                <a:latin typeface="微软雅黑"/>
                <a:ea typeface="+mn-ea"/>
                <a:cs typeface="微软雅黑"/>
              </a:rPr>
              <a:t>1</a:t>
            </a:r>
            <a:endParaRPr kumimoji="0" sz="1200" b="0" i="0" u="none" strike="noStrike" kern="1200" cap="none" spc="0" normalizeH="0" baseline="0" noProof="0">
              <a:ln>
                <a:noFill/>
              </a:ln>
              <a:solidFill>
                <a:prstClr val="black"/>
              </a:solidFill>
              <a:effectLst/>
              <a:uLnTx/>
              <a:uFillTx/>
              <a:latin typeface="微软雅黑"/>
              <a:ea typeface="+mn-ea"/>
              <a:cs typeface="微软雅黑"/>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1200" b="1" i="0" u="none" strike="noStrike" kern="1200" cap="none" spc="0" normalizeH="0" baseline="0" noProof="0" dirty="0">
                <a:ln>
                  <a:noFill/>
                </a:ln>
                <a:solidFill>
                  <a:srgbClr val="252525"/>
                </a:solidFill>
                <a:effectLst/>
                <a:uLnTx/>
                <a:uFillTx/>
                <a:latin typeface="微软雅黑"/>
                <a:ea typeface="+mn-ea"/>
                <a:cs typeface="微软雅黑"/>
              </a:rPr>
              <a:t>Layer</a:t>
            </a:r>
            <a:r>
              <a:rPr kumimoji="0" sz="1200" b="1" i="0" u="none" strike="noStrike" kern="1200" cap="none" spc="-15" normalizeH="0" baseline="0" noProof="0" dirty="0">
                <a:ln>
                  <a:noFill/>
                </a:ln>
                <a:solidFill>
                  <a:srgbClr val="252525"/>
                </a:solidFill>
                <a:effectLst/>
                <a:uLnTx/>
                <a:uFillTx/>
                <a:latin typeface="微软雅黑"/>
                <a:ea typeface="+mn-ea"/>
                <a:cs typeface="微软雅黑"/>
              </a:rPr>
              <a:t> </a:t>
            </a:r>
            <a:r>
              <a:rPr kumimoji="0" sz="1200" b="1" i="0" u="none" strike="noStrike" kern="1200" cap="none" spc="0" normalizeH="0" baseline="0" noProof="0" dirty="0">
                <a:ln>
                  <a:noFill/>
                </a:ln>
                <a:solidFill>
                  <a:srgbClr val="252525"/>
                </a:solidFill>
                <a:effectLst/>
                <a:uLnTx/>
                <a:uFillTx/>
                <a:latin typeface="微软雅黑"/>
                <a:ea typeface="+mn-ea"/>
                <a:cs typeface="微软雅黑"/>
              </a:rPr>
              <a:t>4-</a:t>
            </a:r>
            <a:r>
              <a:rPr kumimoji="0" sz="1200" b="1" i="0" u="none" strike="noStrike" kern="1200" cap="none" spc="-50" normalizeH="0" baseline="0" noProof="0" dirty="0">
                <a:ln>
                  <a:noFill/>
                </a:ln>
                <a:solidFill>
                  <a:srgbClr val="252525"/>
                </a:solidFill>
                <a:effectLst/>
                <a:uLnTx/>
                <a:uFillTx/>
                <a:latin typeface="微软雅黑"/>
                <a:ea typeface="+mn-ea"/>
                <a:cs typeface="微软雅黑"/>
              </a:rPr>
              <a:t>7</a:t>
            </a:r>
            <a:endParaRPr kumimoji="0" sz="12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20" name="object 20"/>
          <p:cNvGrpSpPr/>
          <p:nvPr/>
        </p:nvGrpSpPr>
        <p:grpSpPr>
          <a:xfrm>
            <a:off x="7948930" y="1159510"/>
            <a:ext cx="1206500" cy="469900"/>
            <a:chOff x="7948930" y="1159510"/>
            <a:chExt cx="1206500" cy="469900"/>
          </a:xfrm>
        </p:grpSpPr>
        <p:sp>
          <p:nvSpPr>
            <p:cNvPr id="21" name="object 21"/>
            <p:cNvSpPr/>
            <p:nvPr/>
          </p:nvSpPr>
          <p:spPr>
            <a:xfrm>
              <a:off x="7955280" y="1165860"/>
              <a:ext cx="1193800" cy="457200"/>
            </a:xfrm>
            <a:custGeom>
              <a:avLst/>
              <a:gdLst/>
              <a:ahLst/>
              <a:cxnLst/>
              <a:rect l="l" t="t" r="r" b="b"/>
              <a:pathLst>
                <a:path w="1193800" h="457200">
                  <a:moveTo>
                    <a:pt x="1117092" y="0"/>
                  </a:moveTo>
                  <a:lnTo>
                    <a:pt x="76200" y="0"/>
                  </a:lnTo>
                  <a:lnTo>
                    <a:pt x="46559" y="5994"/>
                  </a:lnTo>
                  <a:lnTo>
                    <a:pt x="22336" y="22336"/>
                  </a:lnTo>
                  <a:lnTo>
                    <a:pt x="5994" y="46559"/>
                  </a:lnTo>
                  <a:lnTo>
                    <a:pt x="0" y="76200"/>
                  </a:lnTo>
                  <a:lnTo>
                    <a:pt x="0" y="381000"/>
                  </a:lnTo>
                  <a:lnTo>
                    <a:pt x="5994" y="410640"/>
                  </a:lnTo>
                  <a:lnTo>
                    <a:pt x="22336" y="434863"/>
                  </a:lnTo>
                  <a:lnTo>
                    <a:pt x="46559" y="451205"/>
                  </a:lnTo>
                  <a:lnTo>
                    <a:pt x="76200" y="457200"/>
                  </a:lnTo>
                  <a:lnTo>
                    <a:pt x="1117092" y="457200"/>
                  </a:lnTo>
                  <a:lnTo>
                    <a:pt x="1146732" y="451205"/>
                  </a:lnTo>
                  <a:lnTo>
                    <a:pt x="1170955" y="434863"/>
                  </a:lnTo>
                  <a:lnTo>
                    <a:pt x="1187297" y="410640"/>
                  </a:lnTo>
                  <a:lnTo>
                    <a:pt x="1193292" y="381000"/>
                  </a:lnTo>
                  <a:lnTo>
                    <a:pt x="1193292" y="76200"/>
                  </a:lnTo>
                  <a:lnTo>
                    <a:pt x="1187297" y="46559"/>
                  </a:lnTo>
                  <a:lnTo>
                    <a:pt x="1170955" y="22336"/>
                  </a:lnTo>
                  <a:lnTo>
                    <a:pt x="1146732" y="5994"/>
                  </a:lnTo>
                  <a:lnTo>
                    <a:pt x="1117092" y="0"/>
                  </a:lnTo>
                  <a:close/>
                </a:path>
              </a:pathLst>
            </a:custGeom>
            <a:solidFill>
              <a:srgbClr val="F1F1F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22" name="object 22"/>
            <p:cNvSpPr/>
            <p:nvPr/>
          </p:nvSpPr>
          <p:spPr>
            <a:xfrm>
              <a:off x="7955280" y="1165860"/>
              <a:ext cx="1193800" cy="457200"/>
            </a:xfrm>
            <a:custGeom>
              <a:avLst/>
              <a:gdLst/>
              <a:ahLst/>
              <a:cxnLst/>
              <a:rect l="l" t="t" r="r" b="b"/>
              <a:pathLst>
                <a:path w="1193800" h="457200">
                  <a:moveTo>
                    <a:pt x="0" y="76200"/>
                  </a:moveTo>
                  <a:lnTo>
                    <a:pt x="5994" y="46559"/>
                  </a:lnTo>
                  <a:lnTo>
                    <a:pt x="22336" y="22336"/>
                  </a:lnTo>
                  <a:lnTo>
                    <a:pt x="46559" y="5994"/>
                  </a:lnTo>
                  <a:lnTo>
                    <a:pt x="76200" y="0"/>
                  </a:lnTo>
                  <a:lnTo>
                    <a:pt x="1117092" y="0"/>
                  </a:lnTo>
                  <a:lnTo>
                    <a:pt x="1146732" y="5994"/>
                  </a:lnTo>
                  <a:lnTo>
                    <a:pt x="1170955" y="22336"/>
                  </a:lnTo>
                  <a:lnTo>
                    <a:pt x="1187297" y="46559"/>
                  </a:lnTo>
                  <a:lnTo>
                    <a:pt x="1193292" y="76200"/>
                  </a:lnTo>
                  <a:lnTo>
                    <a:pt x="1193292" y="381000"/>
                  </a:lnTo>
                  <a:lnTo>
                    <a:pt x="1187297" y="410640"/>
                  </a:lnTo>
                  <a:lnTo>
                    <a:pt x="1170955" y="434863"/>
                  </a:lnTo>
                  <a:lnTo>
                    <a:pt x="1146732" y="451205"/>
                  </a:lnTo>
                  <a:lnTo>
                    <a:pt x="1117092" y="457200"/>
                  </a:lnTo>
                  <a:lnTo>
                    <a:pt x="76200" y="457200"/>
                  </a:lnTo>
                  <a:lnTo>
                    <a:pt x="46559" y="451205"/>
                  </a:lnTo>
                  <a:lnTo>
                    <a:pt x="22336" y="434863"/>
                  </a:lnTo>
                  <a:lnTo>
                    <a:pt x="5994" y="410640"/>
                  </a:lnTo>
                  <a:lnTo>
                    <a:pt x="0" y="381000"/>
                  </a:lnTo>
                  <a:lnTo>
                    <a:pt x="0" y="76200"/>
                  </a:lnTo>
                  <a:close/>
                </a:path>
              </a:pathLst>
            </a:custGeom>
            <a:ln w="12700">
              <a:solidFill>
                <a:srgbClr val="25252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23" name="object 23"/>
          <p:cNvSpPr txBox="1"/>
          <p:nvPr/>
        </p:nvSpPr>
        <p:spPr>
          <a:xfrm>
            <a:off x="8135493" y="1193419"/>
            <a:ext cx="835025" cy="391795"/>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0" normalizeH="0" baseline="0" noProof="0" dirty="0">
                <a:ln>
                  <a:noFill/>
                </a:ln>
                <a:solidFill>
                  <a:srgbClr val="252525"/>
                </a:solidFill>
                <a:effectLst/>
                <a:uLnTx/>
                <a:uFillTx/>
                <a:latin typeface="微软雅黑"/>
                <a:ea typeface="+mn-ea"/>
                <a:cs typeface="微软雅黑"/>
              </a:rPr>
              <a:t>PP</a:t>
            </a:r>
            <a:r>
              <a:rPr kumimoji="0" sz="1200" b="1" i="0" u="none" strike="noStrike" kern="1200" cap="none" spc="-10" normalizeH="0" baseline="0" noProof="0" dirty="0">
                <a:ln>
                  <a:noFill/>
                </a:ln>
                <a:solidFill>
                  <a:srgbClr val="252525"/>
                </a:solidFill>
                <a:effectLst/>
                <a:uLnTx/>
                <a:uFillTx/>
                <a:latin typeface="微软雅黑"/>
                <a:ea typeface="+mn-ea"/>
                <a:cs typeface="微软雅黑"/>
              </a:rPr>
              <a:t> </a:t>
            </a:r>
            <a:r>
              <a:rPr kumimoji="0" sz="1200" b="1" i="0" u="none" strike="noStrike" kern="1200" cap="none" spc="-50" normalizeH="0" baseline="0" noProof="0" dirty="0">
                <a:ln>
                  <a:noFill/>
                </a:ln>
                <a:solidFill>
                  <a:srgbClr val="252525"/>
                </a:solidFill>
                <a:effectLst/>
                <a:uLnTx/>
                <a:uFillTx/>
                <a:latin typeface="微软雅黑"/>
                <a:ea typeface="+mn-ea"/>
                <a:cs typeface="微软雅黑"/>
              </a:rPr>
              <a:t>2</a:t>
            </a:r>
            <a:endParaRPr kumimoji="0" sz="1200" b="0" i="0" u="none" strike="noStrike" kern="1200" cap="none" spc="0" normalizeH="0" baseline="0" noProof="0">
              <a:ln>
                <a:noFill/>
              </a:ln>
              <a:solidFill>
                <a:prstClr val="black"/>
              </a:solidFill>
              <a:effectLst/>
              <a:uLnTx/>
              <a:uFillTx/>
              <a:latin typeface="微软雅黑"/>
              <a:ea typeface="+mn-ea"/>
              <a:cs typeface="微软雅黑"/>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1200" b="1" i="0" u="none" strike="noStrike" kern="1200" cap="none" spc="0" normalizeH="0" baseline="0" noProof="0" dirty="0">
                <a:ln>
                  <a:noFill/>
                </a:ln>
                <a:solidFill>
                  <a:srgbClr val="252525"/>
                </a:solidFill>
                <a:effectLst/>
                <a:uLnTx/>
                <a:uFillTx/>
                <a:latin typeface="微软雅黑"/>
                <a:ea typeface="+mn-ea"/>
                <a:cs typeface="微软雅黑"/>
              </a:rPr>
              <a:t>Layer</a:t>
            </a:r>
            <a:r>
              <a:rPr kumimoji="0" sz="1200" b="1" i="0" u="none" strike="noStrike" kern="1200" cap="none" spc="-15" normalizeH="0" baseline="0" noProof="0" dirty="0">
                <a:ln>
                  <a:noFill/>
                </a:ln>
                <a:solidFill>
                  <a:srgbClr val="252525"/>
                </a:solidFill>
                <a:effectLst/>
                <a:uLnTx/>
                <a:uFillTx/>
                <a:latin typeface="微软雅黑"/>
                <a:ea typeface="+mn-ea"/>
                <a:cs typeface="微软雅黑"/>
              </a:rPr>
              <a:t> </a:t>
            </a:r>
            <a:r>
              <a:rPr kumimoji="0" sz="1200" b="1" i="0" u="none" strike="noStrike" kern="1200" cap="none" spc="0" normalizeH="0" baseline="0" noProof="0" dirty="0">
                <a:ln>
                  <a:noFill/>
                </a:ln>
                <a:solidFill>
                  <a:srgbClr val="252525"/>
                </a:solidFill>
                <a:effectLst/>
                <a:uLnTx/>
                <a:uFillTx/>
                <a:latin typeface="微软雅黑"/>
                <a:ea typeface="+mn-ea"/>
                <a:cs typeface="微软雅黑"/>
              </a:rPr>
              <a:t>8-</a:t>
            </a:r>
            <a:r>
              <a:rPr kumimoji="0" sz="1200" b="1" i="0" u="none" strike="noStrike" kern="1200" cap="none" spc="-25" normalizeH="0" baseline="0" noProof="0" dirty="0">
                <a:ln>
                  <a:noFill/>
                </a:ln>
                <a:solidFill>
                  <a:srgbClr val="252525"/>
                </a:solidFill>
                <a:effectLst/>
                <a:uLnTx/>
                <a:uFillTx/>
                <a:latin typeface="微软雅黑"/>
                <a:ea typeface="+mn-ea"/>
                <a:cs typeface="微软雅黑"/>
              </a:rPr>
              <a:t>11</a:t>
            </a:r>
            <a:endParaRPr kumimoji="0" sz="12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24" name="object 24"/>
          <p:cNvGrpSpPr/>
          <p:nvPr/>
        </p:nvGrpSpPr>
        <p:grpSpPr>
          <a:xfrm>
            <a:off x="4113021" y="1900173"/>
            <a:ext cx="1207770" cy="469900"/>
            <a:chOff x="4113021" y="1900173"/>
            <a:chExt cx="1207770" cy="469900"/>
          </a:xfrm>
        </p:grpSpPr>
        <p:sp>
          <p:nvSpPr>
            <p:cNvPr id="25" name="object 25"/>
            <p:cNvSpPr/>
            <p:nvPr/>
          </p:nvSpPr>
          <p:spPr>
            <a:xfrm>
              <a:off x="4119371" y="1906523"/>
              <a:ext cx="1195070" cy="457200"/>
            </a:xfrm>
            <a:custGeom>
              <a:avLst/>
              <a:gdLst/>
              <a:ahLst/>
              <a:cxnLst/>
              <a:rect l="l" t="t" r="r" b="b"/>
              <a:pathLst>
                <a:path w="1195070" h="457200">
                  <a:moveTo>
                    <a:pt x="1118615" y="0"/>
                  </a:moveTo>
                  <a:lnTo>
                    <a:pt x="76200" y="0"/>
                  </a:lnTo>
                  <a:lnTo>
                    <a:pt x="46559" y="5994"/>
                  </a:lnTo>
                  <a:lnTo>
                    <a:pt x="22336" y="22336"/>
                  </a:lnTo>
                  <a:lnTo>
                    <a:pt x="5994" y="46559"/>
                  </a:lnTo>
                  <a:lnTo>
                    <a:pt x="0" y="76200"/>
                  </a:lnTo>
                  <a:lnTo>
                    <a:pt x="0" y="381000"/>
                  </a:lnTo>
                  <a:lnTo>
                    <a:pt x="5994" y="410640"/>
                  </a:lnTo>
                  <a:lnTo>
                    <a:pt x="22336" y="434863"/>
                  </a:lnTo>
                  <a:lnTo>
                    <a:pt x="46559" y="451205"/>
                  </a:lnTo>
                  <a:lnTo>
                    <a:pt x="76200" y="457200"/>
                  </a:lnTo>
                  <a:lnTo>
                    <a:pt x="1118615" y="457200"/>
                  </a:lnTo>
                  <a:lnTo>
                    <a:pt x="1148256" y="451205"/>
                  </a:lnTo>
                  <a:lnTo>
                    <a:pt x="1172479" y="434863"/>
                  </a:lnTo>
                  <a:lnTo>
                    <a:pt x="1188821" y="410640"/>
                  </a:lnTo>
                  <a:lnTo>
                    <a:pt x="1194815" y="381000"/>
                  </a:lnTo>
                  <a:lnTo>
                    <a:pt x="1194815" y="76200"/>
                  </a:lnTo>
                  <a:lnTo>
                    <a:pt x="1188821" y="46559"/>
                  </a:lnTo>
                  <a:lnTo>
                    <a:pt x="1172479" y="22336"/>
                  </a:lnTo>
                  <a:lnTo>
                    <a:pt x="1148256" y="5994"/>
                  </a:lnTo>
                  <a:lnTo>
                    <a:pt x="1118615" y="0"/>
                  </a:lnTo>
                  <a:close/>
                </a:path>
              </a:pathLst>
            </a:custGeom>
            <a:solidFill>
              <a:srgbClr val="F1F1F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26" name="object 26"/>
            <p:cNvSpPr/>
            <p:nvPr/>
          </p:nvSpPr>
          <p:spPr>
            <a:xfrm>
              <a:off x="4119371" y="1906523"/>
              <a:ext cx="1195070" cy="457200"/>
            </a:xfrm>
            <a:custGeom>
              <a:avLst/>
              <a:gdLst/>
              <a:ahLst/>
              <a:cxnLst/>
              <a:rect l="l" t="t" r="r" b="b"/>
              <a:pathLst>
                <a:path w="1195070" h="457200">
                  <a:moveTo>
                    <a:pt x="0" y="76200"/>
                  </a:moveTo>
                  <a:lnTo>
                    <a:pt x="5994" y="46559"/>
                  </a:lnTo>
                  <a:lnTo>
                    <a:pt x="22336" y="22336"/>
                  </a:lnTo>
                  <a:lnTo>
                    <a:pt x="46559" y="5994"/>
                  </a:lnTo>
                  <a:lnTo>
                    <a:pt x="76200" y="0"/>
                  </a:lnTo>
                  <a:lnTo>
                    <a:pt x="1118615" y="0"/>
                  </a:lnTo>
                  <a:lnTo>
                    <a:pt x="1148256" y="5994"/>
                  </a:lnTo>
                  <a:lnTo>
                    <a:pt x="1172479" y="22336"/>
                  </a:lnTo>
                  <a:lnTo>
                    <a:pt x="1188821" y="46559"/>
                  </a:lnTo>
                  <a:lnTo>
                    <a:pt x="1194815" y="76200"/>
                  </a:lnTo>
                  <a:lnTo>
                    <a:pt x="1194815" y="381000"/>
                  </a:lnTo>
                  <a:lnTo>
                    <a:pt x="1188821" y="410640"/>
                  </a:lnTo>
                  <a:lnTo>
                    <a:pt x="1172479" y="434863"/>
                  </a:lnTo>
                  <a:lnTo>
                    <a:pt x="1148256" y="451205"/>
                  </a:lnTo>
                  <a:lnTo>
                    <a:pt x="1118615" y="457200"/>
                  </a:lnTo>
                  <a:lnTo>
                    <a:pt x="76200" y="457200"/>
                  </a:lnTo>
                  <a:lnTo>
                    <a:pt x="46559" y="451205"/>
                  </a:lnTo>
                  <a:lnTo>
                    <a:pt x="22336" y="434863"/>
                  </a:lnTo>
                  <a:lnTo>
                    <a:pt x="5994" y="410640"/>
                  </a:lnTo>
                  <a:lnTo>
                    <a:pt x="0" y="381000"/>
                  </a:lnTo>
                  <a:lnTo>
                    <a:pt x="0" y="76200"/>
                  </a:lnTo>
                  <a:close/>
                </a:path>
              </a:pathLst>
            </a:custGeom>
            <a:ln w="12700">
              <a:solidFill>
                <a:srgbClr val="25252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27" name="object 27"/>
          <p:cNvSpPr txBox="1"/>
          <p:nvPr/>
        </p:nvSpPr>
        <p:spPr>
          <a:xfrm>
            <a:off x="4346828" y="1933778"/>
            <a:ext cx="739775" cy="391795"/>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0" normalizeH="0" baseline="0" noProof="0" dirty="0">
                <a:ln>
                  <a:noFill/>
                </a:ln>
                <a:solidFill>
                  <a:srgbClr val="252525"/>
                </a:solidFill>
                <a:effectLst/>
                <a:uLnTx/>
                <a:uFillTx/>
                <a:latin typeface="微软雅黑"/>
                <a:ea typeface="+mn-ea"/>
                <a:cs typeface="微软雅黑"/>
              </a:rPr>
              <a:t>PP</a:t>
            </a:r>
            <a:r>
              <a:rPr kumimoji="0" sz="1200" b="1" i="0" u="none" strike="noStrike" kern="1200" cap="none" spc="-25" normalizeH="0" baseline="0" noProof="0" dirty="0">
                <a:ln>
                  <a:noFill/>
                </a:ln>
                <a:solidFill>
                  <a:srgbClr val="252525"/>
                </a:solidFill>
                <a:effectLst/>
                <a:uLnTx/>
                <a:uFillTx/>
                <a:latin typeface="微软雅黑"/>
                <a:ea typeface="+mn-ea"/>
                <a:cs typeface="微软雅黑"/>
              </a:rPr>
              <a:t> </a:t>
            </a:r>
            <a:r>
              <a:rPr kumimoji="0" sz="1200" b="1" i="0" u="none" strike="noStrike" kern="1200" cap="none" spc="-50" normalizeH="0" baseline="0" noProof="0" dirty="0">
                <a:ln>
                  <a:noFill/>
                </a:ln>
                <a:solidFill>
                  <a:srgbClr val="252525"/>
                </a:solidFill>
                <a:effectLst/>
                <a:uLnTx/>
                <a:uFillTx/>
                <a:latin typeface="微软雅黑"/>
                <a:ea typeface="+mn-ea"/>
                <a:cs typeface="微软雅黑"/>
              </a:rPr>
              <a:t>0</a:t>
            </a:r>
            <a:endParaRPr kumimoji="0" sz="1200" b="0" i="0" u="none" strike="noStrike" kern="1200" cap="none" spc="0" normalizeH="0" baseline="0" noProof="0">
              <a:ln>
                <a:noFill/>
              </a:ln>
              <a:solidFill>
                <a:prstClr val="black"/>
              </a:solidFill>
              <a:effectLst/>
              <a:uLnTx/>
              <a:uFillTx/>
              <a:latin typeface="微软雅黑"/>
              <a:ea typeface="+mn-ea"/>
              <a:cs typeface="微软雅黑"/>
            </a:endParaRPr>
          </a:p>
          <a:p>
            <a:pPr marL="0" marR="0" lvl="0" indent="0" algn="ctr" defTabSz="914400" rtl="0" eaLnBrk="1" fontAlgn="auto" latinLnBrk="0" hangingPunct="1">
              <a:lnSpc>
                <a:spcPct val="100000"/>
              </a:lnSpc>
              <a:spcBef>
                <a:spcPts val="5"/>
              </a:spcBef>
              <a:spcAft>
                <a:spcPts val="0"/>
              </a:spcAft>
              <a:buClrTx/>
              <a:buSzTx/>
              <a:buFontTx/>
              <a:buNone/>
              <a:tabLst/>
              <a:defRPr/>
            </a:pPr>
            <a:r>
              <a:rPr kumimoji="0" sz="1200" b="1" i="0" u="none" strike="noStrike" kern="1200" cap="none" spc="0" normalizeH="0" baseline="0" noProof="0" dirty="0">
                <a:ln>
                  <a:noFill/>
                </a:ln>
                <a:solidFill>
                  <a:srgbClr val="252525"/>
                </a:solidFill>
                <a:effectLst/>
                <a:uLnTx/>
                <a:uFillTx/>
                <a:latin typeface="微软雅黑"/>
                <a:ea typeface="+mn-ea"/>
                <a:cs typeface="微软雅黑"/>
              </a:rPr>
              <a:t>Layer</a:t>
            </a:r>
            <a:r>
              <a:rPr kumimoji="0" sz="1200" b="1" i="0" u="none" strike="noStrike" kern="1200" cap="none" spc="5" normalizeH="0" baseline="0" noProof="0" dirty="0">
                <a:ln>
                  <a:noFill/>
                </a:ln>
                <a:solidFill>
                  <a:srgbClr val="252525"/>
                </a:solidFill>
                <a:effectLst/>
                <a:uLnTx/>
                <a:uFillTx/>
                <a:latin typeface="微软雅黑"/>
                <a:ea typeface="+mn-ea"/>
                <a:cs typeface="微软雅黑"/>
              </a:rPr>
              <a:t> </a:t>
            </a:r>
            <a:r>
              <a:rPr kumimoji="0" sz="1200" b="1" i="0" u="none" strike="noStrike" kern="1200" cap="none" spc="0" normalizeH="0" baseline="0" noProof="0" dirty="0">
                <a:ln>
                  <a:noFill/>
                </a:ln>
                <a:solidFill>
                  <a:srgbClr val="252525"/>
                </a:solidFill>
                <a:effectLst/>
                <a:uLnTx/>
                <a:uFillTx/>
                <a:latin typeface="微软雅黑"/>
                <a:ea typeface="+mn-ea"/>
                <a:cs typeface="微软雅黑"/>
              </a:rPr>
              <a:t>0-</a:t>
            </a:r>
            <a:r>
              <a:rPr kumimoji="0" sz="1200" b="1" i="0" u="none" strike="noStrike" kern="1200" cap="none" spc="-50" normalizeH="0" baseline="0" noProof="0" dirty="0">
                <a:ln>
                  <a:noFill/>
                </a:ln>
                <a:solidFill>
                  <a:srgbClr val="252525"/>
                </a:solidFill>
                <a:effectLst/>
                <a:uLnTx/>
                <a:uFillTx/>
                <a:latin typeface="微软雅黑"/>
                <a:ea typeface="+mn-ea"/>
                <a:cs typeface="微软雅黑"/>
              </a:rPr>
              <a:t>3</a:t>
            </a:r>
            <a:endParaRPr kumimoji="0" sz="12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28" name="object 28"/>
          <p:cNvGrpSpPr/>
          <p:nvPr/>
        </p:nvGrpSpPr>
        <p:grpSpPr>
          <a:xfrm>
            <a:off x="2393950" y="1900173"/>
            <a:ext cx="1071880" cy="469900"/>
            <a:chOff x="2393950" y="1900173"/>
            <a:chExt cx="1071880" cy="469900"/>
          </a:xfrm>
        </p:grpSpPr>
        <p:sp>
          <p:nvSpPr>
            <p:cNvPr id="29" name="object 29"/>
            <p:cNvSpPr/>
            <p:nvPr/>
          </p:nvSpPr>
          <p:spPr>
            <a:xfrm>
              <a:off x="2400300" y="1906523"/>
              <a:ext cx="1059180" cy="457200"/>
            </a:xfrm>
            <a:custGeom>
              <a:avLst/>
              <a:gdLst/>
              <a:ahLst/>
              <a:cxnLst/>
              <a:rect l="l" t="t" r="r" b="b"/>
              <a:pathLst>
                <a:path w="1059179" h="457200">
                  <a:moveTo>
                    <a:pt x="529589" y="0"/>
                  </a:moveTo>
                  <a:lnTo>
                    <a:pt x="451331" y="827"/>
                  </a:lnTo>
                  <a:lnTo>
                    <a:pt x="376638" y="3230"/>
                  </a:lnTo>
                  <a:lnTo>
                    <a:pt x="306329" y="7089"/>
                  </a:lnTo>
                  <a:lnTo>
                    <a:pt x="241224" y="12288"/>
                  </a:lnTo>
                  <a:lnTo>
                    <a:pt x="182141" y="18706"/>
                  </a:lnTo>
                  <a:lnTo>
                    <a:pt x="129900" y="26226"/>
                  </a:lnTo>
                  <a:lnTo>
                    <a:pt x="85321" y="34729"/>
                  </a:lnTo>
                  <a:lnTo>
                    <a:pt x="22422" y="54209"/>
                  </a:lnTo>
                  <a:lnTo>
                    <a:pt x="0" y="76200"/>
                  </a:lnTo>
                  <a:lnTo>
                    <a:pt x="0" y="381000"/>
                  </a:lnTo>
                  <a:lnTo>
                    <a:pt x="49221" y="413103"/>
                  </a:lnTo>
                  <a:lnTo>
                    <a:pt x="129900" y="430973"/>
                  </a:lnTo>
                  <a:lnTo>
                    <a:pt x="182141" y="438493"/>
                  </a:lnTo>
                  <a:lnTo>
                    <a:pt x="241224" y="444911"/>
                  </a:lnTo>
                  <a:lnTo>
                    <a:pt x="306329" y="450110"/>
                  </a:lnTo>
                  <a:lnTo>
                    <a:pt x="376638" y="453969"/>
                  </a:lnTo>
                  <a:lnTo>
                    <a:pt x="451331" y="456372"/>
                  </a:lnTo>
                  <a:lnTo>
                    <a:pt x="529589" y="457200"/>
                  </a:lnTo>
                  <a:lnTo>
                    <a:pt x="607848" y="456372"/>
                  </a:lnTo>
                  <a:lnTo>
                    <a:pt x="682541" y="453969"/>
                  </a:lnTo>
                  <a:lnTo>
                    <a:pt x="752850" y="450110"/>
                  </a:lnTo>
                  <a:lnTo>
                    <a:pt x="817955" y="444911"/>
                  </a:lnTo>
                  <a:lnTo>
                    <a:pt x="877038" y="438493"/>
                  </a:lnTo>
                  <a:lnTo>
                    <a:pt x="929279" y="430973"/>
                  </a:lnTo>
                  <a:lnTo>
                    <a:pt x="973858" y="422470"/>
                  </a:lnTo>
                  <a:lnTo>
                    <a:pt x="1036757" y="402990"/>
                  </a:lnTo>
                  <a:lnTo>
                    <a:pt x="1059179" y="381000"/>
                  </a:lnTo>
                  <a:lnTo>
                    <a:pt x="1059179" y="76200"/>
                  </a:lnTo>
                  <a:lnTo>
                    <a:pt x="1009958" y="44096"/>
                  </a:lnTo>
                  <a:lnTo>
                    <a:pt x="929279" y="26226"/>
                  </a:lnTo>
                  <a:lnTo>
                    <a:pt x="877038" y="18706"/>
                  </a:lnTo>
                  <a:lnTo>
                    <a:pt x="817955" y="12288"/>
                  </a:lnTo>
                  <a:lnTo>
                    <a:pt x="752850" y="7089"/>
                  </a:lnTo>
                  <a:lnTo>
                    <a:pt x="682541" y="3230"/>
                  </a:lnTo>
                  <a:lnTo>
                    <a:pt x="607848" y="827"/>
                  </a:lnTo>
                  <a:lnTo>
                    <a:pt x="529589" y="0"/>
                  </a:lnTo>
                  <a:close/>
                </a:path>
              </a:pathLst>
            </a:custGeom>
            <a:solidFill>
              <a:srgbClr val="FFC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30" name="object 30"/>
            <p:cNvSpPr/>
            <p:nvPr/>
          </p:nvSpPr>
          <p:spPr>
            <a:xfrm>
              <a:off x="2400300" y="1906523"/>
              <a:ext cx="1059180" cy="457200"/>
            </a:xfrm>
            <a:custGeom>
              <a:avLst/>
              <a:gdLst/>
              <a:ahLst/>
              <a:cxnLst/>
              <a:rect l="l" t="t" r="r" b="b"/>
              <a:pathLst>
                <a:path w="1059179" h="457200">
                  <a:moveTo>
                    <a:pt x="1059179" y="76200"/>
                  </a:moveTo>
                  <a:lnTo>
                    <a:pt x="1009958" y="108303"/>
                  </a:lnTo>
                  <a:lnTo>
                    <a:pt x="929279" y="126173"/>
                  </a:lnTo>
                  <a:lnTo>
                    <a:pt x="877038" y="133693"/>
                  </a:lnTo>
                  <a:lnTo>
                    <a:pt x="817955" y="140111"/>
                  </a:lnTo>
                  <a:lnTo>
                    <a:pt x="752850" y="145310"/>
                  </a:lnTo>
                  <a:lnTo>
                    <a:pt x="682541" y="149169"/>
                  </a:lnTo>
                  <a:lnTo>
                    <a:pt x="607848" y="151572"/>
                  </a:lnTo>
                  <a:lnTo>
                    <a:pt x="529589" y="152400"/>
                  </a:lnTo>
                  <a:lnTo>
                    <a:pt x="451331" y="151572"/>
                  </a:lnTo>
                  <a:lnTo>
                    <a:pt x="376638" y="149169"/>
                  </a:lnTo>
                  <a:lnTo>
                    <a:pt x="306329" y="145310"/>
                  </a:lnTo>
                  <a:lnTo>
                    <a:pt x="241224" y="140111"/>
                  </a:lnTo>
                  <a:lnTo>
                    <a:pt x="182141" y="133693"/>
                  </a:lnTo>
                  <a:lnTo>
                    <a:pt x="129900" y="126173"/>
                  </a:lnTo>
                  <a:lnTo>
                    <a:pt x="85321" y="117670"/>
                  </a:lnTo>
                  <a:lnTo>
                    <a:pt x="22422" y="98190"/>
                  </a:lnTo>
                  <a:lnTo>
                    <a:pt x="5742" y="87449"/>
                  </a:lnTo>
                  <a:lnTo>
                    <a:pt x="0" y="76200"/>
                  </a:lnTo>
                </a:path>
                <a:path w="1059179" h="457200">
                  <a:moveTo>
                    <a:pt x="0" y="76200"/>
                  </a:moveTo>
                  <a:lnTo>
                    <a:pt x="49221" y="44096"/>
                  </a:lnTo>
                  <a:lnTo>
                    <a:pt x="129900" y="26226"/>
                  </a:lnTo>
                  <a:lnTo>
                    <a:pt x="182141" y="18706"/>
                  </a:lnTo>
                  <a:lnTo>
                    <a:pt x="241224" y="12288"/>
                  </a:lnTo>
                  <a:lnTo>
                    <a:pt x="306329" y="7089"/>
                  </a:lnTo>
                  <a:lnTo>
                    <a:pt x="376638" y="3230"/>
                  </a:lnTo>
                  <a:lnTo>
                    <a:pt x="451331" y="827"/>
                  </a:lnTo>
                  <a:lnTo>
                    <a:pt x="529589" y="0"/>
                  </a:lnTo>
                  <a:lnTo>
                    <a:pt x="607848" y="827"/>
                  </a:lnTo>
                  <a:lnTo>
                    <a:pt x="682541" y="3230"/>
                  </a:lnTo>
                  <a:lnTo>
                    <a:pt x="752850" y="7089"/>
                  </a:lnTo>
                  <a:lnTo>
                    <a:pt x="817955" y="12288"/>
                  </a:lnTo>
                  <a:lnTo>
                    <a:pt x="877038" y="18706"/>
                  </a:lnTo>
                  <a:lnTo>
                    <a:pt x="929279" y="26226"/>
                  </a:lnTo>
                  <a:lnTo>
                    <a:pt x="973858" y="34729"/>
                  </a:lnTo>
                  <a:lnTo>
                    <a:pt x="1036757" y="54209"/>
                  </a:lnTo>
                  <a:lnTo>
                    <a:pt x="1059179" y="76200"/>
                  </a:lnTo>
                  <a:lnTo>
                    <a:pt x="1059179" y="381000"/>
                  </a:lnTo>
                  <a:lnTo>
                    <a:pt x="1009958" y="413103"/>
                  </a:lnTo>
                  <a:lnTo>
                    <a:pt x="929279" y="430973"/>
                  </a:lnTo>
                  <a:lnTo>
                    <a:pt x="877038" y="438493"/>
                  </a:lnTo>
                  <a:lnTo>
                    <a:pt x="817955" y="444911"/>
                  </a:lnTo>
                  <a:lnTo>
                    <a:pt x="752850" y="450110"/>
                  </a:lnTo>
                  <a:lnTo>
                    <a:pt x="682541" y="453969"/>
                  </a:lnTo>
                  <a:lnTo>
                    <a:pt x="607848" y="456372"/>
                  </a:lnTo>
                  <a:lnTo>
                    <a:pt x="529589" y="457200"/>
                  </a:lnTo>
                  <a:lnTo>
                    <a:pt x="451331" y="456372"/>
                  </a:lnTo>
                  <a:lnTo>
                    <a:pt x="376638" y="453969"/>
                  </a:lnTo>
                  <a:lnTo>
                    <a:pt x="306329" y="450110"/>
                  </a:lnTo>
                  <a:lnTo>
                    <a:pt x="241224" y="444911"/>
                  </a:lnTo>
                  <a:lnTo>
                    <a:pt x="182141" y="438493"/>
                  </a:lnTo>
                  <a:lnTo>
                    <a:pt x="129900" y="430973"/>
                  </a:lnTo>
                  <a:lnTo>
                    <a:pt x="85321" y="422470"/>
                  </a:lnTo>
                  <a:lnTo>
                    <a:pt x="22422" y="402990"/>
                  </a:lnTo>
                  <a:lnTo>
                    <a:pt x="0" y="381000"/>
                  </a:lnTo>
                  <a:lnTo>
                    <a:pt x="0" y="76200"/>
                  </a:lnTo>
                  <a:close/>
                </a:path>
              </a:pathLst>
            </a:custGeom>
            <a:ln w="12700">
              <a:solidFill>
                <a:srgbClr val="25252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31" name="object 31"/>
          <p:cNvSpPr txBox="1"/>
          <p:nvPr/>
        </p:nvSpPr>
        <p:spPr>
          <a:xfrm>
            <a:off x="2651251" y="2047113"/>
            <a:ext cx="557530" cy="23939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10" normalizeH="0" baseline="0" noProof="0" dirty="0">
                <a:ln>
                  <a:noFill/>
                </a:ln>
                <a:solidFill>
                  <a:srgbClr val="252525"/>
                </a:solidFill>
                <a:effectLst/>
                <a:uLnTx/>
                <a:uFillTx/>
                <a:latin typeface="微软雅黑"/>
                <a:ea typeface="+mn-ea"/>
                <a:cs typeface="微软雅黑"/>
              </a:rPr>
              <a:t>Data2</a:t>
            </a:r>
            <a:endParaRPr kumimoji="0" sz="14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32" name="object 32"/>
          <p:cNvSpPr/>
          <p:nvPr/>
        </p:nvSpPr>
        <p:spPr>
          <a:xfrm>
            <a:off x="3602735" y="2037588"/>
            <a:ext cx="373380" cy="195580"/>
          </a:xfrm>
          <a:custGeom>
            <a:avLst/>
            <a:gdLst/>
            <a:ahLst/>
            <a:cxnLst/>
            <a:rect l="l" t="t" r="r" b="b"/>
            <a:pathLst>
              <a:path w="373379" h="195580">
                <a:moveTo>
                  <a:pt x="275843" y="0"/>
                </a:moveTo>
                <a:lnTo>
                  <a:pt x="275843" y="48767"/>
                </a:lnTo>
                <a:lnTo>
                  <a:pt x="0" y="48767"/>
                </a:lnTo>
                <a:lnTo>
                  <a:pt x="0" y="146303"/>
                </a:lnTo>
                <a:lnTo>
                  <a:pt x="275843" y="146303"/>
                </a:lnTo>
                <a:lnTo>
                  <a:pt x="275843" y="195072"/>
                </a:lnTo>
                <a:lnTo>
                  <a:pt x="373379" y="97536"/>
                </a:lnTo>
                <a:lnTo>
                  <a:pt x="275843" y="0"/>
                </a:lnTo>
                <a:close/>
              </a:path>
            </a:pathLst>
          </a:custGeom>
          <a:solidFill>
            <a:srgbClr val="A6A6A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33" name="object 33"/>
          <p:cNvSpPr/>
          <p:nvPr/>
        </p:nvSpPr>
        <p:spPr>
          <a:xfrm>
            <a:off x="5436108" y="2037588"/>
            <a:ext cx="466725" cy="187960"/>
          </a:xfrm>
          <a:custGeom>
            <a:avLst/>
            <a:gdLst/>
            <a:ahLst/>
            <a:cxnLst/>
            <a:rect l="l" t="t" r="r" b="b"/>
            <a:pathLst>
              <a:path w="466725" h="187960">
                <a:moveTo>
                  <a:pt x="372617" y="0"/>
                </a:moveTo>
                <a:lnTo>
                  <a:pt x="372617" y="46862"/>
                </a:lnTo>
                <a:lnTo>
                  <a:pt x="93725" y="46862"/>
                </a:lnTo>
                <a:lnTo>
                  <a:pt x="93725" y="0"/>
                </a:lnTo>
                <a:lnTo>
                  <a:pt x="0" y="93725"/>
                </a:lnTo>
                <a:lnTo>
                  <a:pt x="93725" y="187451"/>
                </a:lnTo>
                <a:lnTo>
                  <a:pt x="93725" y="140588"/>
                </a:lnTo>
                <a:lnTo>
                  <a:pt x="372617" y="140588"/>
                </a:lnTo>
                <a:lnTo>
                  <a:pt x="372617" y="187451"/>
                </a:lnTo>
                <a:lnTo>
                  <a:pt x="466343" y="93725"/>
                </a:lnTo>
                <a:lnTo>
                  <a:pt x="372617" y="0"/>
                </a:lnTo>
                <a:close/>
              </a:path>
            </a:pathLst>
          </a:custGeom>
          <a:solidFill>
            <a:srgbClr val="A6A6A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34" name="object 34"/>
          <p:cNvSpPr/>
          <p:nvPr/>
        </p:nvSpPr>
        <p:spPr>
          <a:xfrm>
            <a:off x="7341107" y="2037588"/>
            <a:ext cx="466725" cy="187960"/>
          </a:xfrm>
          <a:custGeom>
            <a:avLst/>
            <a:gdLst/>
            <a:ahLst/>
            <a:cxnLst/>
            <a:rect l="l" t="t" r="r" b="b"/>
            <a:pathLst>
              <a:path w="466725" h="187960">
                <a:moveTo>
                  <a:pt x="372618" y="0"/>
                </a:moveTo>
                <a:lnTo>
                  <a:pt x="372618" y="46862"/>
                </a:lnTo>
                <a:lnTo>
                  <a:pt x="93725" y="46862"/>
                </a:lnTo>
                <a:lnTo>
                  <a:pt x="93725" y="0"/>
                </a:lnTo>
                <a:lnTo>
                  <a:pt x="0" y="93725"/>
                </a:lnTo>
                <a:lnTo>
                  <a:pt x="93725" y="187451"/>
                </a:lnTo>
                <a:lnTo>
                  <a:pt x="93725" y="140588"/>
                </a:lnTo>
                <a:lnTo>
                  <a:pt x="372618" y="140588"/>
                </a:lnTo>
                <a:lnTo>
                  <a:pt x="372618" y="187451"/>
                </a:lnTo>
                <a:lnTo>
                  <a:pt x="466344" y="93725"/>
                </a:lnTo>
                <a:lnTo>
                  <a:pt x="372618" y="0"/>
                </a:lnTo>
                <a:close/>
              </a:path>
            </a:pathLst>
          </a:custGeom>
          <a:solidFill>
            <a:srgbClr val="A6A6A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35" name="object 35"/>
          <p:cNvSpPr/>
          <p:nvPr/>
        </p:nvSpPr>
        <p:spPr>
          <a:xfrm>
            <a:off x="9246107" y="2037588"/>
            <a:ext cx="466725" cy="187960"/>
          </a:xfrm>
          <a:custGeom>
            <a:avLst/>
            <a:gdLst/>
            <a:ahLst/>
            <a:cxnLst/>
            <a:rect l="l" t="t" r="r" b="b"/>
            <a:pathLst>
              <a:path w="466725" h="187960">
                <a:moveTo>
                  <a:pt x="372618" y="0"/>
                </a:moveTo>
                <a:lnTo>
                  <a:pt x="372618" y="46862"/>
                </a:lnTo>
                <a:lnTo>
                  <a:pt x="93725" y="46862"/>
                </a:lnTo>
                <a:lnTo>
                  <a:pt x="93725" y="0"/>
                </a:lnTo>
                <a:lnTo>
                  <a:pt x="0" y="93725"/>
                </a:lnTo>
                <a:lnTo>
                  <a:pt x="93725" y="187451"/>
                </a:lnTo>
                <a:lnTo>
                  <a:pt x="93725" y="140588"/>
                </a:lnTo>
                <a:lnTo>
                  <a:pt x="372618" y="140588"/>
                </a:lnTo>
                <a:lnTo>
                  <a:pt x="372618" y="187451"/>
                </a:lnTo>
                <a:lnTo>
                  <a:pt x="466344" y="93725"/>
                </a:lnTo>
                <a:lnTo>
                  <a:pt x="372618" y="0"/>
                </a:lnTo>
                <a:close/>
              </a:path>
            </a:pathLst>
          </a:custGeom>
          <a:solidFill>
            <a:srgbClr val="A6A6A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nvGrpSpPr>
          <p:cNvPr id="36" name="object 36"/>
          <p:cNvGrpSpPr/>
          <p:nvPr/>
        </p:nvGrpSpPr>
        <p:grpSpPr>
          <a:xfrm>
            <a:off x="6018021" y="1895601"/>
            <a:ext cx="1207770" cy="469900"/>
            <a:chOff x="6018021" y="1895601"/>
            <a:chExt cx="1207770" cy="469900"/>
          </a:xfrm>
        </p:grpSpPr>
        <p:sp>
          <p:nvSpPr>
            <p:cNvPr id="37" name="object 37"/>
            <p:cNvSpPr/>
            <p:nvPr/>
          </p:nvSpPr>
          <p:spPr>
            <a:xfrm>
              <a:off x="6024371" y="1901951"/>
              <a:ext cx="1195070" cy="457200"/>
            </a:xfrm>
            <a:custGeom>
              <a:avLst/>
              <a:gdLst/>
              <a:ahLst/>
              <a:cxnLst/>
              <a:rect l="l" t="t" r="r" b="b"/>
              <a:pathLst>
                <a:path w="1195070" h="457200">
                  <a:moveTo>
                    <a:pt x="1118616" y="0"/>
                  </a:moveTo>
                  <a:lnTo>
                    <a:pt x="76200" y="0"/>
                  </a:lnTo>
                  <a:lnTo>
                    <a:pt x="46559" y="5994"/>
                  </a:lnTo>
                  <a:lnTo>
                    <a:pt x="22336" y="22336"/>
                  </a:lnTo>
                  <a:lnTo>
                    <a:pt x="5994" y="46559"/>
                  </a:lnTo>
                  <a:lnTo>
                    <a:pt x="0" y="76200"/>
                  </a:lnTo>
                  <a:lnTo>
                    <a:pt x="0" y="381000"/>
                  </a:lnTo>
                  <a:lnTo>
                    <a:pt x="5994" y="410640"/>
                  </a:lnTo>
                  <a:lnTo>
                    <a:pt x="22336" y="434863"/>
                  </a:lnTo>
                  <a:lnTo>
                    <a:pt x="46559" y="451205"/>
                  </a:lnTo>
                  <a:lnTo>
                    <a:pt x="76200" y="457200"/>
                  </a:lnTo>
                  <a:lnTo>
                    <a:pt x="1118616" y="457200"/>
                  </a:lnTo>
                  <a:lnTo>
                    <a:pt x="1148256" y="451205"/>
                  </a:lnTo>
                  <a:lnTo>
                    <a:pt x="1172479" y="434863"/>
                  </a:lnTo>
                  <a:lnTo>
                    <a:pt x="1188821" y="410640"/>
                  </a:lnTo>
                  <a:lnTo>
                    <a:pt x="1194816" y="381000"/>
                  </a:lnTo>
                  <a:lnTo>
                    <a:pt x="1194816" y="76200"/>
                  </a:lnTo>
                  <a:lnTo>
                    <a:pt x="1188821" y="46559"/>
                  </a:lnTo>
                  <a:lnTo>
                    <a:pt x="1172479" y="22336"/>
                  </a:lnTo>
                  <a:lnTo>
                    <a:pt x="1148256" y="5994"/>
                  </a:lnTo>
                  <a:lnTo>
                    <a:pt x="1118616" y="0"/>
                  </a:lnTo>
                  <a:close/>
                </a:path>
              </a:pathLst>
            </a:custGeom>
            <a:solidFill>
              <a:srgbClr val="F1F1F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38" name="object 38"/>
            <p:cNvSpPr/>
            <p:nvPr/>
          </p:nvSpPr>
          <p:spPr>
            <a:xfrm>
              <a:off x="6024371" y="1901951"/>
              <a:ext cx="1195070" cy="457200"/>
            </a:xfrm>
            <a:custGeom>
              <a:avLst/>
              <a:gdLst/>
              <a:ahLst/>
              <a:cxnLst/>
              <a:rect l="l" t="t" r="r" b="b"/>
              <a:pathLst>
                <a:path w="1195070" h="457200">
                  <a:moveTo>
                    <a:pt x="0" y="76200"/>
                  </a:moveTo>
                  <a:lnTo>
                    <a:pt x="5994" y="46559"/>
                  </a:lnTo>
                  <a:lnTo>
                    <a:pt x="22336" y="22336"/>
                  </a:lnTo>
                  <a:lnTo>
                    <a:pt x="46559" y="5994"/>
                  </a:lnTo>
                  <a:lnTo>
                    <a:pt x="76200" y="0"/>
                  </a:lnTo>
                  <a:lnTo>
                    <a:pt x="1118616" y="0"/>
                  </a:lnTo>
                  <a:lnTo>
                    <a:pt x="1148256" y="5994"/>
                  </a:lnTo>
                  <a:lnTo>
                    <a:pt x="1172479" y="22336"/>
                  </a:lnTo>
                  <a:lnTo>
                    <a:pt x="1188821" y="46559"/>
                  </a:lnTo>
                  <a:lnTo>
                    <a:pt x="1194816" y="76200"/>
                  </a:lnTo>
                  <a:lnTo>
                    <a:pt x="1194816" y="381000"/>
                  </a:lnTo>
                  <a:lnTo>
                    <a:pt x="1188821" y="410640"/>
                  </a:lnTo>
                  <a:lnTo>
                    <a:pt x="1172479" y="434863"/>
                  </a:lnTo>
                  <a:lnTo>
                    <a:pt x="1148256" y="451205"/>
                  </a:lnTo>
                  <a:lnTo>
                    <a:pt x="1118616" y="457200"/>
                  </a:lnTo>
                  <a:lnTo>
                    <a:pt x="76200" y="457200"/>
                  </a:lnTo>
                  <a:lnTo>
                    <a:pt x="46559" y="451205"/>
                  </a:lnTo>
                  <a:lnTo>
                    <a:pt x="22336" y="434863"/>
                  </a:lnTo>
                  <a:lnTo>
                    <a:pt x="5994" y="410640"/>
                  </a:lnTo>
                  <a:lnTo>
                    <a:pt x="0" y="381000"/>
                  </a:lnTo>
                  <a:lnTo>
                    <a:pt x="0" y="76200"/>
                  </a:lnTo>
                  <a:close/>
                </a:path>
              </a:pathLst>
            </a:custGeom>
            <a:ln w="12700">
              <a:solidFill>
                <a:srgbClr val="25252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39" name="object 39"/>
          <p:cNvSpPr txBox="1"/>
          <p:nvPr/>
        </p:nvSpPr>
        <p:spPr>
          <a:xfrm>
            <a:off x="6252209" y="1930146"/>
            <a:ext cx="739775" cy="391160"/>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0" normalizeH="0" baseline="0" noProof="0" dirty="0">
                <a:ln>
                  <a:noFill/>
                </a:ln>
                <a:solidFill>
                  <a:srgbClr val="252525"/>
                </a:solidFill>
                <a:effectLst/>
                <a:uLnTx/>
                <a:uFillTx/>
                <a:latin typeface="微软雅黑"/>
                <a:ea typeface="+mn-ea"/>
                <a:cs typeface="微软雅黑"/>
              </a:rPr>
              <a:t>PP</a:t>
            </a:r>
            <a:r>
              <a:rPr kumimoji="0" sz="1200" b="1" i="0" u="none" strike="noStrike" kern="1200" cap="none" spc="-10" normalizeH="0" baseline="0" noProof="0" dirty="0">
                <a:ln>
                  <a:noFill/>
                </a:ln>
                <a:solidFill>
                  <a:srgbClr val="252525"/>
                </a:solidFill>
                <a:effectLst/>
                <a:uLnTx/>
                <a:uFillTx/>
                <a:latin typeface="微软雅黑"/>
                <a:ea typeface="+mn-ea"/>
                <a:cs typeface="微软雅黑"/>
              </a:rPr>
              <a:t> </a:t>
            </a:r>
            <a:r>
              <a:rPr kumimoji="0" sz="1200" b="1" i="0" u="none" strike="noStrike" kern="1200" cap="none" spc="-50" normalizeH="0" baseline="0" noProof="0" dirty="0">
                <a:ln>
                  <a:noFill/>
                </a:ln>
                <a:solidFill>
                  <a:srgbClr val="252525"/>
                </a:solidFill>
                <a:effectLst/>
                <a:uLnTx/>
                <a:uFillTx/>
                <a:latin typeface="微软雅黑"/>
                <a:ea typeface="+mn-ea"/>
                <a:cs typeface="微软雅黑"/>
              </a:rPr>
              <a:t>1</a:t>
            </a:r>
            <a:endParaRPr kumimoji="0" sz="1200" b="0" i="0" u="none" strike="noStrike" kern="1200" cap="none" spc="0" normalizeH="0" baseline="0" noProof="0">
              <a:ln>
                <a:noFill/>
              </a:ln>
              <a:solidFill>
                <a:prstClr val="black"/>
              </a:solidFill>
              <a:effectLst/>
              <a:uLnTx/>
              <a:uFillTx/>
              <a:latin typeface="微软雅黑"/>
              <a:ea typeface="+mn-ea"/>
              <a:cs typeface="微软雅黑"/>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1200" b="1" i="0" u="none" strike="noStrike" kern="1200" cap="none" spc="0" normalizeH="0" baseline="0" noProof="0" dirty="0">
                <a:ln>
                  <a:noFill/>
                </a:ln>
                <a:solidFill>
                  <a:srgbClr val="252525"/>
                </a:solidFill>
                <a:effectLst/>
                <a:uLnTx/>
                <a:uFillTx/>
                <a:latin typeface="微软雅黑"/>
                <a:ea typeface="+mn-ea"/>
                <a:cs typeface="微软雅黑"/>
              </a:rPr>
              <a:t>Layer</a:t>
            </a:r>
            <a:r>
              <a:rPr kumimoji="0" sz="1200" b="1" i="0" u="none" strike="noStrike" kern="1200" cap="none" spc="5" normalizeH="0" baseline="0" noProof="0" dirty="0">
                <a:ln>
                  <a:noFill/>
                </a:ln>
                <a:solidFill>
                  <a:srgbClr val="252525"/>
                </a:solidFill>
                <a:effectLst/>
                <a:uLnTx/>
                <a:uFillTx/>
                <a:latin typeface="微软雅黑"/>
                <a:ea typeface="+mn-ea"/>
                <a:cs typeface="微软雅黑"/>
              </a:rPr>
              <a:t> </a:t>
            </a:r>
            <a:r>
              <a:rPr kumimoji="0" sz="1200" b="1" i="0" u="none" strike="noStrike" kern="1200" cap="none" spc="0" normalizeH="0" baseline="0" noProof="0" dirty="0">
                <a:ln>
                  <a:noFill/>
                </a:ln>
                <a:solidFill>
                  <a:srgbClr val="252525"/>
                </a:solidFill>
                <a:effectLst/>
                <a:uLnTx/>
                <a:uFillTx/>
                <a:latin typeface="微软雅黑"/>
                <a:ea typeface="+mn-ea"/>
                <a:cs typeface="微软雅黑"/>
              </a:rPr>
              <a:t>4-</a:t>
            </a:r>
            <a:r>
              <a:rPr kumimoji="0" sz="1200" b="1" i="0" u="none" strike="noStrike" kern="1200" cap="none" spc="-50" normalizeH="0" baseline="0" noProof="0" dirty="0">
                <a:ln>
                  <a:noFill/>
                </a:ln>
                <a:solidFill>
                  <a:srgbClr val="252525"/>
                </a:solidFill>
                <a:effectLst/>
                <a:uLnTx/>
                <a:uFillTx/>
                <a:latin typeface="微软雅黑"/>
                <a:ea typeface="+mn-ea"/>
                <a:cs typeface="微软雅黑"/>
              </a:rPr>
              <a:t>7</a:t>
            </a:r>
            <a:endParaRPr kumimoji="0" sz="12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40" name="object 40"/>
          <p:cNvGrpSpPr/>
          <p:nvPr/>
        </p:nvGrpSpPr>
        <p:grpSpPr>
          <a:xfrm>
            <a:off x="7948930" y="1895601"/>
            <a:ext cx="1206500" cy="469900"/>
            <a:chOff x="7948930" y="1895601"/>
            <a:chExt cx="1206500" cy="469900"/>
          </a:xfrm>
        </p:grpSpPr>
        <p:sp>
          <p:nvSpPr>
            <p:cNvPr id="41" name="object 41"/>
            <p:cNvSpPr/>
            <p:nvPr/>
          </p:nvSpPr>
          <p:spPr>
            <a:xfrm>
              <a:off x="7955280" y="1901951"/>
              <a:ext cx="1193800" cy="457200"/>
            </a:xfrm>
            <a:custGeom>
              <a:avLst/>
              <a:gdLst/>
              <a:ahLst/>
              <a:cxnLst/>
              <a:rect l="l" t="t" r="r" b="b"/>
              <a:pathLst>
                <a:path w="1193800" h="457200">
                  <a:moveTo>
                    <a:pt x="1117092" y="0"/>
                  </a:moveTo>
                  <a:lnTo>
                    <a:pt x="76200" y="0"/>
                  </a:lnTo>
                  <a:lnTo>
                    <a:pt x="46559" y="5994"/>
                  </a:lnTo>
                  <a:lnTo>
                    <a:pt x="22336" y="22336"/>
                  </a:lnTo>
                  <a:lnTo>
                    <a:pt x="5994" y="46559"/>
                  </a:lnTo>
                  <a:lnTo>
                    <a:pt x="0" y="76200"/>
                  </a:lnTo>
                  <a:lnTo>
                    <a:pt x="0" y="381000"/>
                  </a:lnTo>
                  <a:lnTo>
                    <a:pt x="5994" y="410640"/>
                  </a:lnTo>
                  <a:lnTo>
                    <a:pt x="22336" y="434863"/>
                  </a:lnTo>
                  <a:lnTo>
                    <a:pt x="46559" y="451205"/>
                  </a:lnTo>
                  <a:lnTo>
                    <a:pt x="76200" y="457200"/>
                  </a:lnTo>
                  <a:lnTo>
                    <a:pt x="1117092" y="457200"/>
                  </a:lnTo>
                  <a:lnTo>
                    <a:pt x="1146732" y="451205"/>
                  </a:lnTo>
                  <a:lnTo>
                    <a:pt x="1170955" y="434863"/>
                  </a:lnTo>
                  <a:lnTo>
                    <a:pt x="1187297" y="410640"/>
                  </a:lnTo>
                  <a:lnTo>
                    <a:pt x="1193292" y="381000"/>
                  </a:lnTo>
                  <a:lnTo>
                    <a:pt x="1193292" y="76200"/>
                  </a:lnTo>
                  <a:lnTo>
                    <a:pt x="1187297" y="46559"/>
                  </a:lnTo>
                  <a:lnTo>
                    <a:pt x="1170955" y="22336"/>
                  </a:lnTo>
                  <a:lnTo>
                    <a:pt x="1146732" y="5994"/>
                  </a:lnTo>
                  <a:lnTo>
                    <a:pt x="1117092" y="0"/>
                  </a:lnTo>
                  <a:close/>
                </a:path>
              </a:pathLst>
            </a:custGeom>
            <a:solidFill>
              <a:srgbClr val="F1F1F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42" name="object 42"/>
            <p:cNvSpPr/>
            <p:nvPr/>
          </p:nvSpPr>
          <p:spPr>
            <a:xfrm>
              <a:off x="7955280" y="1901951"/>
              <a:ext cx="1193800" cy="457200"/>
            </a:xfrm>
            <a:custGeom>
              <a:avLst/>
              <a:gdLst/>
              <a:ahLst/>
              <a:cxnLst/>
              <a:rect l="l" t="t" r="r" b="b"/>
              <a:pathLst>
                <a:path w="1193800" h="457200">
                  <a:moveTo>
                    <a:pt x="0" y="76200"/>
                  </a:moveTo>
                  <a:lnTo>
                    <a:pt x="5994" y="46559"/>
                  </a:lnTo>
                  <a:lnTo>
                    <a:pt x="22336" y="22336"/>
                  </a:lnTo>
                  <a:lnTo>
                    <a:pt x="46559" y="5994"/>
                  </a:lnTo>
                  <a:lnTo>
                    <a:pt x="76200" y="0"/>
                  </a:lnTo>
                  <a:lnTo>
                    <a:pt x="1117092" y="0"/>
                  </a:lnTo>
                  <a:lnTo>
                    <a:pt x="1146732" y="5994"/>
                  </a:lnTo>
                  <a:lnTo>
                    <a:pt x="1170955" y="22336"/>
                  </a:lnTo>
                  <a:lnTo>
                    <a:pt x="1187297" y="46559"/>
                  </a:lnTo>
                  <a:lnTo>
                    <a:pt x="1193292" y="76200"/>
                  </a:lnTo>
                  <a:lnTo>
                    <a:pt x="1193292" y="381000"/>
                  </a:lnTo>
                  <a:lnTo>
                    <a:pt x="1187297" y="410640"/>
                  </a:lnTo>
                  <a:lnTo>
                    <a:pt x="1170955" y="434863"/>
                  </a:lnTo>
                  <a:lnTo>
                    <a:pt x="1146732" y="451205"/>
                  </a:lnTo>
                  <a:lnTo>
                    <a:pt x="1117092" y="457200"/>
                  </a:lnTo>
                  <a:lnTo>
                    <a:pt x="76200" y="457200"/>
                  </a:lnTo>
                  <a:lnTo>
                    <a:pt x="46559" y="451205"/>
                  </a:lnTo>
                  <a:lnTo>
                    <a:pt x="22336" y="434863"/>
                  </a:lnTo>
                  <a:lnTo>
                    <a:pt x="5994" y="410640"/>
                  </a:lnTo>
                  <a:lnTo>
                    <a:pt x="0" y="381000"/>
                  </a:lnTo>
                  <a:lnTo>
                    <a:pt x="0" y="76200"/>
                  </a:lnTo>
                  <a:close/>
                </a:path>
              </a:pathLst>
            </a:custGeom>
            <a:ln w="12700">
              <a:solidFill>
                <a:srgbClr val="25252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43" name="object 43"/>
          <p:cNvSpPr txBox="1"/>
          <p:nvPr/>
        </p:nvSpPr>
        <p:spPr>
          <a:xfrm>
            <a:off x="8135493" y="1930146"/>
            <a:ext cx="835025" cy="391160"/>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0" normalizeH="0" baseline="0" noProof="0" dirty="0">
                <a:ln>
                  <a:noFill/>
                </a:ln>
                <a:solidFill>
                  <a:srgbClr val="252525"/>
                </a:solidFill>
                <a:effectLst/>
                <a:uLnTx/>
                <a:uFillTx/>
                <a:latin typeface="微软雅黑"/>
                <a:ea typeface="+mn-ea"/>
                <a:cs typeface="微软雅黑"/>
              </a:rPr>
              <a:t>PP</a:t>
            </a:r>
            <a:r>
              <a:rPr kumimoji="0" sz="1200" b="1" i="0" u="none" strike="noStrike" kern="1200" cap="none" spc="-10" normalizeH="0" baseline="0" noProof="0" dirty="0">
                <a:ln>
                  <a:noFill/>
                </a:ln>
                <a:solidFill>
                  <a:srgbClr val="252525"/>
                </a:solidFill>
                <a:effectLst/>
                <a:uLnTx/>
                <a:uFillTx/>
                <a:latin typeface="微软雅黑"/>
                <a:ea typeface="+mn-ea"/>
                <a:cs typeface="微软雅黑"/>
              </a:rPr>
              <a:t> </a:t>
            </a:r>
            <a:r>
              <a:rPr kumimoji="0" sz="1200" b="1" i="0" u="none" strike="noStrike" kern="1200" cap="none" spc="-50" normalizeH="0" baseline="0" noProof="0" dirty="0">
                <a:ln>
                  <a:noFill/>
                </a:ln>
                <a:solidFill>
                  <a:srgbClr val="252525"/>
                </a:solidFill>
                <a:effectLst/>
                <a:uLnTx/>
                <a:uFillTx/>
                <a:latin typeface="微软雅黑"/>
                <a:ea typeface="+mn-ea"/>
                <a:cs typeface="微软雅黑"/>
              </a:rPr>
              <a:t>2</a:t>
            </a:r>
            <a:endParaRPr kumimoji="0" sz="1200" b="0" i="0" u="none" strike="noStrike" kern="1200" cap="none" spc="0" normalizeH="0" baseline="0" noProof="0">
              <a:ln>
                <a:noFill/>
              </a:ln>
              <a:solidFill>
                <a:prstClr val="black"/>
              </a:solidFill>
              <a:effectLst/>
              <a:uLnTx/>
              <a:uFillTx/>
              <a:latin typeface="微软雅黑"/>
              <a:ea typeface="+mn-ea"/>
              <a:cs typeface="微软雅黑"/>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1200" b="1" i="0" u="none" strike="noStrike" kern="1200" cap="none" spc="0" normalizeH="0" baseline="0" noProof="0" dirty="0">
                <a:ln>
                  <a:noFill/>
                </a:ln>
                <a:solidFill>
                  <a:srgbClr val="252525"/>
                </a:solidFill>
                <a:effectLst/>
                <a:uLnTx/>
                <a:uFillTx/>
                <a:latin typeface="微软雅黑"/>
                <a:ea typeface="+mn-ea"/>
                <a:cs typeface="微软雅黑"/>
              </a:rPr>
              <a:t>Layer</a:t>
            </a:r>
            <a:r>
              <a:rPr kumimoji="0" sz="1200" b="1" i="0" u="none" strike="noStrike" kern="1200" cap="none" spc="5" normalizeH="0" baseline="0" noProof="0" dirty="0">
                <a:ln>
                  <a:noFill/>
                </a:ln>
                <a:solidFill>
                  <a:srgbClr val="252525"/>
                </a:solidFill>
                <a:effectLst/>
                <a:uLnTx/>
                <a:uFillTx/>
                <a:latin typeface="微软雅黑"/>
                <a:ea typeface="+mn-ea"/>
                <a:cs typeface="微软雅黑"/>
              </a:rPr>
              <a:t> </a:t>
            </a:r>
            <a:r>
              <a:rPr kumimoji="0" sz="1200" b="1" i="0" u="none" strike="noStrike" kern="1200" cap="none" spc="0" normalizeH="0" baseline="0" noProof="0" dirty="0">
                <a:ln>
                  <a:noFill/>
                </a:ln>
                <a:solidFill>
                  <a:srgbClr val="252525"/>
                </a:solidFill>
                <a:effectLst/>
                <a:uLnTx/>
                <a:uFillTx/>
                <a:latin typeface="微软雅黑"/>
                <a:ea typeface="+mn-ea"/>
                <a:cs typeface="微软雅黑"/>
              </a:rPr>
              <a:t>8-</a:t>
            </a:r>
            <a:r>
              <a:rPr kumimoji="0" sz="1200" b="1" i="0" u="none" strike="noStrike" kern="1200" cap="none" spc="-25" normalizeH="0" baseline="0" noProof="0" dirty="0">
                <a:ln>
                  <a:noFill/>
                </a:ln>
                <a:solidFill>
                  <a:srgbClr val="252525"/>
                </a:solidFill>
                <a:effectLst/>
                <a:uLnTx/>
                <a:uFillTx/>
                <a:latin typeface="微软雅黑"/>
                <a:ea typeface="+mn-ea"/>
                <a:cs typeface="微软雅黑"/>
              </a:rPr>
              <a:t>11</a:t>
            </a:r>
            <a:endParaRPr kumimoji="0" sz="12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44" name="object 44"/>
          <p:cNvSpPr/>
          <p:nvPr/>
        </p:nvSpPr>
        <p:spPr>
          <a:xfrm>
            <a:off x="6508495" y="1637283"/>
            <a:ext cx="252095" cy="252095"/>
          </a:xfrm>
          <a:custGeom>
            <a:avLst/>
            <a:gdLst/>
            <a:ahLst/>
            <a:cxnLst/>
            <a:rect l="l" t="t" r="r" b="b"/>
            <a:pathLst>
              <a:path w="252095" h="252094">
                <a:moveTo>
                  <a:pt x="125602" y="0"/>
                </a:moveTo>
                <a:lnTo>
                  <a:pt x="0" y="127253"/>
                </a:lnTo>
                <a:lnTo>
                  <a:pt x="125856" y="251587"/>
                </a:lnTo>
                <a:lnTo>
                  <a:pt x="251586" y="124332"/>
                </a:lnTo>
                <a:lnTo>
                  <a:pt x="125602" y="0"/>
                </a:lnTo>
                <a:close/>
              </a:path>
            </a:pathLst>
          </a:custGeom>
          <a:solidFill>
            <a:srgbClr val="FFC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45" name="object 45"/>
          <p:cNvSpPr/>
          <p:nvPr/>
        </p:nvSpPr>
        <p:spPr>
          <a:xfrm>
            <a:off x="8426195" y="1651000"/>
            <a:ext cx="252095" cy="252095"/>
          </a:xfrm>
          <a:custGeom>
            <a:avLst/>
            <a:gdLst/>
            <a:ahLst/>
            <a:cxnLst/>
            <a:rect l="l" t="t" r="r" b="b"/>
            <a:pathLst>
              <a:path w="252095" h="252094">
                <a:moveTo>
                  <a:pt x="125602" y="0"/>
                </a:moveTo>
                <a:lnTo>
                  <a:pt x="0" y="127253"/>
                </a:lnTo>
                <a:lnTo>
                  <a:pt x="125856" y="251587"/>
                </a:lnTo>
                <a:lnTo>
                  <a:pt x="251586" y="124333"/>
                </a:lnTo>
                <a:lnTo>
                  <a:pt x="125602" y="0"/>
                </a:lnTo>
                <a:close/>
              </a:path>
            </a:pathLst>
          </a:custGeom>
          <a:solidFill>
            <a:srgbClr val="FFC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46" name="object 46"/>
          <p:cNvSpPr/>
          <p:nvPr/>
        </p:nvSpPr>
        <p:spPr>
          <a:xfrm>
            <a:off x="4590796" y="1651000"/>
            <a:ext cx="252095" cy="252095"/>
          </a:xfrm>
          <a:custGeom>
            <a:avLst/>
            <a:gdLst/>
            <a:ahLst/>
            <a:cxnLst/>
            <a:rect l="l" t="t" r="r" b="b"/>
            <a:pathLst>
              <a:path w="252095" h="252094">
                <a:moveTo>
                  <a:pt x="125602" y="0"/>
                </a:moveTo>
                <a:lnTo>
                  <a:pt x="0" y="127253"/>
                </a:lnTo>
                <a:lnTo>
                  <a:pt x="125856" y="251587"/>
                </a:lnTo>
                <a:lnTo>
                  <a:pt x="251587" y="124333"/>
                </a:lnTo>
                <a:lnTo>
                  <a:pt x="125602" y="0"/>
                </a:lnTo>
                <a:close/>
              </a:path>
            </a:pathLst>
          </a:custGeom>
          <a:solidFill>
            <a:srgbClr val="FFC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47" name="object 47"/>
          <p:cNvSpPr/>
          <p:nvPr/>
        </p:nvSpPr>
        <p:spPr>
          <a:xfrm>
            <a:off x="3331464" y="2435732"/>
            <a:ext cx="4584700" cy="1973580"/>
          </a:xfrm>
          <a:custGeom>
            <a:avLst/>
            <a:gdLst/>
            <a:ahLst/>
            <a:cxnLst/>
            <a:rect l="l" t="t" r="r" b="b"/>
            <a:pathLst>
              <a:path w="4584700" h="1973579">
                <a:moveTo>
                  <a:pt x="1395730" y="0"/>
                </a:moveTo>
                <a:lnTo>
                  <a:pt x="764032" y="203834"/>
                </a:lnTo>
                <a:lnTo>
                  <a:pt x="0" y="203834"/>
                </a:lnTo>
                <a:lnTo>
                  <a:pt x="0" y="1973198"/>
                </a:lnTo>
                <a:lnTo>
                  <a:pt x="4584192" y="1973198"/>
                </a:lnTo>
                <a:lnTo>
                  <a:pt x="4584192" y="203834"/>
                </a:lnTo>
                <a:lnTo>
                  <a:pt x="1910080" y="203834"/>
                </a:lnTo>
                <a:lnTo>
                  <a:pt x="1395730" y="0"/>
                </a:lnTo>
                <a:close/>
              </a:path>
            </a:pathLst>
          </a:custGeom>
          <a:solidFill>
            <a:srgbClr val="D9D9D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aphicFrame>
        <p:nvGraphicFramePr>
          <p:cNvPr id="48" name="object 48"/>
          <p:cNvGraphicFramePr>
            <a:graphicFrameLocks noGrp="1"/>
          </p:cNvGraphicFramePr>
          <p:nvPr/>
        </p:nvGraphicFramePr>
        <p:xfrm>
          <a:off x="3960876" y="2930651"/>
          <a:ext cx="3212463" cy="1200150"/>
        </p:xfrm>
        <a:graphic>
          <a:graphicData uri="http://schemas.openxmlformats.org/drawingml/2006/table">
            <a:tbl>
              <a:tblPr firstRow="1" bandRow="1">
                <a:tableStyleId>{2D5ABB26-0587-4C30-8999-92F81FD0307C}</a:tableStyleId>
              </a:tblPr>
              <a:tblGrid>
                <a:gridCol w="405130">
                  <a:extLst>
                    <a:ext uri="{9D8B030D-6E8A-4147-A177-3AD203B41FA5}">
                      <a16:colId xmlns:a16="http://schemas.microsoft.com/office/drawing/2014/main" val="20000"/>
                    </a:ext>
                  </a:extLst>
                </a:gridCol>
                <a:gridCol w="403860">
                  <a:extLst>
                    <a:ext uri="{9D8B030D-6E8A-4147-A177-3AD203B41FA5}">
                      <a16:colId xmlns:a16="http://schemas.microsoft.com/office/drawing/2014/main" val="20001"/>
                    </a:ext>
                  </a:extLst>
                </a:gridCol>
                <a:gridCol w="403859">
                  <a:extLst>
                    <a:ext uri="{9D8B030D-6E8A-4147-A177-3AD203B41FA5}">
                      <a16:colId xmlns:a16="http://schemas.microsoft.com/office/drawing/2014/main" val="20002"/>
                    </a:ext>
                  </a:extLst>
                </a:gridCol>
                <a:gridCol w="403859">
                  <a:extLst>
                    <a:ext uri="{9D8B030D-6E8A-4147-A177-3AD203B41FA5}">
                      <a16:colId xmlns:a16="http://schemas.microsoft.com/office/drawing/2014/main" val="20003"/>
                    </a:ext>
                  </a:extLst>
                </a:gridCol>
                <a:gridCol w="384175">
                  <a:extLst>
                    <a:ext uri="{9D8B030D-6E8A-4147-A177-3AD203B41FA5}">
                      <a16:colId xmlns:a16="http://schemas.microsoft.com/office/drawing/2014/main" val="20004"/>
                    </a:ext>
                  </a:extLst>
                </a:gridCol>
                <a:gridCol w="403860">
                  <a:extLst>
                    <a:ext uri="{9D8B030D-6E8A-4147-A177-3AD203B41FA5}">
                      <a16:colId xmlns:a16="http://schemas.microsoft.com/office/drawing/2014/main" val="20005"/>
                    </a:ext>
                  </a:extLst>
                </a:gridCol>
                <a:gridCol w="403860">
                  <a:extLst>
                    <a:ext uri="{9D8B030D-6E8A-4147-A177-3AD203B41FA5}">
                      <a16:colId xmlns:a16="http://schemas.microsoft.com/office/drawing/2014/main" val="20006"/>
                    </a:ext>
                  </a:extLst>
                </a:gridCol>
                <a:gridCol w="403860">
                  <a:extLst>
                    <a:ext uri="{9D8B030D-6E8A-4147-A177-3AD203B41FA5}">
                      <a16:colId xmlns:a16="http://schemas.microsoft.com/office/drawing/2014/main" val="20007"/>
                    </a:ext>
                  </a:extLst>
                </a:gridCol>
              </a:tblGrid>
              <a:tr h="290195">
                <a:tc>
                  <a:txBody>
                    <a:bodyPr/>
                    <a:lstStyle/>
                    <a:p>
                      <a:pPr>
                        <a:lnSpc>
                          <a:spcPct val="100000"/>
                        </a:lnSpc>
                      </a:pPr>
                      <a:endParaRPr sz="1200">
                        <a:latin typeface="Times New Roman"/>
                        <a:cs typeface="Times New Roman"/>
                      </a:endParaRPr>
                    </a:p>
                  </a:txBody>
                  <a:tcPr marL="0" marR="0" marT="0" marB="0">
                    <a:lnB w="38100">
                      <a:solidFill>
                        <a:srgbClr val="FFFFFF"/>
                      </a:solidFill>
                      <a:prstDash val="solid"/>
                    </a:lnB>
                    <a:solidFill>
                      <a:srgbClr val="4495C7"/>
                    </a:solidFill>
                  </a:tcPr>
                </a:tc>
                <a:tc>
                  <a:txBody>
                    <a:bodyPr/>
                    <a:lstStyle/>
                    <a:p>
                      <a:pPr>
                        <a:lnSpc>
                          <a:spcPct val="100000"/>
                        </a:lnSpc>
                      </a:pPr>
                      <a:endParaRPr sz="1200">
                        <a:latin typeface="Times New Roman"/>
                        <a:cs typeface="Times New Roman"/>
                      </a:endParaRPr>
                    </a:p>
                  </a:txBody>
                  <a:tcPr marL="0" marR="0" marT="0" marB="0">
                    <a:lnB w="38100">
                      <a:solidFill>
                        <a:srgbClr val="FFFFFF"/>
                      </a:solidFill>
                      <a:prstDash val="solid"/>
                    </a:lnB>
                    <a:solidFill>
                      <a:srgbClr val="CF7A0E"/>
                    </a:solidFill>
                  </a:tcPr>
                </a:tc>
                <a:tc>
                  <a:txBody>
                    <a:bodyPr/>
                    <a:lstStyle/>
                    <a:p>
                      <a:pPr>
                        <a:lnSpc>
                          <a:spcPct val="100000"/>
                        </a:lnSpc>
                      </a:pPr>
                      <a:endParaRPr sz="1200">
                        <a:latin typeface="Times New Roman"/>
                        <a:cs typeface="Times New Roman"/>
                      </a:endParaRPr>
                    </a:p>
                  </a:txBody>
                  <a:tcPr marL="0" marR="0" marT="0" marB="0">
                    <a:lnB w="38100">
                      <a:solidFill>
                        <a:srgbClr val="FFFFFF"/>
                      </a:solidFill>
                      <a:prstDash val="solid"/>
                    </a:lnB>
                    <a:solidFill>
                      <a:srgbClr val="6DACA7"/>
                    </a:solidFill>
                  </a:tcPr>
                </a:tc>
                <a:tc>
                  <a:txBody>
                    <a:bodyPr/>
                    <a:lstStyle/>
                    <a:p>
                      <a:pPr>
                        <a:lnSpc>
                          <a:spcPct val="100000"/>
                        </a:lnSpc>
                      </a:pPr>
                      <a:endParaRPr sz="1200">
                        <a:latin typeface="Times New Roman"/>
                        <a:cs typeface="Times New Roman"/>
                      </a:endParaRPr>
                    </a:p>
                  </a:txBody>
                  <a:tcPr marL="0" marR="0" marT="0" marB="0">
                    <a:lnB w="38100">
                      <a:solidFill>
                        <a:srgbClr val="FFFFFF"/>
                      </a:solidFill>
                      <a:prstDash val="solid"/>
                    </a:lnB>
                    <a:solidFill>
                      <a:srgbClr val="F7C0C0"/>
                    </a:solidFill>
                  </a:tcPr>
                </a:tc>
                <a:tc>
                  <a:txBody>
                    <a:bodyPr/>
                    <a:lstStyle/>
                    <a:p>
                      <a:pPr>
                        <a:lnSpc>
                          <a:spcPct val="100000"/>
                        </a:lnSpc>
                      </a:pPr>
                      <a:endParaRPr sz="1200">
                        <a:latin typeface="Times New Roman"/>
                        <a:cs typeface="Times New Roman"/>
                      </a:endParaRPr>
                    </a:p>
                  </a:txBody>
                  <a:tcPr marL="0" marR="0" marT="0" marB="0">
                    <a:lnB w="38100">
                      <a:solidFill>
                        <a:srgbClr val="FFFFFF"/>
                      </a:solidFill>
                      <a:prstDash val="solid"/>
                    </a:lnB>
                    <a:solidFill>
                      <a:srgbClr val="49ACC5"/>
                    </a:solidFill>
                  </a:tcPr>
                </a:tc>
                <a:tc>
                  <a:txBody>
                    <a:bodyPr/>
                    <a:lstStyle/>
                    <a:p>
                      <a:pPr>
                        <a:lnSpc>
                          <a:spcPct val="100000"/>
                        </a:lnSpc>
                      </a:pPr>
                      <a:endParaRPr sz="1200">
                        <a:latin typeface="Times New Roman"/>
                        <a:cs typeface="Times New Roman"/>
                      </a:endParaRPr>
                    </a:p>
                  </a:txBody>
                  <a:tcPr marL="0" marR="0" marT="0" marB="0">
                    <a:lnB w="38100">
                      <a:solidFill>
                        <a:srgbClr val="FFFFFF"/>
                      </a:solidFill>
                      <a:prstDash val="solid"/>
                    </a:lnB>
                    <a:solidFill>
                      <a:srgbClr val="F59D55"/>
                    </a:solidFill>
                  </a:tcPr>
                </a:tc>
                <a:tc>
                  <a:txBody>
                    <a:bodyPr/>
                    <a:lstStyle/>
                    <a:p>
                      <a:pPr>
                        <a:lnSpc>
                          <a:spcPct val="100000"/>
                        </a:lnSpc>
                      </a:pPr>
                      <a:endParaRPr sz="1200">
                        <a:latin typeface="Times New Roman"/>
                        <a:cs typeface="Times New Roman"/>
                      </a:endParaRPr>
                    </a:p>
                  </a:txBody>
                  <a:tcPr marL="0" marR="0" marT="0" marB="0">
                    <a:lnB w="38100">
                      <a:solidFill>
                        <a:srgbClr val="FFFFFF"/>
                      </a:solidFill>
                      <a:prstDash val="solid"/>
                    </a:lnB>
                    <a:solidFill>
                      <a:srgbClr val="9FBE61"/>
                    </a:solidFill>
                  </a:tcPr>
                </a:tc>
                <a:tc>
                  <a:txBody>
                    <a:bodyPr/>
                    <a:lstStyle/>
                    <a:p>
                      <a:pPr>
                        <a:lnSpc>
                          <a:spcPct val="100000"/>
                        </a:lnSpc>
                      </a:pPr>
                      <a:endParaRPr sz="1200">
                        <a:latin typeface="Times New Roman"/>
                        <a:cs typeface="Times New Roman"/>
                      </a:endParaRPr>
                    </a:p>
                  </a:txBody>
                  <a:tcPr marL="0" marR="0" marT="0" marB="0">
                    <a:lnB w="38100">
                      <a:solidFill>
                        <a:srgbClr val="FFFFFF"/>
                      </a:solidFill>
                      <a:prstDash val="solid"/>
                    </a:lnB>
                    <a:solidFill>
                      <a:srgbClr val="AB9BC0"/>
                    </a:solidFill>
                  </a:tcPr>
                </a:tc>
                <a:extLst>
                  <a:ext uri="{0D108BD9-81ED-4DB2-BD59-A6C34878D82A}">
                    <a16:rowId xmlns:a16="http://schemas.microsoft.com/office/drawing/2014/main" val="10000"/>
                  </a:ext>
                </a:extLst>
              </a:tr>
              <a:tr h="309880">
                <a:tc>
                  <a:txBody>
                    <a:bodyPr/>
                    <a:lstStyle/>
                    <a:p>
                      <a:pPr>
                        <a:lnSpc>
                          <a:spcPct val="100000"/>
                        </a:lnSpc>
                      </a:pPr>
                      <a:endParaRPr sz="1200">
                        <a:latin typeface="Times New Roman"/>
                        <a:cs typeface="Times New Roman"/>
                      </a:endParaRPr>
                    </a:p>
                  </a:txBody>
                  <a:tcPr marL="0" marR="0" marT="0" marB="0">
                    <a:lnT w="38100">
                      <a:solidFill>
                        <a:srgbClr val="FFFFFF"/>
                      </a:solidFill>
                      <a:prstDash val="solid"/>
                    </a:lnT>
                    <a:lnB w="57150">
                      <a:solidFill>
                        <a:srgbClr val="FFFFFF"/>
                      </a:solidFill>
                      <a:prstDash val="solid"/>
                    </a:lnB>
                    <a:solidFill>
                      <a:srgbClr val="4495C7"/>
                    </a:solidFill>
                  </a:tcPr>
                </a:tc>
                <a:tc>
                  <a:txBody>
                    <a:bodyPr/>
                    <a:lstStyle/>
                    <a:p>
                      <a:pPr>
                        <a:lnSpc>
                          <a:spcPct val="100000"/>
                        </a:lnSpc>
                      </a:pPr>
                      <a:endParaRPr sz="1200">
                        <a:latin typeface="Times New Roman"/>
                        <a:cs typeface="Times New Roman"/>
                      </a:endParaRPr>
                    </a:p>
                  </a:txBody>
                  <a:tcPr marL="0" marR="0" marT="0" marB="0">
                    <a:lnT w="38100">
                      <a:solidFill>
                        <a:srgbClr val="FFFFFF"/>
                      </a:solidFill>
                      <a:prstDash val="solid"/>
                    </a:lnT>
                    <a:lnB w="57150">
                      <a:solidFill>
                        <a:srgbClr val="FFFFFF"/>
                      </a:solidFill>
                      <a:prstDash val="solid"/>
                    </a:lnB>
                    <a:solidFill>
                      <a:srgbClr val="CF7A0E"/>
                    </a:solidFill>
                  </a:tcPr>
                </a:tc>
                <a:tc>
                  <a:txBody>
                    <a:bodyPr/>
                    <a:lstStyle/>
                    <a:p>
                      <a:pPr>
                        <a:lnSpc>
                          <a:spcPct val="100000"/>
                        </a:lnSpc>
                      </a:pPr>
                      <a:endParaRPr sz="1200">
                        <a:latin typeface="Times New Roman"/>
                        <a:cs typeface="Times New Roman"/>
                      </a:endParaRPr>
                    </a:p>
                  </a:txBody>
                  <a:tcPr marL="0" marR="0" marT="0" marB="0">
                    <a:lnT w="38100">
                      <a:solidFill>
                        <a:srgbClr val="FFFFFF"/>
                      </a:solidFill>
                      <a:prstDash val="solid"/>
                    </a:lnT>
                    <a:lnB w="57150">
                      <a:solidFill>
                        <a:srgbClr val="FFFFFF"/>
                      </a:solidFill>
                      <a:prstDash val="solid"/>
                    </a:lnB>
                    <a:solidFill>
                      <a:srgbClr val="6DACA7"/>
                    </a:solidFill>
                  </a:tcPr>
                </a:tc>
                <a:tc>
                  <a:txBody>
                    <a:bodyPr/>
                    <a:lstStyle/>
                    <a:p>
                      <a:pPr>
                        <a:lnSpc>
                          <a:spcPct val="100000"/>
                        </a:lnSpc>
                      </a:pPr>
                      <a:endParaRPr sz="1200">
                        <a:latin typeface="Times New Roman"/>
                        <a:cs typeface="Times New Roman"/>
                      </a:endParaRPr>
                    </a:p>
                  </a:txBody>
                  <a:tcPr marL="0" marR="0" marT="0" marB="0">
                    <a:lnT w="38100">
                      <a:solidFill>
                        <a:srgbClr val="FFFFFF"/>
                      </a:solidFill>
                      <a:prstDash val="solid"/>
                    </a:lnT>
                    <a:lnB w="57150">
                      <a:solidFill>
                        <a:srgbClr val="FFFFFF"/>
                      </a:solidFill>
                      <a:prstDash val="solid"/>
                    </a:lnB>
                    <a:solidFill>
                      <a:srgbClr val="F7C0C0"/>
                    </a:solidFill>
                  </a:tcPr>
                </a:tc>
                <a:tc>
                  <a:txBody>
                    <a:bodyPr/>
                    <a:lstStyle/>
                    <a:p>
                      <a:pPr>
                        <a:lnSpc>
                          <a:spcPct val="100000"/>
                        </a:lnSpc>
                      </a:pPr>
                      <a:endParaRPr sz="1200">
                        <a:latin typeface="Times New Roman"/>
                        <a:cs typeface="Times New Roman"/>
                      </a:endParaRPr>
                    </a:p>
                  </a:txBody>
                  <a:tcPr marL="0" marR="0" marT="0" marB="0">
                    <a:lnT w="38100">
                      <a:solidFill>
                        <a:srgbClr val="FFFFFF"/>
                      </a:solidFill>
                      <a:prstDash val="solid"/>
                    </a:lnT>
                    <a:lnB w="57150">
                      <a:solidFill>
                        <a:srgbClr val="FFFFFF"/>
                      </a:solidFill>
                      <a:prstDash val="solid"/>
                    </a:lnB>
                    <a:solidFill>
                      <a:srgbClr val="49ACC5"/>
                    </a:solidFill>
                  </a:tcPr>
                </a:tc>
                <a:tc>
                  <a:txBody>
                    <a:bodyPr/>
                    <a:lstStyle/>
                    <a:p>
                      <a:pPr>
                        <a:lnSpc>
                          <a:spcPct val="100000"/>
                        </a:lnSpc>
                      </a:pPr>
                      <a:endParaRPr sz="1200">
                        <a:latin typeface="Times New Roman"/>
                        <a:cs typeface="Times New Roman"/>
                      </a:endParaRPr>
                    </a:p>
                  </a:txBody>
                  <a:tcPr marL="0" marR="0" marT="0" marB="0">
                    <a:lnT w="38100">
                      <a:solidFill>
                        <a:srgbClr val="FFFFFF"/>
                      </a:solidFill>
                      <a:prstDash val="solid"/>
                    </a:lnT>
                    <a:lnB w="57150">
                      <a:solidFill>
                        <a:srgbClr val="FFFFFF"/>
                      </a:solidFill>
                      <a:prstDash val="solid"/>
                    </a:lnB>
                    <a:solidFill>
                      <a:srgbClr val="F59D55"/>
                    </a:solidFill>
                  </a:tcPr>
                </a:tc>
                <a:tc>
                  <a:txBody>
                    <a:bodyPr/>
                    <a:lstStyle/>
                    <a:p>
                      <a:pPr>
                        <a:lnSpc>
                          <a:spcPct val="100000"/>
                        </a:lnSpc>
                      </a:pPr>
                      <a:endParaRPr sz="1200">
                        <a:latin typeface="Times New Roman"/>
                        <a:cs typeface="Times New Roman"/>
                      </a:endParaRPr>
                    </a:p>
                  </a:txBody>
                  <a:tcPr marL="0" marR="0" marT="0" marB="0">
                    <a:lnT w="38100">
                      <a:solidFill>
                        <a:srgbClr val="FFFFFF"/>
                      </a:solidFill>
                      <a:prstDash val="solid"/>
                    </a:lnT>
                    <a:lnB w="57150">
                      <a:solidFill>
                        <a:srgbClr val="FFFFFF"/>
                      </a:solidFill>
                      <a:prstDash val="solid"/>
                    </a:lnB>
                    <a:solidFill>
                      <a:srgbClr val="9FBE61"/>
                    </a:solidFill>
                  </a:tcPr>
                </a:tc>
                <a:tc>
                  <a:txBody>
                    <a:bodyPr/>
                    <a:lstStyle/>
                    <a:p>
                      <a:pPr>
                        <a:lnSpc>
                          <a:spcPct val="100000"/>
                        </a:lnSpc>
                      </a:pPr>
                      <a:endParaRPr sz="1200">
                        <a:latin typeface="Times New Roman"/>
                        <a:cs typeface="Times New Roman"/>
                      </a:endParaRPr>
                    </a:p>
                  </a:txBody>
                  <a:tcPr marL="0" marR="0" marT="0" marB="0">
                    <a:lnT w="38100">
                      <a:solidFill>
                        <a:srgbClr val="FFFFFF"/>
                      </a:solidFill>
                      <a:prstDash val="solid"/>
                    </a:lnT>
                    <a:lnB w="57150">
                      <a:solidFill>
                        <a:srgbClr val="FFFFFF"/>
                      </a:solidFill>
                      <a:prstDash val="solid"/>
                    </a:lnB>
                    <a:solidFill>
                      <a:srgbClr val="AB9BC0"/>
                    </a:solidFill>
                  </a:tcPr>
                </a:tc>
                <a:extLst>
                  <a:ext uri="{0D108BD9-81ED-4DB2-BD59-A6C34878D82A}">
                    <a16:rowId xmlns:a16="http://schemas.microsoft.com/office/drawing/2014/main" val="10001"/>
                  </a:ext>
                </a:extLst>
              </a:tr>
              <a:tr h="309880">
                <a:tc>
                  <a:txBody>
                    <a:bodyPr/>
                    <a:lstStyle/>
                    <a:p>
                      <a:pPr>
                        <a:lnSpc>
                          <a:spcPct val="100000"/>
                        </a:lnSpc>
                      </a:pPr>
                      <a:endParaRPr sz="1200">
                        <a:latin typeface="Times New Roman"/>
                        <a:cs typeface="Times New Roman"/>
                      </a:endParaRPr>
                    </a:p>
                  </a:txBody>
                  <a:tcPr marL="0" marR="0" marT="0" marB="0">
                    <a:lnT w="57150">
                      <a:solidFill>
                        <a:srgbClr val="FFFFFF"/>
                      </a:solidFill>
                      <a:prstDash val="solid"/>
                    </a:lnT>
                    <a:lnB w="38100">
                      <a:solidFill>
                        <a:srgbClr val="FFFFFF"/>
                      </a:solidFill>
                      <a:prstDash val="solid"/>
                    </a:lnB>
                    <a:solidFill>
                      <a:srgbClr val="4495C7"/>
                    </a:solidFill>
                  </a:tcPr>
                </a:tc>
                <a:tc>
                  <a:txBody>
                    <a:bodyPr/>
                    <a:lstStyle/>
                    <a:p>
                      <a:pPr>
                        <a:lnSpc>
                          <a:spcPct val="100000"/>
                        </a:lnSpc>
                      </a:pPr>
                      <a:endParaRPr sz="1200">
                        <a:latin typeface="Times New Roman"/>
                        <a:cs typeface="Times New Roman"/>
                      </a:endParaRPr>
                    </a:p>
                  </a:txBody>
                  <a:tcPr marL="0" marR="0" marT="0" marB="0">
                    <a:lnT w="57150">
                      <a:solidFill>
                        <a:srgbClr val="FFFFFF"/>
                      </a:solidFill>
                      <a:prstDash val="solid"/>
                    </a:lnT>
                    <a:lnB w="38100">
                      <a:solidFill>
                        <a:srgbClr val="FFFFFF"/>
                      </a:solidFill>
                      <a:prstDash val="solid"/>
                    </a:lnB>
                    <a:solidFill>
                      <a:srgbClr val="CF7A0E"/>
                    </a:solidFill>
                  </a:tcPr>
                </a:tc>
                <a:tc>
                  <a:txBody>
                    <a:bodyPr/>
                    <a:lstStyle/>
                    <a:p>
                      <a:pPr>
                        <a:lnSpc>
                          <a:spcPct val="100000"/>
                        </a:lnSpc>
                      </a:pPr>
                      <a:endParaRPr sz="1200">
                        <a:latin typeface="Times New Roman"/>
                        <a:cs typeface="Times New Roman"/>
                      </a:endParaRPr>
                    </a:p>
                  </a:txBody>
                  <a:tcPr marL="0" marR="0" marT="0" marB="0">
                    <a:lnT w="57150">
                      <a:solidFill>
                        <a:srgbClr val="FFFFFF"/>
                      </a:solidFill>
                      <a:prstDash val="solid"/>
                    </a:lnT>
                    <a:lnB w="38100">
                      <a:solidFill>
                        <a:srgbClr val="FFFFFF"/>
                      </a:solidFill>
                      <a:prstDash val="solid"/>
                    </a:lnB>
                    <a:solidFill>
                      <a:srgbClr val="6DACA7"/>
                    </a:solidFill>
                  </a:tcPr>
                </a:tc>
                <a:tc>
                  <a:txBody>
                    <a:bodyPr/>
                    <a:lstStyle/>
                    <a:p>
                      <a:pPr>
                        <a:lnSpc>
                          <a:spcPct val="100000"/>
                        </a:lnSpc>
                      </a:pPr>
                      <a:endParaRPr sz="1200">
                        <a:latin typeface="Times New Roman"/>
                        <a:cs typeface="Times New Roman"/>
                      </a:endParaRPr>
                    </a:p>
                  </a:txBody>
                  <a:tcPr marL="0" marR="0" marT="0" marB="0">
                    <a:lnT w="57150">
                      <a:solidFill>
                        <a:srgbClr val="FFFFFF"/>
                      </a:solidFill>
                      <a:prstDash val="solid"/>
                    </a:lnT>
                    <a:lnB w="38100">
                      <a:solidFill>
                        <a:srgbClr val="FFFFFF"/>
                      </a:solidFill>
                      <a:prstDash val="solid"/>
                    </a:lnB>
                    <a:solidFill>
                      <a:srgbClr val="F7C0C0"/>
                    </a:solidFill>
                  </a:tcPr>
                </a:tc>
                <a:tc>
                  <a:txBody>
                    <a:bodyPr/>
                    <a:lstStyle/>
                    <a:p>
                      <a:pPr>
                        <a:lnSpc>
                          <a:spcPct val="100000"/>
                        </a:lnSpc>
                      </a:pPr>
                      <a:endParaRPr sz="1200">
                        <a:latin typeface="Times New Roman"/>
                        <a:cs typeface="Times New Roman"/>
                      </a:endParaRPr>
                    </a:p>
                  </a:txBody>
                  <a:tcPr marL="0" marR="0" marT="0" marB="0">
                    <a:lnT w="57150">
                      <a:solidFill>
                        <a:srgbClr val="FFFFFF"/>
                      </a:solidFill>
                      <a:prstDash val="solid"/>
                    </a:lnT>
                    <a:lnB w="38100">
                      <a:solidFill>
                        <a:srgbClr val="FFFFFF"/>
                      </a:solidFill>
                      <a:prstDash val="solid"/>
                    </a:lnB>
                    <a:solidFill>
                      <a:srgbClr val="49ACC5"/>
                    </a:solidFill>
                  </a:tcPr>
                </a:tc>
                <a:tc>
                  <a:txBody>
                    <a:bodyPr/>
                    <a:lstStyle/>
                    <a:p>
                      <a:pPr>
                        <a:lnSpc>
                          <a:spcPct val="100000"/>
                        </a:lnSpc>
                      </a:pPr>
                      <a:endParaRPr sz="1200">
                        <a:latin typeface="Times New Roman"/>
                        <a:cs typeface="Times New Roman"/>
                      </a:endParaRPr>
                    </a:p>
                  </a:txBody>
                  <a:tcPr marL="0" marR="0" marT="0" marB="0">
                    <a:lnT w="57150">
                      <a:solidFill>
                        <a:srgbClr val="FFFFFF"/>
                      </a:solidFill>
                      <a:prstDash val="solid"/>
                    </a:lnT>
                    <a:lnB w="38100">
                      <a:solidFill>
                        <a:srgbClr val="FFFFFF"/>
                      </a:solidFill>
                      <a:prstDash val="solid"/>
                    </a:lnB>
                    <a:solidFill>
                      <a:srgbClr val="F59D55"/>
                    </a:solidFill>
                  </a:tcPr>
                </a:tc>
                <a:tc>
                  <a:txBody>
                    <a:bodyPr/>
                    <a:lstStyle/>
                    <a:p>
                      <a:pPr>
                        <a:lnSpc>
                          <a:spcPct val="100000"/>
                        </a:lnSpc>
                      </a:pPr>
                      <a:endParaRPr sz="1200">
                        <a:latin typeface="Times New Roman"/>
                        <a:cs typeface="Times New Roman"/>
                      </a:endParaRPr>
                    </a:p>
                  </a:txBody>
                  <a:tcPr marL="0" marR="0" marT="0" marB="0">
                    <a:lnT w="57150">
                      <a:solidFill>
                        <a:srgbClr val="FFFFFF"/>
                      </a:solidFill>
                      <a:prstDash val="solid"/>
                    </a:lnT>
                    <a:lnB w="38100">
                      <a:solidFill>
                        <a:srgbClr val="FFFFFF"/>
                      </a:solidFill>
                      <a:prstDash val="solid"/>
                    </a:lnB>
                    <a:solidFill>
                      <a:srgbClr val="9FBE61"/>
                    </a:solidFill>
                  </a:tcPr>
                </a:tc>
                <a:tc>
                  <a:txBody>
                    <a:bodyPr/>
                    <a:lstStyle/>
                    <a:p>
                      <a:pPr>
                        <a:lnSpc>
                          <a:spcPct val="100000"/>
                        </a:lnSpc>
                      </a:pPr>
                      <a:endParaRPr sz="1200">
                        <a:latin typeface="Times New Roman"/>
                        <a:cs typeface="Times New Roman"/>
                      </a:endParaRPr>
                    </a:p>
                  </a:txBody>
                  <a:tcPr marL="0" marR="0" marT="0" marB="0">
                    <a:lnT w="57150">
                      <a:solidFill>
                        <a:srgbClr val="FFFFFF"/>
                      </a:solidFill>
                      <a:prstDash val="solid"/>
                    </a:lnT>
                    <a:lnB w="38100">
                      <a:solidFill>
                        <a:srgbClr val="FFFFFF"/>
                      </a:solidFill>
                      <a:prstDash val="solid"/>
                    </a:lnB>
                    <a:solidFill>
                      <a:srgbClr val="AB9BC0"/>
                    </a:solidFill>
                  </a:tcPr>
                </a:tc>
                <a:extLst>
                  <a:ext uri="{0D108BD9-81ED-4DB2-BD59-A6C34878D82A}">
                    <a16:rowId xmlns:a16="http://schemas.microsoft.com/office/drawing/2014/main" val="10002"/>
                  </a:ext>
                </a:extLst>
              </a:tr>
              <a:tr h="290195">
                <a:tc>
                  <a:txBody>
                    <a:bodyPr/>
                    <a:lstStyle/>
                    <a:p>
                      <a:pPr>
                        <a:lnSpc>
                          <a:spcPct val="100000"/>
                        </a:lnSpc>
                      </a:pPr>
                      <a:endParaRPr sz="1200">
                        <a:latin typeface="Times New Roman"/>
                        <a:cs typeface="Times New Roman"/>
                      </a:endParaRPr>
                    </a:p>
                  </a:txBody>
                  <a:tcPr marL="0" marR="0" marT="0" marB="0">
                    <a:lnT w="38100">
                      <a:solidFill>
                        <a:srgbClr val="FFFFFF"/>
                      </a:solidFill>
                      <a:prstDash val="solid"/>
                    </a:lnT>
                    <a:solidFill>
                      <a:srgbClr val="4495C7"/>
                    </a:solidFill>
                  </a:tcPr>
                </a:tc>
                <a:tc>
                  <a:txBody>
                    <a:bodyPr/>
                    <a:lstStyle/>
                    <a:p>
                      <a:pPr>
                        <a:lnSpc>
                          <a:spcPct val="100000"/>
                        </a:lnSpc>
                      </a:pPr>
                      <a:endParaRPr sz="1200">
                        <a:latin typeface="Times New Roman"/>
                        <a:cs typeface="Times New Roman"/>
                      </a:endParaRPr>
                    </a:p>
                  </a:txBody>
                  <a:tcPr marL="0" marR="0" marT="0" marB="0">
                    <a:lnT w="38100">
                      <a:solidFill>
                        <a:srgbClr val="FFFFFF"/>
                      </a:solidFill>
                      <a:prstDash val="solid"/>
                    </a:lnT>
                    <a:solidFill>
                      <a:srgbClr val="CF7A0E"/>
                    </a:solidFill>
                  </a:tcPr>
                </a:tc>
                <a:tc>
                  <a:txBody>
                    <a:bodyPr/>
                    <a:lstStyle/>
                    <a:p>
                      <a:pPr>
                        <a:lnSpc>
                          <a:spcPct val="100000"/>
                        </a:lnSpc>
                      </a:pPr>
                      <a:endParaRPr sz="1200">
                        <a:latin typeface="Times New Roman"/>
                        <a:cs typeface="Times New Roman"/>
                      </a:endParaRPr>
                    </a:p>
                  </a:txBody>
                  <a:tcPr marL="0" marR="0" marT="0" marB="0">
                    <a:lnT w="38100">
                      <a:solidFill>
                        <a:srgbClr val="FFFFFF"/>
                      </a:solidFill>
                      <a:prstDash val="solid"/>
                    </a:lnT>
                    <a:solidFill>
                      <a:srgbClr val="6DACA7"/>
                    </a:solidFill>
                  </a:tcPr>
                </a:tc>
                <a:tc>
                  <a:txBody>
                    <a:bodyPr/>
                    <a:lstStyle/>
                    <a:p>
                      <a:pPr>
                        <a:lnSpc>
                          <a:spcPct val="100000"/>
                        </a:lnSpc>
                      </a:pPr>
                      <a:endParaRPr sz="1200">
                        <a:latin typeface="Times New Roman"/>
                        <a:cs typeface="Times New Roman"/>
                      </a:endParaRPr>
                    </a:p>
                  </a:txBody>
                  <a:tcPr marL="0" marR="0" marT="0" marB="0">
                    <a:lnT w="38100">
                      <a:solidFill>
                        <a:srgbClr val="FFFFFF"/>
                      </a:solidFill>
                      <a:prstDash val="solid"/>
                    </a:lnT>
                    <a:solidFill>
                      <a:srgbClr val="F7C0C0"/>
                    </a:solidFill>
                  </a:tcPr>
                </a:tc>
                <a:tc>
                  <a:txBody>
                    <a:bodyPr/>
                    <a:lstStyle/>
                    <a:p>
                      <a:pPr>
                        <a:lnSpc>
                          <a:spcPct val="100000"/>
                        </a:lnSpc>
                      </a:pPr>
                      <a:endParaRPr sz="1200">
                        <a:latin typeface="Times New Roman"/>
                        <a:cs typeface="Times New Roman"/>
                      </a:endParaRPr>
                    </a:p>
                  </a:txBody>
                  <a:tcPr marL="0" marR="0" marT="0" marB="0">
                    <a:lnT w="38100">
                      <a:solidFill>
                        <a:srgbClr val="FFFFFF"/>
                      </a:solidFill>
                      <a:prstDash val="solid"/>
                    </a:lnT>
                    <a:solidFill>
                      <a:srgbClr val="49ACC5"/>
                    </a:solidFill>
                  </a:tcPr>
                </a:tc>
                <a:tc>
                  <a:txBody>
                    <a:bodyPr/>
                    <a:lstStyle/>
                    <a:p>
                      <a:pPr>
                        <a:lnSpc>
                          <a:spcPct val="100000"/>
                        </a:lnSpc>
                      </a:pPr>
                      <a:endParaRPr sz="1200">
                        <a:latin typeface="Times New Roman"/>
                        <a:cs typeface="Times New Roman"/>
                      </a:endParaRPr>
                    </a:p>
                  </a:txBody>
                  <a:tcPr marL="0" marR="0" marT="0" marB="0">
                    <a:lnT w="38100">
                      <a:solidFill>
                        <a:srgbClr val="FFFFFF"/>
                      </a:solidFill>
                      <a:prstDash val="solid"/>
                    </a:lnT>
                    <a:solidFill>
                      <a:srgbClr val="F59D55"/>
                    </a:solidFill>
                  </a:tcPr>
                </a:tc>
                <a:tc>
                  <a:txBody>
                    <a:bodyPr/>
                    <a:lstStyle/>
                    <a:p>
                      <a:pPr>
                        <a:lnSpc>
                          <a:spcPct val="100000"/>
                        </a:lnSpc>
                      </a:pPr>
                      <a:endParaRPr sz="1200">
                        <a:latin typeface="Times New Roman"/>
                        <a:cs typeface="Times New Roman"/>
                      </a:endParaRPr>
                    </a:p>
                  </a:txBody>
                  <a:tcPr marL="0" marR="0" marT="0" marB="0">
                    <a:lnT w="38100">
                      <a:solidFill>
                        <a:srgbClr val="FFFFFF"/>
                      </a:solidFill>
                      <a:prstDash val="solid"/>
                    </a:lnT>
                    <a:solidFill>
                      <a:srgbClr val="9FBE61"/>
                    </a:solidFill>
                  </a:tcPr>
                </a:tc>
                <a:tc>
                  <a:txBody>
                    <a:bodyPr/>
                    <a:lstStyle/>
                    <a:p>
                      <a:pPr>
                        <a:lnSpc>
                          <a:spcPct val="100000"/>
                        </a:lnSpc>
                      </a:pPr>
                      <a:endParaRPr sz="1200">
                        <a:latin typeface="Times New Roman"/>
                        <a:cs typeface="Times New Roman"/>
                      </a:endParaRPr>
                    </a:p>
                  </a:txBody>
                  <a:tcPr marL="0" marR="0" marT="0" marB="0">
                    <a:lnT w="38100">
                      <a:solidFill>
                        <a:srgbClr val="FFFFFF"/>
                      </a:solidFill>
                      <a:prstDash val="solid"/>
                    </a:lnT>
                    <a:solidFill>
                      <a:srgbClr val="AB9BC0"/>
                    </a:solidFill>
                  </a:tcPr>
                </a:tc>
                <a:extLst>
                  <a:ext uri="{0D108BD9-81ED-4DB2-BD59-A6C34878D82A}">
                    <a16:rowId xmlns:a16="http://schemas.microsoft.com/office/drawing/2014/main" val="10003"/>
                  </a:ext>
                </a:extLst>
              </a:tr>
            </a:tbl>
          </a:graphicData>
        </a:graphic>
      </p:graphicFrame>
      <p:sp>
        <p:nvSpPr>
          <p:cNvPr id="49" name="object 49"/>
          <p:cNvSpPr txBox="1"/>
          <p:nvPr/>
        </p:nvSpPr>
        <p:spPr>
          <a:xfrm>
            <a:off x="5191125" y="2717673"/>
            <a:ext cx="553085" cy="17780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000" b="1" i="0" u="none" strike="noStrike" kern="1200" cap="none" spc="0" normalizeH="0" baseline="0" noProof="0" dirty="0">
                <a:ln>
                  <a:noFill/>
                </a:ln>
                <a:solidFill>
                  <a:srgbClr val="252525"/>
                </a:solidFill>
                <a:effectLst/>
                <a:uLnTx/>
                <a:uFillTx/>
                <a:latin typeface="微软雅黑"/>
                <a:ea typeface="+mn-ea"/>
                <a:cs typeface="微软雅黑"/>
              </a:rPr>
              <a:t>GPU</a:t>
            </a:r>
            <a:r>
              <a:rPr kumimoji="0" sz="1000" b="1" i="0" u="none" strike="noStrike" kern="1200" cap="none" spc="-25" normalizeH="0" baseline="0" noProof="0" dirty="0">
                <a:ln>
                  <a:noFill/>
                </a:ln>
                <a:solidFill>
                  <a:srgbClr val="252525"/>
                </a:solidFill>
                <a:effectLst/>
                <a:uLnTx/>
                <a:uFillTx/>
                <a:latin typeface="微软雅黑"/>
                <a:ea typeface="+mn-ea"/>
                <a:cs typeface="微软雅黑"/>
              </a:rPr>
              <a:t> </a:t>
            </a:r>
            <a:r>
              <a:rPr kumimoji="0" sz="1000" b="1" i="0" u="none" strike="noStrike" kern="1200" cap="none" spc="-10" normalizeH="0" baseline="0" noProof="0" dirty="0">
                <a:ln>
                  <a:noFill/>
                </a:ln>
                <a:solidFill>
                  <a:srgbClr val="252525"/>
                </a:solidFill>
                <a:effectLst/>
                <a:uLnTx/>
                <a:uFillTx/>
                <a:latin typeface="微软雅黑"/>
                <a:ea typeface="+mn-ea"/>
                <a:cs typeface="微软雅黑"/>
              </a:rPr>
              <a:t>0-</a:t>
            </a:r>
            <a:r>
              <a:rPr kumimoji="0" sz="1000" b="1" i="0" u="none" strike="noStrike" kern="1200" cap="none" spc="-50" normalizeH="0" baseline="0" noProof="0" dirty="0">
                <a:ln>
                  <a:noFill/>
                </a:ln>
                <a:solidFill>
                  <a:srgbClr val="252525"/>
                </a:solidFill>
                <a:effectLst/>
                <a:uLnTx/>
                <a:uFillTx/>
                <a:latin typeface="微软雅黑"/>
                <a:ea typeface="+mn-ea"/>
                <a:cs typeface="微软雅黑"/>
              </a:rPr>
              <a:t>7</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50" name="object 50"/>
          <p:cNvSpPr txBox="1"/>
          <p:nvPr/>
        </p:nvSpPr>
        <p:spPr>
          <a:xfrm>
            <a:off x="4043934" y="2978022"/>
            <a:ext cx="3671570" cy="1356360"/>
          </a:xfrm>
          <a:prstGeom prst="rect">
            <a:avLst/>
          </a:prstGeom>
        </p:spPr>
        <p:txBody>
          <a:bodyPr vert="horz" wrap="square" lIns="0" tIns="12700" rIns="0" bIns="0" rtlCol="0">
            <a:spAutoFit/>
          </a:bodyPr>
          <a:lstStyle/>
          <a:p>
            <a:pPr marL="0" marR="5080" lvl="0" indent="0" algn="r" defTabSz="914400" rtl="0" eaLnBrk="1" fontAlgn="auto" latinLnBrk="0" hangingPunct="1">
              <a:lnSpc>
                <a:spcPct val="100000"/>
              </a:lnSpc>
              <a:spcBef>
                <a:spcPts val="100"/>
              </a:spcBef>
              <a:spcAft>
                <a:spcPts val="0"/>
              </a:spcAft>
              <a:buClrTx/>
              <a:buSzTx/>
              <a:buFontTx/>
              <a:buNone/>
              <a:tabLst/>
              <a:defRPr/>
            </a:pPr>
            <a:r>
              <a:rPr kumimoji="0" sz="900" b="1" i="0" u="none" strike="noStrike" kern="1200" cap="none" spc="0" normalizeH="0" baseline="0" noProof="0" dirty="0">
                <a:ln>
                  <a:noFill/>
                </a:ln>
                <a:solidFill>
                  <a:srgbClr val="252525"/>
                </a:solidFill>
                <a:effectLst/>
                <a:uLnTx/>
                <a:uFillTx/>
                <a:latin typeface="微软雅黑"/>
                <a:ea typeface="+mn-ea"/>
                <a:cs typeface="微软雅黑"/>
              </a:rPr>
              <a:t>Layer</a:t>
            </a:r>
            <a:r>
              <a:rPr kumimoji="0" sz="900" b="1" i="0" u="none" strike="noStrike" kern="1200" cap="none" spc="-10" normalizeH="0" baseline="0" noProof="0" dirty="0">
                <a:ln>
                  <a:noFill/>
                </a:ln>
                <a:solidFill>
                  <a:srgbClr val="252525"/>
                </a:solidFill>
                <a:effectLst/>
                <a:uLnTx/>
                <a:uFillTx/>
                <a:latin typeface="微软雅黑"/>
                <a:ea typeface="+mn-ea"/>
                <a:cs typeface="微软雅黑"/>
              </a:rPr>
              <a:t> </a:t>
            </a:r>
            <a:r>
              <a:rPr kumimoji="0" sz="900" b="1" i="0" u="none" strike="noStrike" kern="1200" cap="none" spc="-50" normalizeH="0" baseline="0" noProof="0" dirty="0">
                <a:ln>
                  <a:noFill/>
                </a:ln>
                <a:solidFill>
                  <a:srgbClr val="252525"/>
                </a:solidFill>
                <a:effectLst/>
                <a:uLnTx/>
                <a:uFillTx/>
                <a:latin typeface="微软雅黑"/>
                <a:ea typeface="+mn-ea"/>
                <a:cs typeface="微软雅黑"/>
              </a:rPr>
              <a:t>0</a:t>
            </a:r>
            <a:endParaRPr kumimoji="0" sz="900" b="0" i="0" u="none" strike="noStrike" kern="1200" cap="none" spc="0" normalizeH="0" baseline="0" noProof="0">
              <a:ln>
                <a:noFill/>
              </a:ln>
              <a:solidFill>
                <a:prstClr val="black"/>
              </a:solidFill>
              <a:effectLst/>
              <a:uLnTx/>
              <a:uFillTx/>
              <a:latin typeface="微软雅黑"/>
              <a:ea typeface="+mn-ea"/>
              <a:cs typeface="微软雅黑"/>
            </a:endParaRPr>
          </a:p>
          <a:p>
            <a:pPr marL="0" marR="0" lvl="0" indent="0" algn="l" defTabSz="914400" rtl="0" eaLnBrk="1" fontAlgn="auto" latinLnBrk="0" hangingPunct="1">
              <a:lnSpc>
                <a:spcPct val="100000"/>
              </a:lnSpc>
              <a:spcBef>
                <a:spcPts val="55"/>
              </a:spcBef>
              <a:spcAft>
                <a:spcPts val="0"/>
              </a:spcAft>
              <a:buClrTx/>
              <a:buSzTx/>
              <a:buFontTx/>
              <a:buNone/>
              <a:tabLst/>
              <a:defRPr/>
            </a:pPr>
            <a:endParaRPr kumimoji="0" sz="750" b="0" i="0" u="none" strike="noStrike" kern="1200" cap="none" spc="0" normalizeH="0" baseline="0" noProof="0">
              <a:ln>
                <a:noFill/>
              </a:ln>
              <a:solidFill>
                <a:prstClr val="black"/>
              </a:solidFill>
              <a:effectLst/>
              <a:uLnTx/>
              <a:uFillTx/>
              <a:latin typeface="微软雅黑"/>
              <a:ea typeface="+mn-ea"/>
              <a:cs typeface="微软雅黑"/>
            </a:endParaRPr>
          </a:p>
          <a:p>
            <a:pPr marL="0" marR="6985" lvl="0" indent="0" algn="r" defTabSz="914400" rtl="0" eaLnBrk="1" fontAlgn="auto" latinLnBrk="0" hangingPunct="1">
              <a:lnSpc>
                <a:spcPct val="100000"/>
              </a:lnSpc>
              <a:spcBef>
                <a:spcPts val="0"/>
              </a:spcBef>
              <a:spcAft>
                <a:spcPts val="0"/>
              </a:spcAft>
              <a:buClrTx/>
              <a:buSzTx/>
              <a:buFontTx/>
              <a:buNone/>
              <a:tabLst/>
              <a:defRPr/>
            </a:pPr>
            <a:r>
              <a:rPr kumimoji="0" sz="900" b="1" i="0" u="none" strike="noStrike" kern="1200" cap="none" spc="0" normalizeH="0" baseline="0" noProof="0" dirty="0">
                <a:ln>
                  <a:noFill/>
                </a:ln>
                <a:solidFill>
                  <a:srgbClr val="252525"/>
                </a:solidFill>
                <a:effectLst/>
                <a:uLnTx/>
                <a:uFillTx/>
                <a:latin typeface="微软雅黑"/>
                <a:ea typeface="+mn-ea"/>
                <a:cs typeface="微软雅黑"/>
              </a:rPr>
              <a:t>Layer</a:t>
            </a:r>
            <a:r>
              <a:rPr kumimoji="0" sz="900" b="1" i="0" u="none" strike="noStrike" kern="1200" cap="none" spc="-10" normalizeH="0" baseline="0" noProof="0" dirty="0">
                <a:ln>
                  <a:noFill/>
                </a:ln>
                <a:solidFill>
                  <a:srgbClr val="252525"/>
                </a:solidFill>
                <a:effectLst/>
                <a:uLnTx/>
                <a:uFillTx/>
                <a:latin typeface="微软雅黑"/>
                <a:ea typeface="+mn-ea"/>
                <a:cs typeface="微软雅黑"/>
              </a:rPr>
              <a:t> </a:t>
            </a:r>
            <a:r>
              <a:rPr kumimoji="0" sz="900" b="1" i="0" u="none" strike="noStrike" kern="1200" cap="none" spc="-50" normalizeH="0" baseline="0" noProof="0" dirty="0">
                <a:ln>
                  <a:noFill/>
                </a:ln>
                <a:solidFill>
                  <a:srgbClr val="252525"/>
                </a:solidFill>
                <a:effectLst/>
                <a:uLnTx/>
                <a:uFillTx/>
                <a:latin typeface="微软雅黑"/>
                <a:ea typeface="+mn-ea"/>
                <a:cs typeface="微软雅黑"/>
              </a:rPr>
              <a:t>1</a:t>
            </a:r>
            <a:endParaRPr kumimoji="0" sz="900" b="0" i="0" u="none" strike="noStrike" kern="1200" cap="none" spc="0" normalizeH="0" baseline="0" noProof="0">
              <a:ln>
                <a:noFill/>
              </a:ln>
              <a:solidFill>
                <a:prstClr val="black"/>
              </a:solidFill>
              <a:effectLst/>
              <a:uLnTx/>
              <a:uFillTx/>
              <a:latin typeface="微软雅黑"/>
              <a:ea typeface="+mn-ea"/>
              <a:cs typeface="微软雅黑"/>
            </a:endParaRPr>
          </a:p>
          <a:p>
            <a:pPr marL="0" marR="0" lvl="0" indent="0" algn="l" defTabSz="914400" rtl="0" eaLnBrk="1" fontAlgn="auto" latinLnBrk="0" hangingPunct="1">
              <a:lnSpc>
                <a:spcPct val="100000"/>
              </a:lnSpc>
              <a:spcBef>
                <a:spcPts val="15"/>
              </a:spcBef>
              <a:spcAft>
                <a:spcPts val="0"/>
              </a:spcAft>
              <a:buClrTx/>
              <a:buSzTx/>
              <a:buFontTx/>
              <a:buNone/>
              <a:tabLst/>
              <a:defRPr/>
            </a:pPr>
            <a:endParaRPr kumimoji="0" sz="700" b="0" i="0" u="none" strike="noStrike" kern="1200" cap="none" spc="0" normalizeH="0" baseline="0" noProof="0">
              <a:ln>
                <a:noFill/>
              </a:ln>
              <a:solidFill>
                <a:prstClr val="black"/>
              </a:solidFill>
              <a:effectLst/>
              <a:uLnTx/>
              <a:uFillTx/>
              <a:latin typeface="微软雅黑"/>
              <a:ea typeface="+mn-ea"/>
              <a:cs typeface="微软雅黑"/>
            </a:endParaRPr>
          </a:p>
          <a:p>
            <a:pPr marL="0" marR="6985" lvl="0" indent="0" algn="r" defTabSz="914400" rtl="0" eaLnBrk="1" fontAlgn="auto" latinLnBrk="0" hangingPunct="1">
              <a:lnSpc>
                <a:spcPct val="100000"/>
              </a:lnSpc>
              <a:spcBef>
                <a:spcPts val="0"/>
              </a:spcBef>
              <a:spcAft>
                <a:spcPts val="0"/>
              </a:spcAft>
              <a:buClrTx/>
              <a:buSzTx/>
              <a:buFontTx/>
              <a:buNone/>
              <a:tabLst/>
              <a:defRPr/>
            </a:pPr>
            <a:r>
              <a:rPr kumimoji="0" sz="900" b="1" i="0" u="none" strike="noStrike" kern="1200" cap="none" spc="0" normalizeH="0" baseline="0" noProof="0" dirty="0">
                <a:ln>
                  <a:noFill/>
                </a:ln>
                <a:solidFill>
                  <a:srgbClr val="252525"/>
                </a:solidFill>
                <a:effectLst/>
                <a:uLnTx/>
                <a:uFillTx/>
                <a:latin typeface="微软雅黑"/>
                <a:ea typeface="+mn-ea"/>
                <a:cs typeface="微软雅黑"/>
              </a:rPr>
              <a:t>Layer</a:t>
            </a:r>
            <a:r>
              <a:rPr kumimoji="0" sz="900" b="1" i="0" u="none" strike="noStrike" kern="1200" cap="none" spc="-10" normalizeH="0" baseline="0" noProof="0" dirty="0">
                <a:ln>
                  <a:noFill/>
                </a:ln>
                <a:solidFill>
                  <a:srgbClr val="252525"/>
                </a:solidFill>
                <a:effectLst/>
                <a:uLnTx/>
                <a:uFillTx/>
                <a:latin typeface="微软雅黑"/>
                <a:ea typeface="+mn-ea"/>
                <a:cs typeface="微软雅黑"/>
              </a:rPr>
              <a:t> </a:t>
            </a:r>
            <a:r>
              <a:rPr kumimoji="0" sz="900" b="1" i="0" u="none" strike="noStrike" kern="1200" cap="none" spc="-50" normalizeH="0" baseline="0" noProof="0" dirty="0">
                <a:ln>
                  <a:noFill/>
                </a:ln>
                <a:solidFill>
                  <a:srgbClr val="252525"/>
                </a:solidFill>
                <a:effectLst/>
                <a:uLnTx/>
                <a:uFillTx/>
                <a:latin typeface="微软雅黑"/>
                <a:ea typeface="+mn-ea"/>
                <a:cs typeface="微软雅黑"/>
              </a:rPr>
              <a:t>2</a:t>
            </a:r>
            <a:endParaRPr kumimoji="0" sz="900" b="0" i="0" u="none" strike="noStrike" kern="1200" cap="none" spc="0" normalizeH="0" baseline="0" noProof="0">
              <a:ln>
                <a:noFill/>
              </a:ln>
              <a:solidFill>
                <a:prstClr val="black"/>
              </a:solidFill>
              <a:effectLst/>
              <a:uLnTx/>
              <a:uFillTx/>
              <a:latin typeface="微软雅黑"/>
              <a:ea typeface="+mn-ea"/>
              <a:cs typeface="微软雅黑"/>
            </a:endParaRPr>
          </a:p>
          <a:p>
            <a:pPr marL="0" marR="0" lvl="0" indent="0" algn="l" defTabSz="914400" rtl="0" eaLnBrk="1" fontAlgn="auto" latinLnBrk="0" hangingPunct="1">
              <a:lnSpc>
                <a:spcPct val="100000"/>
              </a:lnSpc>
              <a:spcBef>
                <a:spcPts val="65"/>
              </a:spcBef>
              <a:spcAft>
                <a:spcPts val="0"/>
              </a:spcAft>
              <a:buClrTx/>
              <a:buSzTx/>
              <a:buFontTx/>
              <a:buNone/>
              <a:tabLst/>
              <a:defRPr/>
            </a:pPr>
            <a:endParaRPr kumimoji="0" sz="800" b="0" i="0" u="none" strike="noStrike" kern="1200" cap="none" spc="0" normalizeH="0" baseline="0" noProof="0">
              <a:ln>
                <a:noFill/>
              </a:ln>
              <a:solidFill>
                <a:prstClr val="black"/>
              </a:solidFill>
              <a:effectLst/>
              <a:uLnTx/>
              <a:uFillTx/>
              <a:latin typeface="微软雅黑"/>
              <a:ea typeface="+mn-ea"/>
              <a:cs typeface="微软雅黑"/>
            </a:endParaRPr>
          </a:p>
          <a:p>
            <a:pPr marL="0" marR="5080" lvl="0" indent="0" algn="r" defTabSz="914400" rtl="0" eaLnBrk="1" fontAlgn="auto" latinLnBrk="0" hangingPunct="1">
              <a:lnSpc>
                <a:spcPct val="100000"/>
              </a:lnSpc>
              <a:spcBef>
                <a:spcPts val="0"/>
              </a:spcBef>
              <a:spcAft>
                <a:spcPts val="0"/>
              </a:spcAft>
              <a:buClrTx/>
              <a:buSzTx/>
              <a:buFontTx/>
              <a:buNone/>
              <a:tabLst/>
              <a:defRPr/>
            </a:pPr>
            <a:r>
              <a:rPr kumimoji="0" sz="900" b="1" i="0" u="none" strike="noStrike" kern="1200" cap="none" spc="0" normalizeH="0" baseline="0" noProof="0" dirty="0">
                <a:ln>
                  <a:noFill/>
                </a:ln>
                <a:solidFill>
                  <a:srgbClr val="252525"/>
                </a:solidFill>
                <a:effectLst/>
                <a:uLnTx/>
                <a:uFillTx/>
                <a:latin typeface="微软雅黑"/>
                <a:ea typeface="+mn-ea"/>
                <a:cs typeface="微软雅黑"/>
              </a:rPr>
              <a:t>Layer</a:t>
            </a:r>
            <a:r>
              <a:rPr kumimoji="0" sz="900" b="1" i="0" u="none" strike="noStrike" kern="1200" cap="none" spc="-10" normalizeH="0" baseline="0" noProof="0" dirty="0">
                <a:ln>
                  <a:noFill/>
                </a:ln>
                <a:solidFill>
                  <a:srgbClr val="252525"/>
                </a:solidFill>
                <a:effectLst/>
                <a:uLnTx/>
                <a:uFillTx/>
                <a:latin typeface="微软雅黑"/>
                <a:ea typeface="+mn-ea"/>
                <a:cs typeface="微软雅黑"/>
              </a:rPr>
              <a:t> </a:t>
            </a:r>
            <a:r>
              <a:rPr kumimoji="0" sz="900" b="1" i="0" u="none" strike="noStrike" kern="1200" cap="none" spc="-50" normalizeH="0" baseline="0" noProof="0" dirty="0">
                <a:ln>
                  <a:noFill/>
                </a:ln>
                <a:solidFill>
                  <a:srgbClr val="252525"/>
                </a:solidFill>
                <a:effectLst/>
                <a:uLnTx/>
                <a:uFillTx/>
                <a:latin typeface="微软雅黑"/>
                <a:ea typeface="+mn-ea"/>
                <a:cs typeface="微软雅黑"/>
              </a:rPr>
              <a:t>3</a:t>
            </a:r>
            <a:endParaRPr kumimoji="0" sz="900" b="0" i="0" u="none" strike="noStrike" kern="1200" cap="none" spc="0" normalizeH="0" baseline="0" noProof="0">
              <a:ln>
                <a:noFill/>
              </a:ln>
              <a:solidFill>
                <a:prstClr val="black"/>
              </a:solidFill>
              <a:effectLst/>
              <a:uLnTx/>
              <a:uFillTx/>
              <a:latin typeface="微软雅黑"/>
              <a:ea typeface="+mn-ea"/>
              <a:cs typeface="微软雅黑"/>
            </a:endParaRPr>
          </a:p>
          <a:p>
            <a:pPr marL="12700" marR="0" lvl="0" indent="0" algn="l" defTabSz="914400" rtl="0" eaLnBrk="1" fontAlgn="auto" latinLnBrk="0" hangingPunct="1">
              <a:lnSpc>
                <a:spcPct val="100000"/>
              </a:lnSpc>
              <a:spcBef>
                <a:spcPts val="910"/>
              </a:spcBef>
              <a:spcAft>
                <a:spcPts val="0"/>
              </a:spcAft>
              <a:buClrTx/>
              <a:buSzTx/>
              <a:buFontTx/>
              <a:buNone/>
              <a:tabLst>
                <a:tab pos="389255" algn="l"/>
                <a:tab pos="795020" algn="l"/>
                <a:tab pos="1200785" algn="l"/>
                <a:tab pos="1606550" algn="l"/>
                <a:tab pos="1983739" algn="l"/>
                <a:tab pos="2388870" algn="l"/>
                <a:tab pos="2795270" algn="l"/>
              </a:tabLst>
              <a:defRPr/>
            </a:pPr>
            <a:r>
              <a:rPr kumimoji="0" sz="800" b="1" i="0" u="none" strike="noStrike" kern="1200" cap="none" spc="0" normalizeH="0" baseline="0" noProof="0" dirty="0">
                <a:ln>
                  <a:noFill/>
                </a:ln>
                <a:solidFill>
                  <a:srgbClr val="252525"/>
                </a:solidFill>
                <a:effectLst/>
                <a:uLnTx/>
                <a:uFillTx/>
                <a:latin typeface="微软雅黑"/>
                <a:ea typeface="+mn-ea"/>
                <a:cs typeface="微软雅黑"/>
              </a:rPr>
              <a:t>TP</a:t>
            </a:r>
            <a:r>
              <a:rPr kumimoji="0" sz="800" b="1" i="0" u="none" strike="noStrike" kern="1200" cap="none" spc="-15" normalizeH="0" baseline="0" noProof="0" dirty="0">
                <a:ln>
                  <a:noFill/>
                </a:ln>
                <a:solidFill>
                  <a:srgbClr val="252525"/>
                </a:solidFill>
                <a:effectLst/>
                <a:uLnTx/>
                <a:uFillTx/>
                <a:latin typeface="微软雅黑"/>
                <a:ea typeface="+mn-ea"/>
                <a:cs typeface="微软雅黑"/>
              </a:rPr>
              <a:t> </a:t>
            </a:r>
            <a:r>
              <a:rPr kumimoji="0" sz="800" b="1" i="0" u="none" strike="noStrike" kern="1200" cap="none" spc="-50" normalizeH="0" baseline="0" noProof="0" dirty="0">
                <a:ln>
                  <a:noFill/>
                </a:ln>
                <a:solidFill>
                  <a:srgbClr val="252525"/>
                </a:solidFill>
                <a:effectLst/>
                <a:uLnTx/>
                <a:uFillTx/>
                <a:latin typeface="微软雅黑"/>
                <a:ea typeface="+mn-ea"/>
                <a:cs typeface="微软雅黑"/>
              </a:rPr>
              <a:t>7</a:t>
            </a:r>
            <a:r>
              <a:rPr kumimoji="0" sz="800" b="1" i="0" u="none" strike="noStrike" kern="1200" cap="none" spc="0" normalizeH="0" baseline="0" noProof="0" dirty="0">
                <a:ln>
                  <a:noFill/>
                </a:ln>
                <a:solidFill>
                  <a:srgbClr val="252525"/>
                </a:solidFill>
                <a:effectLst/>
                <a:uLnTx/>
                <a:uFillTx/>
                <a:latin typeface="微软雅黑"/>
                <a:ea typeface="+mn-ea"/>
                <a:cs typeface="微软雅黑"/>
              </a:rPr>
              <a:t>	TP</a:t>
            </a:r>
            <a:r>
              <a:rPr kumimoji="0" sz="800" b="1" i="0" u="none" strike="noStrike" kern="1200" cap="none" spc="-15" normalizeH="0" baseline="0" noProof="0" dirty="0">
                <a:ln>
                  <a:noFill/>
                </a:ln>
                <a:solidFill>
                  <a:srgbClr val="252525"/>
                </a:solidFill>
                <a:effectLst/>
                <a:uLnTx/>
                <a:uFillTx/>
                <a:latin typeface="微软雅黑"/>
                <a:ea typeface="+mn-ea"/>
                <a:cs typeface="微软雅黑"/>
              </a:rPr>
              <a:t> </a:t>
            </a:r>
            <a:r>
              <a:rPr kumimoji="0" sz="800" b="1" i="0" u="none" strike="noStrike" kern="1200" cap="none" spc="-50" normalizeH="0" baseline="0" noProof="0" dirty="0">
                <a:ln>
                  <a:noFill/>
                </a:ln>
                <a:solidFill>
                  <a:srgbClr val="252525"/>
                </a:solidFill>
                <a:effectLst/>
                <a:uLnTx/>
                <a:uFillTx/>
                <a:latin typeface="微软雅黑"/>
                <a:ea typeface="+mn-ea"/>
                <a:cs typeface="微软雅黑"/>
              </a:rPr>
              <a:t>6</a:t>
            </a:r>
            <a:r>
              <a:rPr kumimoji="0" sz="800" b="1" i="0" u="none" strike="noStrike" kern="1200" cap="none" spc="0" normalizeH="0" baseline="0" noProof="0" dirty="0">
                <a:ln>
                  <a:noFill/>
                </a:ln>
                <a:solidFill>
                  <a:srgbClr val="252525"/>
                </a:solidFill>
                <a:effectLst/>
                <a:uLnTx/>
                <a:uFillTx/>
                <a:latin typeface="微软雅黑"/>
                <a:ea typeface="+mn-ea"/>
                <a:cs typeface="微软雅黑"/>
              </a:rPr>
              <a:t>	TP</a:t>
            </a:r>
            <a:r>
              <a:rPr kumimoji="0" sz="800" b="1" i="0" u="none" strike="noStrike" kern="1200" cap="none" spc="-15" normalizeH="0" baseline="0" noProof="0" dirty="0">
                <a:ln>
                  <a:noFill/>
                </a:ln>
                <a:solidFill>
                  <a:srgbClr val="252525"/>
                </a:solidFill>
                <a:effectLst/>
                <a:uLnTx/>
                <a:uFillTx/>
                <a:latin typeface="微软雅黑"/>
                <a:ea typeface="+mn-ea"/>
                <a:cs typeface="微软雅黑"/>
              </a:rPr>
              <a:t> </a:t>
            </a:r>
            <a:r>
              <a:rPr kumimoji="0" sz="800" b="1" i="0" u="none" strike="noStrike" kern="1200" cap="none" spc="-50" normalizeH="0" baseline="0" noProof="0" dirty="0">
                <a:ln>
                  <a:noFill/>
                </a:ln>
                <a:solidFill>
                  <a:srgbClr val="252525"/>
                </a:solidFill>
                <a:effectLst/>
                <a:uLnTx/>
                <a:uFillTx/>
                <a:latin typeface="微软雅黑"/>
                <a:ea typeface="+mn-ea"/>
                <a:cs typeface="微软雅黑"/>
              </a:rPr>
              <a:t>5</a:t>
            </a:r>
            <a:r>
              <a:rPr kumimoji="0" sz="800" b="1" i="0" u="none" strike="noStrike" kern="1200" cap="none" spc="0" normalizeH="0" baseline="0" noProof="0" dirty="0">
                <a:ln>
                  <a:noFill/>
                </a:ln>
                <a:solidFill>
                  <a:srgbClr val="252525"/>
                </a:solidFill>
                <a:effectLst/>
                <a:uLnTx/>
                <a:uFillTx/>
                <a:latin typeface="微软雅黑"/>
                <a:ea typeface="+mn-ea"/>
                <a:cs typeface="微软雅黑"/>
              </a:rPr>
              <a:t>	TP</a:t>
            </a:r>
            <a:r>
              <a:rPr kumimoji="0" sz="800" b="1" i="0" u="none" strike="noStrike" kern="1200" cap="none" spc="-15" normalizeH="0" baseline="0" noProof="0" dirty="0">
                <a:ln>
                  <a:noFill/>
                </a:ln>
                <a:solidFill>
                  <a:srgbClr val="252525"/>
                </a:solidFill>
                <a:effectLst/>
                <a:uLnTx/>
                <a:uFillTx/>
                <a:latin typeface="微软雅黑"/>
                <a:ea typeface="+mn-ea"/>
                <a:cs typeface="微软雅黑"/>
              </a:rPr>
              <a:t> </a:t>
            </a:r>
            <a:r>
              <a:rPr kumimoji="0" sz="800" b="1" i="0" u="none" strike="noStrike" kern="1200" cap="none" spc="-50" normalizeH="0" baseline="0" noProof="0" dirty="0">
                <a:ln>
                  <a:noFill/>
                </a:ln>
                <a:solidFill>
                  <a:srgbClr val="252525"/>
                </a:solidFill>
                <a:effectLst/>
                <a:uLnTx/>
                <a:uFillTx/>
                <a:latin typeface="微软雅黑"/>
                <a:ea typeface="+mn-ea"/>
                <a:cs typeface="微软雅黑"/>
              </a:rPr>
              <a:t>4</a:t>
            </a:r>
            <a:r>
              <a:rPr kumimoji="0" sz="800" b="1" i="0" u="none" strike="noStrike" kern="1200" cap="none" spc="0" normalizeH="0" baseline="0" noProof="0" dirty="0">
                <a:ln>
                  <a:noFill/>
                </a:ln>
                <a:solidFill>
                  <a:srgbClr val="252525"/>
                </a:solidFill>
                <a:effectLst/>
                <a:uLnTx/>
                <a:uFillTx/>
                <a:latin typeface="微软雅黑"/>
                <a:ea typeface="+mn-ea"/>
                <a:cs typeface="微软雅黑"/>
              </a:rPr>
              <a:t>	TP</a:t>
            </a:r>
            <a:r>
              <a:rPr kumimoji="0" sz="800" b="1" i="0" u="none" strike="noStrike" kern="1200" cap="none" spc="-25" normalizeH="0" baseline="0" noProof="0" dirty="0">
                <a:ln>
                  <a:noFill/>
                </a:ln>
                <a:solidFill>
                  <a:srgbClr val="252525"/>
                </a:solidFill>
                <a:effectLst/>
                <a:uLnTx/>
                <a:uFillTx/>
                <a:latin typeface="微软雅黑"/>
                <a:ea typeface="+mn-ea"/>
                <a:cs typeface="微软雅黑"/>
              </a:rPr>
              <a:t> </a:t>
            </a:r>
            <a:r>
              <a:rPr kumimoji="0" sz="800" b="1" i="0" u="none" strike="noStrike" kern="1200" cap="none" spc="-50" normalizeH="0" baseline="0" noProof="0" dirty="0">
                <a:ln>
                  <a:noFill/>
                </a:ln>
                <a:solidFill>
                  <a:srgbClr val="252525"/>
                </a:solidFill>
                <a:effectLst/>
                <a:uLnTx/>
                <a:uFillTx/>
                <a:latin typeface="微软雅黑"/>
                <a:ea typeface="+mn-ea"/>
                <a:cs typeface="微软雅黑"/>
              </a:rPr>
              <a:t>3</a:t>
            </a:r>
            <a:r>
              <a:rPr kumimoji="0" sz="800" b="1" i="0" u="none" strike="noStrike" kern="1200" cap="none" spc="0" normalizeH="0" baseline="0" noProof="0" dirty="0">
                <a:ln>
                  <a:noFill/>
                </a:ln>
                <a:solidFill>
                  <a:srgbClr val="252525"/>
                </a:solidFill>
                <a:effectLst/>
                <a:uLnTx/>
                <a:uFillTx/>
                <a:latin typeface="微软雅黑"/>
                <a:ea typeface="+mn-ea"/>
                <a:cs typeface="微软雅黑"/>
              </a:rPr>
              <a:t>	TP</a:t>
            </a:r>
            <a:r>
              <a:rPr kumimoji="0" sz="800" b="1" i="0" u="none" strike="noStrike" kern="1200" cap="none" spc="-25" normalizeH="0" baseline="0" noProof="0" dirty="0">
                <a:ln>
                  <a:noFill/>
                </a:ln>
                <a:solidFill>
                  <a:srgbClr val="252525"/>
                </a:solidFill>
                <a:effectLst/>
                <a:uLnTx/>
                <a:uFillTx/>
                <a:latin typeface="微软雅黑"/>
                <a:ea typeface="+mn-ea"/>
                <a:cs typeface="微软雅黑"/>
              </a:rPr>
              <a:t> </a:t>
            </a:r>
            <a:r>
              <a:rPr kumimoji="0" sz="800" b="1" i="0" u="none" strike="noStrike" kern="1200" cap="none" spc="-50" normalizeH="0" baseline="0" noProof="0" dirty="0">
                <a:ln>
                  <a:noFill/>
                </a:ln>
                <a:solidFill>
                  <a:srgbClr val="252525"/>
                </a:solidFill>
                <a:effectLst/>
                <a:uLnTx/>
                <a:uFillTx/>
                <a:latin typeface="微软雅黑"/>
                <a:ea typeface="+mn-ea"/>
                <a:cs typeface="微软雅黑"/>
              </a:rPr>
              <a:t>2</a:t>
            </a:r>
            <a:r>
              <a:rPr kumimoji="0" sz="800" b="1" i="0" u="none" strike="noStrike" kern="1200" cap="none" spc="0" normalizeH="0" baseline="0" noProof="0" dirty="0">
                <a:ln>
                  <a:noFill/>
                </a:ln>
                <a:solidFill>
                  <a:srgbClr val="252525"/>
                </a:solidFill>
                <a:effectLst/>
                <a:uLnTx/>
                <a:uFillTx/>
                <a:latin typeface="微软雅黑"/>
                <a:ea typeface="+mn-ea"/>
                <a:cs typeface="微软雅黑"/>
              </a:rPr>
              <a:t>	TP</a:t>
            </a:r>
            <a:r>
              <a:rPr kumimoji="0" sz="800" b="1" i="0" u="none" strike="noStrike" kern="1200" cap="none" spc="-25" normalizeH="0" baseline="0" noProof="0" dirty="0">
                <a:ln>
                  <a:noFill/>
                </a:ln>
                <a:solidFill>
                  <a:srgbClr val="252525"/>
                </a:solidFill>
                <a:effectLst/>
                <a:uLnTx/>
                <a:uFillTx/>
                <a:latin typeface="微软雅黑"/>
                <a:ea typeface="+mn-ea"/>
                <a:cs typeface="微软雅黑"/>
              </a:rPr>
              <a:t> </a:t>
            </a:r>
            <a:r>
              <a:rPr kumimoji="0" sz="800" b="1" i="0" u="none" strike="noStrike" kern="1200" cap="none" spc="-50" normalizeH="0" baseline="0" noProof="0" dirty="0">
                <a:ln>
                  <a:noFill/>
                </a:ln>
                <a:solidFill>
                  <a:srgbClr val="252525"/>
                </a:solidFill>
                <a:effectLst/>
                <a:uLnTx/>
                <a:uFillTx/>
                <a:latin typeface="微软雅黑"/>
                <a:ea typeface="+mn-ea"/>
                <a:cs typeface="微软雅黑"/>
              </a:rPr>
              <a:t>1</a:t>
            </a:r>
            <a:r>
              <a:rPr kumimoji="0" sz="800" b="1" i="0" u="none" strike="noStrike" kern="1200" cap="none" spc="0" normalizeH="0" baseline="0" noProof="0" dirty="0">
                <a:ln>
                  <a:noFill/>
                </a:ln>
                <a:solidFill>
                  <a:srgbClr val="252525"/>
                </a:solidFill>
                <a:effectLst/>
                <a:uLnTx/>
                <a:uFillTx/>
                <a:latin typeface="微软雅黑"/>
                <a:ea typeface="+mn-ea"/>
                <a:cs typeface="微软雅黑"/>
              </a:rPr>
              <a:t>	TP</a:t>
            </a:r>
            <a:r>
              <a:rPr kumimoji="0" sz="800" b="1" i="0" u="none" strike="noStrike" kern="1200" cap="none" spc="-25" normalizeH="0" baseline="0" noProof="0" dirty="0">
                <a:ln>
                  <a:noFill/>
                </a:ln>
                <a:solidFill>
                  <a:srgbClr val="252525"/>
                </a:solidFill>
                <a:effectLst/>
                <a:uLnTx/>
                <a:uFillTx/>
                <a:latin typeface="微软雅黑"/>
                <a:ea typeface="+mn-ea"/>
                <a:cs typeface="微软雅黑"/>
              </a:rPr>
              <a:t> </a:t>
            </a:r>
            <a:r>
              <a:rPr kumimoji="0" sz="800" b="1" i="0" u="none" strike="noStrike" kern="1200" cap="none" spc="-50" normalizeH="0" baseline="0" noProof="0" dirty="0">
                <a:ln>
                  <a:noFill/>
                </a:ln>
                <a:solidFill>
                  <a:srgbClr val="252525"/>
                </a:solidFill>
                <a:effectLst/>
                <a:uLnTx/>
                <a:uFillTx/>
                <a:latin typeface="微软雅黑"/>
                <a:ea typeface="+mn-ea"/>
                <a:cs typeface="微软雅黑"/>
              </a:rPr>
              <a:t>0</a:t>
            </a:r>
            <a:endParaRPr kumimoji="0" sz="8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51" name="object 51"/>
          <p:cNvGrpSpPr/>
          <p:nvPr/>
        </p:nvGrpSpPr>
        <p:grpSpPr>
          <a:xfrm>
            <a:off x="1296924" y="4706111"/>
            <a:ext cx="4013200" cy="1440180"/>
            <a:chOff x="1296924" y="4706111"/>
            <a:chExt cx="4013200" cy="1440180"/>
          </a:xfrm>
        </p:grpSpPr>
        <p:sp>
          <p:nvSpPr>
            <p:cNvPr id="52" name="object 52"/>
            <p:cNvSpPr/>
            <p:nvPr/>
          </p:nvSpPr>
          <p:spPr>
            <a:xfrm>
              <a:off x="1296924" y="4706111"/>
              <a:ext cx="4013200" cy="1440180"/>
            </a:xfrm>
            <a:custGeom>
              <a:avLst/>
              <a:gdLst/>
              <a:ahLst/>
              <a:cxnLst/>
              <a:rect l="l" t="t" r="r" b="b"/>
              <a:pathLst>
                <a:path w="4013200" h="1440179">
                  <a:moveTo>
                    <a:pt x="4012691" y="0"/>
                  </a:moveTo>
                  <a:lnTo>
                    <a:pt x="0" y="0"/>
                  </a:lnTo>
                  <a:lnTo>
                    <a:pt x="0" y="1440180"/>
                  </a:lnTo>
                  <a:lnTo>
                    <a:pt x="4012691" y="1440180"/>
                  </a:lnTo>
                  <a:lnTo>
                    <a:pt x="4012691" y="0"/>
                  </a:lnTo>
                  <a:close/>
                </a:path>
              </a:pathLst>
            </a:custGeom>
            <a:solidFill>
              <a:srgbClr val="D9D9D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53" name="object 53"/>
            <p:cNvSpPr/>
            <p:nvPr/>
          </p:nvSpPr>
          <p:spPr>
            <a:xfrm>
              <a:off x="1598676" y="4805171"/>
              <a:ext cx="3371215" cy="386080"/>
            </a:xfrm>
            <a:custGeom>
              <a:avLst/>
              <a:gdLst/>
              <a:ahLst/>
              <a:cxnLst/>
              <a:rect l="l" t="t" r="r" b="b"/>
              <a:pathLst>
                <a:path w="3371215" h="386079">
                  <a:moveTo>
                    <a:pt x="937260" y="63754"/>
                  </a:moveTo>
                  <a:lnTo>
                    <a:pt x="932243" y="38963"/>
                  </a:lnTo>
                  <a:lnTo>
                    <a:pt x="918565" y="18694"/>
                  </a:lnTo>
                  <a:lnTo>
                    <a:pt x="898296" y="5016"/>
                  </a:lnTo>
                  <a:lnTo>
                    <a:pt x="873506" y="0"/>
                  </a:lnTo>
                  <a:lnTo>
                    <a:pt x="63754" y="0"/>
                  </a:lnTo>
                  <a:lnTo>
                    <a:pt x="38950" y="5016"/>
                  </a:lnTo>
                  <a:lnTo>
                    <a:pt x="18681" y="18694"/>
                  </a:lnTo>
                  <a:lnTo>
                    <a:pt x="5003" y="38963"/>
                  </a:lnTo>
                  <a:lnTo>
                    <a:pt x="0" y="63754"/>
                  </a:lnTo>
                  <a:lnTo>
                    <a:pt x="0" y="318770"/>
                  </a:lnTo>
                  <a:lnTo>
                    <a:pt x="5003" y="343573"/>
                  </a:lnTo>
                  <a:lnTo>
                    <a:pt x="18681" y="363842"/>
                  </a:lnTo>
                  <a:lnTo>
                    <a:pt x="38950" y="377520"/>
                  </a:lnTo>
                  <a:lnTo>
                    <a:pt x="63754" y="382524"/>
                  </a:lnTo>
                  <a:lnTo>
                    <a:pt x="873506" y="382524"/>
                  </a:lnTo>
                  <a:lnTo>
                    <a:pt x="898296" y="377520"/>
                  </a:lnTo>
                  <a:lnTo>
                    <a:pt x="918565" y="363842"/>
                  </a:lnTo>
                  <a:lnTo>
                    <a:pt x="932243" y="343573"/>
                  </a:lnTo>
                  <a:lnTo>
                    <a:pt x="937260" y="318770"/>
                  </a:lnTo>
                  <a:lnTo>
                    <a:pt x="937260" y="63754"/>
                  </a:lnTo>
                  <a:close/>
                </a:path>
                <a:path w="3371215" h="386079">
                  <a:moveTo>
                    <a:pt x="2180844" y="66802"/>
                  </a:moveTo>
                  <a:lnTo>
                    <a:pt x="2175827" y="42011"/>
                  </a:lnTo>
                  <a:lnTo>
                    <a:pt x="2162149" y="21742"/>
                  </a:lnTo>
                  <a:lnTo>
                    <a:pt x="2141880" y="8064"/>
                  </a:lnTo>
                  <a:lnTo>
                    <a:pt x="2117090" y="3048"/>
                  </a:lnTo>
                  <a:lnTo>
                    <a:pt x="1305814" y="3048"/>
                  </a:lnTo>
                  <a:lnTo>
                    <a:pt x="1281010" y="8064"/>
                  </a:lnTo>
                  <a:lnTo>
                    <a:pt x="1260741" y="21742"/>
                  </a:lnTo>
                  <a:lnTo>
                    <a:pt x="1247063" y="42011"/>
                  </a:lnTo>
                  <a:lnTo>
                    <a:pt x="1242060" y="66802"/>
                  </a:lnTo>
                  <a:lnTo>
                    <a:pt x="1242060" y="321818"/>
                  </a:lnTo>
                  <a:lnTo>
                    <a:pt x="1247063" y="346621"/>
                  </a:lnTo>
                  <a:lnTo>
                    <a:pt x="1260741" y="366890"/>
                  </a:lnTo>
                  <a:lnTo>
                    <a:pt x="1281010" y="380568"/>
                  </a:lnTo>
                  <a:lnTo>
                    <a:pt x="1305814" y="385572"/>
                  </a:lnTo>
                  <a:lnTo>
                    <a:pt x="2117090" y="385572"/>
                  </a:lnTo>
                  <a:lnTo>
                    <a:pt x="2141880" y="380568"/>
                  </a:lnTo>
                  <a:lnTo>
                    <a:pt x="2162149" y="366890"/>
                  </a:lnTo>
                  <a:lnTo>
                    <a:pt x="2175827" y="346621"/>
                  </a:lnTo>
                  <a:lnTo>
                    <a:pt x="2180844" y="321818"/>
                  </a:lnTo>
                  <a:lnTo>
                    <a:pt x="2180844" y="66802"/>
                  </a:lnTo>
                  <a:close/>
                </a:path>
                <a:path w="3371215" h="386079">
                  <a:moveTo>
                    <a:pt x="3371088" y="63754"/>
                  </a:moveTo>
                  <a:lnTo>
                    <a:pt x="3366071" y="38963"/>
                  </a:lnTo>
                  <a:lnTo>
                    <a:pt x="3352393" y="18694"/>
                  </a:lnTo>
                  <a:lnTo>
                    <a:pt x="3332124" y="5016"/>
                  </a:lnTo>
                  <a:lnTo>
                    <a:pt x="3307334" y="0"/>
                  </a:lnTo>
                  <a:lnTo>
                    <a:pt x="2496058" y="0"/>
                  </a:lnTo>
                  <a:lnTo>
                    <a:pt x="2471255" y="5016"/>
                  </a:lnTo>
                  <a:lnTo>
                    <a:pt x="2450985" y="18694"/>
                  </a:lnTo>
                  <a:lnTo>
                    <a:pt x="2437307" y="38963"/>
                  </a:lnTo>
                  <a:lnTo>
                    <a:pt x="2432304" y="63754"/>
                  </a:lnTo>
                  <a:lnTo>
                    <a:pt x="2432304" y="318770"/>
                  </a:lnTo>
                  <a:lnTo>
                    <a:pt x="2437307" y="343573"/>
                  </a:lnTo>
                  <a:lnTo>
                    <a:pt x="2450985" y="363842"/>
                  </a:lnTo>
                  <a:lnTo>
                    <a:pt x="2471255" y="377520"/>
                  </a:lnTo>
                  <a:lnTo>
                    <a:pt x="2496058" y="382524"/>
                  </a:lnTo>
                  <a:lnTo>
                    <a:pt x="3307334" y="382524"/>
                  </a:lnTo>
                  <a:lnTo>
                    <a:pt x="3332124" y="377520"/>
                  </a:lnTo>
                  <a:lnTo>
                    <a:pt x="3352393" y="363842"/>
                  </a:lnTo>
                  <a:lnTo>
                    <a:pt x="3366071" y="343573"/>
                  </a:lnTo>
                  <a:lnTo>
                    <a:pt x="3371088" y="318770"/>
                  </a:lnTo>
                  <a:lnTo>
                    <a:pt x="3371088" y="63754"/>
                  </a:lnTo>
                  <a:close/>
                </a:path>
              </a:pathLst>
            </a:custGeom>
            <a:solidFill>
              <a:srgbClr val="F3B15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54" name="object 54"/>
          <p:cNvSpPr txBox="1"/>
          <p:nvPr/>
        </p:nvSpPr>
        <p:spPr>
          <a:xfrm>
            <a:off x="1623313" y="4869891"/>
            <a:ext cx="887094" cy="1139190"/>
          </a:xfrm>
          <a:prstGeom prst="rect">
            <a:avLst/>
          </a:prstGeom>
        </p:spPr>
        <p:txBody>
          <a:bodyPr vert="horz" wrap="square" lIns="0" tIns="13335" rIns="0" bIns="0" rtlCol="0">
            <a:spAutoFit/>
          </a:bodyPr>
          <a:lstStyle/>
          <a:p>
            <a:pPr marL="635" marR="0" lvl="0" indent="0" algn="ctr"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20" normalizeH="0" baseline="0" noProof="0" dirty="0">
                <a:ln>
                  <a:noFill/>
                </a:ln>
                <a:solidFill>
                  <a:srgbClr val="252525"/>
                </a:solidFill>
                <a:effectLst/>
                <a:uLnTx/>
                <a:uFillTx/>
                <a:latin typeface="微软雅黑"/>
                <a:ea typeface="+mn-ea"/>
                <a:cs typeface="微软雅黑"/>
              </a:rPr>
              <a:t>层内切分</a:t>
            </a:r>
            <a:endParaRPr kumimoji="0" sz="1400" b="0" i="0" u="none" strike="noStrike" kern="1200" cap="none" spc="0" normalizeH="0" baseline="0" noProof="0">
              <a:ln>
                <a:noFill/>
              </a:ln>
              <a:solidFill>
                <a:prstClr val="black"/>
              </a:solidFill>
              <a:effectLst/>
              <a:uLnTx/>
              <a:uFillTx/>
              <a:latin typeface="微软雅黑"/>
              <a:ea typeface="+mn-ea"/>
              <a:cs typeface="微软雅黑"/>
            </a:endParaRPr>
          </a:p>
          <a:p>
            <a:pPr marL="0" marR="0" lvl="0" indent="0" algn="l" defTabSz="914400" rtl="0" eaLnBrk="1" fontAlgn="auto" latinLnBrk="0" hangingPunct="1">
              <a:lnSpc>
                <a:spcPct val="100000"/>
              </a:lnSpc>
              <a:spcBef>
                <a:spcPts val="50"/>
              </a:spcBef>
              <a:spcAft>
                <a:spcPts val="0"/>
              </a:spcAft>
              <a:buClrTx/>
              <a:buSzTx/>
              <a:buFontTx/>
              <a:buNone/>
              <a:tabLst/>
              <a:defRPr/>
            </a:pPr>
            <a:endParaRPr kumimoji="0" sz="950" b="0" i="0" u="none" strike="noStrike" kern="1200" cap="none" spc="0" normalizeH="0" baseline="0" noProof="0">
              <a:ln>
                <a:noFill/>
              </a:ln>
              <a:solidFill>
                <a:prstClr val="black"/>
              </a:solidFill>
              <a:effectLst/>
              <a:uLnTx/>
              <a:uFillTx/>
              <a:latin typeface="微软雅黑"/>
              <a:ea typeface="+mn-ea"/>
              <a:cs typeface="微软雅黑"/>
            </a:endParaRPr>
          </a:p>
          <a:p>
            <a:pPr marL="7620" marR="0" lvl="0" indent="0" algn="ctr" defTabSz="914400" rtl="0" eaLnBrk="1" fontAlgn="auto" latinLnBrk="0" hangingPunct="1">
              <a:lnSpc>
                <a:spcPct val="100000"/>
              </a:lnSpc>
              <a:spcBef>
                <a:spcPts val="0"/>
              </a:spcBef>
              <a:spcAft>
                <a:spcPts val="0"/>
              </a:spcAft>
              <a:buClrTx/>
              <a:buSzTx/>
              <a:buFontTx/>
              <a:buNone/>
              <a:tabLst/>
              <a:defRPr/>
            </a:pPr>
            <a:r>
              <a:rPr kumimoji="0" sz="1400" b="1" i="0" u="none" strike="noStrike" kern="1200" cap="none" spc="-25" normalizeH="0" baseline="0" noProof="0" dirty="0">
                <a:ln>
                  <a:noFill/>
                </a:ln>
                <a:solidFill>
                  <a:srgbClr val="252525"/>
                </a:solidFill>
                <a:effectLst/>
                <a:uLnTx/>
                <a:uFillTx/>
                <a:latin typeface="微软雅黑"/>
                <a:ea typeface="+mn-ea"/>
                <a:cs typeface="微软雅黑"/>
              </a:rPr>
              <a:t>TP</a:t>
            </a:r>
            <a:endParaRPr kumimoji="0" sz="1400" b="0" i="0" u="none" strike="noStrike" kern="1200" cap="none" spc="0" normalizeH="0" baseline="0" noProof="0">
              <a:ln>
                <a:noFill/>
              </a:ln>
              <a:solidFill>
                <a:prstClr val="black"/>
              </a:solidFill>
              <a:effectLst/>
              <a:uLnTx/>
              <a:uFillTx/>
              <a:latin typeface="微软雅黑"/>
              <a:ea typeface="+mn-ea"/>
              <a:cs typeface="微软雅黑"/>
            </a:endParaRPr>
          </a:p>
          <a:p>
            <a:pPr marL="0" marR="5080" lvl="0" indent="0" algn="ctr" defTabSz="914400" rtl="0" eaLnBrk="1" fontAlgn="auto" latinLnBrk="0" hangingPunct="1">
              <a:lnSpc>
                <a:spcPct val="100000"/>
              </a:lnSpc>
              <a:spcBef>
                <a:spcPts val="695"/>
              </a:spcBef>
              <a:spcAft>
                <a:spcPts val="0"/>
              </a:spcAft>
              <a:buClrTx/>
              <a:buSzTx/>
              <a:buFontTx/>
              <a:buNone/>
              <a:tabLst/>
              <a:defRPr/>
            </a:pPr>
            <a:r>
              <a:rPr kumimoji="0" sz="1100" b="1" i="0" u="none" strike="noStrike" kern="1200" cap="none" spc="-10" normalizeH="0" baseline="0" noProof="0" dirty="0">
                <a:ln>
                  <a:noFill/>
                </a:ln>
                <a:solidFill>
                  <a:srgbClr val="252525"/>
                </a:solidFill>
                <a:effectLst/>
                <a:uLnTx/>
                <a:uFillTx/>
                <a:latin typeface="微软雅黑"/>
                <a:ea typeface="+mn-ea"/>
                <a:cs typeface="微软雅黑"/>
              </a:rPr>
              <a:t>Transformer</a:t>
            </a:r>
            <a:endParaRPr kumimoji="0" sz="1100" b="0" i="0" u="none" strike="noStrike" kern="1200" cap="none" spc="0" normalizeH="0" baseline="0" noProof="0">
              <a:ln>
                <a:noFill/>
              </a:ln>
              <a:solidFill>
                <a:prstClr val="black"/>
              </a:solidFill>
              <a:effectLst/>
              <a:uLnTx/>
              <a:uFillTx/>
              <a:latin typeface="微软雅黑"/>
              <a:ea typeface="+mn-ea"/>
              <a:cs typeface="微软雅黑"/>
            </a:endParaRPr>
          </a:p>
          <a:p>
            <a:pPr marL="0" marR="4445" lvl="0" indent="0" algn="ctr" defTabSz="914400" rtl="0" eaLnBrk="1" fontAlgn="auto" latinLnBrk="0" hangingPunct="1">
              <a:lnSpc>
                <a:spcPct val="100000"/>
              </a:lnSpc>
              <a:spcBef>
                <a:spcPts val="265"/>
              </a:spcBef>
              <a:spcAft>
                <a:spcPts val="0"/>
              </a:spcAft>
              <a:buClrTx/>
              <a:buSzTx/>
              <a:buFontTx/>
              <a:buNone/>
              <a:tabLst/>
              <a:defRPr/>
            </a:pPr>
            <a:r>
              <a:rPr kumimoji="0" sz="1100" b="1" i="0" u="none" strike="noStrike" kern="1200" cap="none" spc="-15" normalizeH="0" baseline="0" noProof="0" dirty="0">
                <a:ln>
                  <a:noFill/>
                </a:ln>
                <a:solidFill>
                  <a:srgbClr val="252525"/>
                </a:solidFill>
                <a:effectLst/>
                <a:uLnTx/>
                <a:uFillTx/>
                <a:latin typeface="微软雅黑"/>
                <a:ea typeface="+mn-ea"/>
                <a:cs typeface="微软雅黑"/>
              </a:rPr>
              <a:t>层内切分</a:t>
            </a:r>
            <a:endParaRPr kumimoji="0" sz="11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55" name="object 55"/>
          <p:cNvSpPr txBox="1"/>
          <p:nvPr/>
        </p:nvSpPr>
        <p:spPr>
          <a:xfrm>
            <a:off x="2842005" y="4873878"/>
            <a:ext cx="887094" cy="1169035"/>
          </a:xfrm>
          <a:prstGeom prst="rect">
            <a:avLst/>
          </a:prstGeom>
        </p:spPr>
        <p:txBody>
          <a:bodyPr vert="horz" wrap="square" lIns="0" tIns="12700" rIns="0" bIns="0" rtlCol="0">
            <a:spAutoFit/>
          </a:bodyPr>
          <a:lstStyle/>
          <a:p>
            <a:pPr marL="48260" marR="0" lvl="0" indent="0" algn="ctr" defTabSz="914400" rtl="0" eaLnBrk="1" fontAlgn="auto" latinLnBrk="0" hangingPunct="1">
              <a:lnSpc>
                <a:spcPct val="100000"/>
              </a:lnSpc>
              <a:spcBef>
                <a:spcPts val="100"/>
              </a:spcBef>
              <a:spcAft>
                <a:spcPts val="0"/>
              </a:spcAft>
              <a:buClrTx/>
              <a:buSzTx/>
              <a:buFontTx/>
              <a:buNone/>
              <a:tabLst/>
              <a:defRPr/>
            </a:pPr>
            <a:r>
              <a:rPr kumimoji="0" sz="1400" b="1" i="0" u="none" strike="noStrike" kern="1200" cap="none" spc="-15" normalizeH="0" baseline="0" noProof="0" dirty="0">
                <a:ln>
                  <a:noFill/>
                </a:ln>
                <a:solidFill>
                  <a:srgbClr val="252525"/>
                </a:solidFill>
                <a:effectLst/>
                <a:uLnTx/>
                <a:uFillTx/>
                <a:latin typeface="微软雅黑"/>
                <a:ea typeface="+mn-ea"/>
                <a:cs typeface="微软雅黑"/>
              </a:rPr>
              <a:t>层间切分</a:t>
            </a:r>
            <a:endParaRPr kumimoji="0" sz="1400" b="0" i="0" u="none" strike="noStrike" kern="1200" cap="none" spc="0" normalizeH="0" baseline="0" noProof="0">
              <a:ln>
                <a:noFill/>
              </a:ln>
              <a:solidFill>
                <a:prstClr val="black"/>
              </a:solidFill>
              <a:effectLst/>
              <a:uLnTx/>
              <a:uFillTx/>
              <a:latin typeface="微软雅黑"/>
              <a:ea typeface="+mn-ea"/>
              <a:cs typeface="微软雅黑"/>
            </a:endParaRPr>
          </a:p>
          <a:p>
            <a:pPr marL="0" marR="0" lvl="0" indent="0" algn="l" defTabSz="914400" rtl="0" eaLnBrk="1" fontAlgn="auto" latinLnBrk="0" hangingPunct="1">
              <a:lnSpc>
                <a:spcPct val="100000"/>
              </a:lnSpc>
              <a:spcBef>
                <a:spcPts val="10"/>
              </a:spcBef>
              <a:spcAft>
                <a:spcPts val="0"/>
              </a:spcAft>
              <a:buClrTx/>
              <a:buSzTx/>
              <a:buFontTx/>
              <a:buNone/>
              <a:tabLst/>
              <a:defRPr/>
            </a:pPr>
            <a:endParaRPr kumimoji="0" sz="950" b="0" i="0" u="none" strike="noStrike" kern="1200" cap="none" spc="0" normalizeH="0" baseline="0" noProof="0">
              <a:ln>
                <a:noFill/>
              </a:ln>
              <a:solidFill>
                <a:prstClr val="black"/>
              </a:solidFill>
              <a:effectLst/>
              <a:uLnTx/>
              <a:uFillTx/>
              <a:latin typeface="微软雅黑"/>
              <a:ea typeface="+mn-ea"/>
              <a:cs typeface="微软雅黑"/>
            </a:endParaRPr>
          </a:p>
          <a:p>
            <a:pPr marL="16510" marR="0" lvl="0" indent="0" algn="ctr" defTabSz="914400" rtl="0" eaLnBrk="1" fontAlgn="auto" latinLnBrk="0" hangingPunct="1">
              <a:lnSpc>
                <a:spcPct val="100000"/>
              </a:lnSpc>
              <a:spcBef>
                <a:spcPts val="0"/>
              </a:spcBef>
              <a:spcAft>
                <a:spcPts val="0"/>
              </a:spcAft>
              <a:buClrTx/>
              <a:buSzTx/>
              <a:buFontTx/>
              <a:buNone/>
              <a:tabLst/>
              <a:defRPr/>
            </a:pPr>
            <a:r>
              <a:rPr kumimoji="0" sz="1400" b="1" i="0" u="none" strike="noStrike" kern="1200" cap="none" spc="-25" normalizeH="0" baseline="0" noProof="0" dirty="0">
                <a:ln>
                  <a:noFill/>
                </a:ln>
                <a:solidFill>
                  <a:srgbClr val="252525"/>
                </a:solidFill>
                <a:effectLst/>
                <a:uLnTx/>
                <a:uFillTx/>
                <a:latin typeface="微软雅黑"/>
                <a:ea typeface="+mn-ea"/>
                <a:cs typeface="微软雅黑"/>
              </a:rPr>
              <a:t>PP</a:t>
            </a:r>
            <a:endParaRPr kumimoji="0" sz="1400" b="0" i="0" u="none" strike="noStrike" kern="1200" cap="none" spc="0" normalizeH="0" baseline="0" noProof="0">
              <a:ln>
                <a:noFill/>
              </a:ln>
              <a:solidFill>
                <a:prstClr val="black"/>
              </a:solidFill>
              <a:effectLst/>
              <a:uLnTx/>
              <a:uFillTx/>
              <a:latin typeface="微软雅黑"/>
              <a:ea typeface="+mn-ea"/>
              <a:cs typeface="微软雅黑"/>
            </a:endParaRPr>
          </a:p>
          <a:p>
            <a:pPr marL="0" marR="5080" lvl="0" indent="0" algn="ctr" defTabSz="914400" rtl="0" eaLnBrk="1" fontAlgn="auto" latinLnBrk="0" hangingPunct="1">
              <a:lnSpc>
                <a:spcPct val="100000"/>
              </a:lnSpc>
              <a:spcBef>
                <a:spcPts val="975"/>
              </a:spcBef>
              <a:spcAft>
                <a:spcPts val="0"/>
              </a:spcAft>
              <a:buClrTx/>
              <a:buSzTx/>
              <a:buFontTx/>
              <a:buNone/>
              <a:tabLst/>
              <a:defRPr/>
            </a:pPr>
            <a:r>
              <a:rPr kumimoji="0" sz="1100" b="1" i="0" u="none" strike="noStrike" kern="1200" cap="none" spc="-10" normalizeH="0" baseline="0" noProof="0" dirty="0">
                <a:ln>
                  <a:noFill/>
                </a:ln>
                <a:solidFill>
                  <a:srgbClr val="252525"/>
                </a:solidFill>
                <a:effectLst/>
                <a:uLnTx/>
                <a:uFillTx/>
                <a:latin typeface="微软雅黑"/>
                <a:ea typeface="+mn-ea"/>
                <a:cs typeface="微软雅黑"/>
              </a:rPr>
              <a:t>Transformer</a:t>
            </a:r>
            <a:endParaRPr kumimoji="0" sz="1100" b="0" i="0" u="none" strike="noStrike" kern="1200" cap="none" spc="0" normalizeH="0" baseline="0" noProof="0">
              <a:ln>
                <a:noFill/>
              </a:ln>
              <a:solidFill>
                <a:prstClr val="black"/>
              </a:solidFill>
              <a:effectLst/>
              <a:uLnTx/>
              <a:uFillTx/>
              <a:latin typeface="微软雅黑"/>
              <a:ea typeface="+mn-ea"/>
              <a:cs typeface="微软雅黑"/>
            </a:endParaRPr>
          </a:p>
          <a:p>
            <a:pPr marL="0" marR="4445" lvl="0" indent="0" algn="ctr" defTabSz="914400" rtl="0" eaLnBrk="1" fontAlgn="auto" latinLnBrk="0" hangingPunct="1">
              <a:lnSpc>
                <a:spcPct val="100000"/>
              </a:lnSpc>
              <a:spcBef>
                <a:spcPts val="265"/>
              </a:spcBef>
              <a:spcAft>
                <a:spcPts val="0"/>
              </a:spcAft>
              <a:buClrTx/>
              <a:buSzTx/>
              <a:buFontTx/>
              <a:buNone/>
              <a:tabLst/>
              <a:defRPr/>
            </a:pPr>
            <a:r>
              <a:rPr kumimoji="0" sz="1100" b="1" i="0" u="none" strike="noStrike" kern="1200" cap="none" spc="-15" normalizeH="0" baseline="0" noProof="0" dirty="0">
                <a:ln>
                  <a:noFill/>
                </a:ln>
                <a:solidFill>
                  <a:srgbClr val="252525"/>
                </a:solidFill>
                <a:effectLst/>
                <a:uLnTx/>
                <a:uFillTx/>
                <a:latin typeface="微软雅黑"/>
                <a:ea typeface="+mn-ea"/>
                <a:cs typeface="微软雅黑"/>
              </a:rPr>
              <a:t>层间切分</a:t>
            </a:r>
            <a:endParaRPr kumimoji="0" sz="11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56" name="object 56"/>
          <p:cNvSpPr txBox="1"/>
          <p:nvPr/>
        </p:nvSpPr>
        <p:spPr>
          <a:xfrm>
            <a:off x="4070603" y="4869891"/>
            <a:ext cx="854075" cy="1157605"/>
          </a:xfrm>
          <a:prstGeom prst="rect">
            <a:avLst/>
          </a:prstGeom>
        </p:spPr>
        <p:txBody>
          <a:bodyPr vert="horz" wrap="square" lIns="0" tIns="13335" rIns="0" bIns="0" rtlCol="0">
            <a:spAutoFit/>
          </a:bodyPr>
          <a:lstStyle/>
          <a:p>
            <a:pPr marL="73025" marR="0" lvl="0" indent="0" algn="l" defTabSz="914400" rtl="0" eaLnBrk="1" fontAlgn="auto" latinLnBrk="0" hangingPunct="1">
              <a:lnSpc>
                <a:spcPct val="100000"/>
              </a:lnSpc>
              <a:spcBef>
                <a:spcPts val="105"/>
              </a:spcBef>
              <a:spcAft>
                <a:spcPts val="0"/>
              </a:spcAft>
              <a:buClrTx/>
              <a:buSzTx/>
              <a:buFontTx/>
              <a:buNone/>
              <a:tabLst/>
              <a:defRPr/>
            </a:pPr>
            <a:r>
              <a:rPr kumimoji="0" sz="1400" b="1" i="0" u="none" strike="noStrike" kern="1200" cap="none" spc="-20" normalizeH="0" baseline="0" noProof="0" dirty="0">
                <a:ln>
                  <a:noFill/>
                </a:ln>
                <a:solidFill>
                  <a:srgbClr val="252525"/>
                </a:solidFill>
                <a:effectLst/>
                <a:uLnTx/>
                <a:uFillTx/>
                <a:latin typeface="微软雅黑"/>
                <a:ea typeface="+mn-ea"/>
                <a:cs typeface="微软雅黑"/>
              </a:rPr>
              <a:t>纵向扩展</a:t>
            </a:r>
            <a:endParaRPr kumimoji="0" sz="1400" b="0" i="0" u="none" strike="noStrike" kern="1200" cap="none" spc="0" normalizeH="0" baseline="0" noProof="0">
              <a:ln>
                <a:noFill/>
              </a:ln>
              <a:solidFill>
                <a:prstClr val="black"/>
              </a:solidFill>
              <a:effectLst/>
              <a:uLnTx/>
              <a:uFillTx/>
              <a:latin typeface="微软雅黑"/>
              <a:ea typeface="+mn-ea"/>
              <a:cs typeface="微软雅黑"/>
            </a:endParaRPr>
          </a:p>
          <a:p>
            <a:pPr marL="0" marR="0" lvl="0" indent="0" algn="l" defTabSz="914400" rtl="0" eaLnBrk="1" fontAlgn="auto" latinLnBrk="0" hangingPunct="1">
              <a:lnSpc>
                <a:spcPct val="100000"/>
              </a:lnSpc>
              <a:spcBef>
                <a:spcPts val="35"/>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微软雅黑"/>
              <a:ea typeface="+mn-ea"/>
              <a:cs typeface="微软雅黑"/>
            </a:endParaRPr>
          </a:p>
          <a:p>
            <a:pPr marL="341630" marR="0" lvl="0" indent="0" algn="l" defTabSz="914400" rtl="0" eaLnBrk="1" fontAlgn="auto" latinLnBrk="0" hangingPunct="1">
              <a:lnSpc>
                <a:spcPct val="100000"/>
              </a:lnSpc>
              <a:spcBef>
                <a:spcPts val="5"/>
              </a:spcBef>
              <a:spcAft>
                <a:spcPts val="0"/>
              </a:spcAft>
              <a:buClrTx/>
              <a:buSzTx/>
              <a:buFontTx/>
              <a:buNone/>
              <a:tabLst/>
              <a:defRPr/>
            </a:pPr>
            <a:r>
              <a:rPr kumimoji="0" sz="1400" b="1" i="0" u="none" strike="noStrike" kern="1200" cap="none" spc="-25" normalizeH="0" baseline="0" noProof="0" dirty="0">
                <a:ln>
                  <a:noFill/>
                </a:ln>
                <a:solidFill>
                  <a:srgbClr val="252525"/>
                </a:solidFill>
                <a:effectLst/>
                <a:uLnTx/>
                <a:uFillTx/>
                <a:latin typeface="微软雅黑"/>
                <a:ea typeface="+mn-ea"/>
                <a:cs typeface="微软雅黑"/>
              </a:rPr>
              <a:t>DP</a:t>
            </a:r>
            <a:endParaRPr kumimoji="0" sz="1400" b="0" i="0" u="none" strike="noStrike" kern="1200" cap="none" spc="0" normalizeH="0" baseline="0" noProof="0">
              <a:ln>
                <a:noFill/>
              </a:ln>
              <a:solidFill>
                <a:prstClr val="black"/>
              </a:solidFill>
              <a:effectLst/>
              <a:uLnTx/>
              <a:uFillTx/>
              <a:latin typeface="微软雅黑"/>
              <a:ea typeface="+mn-ea"/>
              <a:cs typeface="微软雅黑"/>
            </a:endParaRPr>
          </a:p>
          <a:p>
            <a:pPr marL="69850" marR="5080" lvl="0" indent="-70485" algn="l" defTabSz="914400" rtl="0" eaLnBrk="1" fontAlgn="auto" latinLnBrk="0" hangingPunct="1">
              <a:lnSpc>
                <a:spcPct val="120000"/>
              </a:lnSpc>
              <a:spcBef>
                <a:spcPts val="675"/>
              </a:spcBef>
              <a:spcAft>
                <a:spcPts val="0"/>
              </a:spcAft>
              <a:buClrTx/>
              <a:buSzTx/>
              <a:buFontTx/>
              <a:buNone/>
              <a:tabLst/>
              <a:defRPr/>
            </a:pPr>
            <a:r>
              <a:rPr kumimoji="0" sz="1100" b="1" i="0" u="none" strike="noStrike" kern="1200" cap="none" spc="-10" normalizeH="0" baseline="0" noProof="0" dirty="0">
                <a:ln>
                  <a:noFill/>
                </a:ln>
                <a:solidFill>
                  <a:srgbClr val="252525"/>
                </a:solidFill>
                <a:effectLst/>
                <a:uLnTx/>
                <a:uFillTx/>
                <a:latin typeface="微软雅黑"/>
                <a:ea typeface="+mn-ea"/>
                <a:cs typeface="微软雅黑"/>
              </a:rPr>
              <a:t>将训练数据切分加速训练</a:t>
            </a:r>
            <a:endParaRPr kumimoji="0" sz="11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57" name="object 57"/>
          <p:cNvGrpSpPr/>
          <p:nvPr/>
        </p:nvGrpSpPr>
        <p:grpSpPr>
          <a:xfrm>
            <a:off x="5586984" y="4710684"/>
            <a:ext cx="4799330" cy="1442085"/>
            <a:chOff x="5586984" y="4710684"/>
            <a:chExt cx="4799330" cy="1442085"/>
          </a:xfrm>
        </p:grpSpPr>
        <p:sp>
          <p:nvSpPr>
            <p:cNvPr id="58" name="object 58"/>
            <p:cNvSpPr/>
            <p:nvPr/>
          </p:nvSpPr>
          <p:spPr>
            <a:xfrm>
              <a:off x="5586984" y="4710684"/>
              <a:ext cx="4799330" cy="1442085"/>
            </a:xfrm>
            <a:custGeom>
              <a:avLst/>
              <a:gdLst/>
              <a:ahLst/>
              <a:cxnLst/>
              <a:rect l="l" t="t" r="r" b="b"/>
              <a:pathLst>
                <a:path w="4799330" h="1442085">
                  <a:moveTo>
                    <a:pt x="4799075" y="0"/>
                  </a:moveTo>
                  <a:lnTo>
                    <a:pt x="0" y="0"/>
                  </a:lnTo>
                  <a:lnTo>
                    <a:pt x="0" y="1441703"/>
                  </a:lnTo>
                  <a:lnTo>
                    <a:pt x="4799075" y="1441703"/>
                  </a:lnTo>
                  <a:lnTo>
                    <a:pt x="4799075" y="0"/>
                  </a:lnTo>
                  <a:close/>
                </a:path>
              </a:pathLst>
            </a:custGeom>
            <a:solidFill>
              <a:srgbClr val="D9D9D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59" name="object 59"/>
            <p:cNvSpPr/>
            <p:nvPr/>
          </p:nvSpPr>
          <p:spPr>
            <a:xfrm>
              <a:off x="5832348" y="4824984"/>
              <a:ext cx="4333240" cy="352425"/>
            </a:xfrm>
            <a:custGeom>
              <a:avLst/>
              <a:gdLst/>
              <a:ahLst/>
              <a:cxnLst/>
              <a:rect l="l" t="t" r="r" b="b"/>
              <a:pathLst>
                <a:path w="4333240" h="352425">
                  <a:moveTo>
                    <a:pt x="1143000" y="55118"/>
                  </a:moveTo>
                  <a:lnTo>
                    <a:pt x="1138669" y="33655"/>
                  </a:lnTo>
                  <a:lnTo>
                    <a:pt x="1126858" y="16129"/>
                  </a:lnTo>
                  <a:lnTo>
                    <a:pt x="1109345" y="4330"/>
                  </a:lnTo>
                  <a:lnTo>
                    <a:pt x="1087882" y="0"/>
                  </a:lnTo>
                  <a:lnTo>
                    <a:pt x="55118" y="0"/>
                  </a:lnTo>
                  <a:lnTo>
                    <a:pt x="33642" y="4330"/>
                  </a:lnTo>
                  <a:lnTo>
                    <a:pt x="16129" y="16129"/>
                  </a:lnTo>
                  <a:lnTo>
                    <a:pt x="4318" y="33655"/>
                  </a:lnTo>
                  <a:lnTo>
                    <a:pt x="0" y="55118"/>
                  </a:lnTo>
                  <a:lnTo>
                    <a:pt x="0" y="275590"/>
                  </a:lnTo>
                  <a:lnTo>
                    <a:pt x="4318" y="297065"/>
                  </a:lnTo>
                  <a:lnTo>
                    <a:pt x="16129" y="314591"/>
                  </a:lnTo>
                  <a:lnTo>
                    <a:pt x="33642" y="326390"/>
                  </a:lnTo>
                  <a:lnTo>
                    <a:pt x="55118" y="330708"/>
                  </a:lnTo>
                  <a:lnTo>
                    <a:pt x="1087882" y="330708"/>
                  </a:lnTo>
                  <a:lnTo>
                    <a:pt x="1109345" y="326390"/>
                  </a:lnTo>
                  <a:lnTo>
                    <a:pt x="1126858" y="314591"/>
                  </a:lnTo>
                  <a:lnTo>
                    <a:pt x="1138669" y="297065"/>
                  </a:lnTo>
                  <a:lnTo>
                    <a:pt x="1143000" y="275590"/>
                  </a:lnTo>
                  <a:lnTo>
                    <a:pt x="1143000" y="55118"/>
                  </a:lnTo>
                  <a:close/>
                </a:path>
                <a:path w="4333240" h="352425">
                  <a:moveTo>
                    <a:pt x="4332732" y="59944"/>
                  </a:moveTo>
                  <a:lnTo>
                    <a:pt x="4328134" y="37211"/>
                  </a:lnTo>
                  <a:lnTo>
                    <a:pt x="4315612" y="18643"/>
                  </a:lnTo>
                  <a:lnTo>
                    <a:pt x="4297045" y="6121"/>
                  </a:lnTo>
                  <a:lnTo>
                    <a:pt x="4274312" y="1524"/>
                  </a:lnTo>
                  <a:lnTo>
                    <a:pt x="1478788" y="1524"/>
                  </a:lnTo>
                  <a:lnTo>
                    <a:pt x="1456042" y="6121"/>
                  </a:lnTo>
                  <a:lnTo>
                    <a:pt x="1437474" y="18643"/>
                  </a:lnTo>
                  <a:lnTo>
                    <a:pt x="1424952" y="37211"/>
                  </a:lnTo>
                  <a:lnTo>
                    <a:pt x="1420368" y="59944"/>
                  </a:lnTo>
                  <a:lnTo>
                    <a:pt x="1420368" y="293624"/>
                  </a:lnTo>
                  <a:lnTo>
                    <a:pt x="1424952" y="316369"/>
                  </a:lnTo>
                  <a:lnTo>
                    <a:pt x="1437474" y="334937"/>
                  </a:lnTo>
                  <a:lnTo>
                    <a:pt x="1456042" y="347459"/>
                  </a:lnTo>
                  <a:lnTo>
                    <a:pt x="1478788" y="352044"/>
                  </a:lnTo>
                  <a:lnTo>
                    <a:pt x="4274312" y="352044"/>
                  </a:lnTo>
                  <a:lnTo>
                    <a:pt x="4297045" y="347459"/>
                  </a:lnTo>
                  <a:lnTo>
                    <a:pt x="4315612" y="334937"/>
                  </a:lnTo>
                  <a:lnTo>
                    <a:pt x="4328134" y="316369"/>
                  </a:lnTo>
                  <a:lnTo>
                    <a:pt x="4332732" y="293624"/>
                  </a:lnTo>
                  <a:lnTo>
                    <a:pt x="4332732" y="59944"/>
                  </a:lnTo>
                  <a:close/>
                </a:path>
              </a:pathLst>
            </a:custGeom>
            <a:solidFill>
              <a:srgbClr val="F3B15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60" name="object 60"/>
          <p:cNvSpPr txBox="1"/>
          <p:nvPr/>
        </p:nvSpPr>
        <p:spPr>
          <a:xfrm>
            <a:off x="5989320" y="4864100"/>
            <a:ext cx="817244" cy="1127760"/>
          </a:xfrm>
          <a:prstGeom prst="rect">
            <a:avLst/>
          </a:prstGeom>
        </p:spPr>
        <p:txBody>
          <a:bodyPr vert="horz" wrap="square" lIns="0" tIns="12700" rIns="0" bIns="0" rtlCol="0">
            <a:spAutoFit/>
          </a:bodyPr>
          <a:lstStyle/>
          <a:p>
            <a:pPr marL="236854" marR="0" lvl="0" indent="0" algn="l" defTabSz="914400" rtl="0" eaLnBrk="1" fontAlgn="auto" latinLnBrk="0" hangingPunct="1">
              <a:lnSpc>
                <a:spcPct val="100000"/>
              </a:lnSpc>
              <a:spcBef>
                <a:spcPts val="100"/>
              </a:spcBef>
              <a:spcAft>
                <a:spcPts val="0"/>
              </a:spcAft>
              <a:buClrTx/>
              <a:buSzTx/>
              <a:buFontTx/>
              <a:buNone/>
              <a:tabLst/>
              <a:defRPr/>
            </a:pPr>
            <a:r>
              <a:rPr kumimoji="0" sz="1400" b="1" i="0" u="none" strike="noStrike" kern="1200" cap="none" spc="-25" normalizeH="0" baseline="0" noProof="0" dirty="0">
                <a:ln>
                  <a:noFill/>
                </a:ln>
                <a:solidFill>
                  <a:srgbClr val="252525"/>
                </a:solidFill>
                <a:effectLst/>
                <a:uLnTx/>
                <a:uFillTx/>
                <a:latin typeface="微软雅黑"/>
                <a:ea typeface="+mn-ea"/>
                <a:cs typeface="微软雅黑"/>
              </a:rPr>
              <a:t>策略</a:t>
            </a:r>
            <a:endParaRPr kumimoji="0" sz="1400" b="0" i="0" u="none" strike="noStrike" kern="1200" cap="none" spc="0" normalizeH="0" baseline="0" noProof="0">
              <a:ln>
                <a:noFill/>
              </a:ln>
              <a:solidFill>
                <a:prstClr val="black"/>
              </a:solidFill>
              <a:effectLst/>
              <a:uLnTx/>
              <a:uFillTx/>
              <a:latin typeface="微软雅黑"/>
              <a:ea typeface="+mn-ea"/>
              <a:cs typeface="微软雅黑"/>
            </a:endParaRPr>
          </a:p>
          <a:p>
            <a:pPr marL="0" marR="5080" lvl="0" indent="12065" algn="just" defTabSz="914400" rtl="0" eaLnBrk="1" fontAlgn="auto" latinLnBrk="0" hangingPunct="1">
              <a:lnSpc>
                <a:spcPct val="154900"/>
              </a:lnSpc>
              <a:spcBef>
                <a:spcPts val="860"/>
              </a:spcBef>
              <a:spcAft>
                <a:spcPts val="0"/>
              </a:spcAft>
              <a:buClrTx/>
              <a:buSzTx/>
              <a:buFontTx/>
              <a:buNone/>
              <a:tabLst/>
              <a:defRPr/>
            </a:pPr>
            <a:r>
              <a:rPr kumimoji="0" sz="1100" b="1" i="0" u="none" strike="noStrike" kern="1200" cap="none" spc="-10" normalizeH="0" baseline="0" noProof="0" dirty="0">
                <a:ln>
                  <a:noFill/>
                </a:ln>
                <a:solidFill>
                  <a:srgbClr val="252525"/>
                </a:solidFill>
                <a:effectLst/>
                <a:uLnTx/>
                <a:uFillTx/>
                <a:latin typeface="微软雅黑"/>
                <a:ea typeface="+mn-ea"/>
                <a:cs typeface="微软雅黑"/>
              </a:rPr>
              <a:t>张量并行 </a:t>
            </a:r>
            <a:r>
              <a:rPr kumimoji="0" sz="1100" b="1" i="0" u="none" strike="noStrike" kern="1200" cap="none" spc="-25" normalizeH="0" baseline="0" noProof="0" dirty="0">
                <a:ln>
                  <a:noFill/>
                </a:ln>
                <a:solidFill>
                  <a:srgbClr val="252525"/>
                </a:solidFill>
                <a:effectLst/>
                <a:uLnTx/>
                <a:uFillTx/>
                <a:latin typeface="微软雅黑"/>
                <a:ea typeface="+mn-ea"/>
                <a:cs typeface="微软雅黑"/>
              </a:rPr>
              <a:t>TP</a:t>
            </a:r>
            <a:r>
              <a:rPr kumimoji="0" sz="1100" b="1" i="0" u="none" strike="noStrike" kern="1200" cap="none" spc="-10" normalizeH="0" baseline="0" noProof="0" dirty="0">
                <a:ln>
                  <a:noFill/>
                </a:ln>
                <a:solidFill>
                  <a:srgbClr val="252525"/>
                </a:solidFill>
                <a:effectLst/>
                <a:uLnTx/>
                <a:uFillTx/>
                <a:latin typeface="微软雅黑"/>
                <a:ea typeface="+mn-ea"/>
                <a:cs typeface="微软雅黑"/>
              </a:rPr>
              <a:t>流水并行 </a:t>
            </a:r>
            <a:r>
              <a:rPr kumimoji="0" sz="1100" b="1" i="0" u="none" strike="noStrike" kern="1200" cap="none" spc="-25" normalizeH="0" baseline="0" noProof="0" dirty="0">
                <a:ln>
                  <a:noFill/>
                </a:ln>
                <a:solidFill>
                  <a:srgbClr val="252525"/>
                </a:solidFill>
                <a:effectLst/>
                <a:uLnTx/>
                <a:uFillTx/>
                <a:latin typeface="微软雅黑"/>
                <a:ea typeface="+mn-ea"/>
                <a:cs typeface="微软雅黑"/>
              </a:rPr>
              <a:t>PP</a:t>
            </a:r>
            <a:r>
              <a:rPr kumimoji="0" sz="1100" b="1" i="0" u="none" strike="noStrike" kern="1200" cap="none" spc="-5" normalizeH="0" baseline="0" noProof="0" dirty="0">
                <a:ln>
                  <a:noFill/>
                </a:ln>
                <a:solidFill>
                  <a:srgbClr val="252525"/>
                </a:solidFill>
                <a:effectLst/>
                <a:uLnTx/>
                <a:uFillTx/>
                <a:latin typeface="微软雅黑"/>
                <a:ea typeface="+mn-ea"/>
                <a:cs typeface="微软雅黑"/>
              </a:rPr>
              <a:t>数据并行 </a:t>
            </a:r>
            <a:r>
              <a:rPr kumimoji="0" sz="1100" b="1" i="0" u="none" strike="noStrike" kern="1200" cap="none" spc="-35" normalizeH="0" baseline="0" noProof="0" dirty="0">
                <a:ln>
                  <a:noFill/>
                </a:ln>
                <a:solidFill>
                  <a:srgbClr val="252525"/>
                </a:solidFill>
                <a:effectLst/>
                <a:uLnTx/>
                <a:uFillTx/>
                <a:latin typeface="微软雅黑"/>
                <a:ea typeface="+mn-ea"/>
                <a:cs typeface="微软雅黑"/>
              </a:rPr>
              <a:t>DP</a:t>
            </a:r>
            <a:endParaRPr kumimoji="0" sz="11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62" name="object 62"/>
          <p:cNvSpPr txBox="1">
            <a:spLocks noGrp="1"/>
          </p:cNvSpPr>
          <p:nvPr>
            <p:ph type="ftr" sz="quarter" idx="5"/>
          </p:nvPr>
        </p:nvSpPr>
        <p:spPr>
          <a:xfrm>
            <a:off x="5739510" y="6584966"/>
            <a:ext cx="713104" cy="192404"/>
          </a:xfrm>
          <a:prstGeom prst="rect">
            <a:avLst/>
          </a:prstGeom>
        </p:spPr>
        <p:txBody>
          <a:bodyPr vert="horz" wrap="square" lIns="0" tIns="0" rIns="0" bIns="0" rtlCol="0">
            <a:spAutoFit/>
          </a:bodyPr>
          <a:lstStyle>
            <a:defPPr>
              <a:defRPr kern="0"/>
            </a:defPPr>
            <a:lvl1pPr>
              <a:defRPr sz="1000" b="1" i="0">
                <a:solidFill>
                  <a:schemeClr val="bg1"/>
                </a:solidFill>
                <a:latin typeface="微软雅黑"/>
                <a:cs typeface="微软雅黑"/>
              </a:defRPr>
            </a:lvl1pPr>
          </a:lstStyle>
          <a:p>
            <a:pPr marL="12700" marR="0" lvl="0" indent="0" algn="l" defTabSz="914400" rtl="0" eaLnBrk="1" fontAlgn="auto" latinLnBrk="0" hangingPunct="1">
              <a:lnSpc>
                <a:spcPct val="100000"/>
              </a:lnSpc>
              <a:spcBef>
                <a:spcPts val="15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微软雅黑"/>
                <a:ea typeface="+mn-ea"/>
              </a:rPr>
              <a:t>Secret</a:t>
            </a:r>
            <a:r>
              <a:rPr kumimoji="0" lang="en-US" sz="1000" b="1" i="0" u="none" strike="noStrike" kern="1200" cap="none" spc="-30" normalizeH="0" baseline="0" noProof="0">
                <a:ln>
                  <a:noFill/>
                </a:ln>
                <a:solidFill>
                  <a:prstClr val="white"/>
                </a:solidFill>
                <a:effectLst/>
                <a:uLnTx/>
                <a:uFillTx/>
                <a:latin typeface="微软雅黑"/>
                <a:ea typeface="+mn-ea"/>
              </a:rPr>
              <a:t> </a:t>
            </a:r>
            <a:r>
              <a:rPr kumimoji="0" lang="zh-CN" altLang="en-US" sz="1000" b="1" i="0" u="none" strike="noStrike" kern="1200" cap="none" spc="-30" normalizeH="0" baseline="0" noProof="0">
                <a:ln>
                  <a:noFill/>
                </a:ln>
                <a:solidFill>
                  <a:prstClr val="white"/>
                </a:solidFill>
                <a:effectLst/>
                <a:uLnTx/>
                <a:uFillTx/>
                <a:latin typeface="微软雅黑"/>
                <a:ea typeface="等线" panose="02010600030101010101" pitchFamily="2" charset="-122"/>
              </a:rPr>
              <a:t>机密</a:t>
            </a:r>
            <a:endParaRPr kumimoji="0" sz="1000" b="1" i="0" u="none" strike="noStrike" kern="1200" cap="none" spc="-30" normalizeH="0" baseline="0" noProof="0" dirty="0">
              <a:ln>
                <a:noFill/>
              </a:ln>
              <a:solidFill>
                <a:prstClr val="white"/>
              </a:solidFill>
              <a:effectLst/>
              <a:uLnTx/>
              <a:uFillTx/>
              <a:latin typeface="微软雅黑"/>
              <a:ea typeface="+mn-ea"/>
            </a:endParaRPr>
          </a:p>
        </p:txBody>
      </p:sp>
      <p:sp>
        <p:nvSpPr>
          <p:cNvPr id="64" name="object 64"/>
          <p:cNvSpPr txBox="1">
            <a:spLocks noGrp="1"/>
          </p:cNvSpPr>
          <p:nvPr>
            <p:ph type="sldNum" sz="quarter" idx="7"/>
          </p:nvPr>
        </p:nvSpPr>
        <p:spPr>
          <a:xfrm>
            <a:off x="485241" y="6604298"/>
            <a:ext cx="229234" cy="167004"/>
          </a:xfrm>
          <a:prstGeom prst="rect">
            <a:avLst/>
          </a:prstGeom>
        </p:spPr>
        <p:txBody>
          <a:bodyPr vert="horz" wrap="square" lIns="0" tIns="0" rIns="0" bIns="0" rtlCol="0">
            <a:spAutoFit/>
          </a:bodyPr>
          <a:lstStyle>
            <a:defPPr>
              <a:defRPr kern="0"/>
            </a:defPPr>
            <a:lvl1pPr>
              <a:defRPr sz="1000" b="0" i="0">
                <a:solidFill>
                  <a:schemeClr val="bg1"/>
                </a:solidFill>
                <a:latin typeface="Arial"/>
                <a:cs typeface="Arial"/>
              </a:defRPr>
            </a:lvl1pPr>
          </a:lstStyle>
          <a:p>
            <a:pPr marL="38100" marR="0" lvl="0" indent="0" algn="l" defTabSz="914400" rtl="0" eaLnBrk="1" fontAlgn="auto" latinLnBrk="0" hangingPunct="1">
              <a:lnSpc>
                <a:spcPct val="100000"/>
              </a:lnSpc>
              <a:spcBef>
                <a:spcPts val="0"/>
              </a:spcBef>
              <a:spcAft>
                <a:spcPts val="0"/>
              </a:spcAft>
              <a:buClrTx/>
              <a:buSzTx/>
              <a:buFontTx/>
              <a:buNone/>
              <a:tabLst/>
              <a:defRPr/>
            </a:pPr>
            <a:fld id="{81D60167-4931-47E6-BA6A-407CBD079E47}" type="slidenum">
              <a:rPr kumimoji="0" lang="en-US" altLang="zh-CN" sz="1000" b="0" i="0" u="none" strike="noStrike" kern="1200" cap="none" spc="-25" normalizeH="0" baseline="0" noProof="0" smtClean="0">
                <a:ln>
                  <a:noFill/>
                </a:ln>
                <a:solidFill>
                  <a:prstClr val="white"/>
                </a:solidFill>
                <a:effectLst/>
                <a:uLnTx/>
                <a:uFillTx/>
                <a:latin typeface="Arial"/>
                <a:ea typeface="等线" panose="02010600030101010101" pitchFamily="2" charset="-122"/>
                <a:cs typeface="Arial"/>
              </a:rPr>
              <a:pPr marL="38100" marR="0" lvl="0" indent="0" algn="l" defTabSz="914400" rtl="0" eaLnBrk="1" fontAlgn="auto" latinLnBrk="0" hangingPunct="1">
                <a:lnSpc>
                  <a:spcPct val="100000"/>
                </a:lnSpc>
                <a:spcBef>
                  <a:spcPts val="0"/>
                </a:spcBef>
                <a:spcAft>
                  <a:spcPts val="0"/>
                </a:spcAft>
                <a:buClrTx/>
                <a:buSzTx/>
                <a:buFontTx/>
                <a:buNone/>
                <a:tabLst/>
                <a:defRPr/>
              </a:pPr>
              <a:t>45</a:t>
            </a:fld>
            <a:endParaRPr kumimoji="0" sz="1000" b="0" i="0" u="none" strike="noStrike" kern="1200" cap="none" spc="-25" normalizeH="0" baseline="0" noProof="0" dirty="0">
              <a:ln>
                <a:noFill/>
              </a:ln>
              <a:solidFill>
                <a:prstClr val="white"/>
              </a:solidFill>
              <a:effectLst/>
              <a:uLnTx/>
              <a:uFillTx/>
              <a:latin typeface="Arial"/>
              <a:ea typeface="+mn-ea"/>
              <a:cs typeface="Arial"/>
            </a:endParaRPr>
          </a:p>
        </p:txBody>
      </p:sp>
      <p:sp>
        <p:nvSpPr>
          <p:cNvPr id="61" name="object 61"/>
          <p:cNvSpPr txBox="1"/>
          <p:nvPr/>
        </p:nvSpPr>
        <p:spPr>
          <a:xfrm>
            <a:off x="7744332" y="4875021"/>
            <a:ext cx="2012314" cy="1130300"/>
          </a:xfrm>
          <a:prstGeom prst="rect">
            <a:avLst/>
          </a:prstGeom>
        </p:spPr>
        <p:txBody>
          <a:bodyPr vert="horz" wrap="square" lIns="0" tIns="12700" rIns="0" bIns="0" rtlCol="0">
            <a:spAutoFit/>
          </a:bodyPr>
          <a:lstStyle/>
          <a:p>
            <a:pPr marL="608965" marR="0" lvl="0" indent="0" algn="l" defTabSz="914400" rtl="0" eaLnBrk="1" fontAlgn="auto" latinLnBrk="0" hangingPunct="1">
              <a:lnSpc>
                <a:spcPct val="100000"/>
              </a:lnSpc>
              <a:spcBef>
                <a:spcPts val="100"/>
              </a:spcBef>
              <a:spcAft>
                <a:spcPts val="0"/>
              </a:spcAft>
              <a:buClrTx/>
              <a:buSzTx/>
              <a:buFontTx/>
              <a:buNone/>
              <a:tabLst/>
              <a:defRPr/>
            </a:pPr>
            <a:r>
              <a:rPr kumimoji="0" sz="1400" b="1" i="0" u="none" strike="noStrike" kern="1200" cap="none" spc="-15" normalizeH="0" baseline="0" noProof="0" dirty="0">
                <a:ln>
                  <a:noFill/>
                </a:ln>
                <a:solidFill>
                  <a:srgbClr val="252525"/>
                </a:solidFill>
                <a:effectLst/>
                <a:uLnTx/>
                <a:uFillTx/>
                <a:latin typeface="微软雅黑"/>
                <a:ea typeface="+mn-ea"/>
                <a:cs typeface="微软雅黑"/>
              </a:rPr>
              <a:t>参与节点</a:t>
            </a:r>
            <a:endParaRPr kumimoji="0" sz="1400" b="0" i="0" u="none" strike="noStrike" kern="1200" cap="none" spc="0" normalizeH="0" baseline="0" noProof="0">
              <a:ln>
                <a:noFill/>
              </a:ln>
              <a:solidFill>
                <a:prstClr val="black"/>
              </a:solidFill>
              <a:effectLst/>
              <a:uLnTx/>
              <a:uFillTx/>
              <a:latin typeface="微软雅黑"/>
              <a:ea typeface="+mn-ea"/>
              <a:cs typeface="微软雅黑"/>
            </a:endParaRPr>
          </a:p>
          <a:p>
            <a:pPr marL="340995" marR="0" lvl="0" indent="0" algn="l" defTabSz="914400" rtl="0" eaLnBrk="1" fontAlgn="auto" latinLnBrk="0" hangingPunct="1">
              <a:lnSpc>
                <a:spcPct val="100000"/>
              </a:lnSpc>
              <a:spcBef>
                <a:spcPts val="1325"/>
              </a:spcBef>
              <a:spcAft>
                <a:spcPts val="0"/>
              </a:spcAft>
              <a:buClrTx/>
              <a:buSzTx/>
              <a:buFontTx/>
              <a:buNone/>
              <a:tabLst/>
              <a:defRPr/>
            </a:pPr>
            <a:r>
              <a:rPr kumimoji="0" sz="1100" b="1" i="0" u="none" strike="noStrike" kern="1200" cap="none" spc="0" normalizeH="0" baseline="0" noProof="0" dirty="0">
                <a:ln>
                  <a:noFill/>
                </a:ln>
                <a:solidFill>
                  <a:srgbClr val="252525"/>
                </a:solidFill>
                <a:effectLst/>
                <a:uLnTx/>
                <a:uFillTx/>
                <a:latin typeface="微软雅黑"/>
                <a:ea typeface="+mn-ea"/>
                <a:cs typeface="微软雅黑"/>
              </a:rPr>
              <a:t>机内8</a:t>
            </a:r>
            <a:r>
              <a:rPr kumimoji="0" sz="1100" b="1" i="0" u="none" strike="noStrike" kern="1200" cap="none" spc="-15" normalizeH="0" baseline="0" noProof="0" dirty="0">
                <a:ln>
                  <a:noFill/>
                </a:ln>
                <a:solidFill>
                  <a:srgbClr val="252525"/>
                </a:solidFill>
                <a:effectLst/>
                <a:uLnTx/>
                <a:uFillTx/>
                <a:latin typeface="微软雅黑"/>
                <a:ea typeface="+mn-ea"/>
                <a:cs typeface="微软雅黑"/>
              </a:rPr>
              <a:t>卡 </a:t>
            </a:r>
            <a:r>
              <a:rPr kumimoji="0" sz="1100" b="1" i="0" u="none" strike="noStrike" kern="1200" cap="none" spc="-10" normalizeH="0" baseline="0" noProof="0" dirty="0">
                <a:ln>
                  <a:noFill/>
                </a:ln>
                <a:solidFill>
                  <a:srgbClr val="252525"/>
                </a:solidFill>
                <a:effectLst/>
                <a:uLnTx/>
                <a:uFillTx/>
                <a:latin typeface="微软雅黑"/>
                <a:ea typeface="+mn-ea"/>
                <a:cs typeface="微软雅黑"/>
              </a:rPr>
              <a:t>AllReduce</a:t>
            </a:r>
            <a:endParaRPr kumimoji="0" sz="1100" b="0" i="0" u="none" strike="noStrike" kern="1200" cap="none" spc="0" normalizeH="0" baseline="0" noProof="0">
              <a:ln>
                <a:noFill/>
              </a:ln>
              <a:solidFill>
                <a:prstClr val="black"/>
              </a:solidFill>
              <a:effectLst/>
              <a:uLnTx/>
              <a:uFillTx/>
              <a:latin typeface="微软雅黑"/>
              <a:ea typeface="+mn-ea"/>
              <a:cs typeface="微软雅黑"/>
            </a:endParaRPr>
          </a:p>
          <a:p>
            <a:pPr marL="38100" marR="5080" lvl="0" indent="-38100" algn="l" defTabSz="914400" rtl="0" eaLnBrk="1" fontAlgn="auto" latinLnBrk="0" hangingPunct="1">
              <a:lnSpc>
                <a:spcPts val="2250"/>
              </a:lnSpc>
              <a:spcBef>
                <a:spcPts val="0"/>
              </a:spcBef>
              <a:spcAft>
                <a:spcPts val="0"/>
              </a:spcAft>
              <a:buClrTx/>
              <a:buSzTx/>
              <a:buFontTx/>
              <a:buNone/>
              <a:tabLst/>
              <a:defRPr/>
            </a:pPr>
            <a:r>
              <a:rPr kumimoji="0" sz="1100" b="1" i="0" u="none" strike="noStrike" kern="1200" cap="none" spc="0" normalizeH="0" baseline="0" noProof="0" dirty="0">
                <a:ln>
                  <a:noFill/>
                </a:ln>
                <a:solidFill>
                  <a:srgbClr val="252525"/>
                </a:solidFill>
                <a:effectLst/>
                <a:uLnTx/>
                <a:uFillTx/>
                <a:latin typeface="微软雅黑"/>
                <a:ea typeface="+mn-ea"/>
                <a:cs typeface="微软雅黑"/>
              </a:rPr>
              <a:t>多机一组，机间同号卡</a:t>
            </a:r>
            <a:r>
              <a:rPr kumimoji="0" sz="1100" b="1" i="0" u="none" strike="noStrike" kern="1200" cap="none" spc="-10" normalizeH="0" baseline="0" noProof="0" dirty="0">
                <a:ln>
                  <a:noFill/>
                </a:ln>
                <a:solidFill>
                  <a:srgbClr val="252525"/>
                </a:solidFill>
                <a:effectLst/>
                <a:uLnTx/>
                <a:uFillTx/>
                <a:latin typeface="微软雅黑"/>
                <a:ea typeface="+mn-ea"/>
                <a:cs typeface="微软雅黑"/>
              </a:rPr>
              <a:t>P2P</a:t>
            </a:r>
            <a:r>
              <a:rPr kumimoji="0" sz="1100" b="1" i="0" u="none" strike="noStrike" kern="1200" cap="none" spc="-25" normalizeH="0" baseline="0" noProof="0" dirty="0">
                <a:ln>
                  <a:noFill/>
                </a:ln>
                <a:solidFill>
                  <a:srgbClr val="252525"/>
                </a:solidFill>
                <a:effectLst/>
                <a:uLnTx/>
                <a:uFillTx/>
                <a:latin typeface="微软雅黑"/>
                <a:ea typeface="+mn-ea"/>
                <a:cs typeface="微软雅黑"/>
              </a:rPr>
              <a:t>通信</a:t>
            </a:r>
            <a:r>
              <a:rPr kumimoji="0" sz="1100" b="1" i="0" u="none" strike="noStrike" kern="1200" cap="none" spc="0" normalizeH="0" baseline="0" noProof="0" dirty="0">
                <a:ln>
                  <a:noFill/>
                </a:ln>
                <a:solidFill>
                  <a:srgbClr val="252525"/>
                </a:solidFill>
                <a:effectLst/>
                <a:uLnTx/>
                <a:uFillTx/>
                <a:latin typeface="微软雅黑"/>
                <a:ea typeface="+mn-ea"/>
                <a:cs typeface="微软雅黑"/>
              </a:rPr>
              <a:t>多组数据并行（</a:t>
            </a:r>
            <a:r>
              <a:rPr kumimoji="0" sz="1100" b="1" i="0" u="none" strike="noStrike" kern="1200" cap="none" spc="-5" normalizeH="0" baseline="0" noProof="0" dirty="0">
                <a:ln>
                  <a:noFill/>
                </a:ln>
                <a:solidFill>
                  <a:srgbClr val="252525"/>
                </a:solidFill>
                <a:effectLst/>
                <a:uLnTx/>
                <a:uFillTx/>
                <a:latin typeface="微软雅黑"/>
                <a:ea typeface="+mn-ea"/>
                <a:cs typeface="微软雅黑"/>
              </a:rPr>
              <a:t>多机一个单元</a:t>
            </a:r>
            <a:r>
              <a:rPr kumimoji="0" sz="1100" b="1" i="0" u="none" strike="noStrike" kern="1200" cap="none" spc="-50" normalizeH="0" baseline="0" noProof="0" dirty="0">
                <a:ln>
                  <a:noFill/>
                </a:ln>
                <a:solidFill>
                  <a:srgbClr val="252525"/>
                </a:solidFill>
                <a:effectLst/>
                <a:uLnTx/>
                <a:uFillTx/>
                <a:latin typeface="微软雅黑"/>
                <a:ea typeface="+mn-ea"/>
                <a:cs typeface="微软雅黑"/>
              </a:rPr>
              <a:t>）</a:t>
            </a:r>
            <a:endParaRPr kumimoji="0" sz="1100" b="0" i="0" u="none" strike="noStrike" kern="1200" cap="none" spc="0" normalizeH="0" baseline="0" noProof="0">
              <a:ln>
                <a:noFill/>
              </a:ln>
              <a:solidFill>
                <a:prstClr val="black"/>
              </a:solidFill>
              <a:effectLst/>
              <a:uLnTx/>
              <a:uFillTx/>
              <a:latin typeface="微软雅黑"/>
              <a:ea typeface="+mn-ea"/>
              <a:cs typeface="微软雅黑"/>
            </a:endParaRPr>
          </a:p>
        </p:txBody>
      </p:sp>
    </p:spTree>
    <p:extLst>
      <p:ext uri="{BB962C8B-B14F-4D97-AF65-F5344CB8AC3E}">
        <p14:creationId xmlns:p14="http://schemas.microsoft.com/office/powerpoint/2010/main" val="16947207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object 3"/>
          <p:cNvGrpSpPr/>
          <p:nvPr/>
        </p:nvGrpSpPr>
        <p:grpSpPr>
          <a:xfrm>
            <a:off x="3352800" y="2857500"/>
            <a:ext cx="7331709" cy="3491229"/>
            <a:chOff x="3352800" y="2857500"/>
            <a:chExt cx="7331709" cy="3491229"/>
          </a:xfrm>
        </p:grpSpPr>
        <p:sp>
          <p:nvSpPr>
            <p:cNvPr id="4" name="object 4"/>
            <p:cNvSpPr/>
            <p:nvPr/>
          </p:nvSpPr>
          <p:spPr>
            <a:xfrm>
              <a:off x="6979920" y="2857500"/>
              <a:ext cx="1408430" cy="1052830"/>
            </a:xfrm>
            <a:custGeom>
              <a:avLst/>
              <a:gdLst/>
              <a:ahLst/>
              <a:cxnLst/>
              <a:rect l="l" t="t" r="r" b="b"/>
              <a:pathLst>
                <a:path w="1408429" h="1052829">
                  <a:moveTo>
                    <a:pt x="586739" y="347472"/>
                  </a:moveTo>
                  <a:lnTo>
                    <a:pt x="234696" y="347472"/>
                  </a:lnTo>
                  <a:lnTo>
                    <a:pt x="526669" y="1052322"/>
                  </a:lnTo>
                  <a:lnTo>
                    <a:pt x="586739" y="347472"/>
                  </a:lnTo>
                  <a:close/>
                </a:path>
                <a:path w="1408429" h="1052829">
                  <a:moveTo>
                    <a:pt x="1350263" y="0"/>
                  </a:moveTo>
                  <a:lnTo>
                    <a:pt x="57911" y="0"/>
                  </a:lnTo>
                  <a:lnTo>
                    <a:pt x="35361" y="4548"/>
                  </a:lnTo>
                  <a:lnTo>
                    <a:pt x="16954" y="16954"/>
                  </a:lnTo>
                  <a:lnTo>
                    <a:pt x="4548" y="35361"/>
                  </a:lnTo>
                  <a:lnTo>
                    <a:pt x="0" y="57912"/>
                  </a:lnTo>
                  <a:lnTo>
                    <a:pt x="0" y="289560"/>
                  </a:lnTo>
                  <a:lnTo>
                    <a:pt x="4548" y="312110"/>
                  </a:lnTo>
                  <a:lnTo>
                    <a:pt x="16954" y="330517"/>
                  </a:lnTo>
                  <a:lnTo>
                    <a:pt x="35361" y="342923"/>
                  </a:lnTo>
                  <a:lnTo>
                    <a:pt x="57911" y="347472"/>
                  </a:lnTo>
                  <a:lnTo>
                    <a:pt x="1350263" y="347472"/>
                  </a:lnTo>
                  <a:lnTo>
                    <a:pt x="1372814" y="342923"/>
                  </a:lnTo>
                  <a:lnTo>
                    <a:pt x="1391221" y="330517"/>
                  </a:lnTo>
                  <a:lnTo>
                    <a:pt x="1403627" y="312110"/>
                  </a:lnTo>
                  <a:lnTo>
                    <a:pt x="1408176" y="289560"/>
                  </a:lnTo>
                  <a:lnTo>
                    <a:pt x="1408176" y="57912"/>
                  </a:lnTo>
                  <a:lnTo>
                    <a:pt x="1403627" y="35361"/>
                  </a:lnTo>
                  <a:lnTo>
                    <a:pt x="1391221" y="16954"/>
                  </a:lnTo>
                  <a:lnTo>
                    <a:pt x="1372814" y="4548"/>
                  </a:lnTo>
                  <a:lnTo>
                    <a:pt x="1350263" y="0"/>
                  </a:lnTo>
                  <a:close/>
                </a:path>
              </a:pathLst>
            </a:custGeom>
            <a:solidFill>
              <a:srgbClr val="D9D9D9">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5" name="object 5"/>
            <p:cNvSpPr/>
            <p:nvPr/>
          </p:nvSpPr>
          <p:spPr>
            <a:xfrm>
              <a:off x="3352800" y="2903219"/>
              <a:ext cx="2794000" cy="2121535"/>
            </a:xfrm>
            <a:custGeom>
              <a:avLst/>
              <a:gdLst/>
              <a:ahLst/>
              <a:cxnLst/>
              <a:rect l="l" t="t" r="r" b="b"/>
              <a:pathLst>
                <a:path w="2794000" h="2121535">
                  <a:moveTo>
                    <a:pt x="2793492" y="0"/>
                  </a:moveTo>
                  <a:lnTo>
                    <a:pt x="0" y="0"/>
                  </a:lnTo>
                  <a:lnTo>
                    <a:pt x="0" y="2121407"/>
                  </a:lnTo>
                  <a:lnTo>
                    <a:pt x="2793492" y="2121407"/>
                  </a:lnTo>
                  <a:lnTo>
                    <a:pt x="2793492" y="0"/>
                  </a:lnTo>
                  <a:close/>
                </a:path>
              </a:pathLst>
            </a:custGeom>
            <a:solidFill>
              <a:srgbClr val="B3D78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6" name="object 6"/>
            <p:cNvSpPr/>
            <p:nvPr/>
          </p:nvSpPr>
          <p:spPr>
            <a:xfrm>
              <a:off x="3480815" y="3950208"/>
              <a:ext cx="220979" cy="478790"/>
            </a:xfrm>
            <a:custGeom>
              <a:avLst/>
              <a:gdLst/>
              <a:ahLst/>
              <a:cxnLst/>
              <a:rect l="l" t="t" r="r" b="b"/>
              <a:pathLst>
                <a:path w="220979" h="478789">
                  <a:moveTo>
                    <a:pt x="220979" y="0"/>
                  </a:moveTo>
                  <a:lnTo>
                    <a:pt x="0" y="0"/>
                  </a:lnTo>
                  <a:lnTo>
                    <a:pt x="0" y="478536"/>
                  </a:lnTo>
                  <a:lnTo>
                    <a:pt x="220979" y="478536"/>
                  </a:lnTo>
                  <a:lnTo>
                    <a:pt x="220979" y="0"/>
                  </a:lnTo>
                  <a:close/>
                </a:path>
              </a:pathLst>
            </a:custGeom>
            <a:solidFill>
              <a:srgbClr val="DC9EB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7" name="object 7"/>
            <p:cNvSpPr/>
            <p:nvPr/>
          </p:nvSpPr>
          <p:spPr>
            <a:xfrm>
              <a:off x="4397502" y="5154929"/>
              <a:ext cx="759460" cy="1184275"/>
            </a:xfrm>
            <a:custGeom>
              <a:avLst/>
              <a:gdLst/>
              <a:ahLst/>
              <a:cxnLst/>
              <a:rect l="l" t="t" r="r" b="b"/>
              <a:pathLst>
                <a:path w="759460" h="1184275">
                  <a:moveTo>
                    <a:pt x="0" y="1184148"/>
                  </a:moveTo>
                  <a:lnTo>
                    <a:pt x="758951" y="1184148"/>
                  </a:lnTo>
                  <a:lnTo>
                    <a:pt x="758951" y="0"/>
                  </a:lnTo>
                  <a:lnTo>
                    <a:pt x="0" y="0"/>
                  </a:lnTo>
                  <a:lnTo>
                    <a:pt x="0" y="1184148"/>
                  </a:lnTo>
                  <a:close/>
                </a:path>
              </a:pathLst>
            </a:custGeom>
            <a:ln w="19050">
              <a:solidFill>
                <a:srgbClr val="CAEFAD"/>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8" name="object 8"/>
            <p:cNvSpPr/>
            <p:nvPr/>
          </p:nvSpPr>
          <p:spPr>
            <a:xfrm>
              <a:off x="8295132" y="5586983"/>
              <a:ext cx="1976755" cy="417830"/>
            </a:xfrm>
            <a:custGeom>
              <a:avLst/>
              <a:gdLst/>
              <a:ahLst/>
              <a:cxnLst/>
              <a:rect l="l" t="t" r="r" b="b"/>
              <a:pathLst>
                <a:path w="1976754" h="417829">
                  <a:moveTo>
                    <a:pt x="1440688" y="0"/>
                  </a:moveTo>
                  <a:lnTo>
                    <a:pt x="69596" y="0"/>
                  </a:lnTo>
                  <a:lnTo>
                    <a:pt x="42487" y="5470"/>
                  </a:lnTo>
                  <a:lnTo>
                    <a:pt x="20367" y="20386"/>
                  </a:lnTo>
                  <a:lnTo>
                    <a:pt x="5462" y="42508"/>
                  </a:lnTo>
                  <a:lnTo>
                    <a:pt x="0" y="69595"/>
                  </a:lnTo>
                  <a:lnTo>
                    <a:pt x="0" y="347979"/>
                  </a:lnTo>
                  <a:lnTo>
                    <a:pt x="5462" y="375067"/>
                  </a:lnTo>
                  <a:lnTo>
                    <a:pt x="20367" y="397189"/>
                  </a:lnTo>
                  <a:lnTo>
                    <a:pt x="42487" y="412105"/>
                  </a:lnTo>
                  <a:lnTo>
                    <a:pt x="69596" y="417575"/>
                  </a:lnTo>
                  <a:lnTo>
                    <a:pt x="1440688" y="417575"/>
                  </a:lnTo>
                  <a:lnTo>
                    <a:pt x="1467796" y="412105"/>
                  </a:lnTo>
                  <a:lnTo>
                    <a:pt x="1489916" y="397189"/>
                  </a:lnTo>
                  <a:lnTo>
                    <a:pt x="1504821" y="375067"/>
                  </a:lnTo>
                  <a:lnTo>
                    <a:pt x="1510284" y="347979"/>
                  </a:lnTo>
                  <a:lnTo>
                    <a:pt x="1510284" y="173989"/>
                  </a:lnTo>
                  <a:lnTo>
                    <a:pt x="1929184" y="173989"/>
                  </a:lnTo>
                  <a:lnTo>
                    <a:pt x="1510284" y="69595"/>
                  </a:lnTo>
                  <a:lnTo>
                    <a:pt x="1504821" y="42508"/>
                  </a:lnTo>
                  <a:lnTo>
                    <a:pt x="1489916" y="20386"/>
                  </a:lnTo>
                  <a:lnTo>
                    <a:pt x="1467796" y="5470"/>
                  </a:lnTo>
                  <a:lnTo>
                    <a:pt x="1440688" y="0"/>
                  </a:lnTo>
                  <a:close/>
                </a:path>
                <a:path w="1976754" h="417829">
                  <a:moveTo>
                    <a:pt x="1929184" y="173989"/>
                  </a:moveTo>
                  <a:lnTo>
                    <a:pt x="1510284" y="173989"/>
                  </a:lnTo>
                  <a:lnTo>
                    <a:pt x="1976374" y="185750"/>
                  </a:lnTo>
                  <a:lnTo>
                    <a:pt x="1929184" y="173989"/>
                  </a:lnTo>
                  <a:close/>
                </a:path>
              </a:pathLst>
            </a:custGeom>
            <a:solidFill>
              <a:srgbClr val="D9D9D9">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9" name="object 9"/>
            <p:cNvSpPr/>
            <p:nvPr/>
          </p:nvSpPr>
          <p:spPr>
            <a:xfrm>
              <a:off x="9915906" y="5154929"/>
              <a:ext cx="759460" cy="1184275"/>
            </a:xfrm>
            <a:custGeom>
              <a:avLst/>
              <a:gdLst/>
              <a:ahLst/>
              <a:cxnLst/>
              <a:rect l="l" t="t" r="r" b="b"/>
              <a:pathLst>
                <a:path w="759459" h="1184275">
                  <a:moveTo>
                    <a:pt x="0" y="1184148"/>
                  </a:moveTo>
                  <a:lnTo>
                    <a:pt x="758951" y="1184148"/>
                  </a:lnTo>
                  <a:lnTo>
                    <a:pt x="758951" y="0"/>
                  </a:lnTo>
                  <a:lnTo>
                    <a:pt x="0" y="0"/>
                  </a:lnTo>
                  <a:lnTo>
                    <a:pt x="0" y="1184148"/>
                  </a:lnTo>
                  <a:close/>
                </a:path>
              </a:pathLst>
            </a:custGeom>
            <a:ln w="19050">
              <a:solidFill>
                <a:srgbClr val="BCDAF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10" name="object 10"/>
          <p:cNvSpPr txBox="1">
            <a:spLocks noGrp="1"/>
          </p:cNvSpPr>
          <p:nvPr>
            <p:ph type="title"/>
          </p:nvPr>
        </p:nvSpPr>
        <p:spPr>
          <a:xfrm>
            <a:off x="688644" y="428250"/>
            <a:ext cx="5737809" cy="629018"/>
          </a:xfrm>
          <a:prstGeom prst="rect">
            <a:avLst/>
          </a:prstGeom>
        </p:spPr>
        <p:txBody>
          <a:bodyPr vert="horz" wrap="square" lIns="0" tIns="13335" rIns="0" bIns="0" rtlCol="0">
            <a:spAutoFit/>
          </a:bodyPr>
          <a:lstStyle/>
          <a:p>
            <a:pPr marL="12700">
              <a:lnSpc>
                <a:spcPct val="100000"/>
              </a:lnSpc>
              <a:spcBef>
                <a:spcPts val="105"/>
              </a:spcBef>
            </a:pPr>
            <a:r>
              <a:rPr spc="-5" dirty="0"/>
              <a:t>混合并行训练流量模型</a:t>
            </a:r>
          </a:p>
        </p:txBody>
      </p:sp>
      <p:sp>
        <p:nvSpPr>
          <p:cNvPr id="11" name="object 11"/>
          <p:cNvSpPr txBox="1"/>
          <p:nvPr/>
        </p:nvSpPr>
        <p:spPr>
          <a:xfrm>
            <a:off x="3508051" y="3992117"/>
            <a:ext cx="176530" cy="396240"/>
          </a:xfrm>
          <a:prstGeom prst="rect">
            <a:avLst/>
          </a:prstGeom>
        </p:spPr>
        <p:txBody>
          <a:bodyPr vert="vert" wrap="square" lIns="0" tIns="19050" rIns="0" bIns="0" rtlCol="0">
            <a:spAutoFit/>
          </a:bodyPr>
          <a:lstStyle/>
          <a:p>
            <a:pPr marL="12700" marR="0" lvl="0" indent="0" algn="l" defTabSz="914400" rtl="0" eaLnBrk="1" fontAlgn="auto" latinLnBrk="0" hangingPunct="1">
              <a:lnSpc>
                <a:spcPct val="100000"/>
              </a:lnSpc>
              <a:spcBef>
                <a:spcPts val="150"/>
              </a:spcBef>
              <a:spcAft>
                <a:spcPts val="0"/>
              </a:spcAft>
              <a:buClrTx/>
              <a:buSzTx/>
              <a:buFontTx/>
              <a:buNone/>
              <a:tabLst/>
              <a:defRPr/>
            </a:pPr>
            <a:r>
              <a:rPr kumimoji="0" sz="900" b="1" i="0" u="none" strike="noStrike" kern="1200" cap="none" spc="-10" normalizeH="0" baseline="0" noProof="0" dirty="0">
                <a:ln>
                  <a:noFill/>
                </a:ln>
                <a:solidFill>
                  <a:prstClr val="black"/>
                </a:solidFill>
                <a:effectLst/>
                <a:uLnTx/>
                <a:uFillTx/>
                <a:latin typeface="微软雅黑"/>
                <a:ea typeface="+mn-ea"/>
                <a:cs typeface="微软雅黑"/>
              </a:rPr>
              <a:t>GPU-</a:t>
            </a:r>
            <a:r>
              <a:rPr kumimoji="0" sz="900" b="1" i="0" u="none" strike="noStrike" kern="1200" cap="none" spc="-50" normalizeH="0" baseline="0" noProof="0" dirty="0">
                <a:ln>
                  <a:noFill/>
                </a:ln>
                <a:solidFill>
                  <a:prstClr val="black"/>
                </a:solidFill>
                <a:effectLst/>
                <a:uLnTx/>
                <a:uFillTx/>
                <a:latin typeface="微软雅黑"/>
                <a:ea typeface="+mn-ea"/>
                <a:cs typeface="微软雅黑"/>
              </a:rPr>
              <a:t>1</a:t>
            </a:r>
            <a:endParaRPr kumimoji="0" sz="9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12" name="object 12"/>
          <p:cNvSpPr/>
          <p:nvPr/>
        </p:nvSpPr>
        <p:spPr>
          <a:xfrm>
            <a:off x="3806952" y="3950208"/>
            <a:ext cx="222885" cy="478790"/>
          </a:xfrm>
          <a:custGeom>
            <a:avLst/>
            <a:gdLst/>
            <a:ahLst/>
            <a:cxnLst/>
            <a:rect l="l" t="t" r="r" b="b"/>
            <a:pathLst>
              <a:path w="222885" h="478789">
                <a:moveTo>
                  <a:pt x="222503" y="0"/>
                </a:moveTo>
                <a:lnTo>
                  <a:pt x="0" y="0"/>
                </a:lnTo>
                <a:lnTo>
                  <a:pt x="0" y="478536"/>
                </a:lnTo>
                <a:lnTo>
                  <a:pt x="222503" y="478536"/>
                </a:lnTo>
                <a:lnTo>
                  <a:pt x="222503" y="0"/>
                </a:lnTo>
                <a:close/>
              </a:path>
            </a:pathLst>
          </a:custGeom>
          <a:solidFill>
            <a:srgbClr val="DC9EB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3" name="object 13"/>
          <p:cNvSpPr txBox="1"/>
          <p:nvPr/>
        </p:nvSpPr>
        <p:spPr>
          <a:xfrm>
            <a:off x="3834441" y="3992117"/>
            <a:ext cx="176530" cy="396240"/>
          </a:xfrm>
          <a:prstGeom prst="rect">
            <a:avLst/>
          </a:prstGeom>
        </p:spPr>
        <p:txBody>
          <a:bodyPr vert="vert" wrap="square" lIns="0" tIns="19050" rIns="0" bIns="0" rtlCol="0">
            <a:spAutoFit/>
          </a:bodyPr>
          <a:lstStyle/>
          <a:p>
            <a:pPr marL="12700" marR="0" lvl="0" indent="0" algn="l" defTabSz="914400" rtl="0" eaLnBrk="1" fontAlgn="auto" latinLnBrk="0" hangingPunct="1">
              <a:lnSpc>
                <a:spcPct val="100000"/>
              </a:lnSpc>
              <a:spcBef>
                <a:spcPts val="150"/>
              </a:spcBef>
              <a:spcAft>
                <a:spcPts val="0"/>
              </a:spcAft>
              <a:buClrTx/>
              <a:buSzTx/>
              <a:buFontTx/>
              <a:buNone/>
              <a:tabLst/>
              <a:defRPr/>
            </a:pPr>
            <a:r>
              <a:rPr kumimoji="0" sz="900" b="1" i="0" u="none" strike="noStrike" kern="1200" cap="none" spc="-10" normalizeH="0" baseline="0" noProof="0" dirty="0">
                <a:ln>
                  <a:noFill/>
                </a:ln>
                <a:solidFill>
                  <a:prstClr val="black"/>
                </a:solidFill>
                <a:effectLst/>
                <a:uLnTx/>
                <a:uFillTx/>
                <a:latin typeface="微软雅黑"/>
                <a:ea typeface="+mn-ea"/>
                <a:cs typeface="微软雅黑"/>
              </a:rPr>
              <a:t>GPU-</a:t>
            </a:r>
            <a:r>
              <a:rPr kumimoji="0" sz="900" b="1" i="0" u="none" strike="noStrike" kern="1200" cap="none" spc="-50" normalizeH="0" baseline="0" noProof="0" dirty="0">
                <a:ln>
                  <a:noFill/>
                </a:ln>
                <a:solidFill>
                  <a:prstClr val="black"/>
                </a:solidFill>
                <a:effectLst/>
                <a:uLnTx/>
                <a:uFillTx/>
                <a:latin typeface="微软雅黑"/>
                <a:ea typeface="+mn-ea"/>
                <a:cs typeface="微软雅黑"/>
              </a:rPr>
              <a:t>2</a:t>
            </a:r>
            <a:endParaRPr kumimoji="0" sz="9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14" name="object 14"/>
          <p:cNvSpPr/>
          <p:nvPr/>
        </p:nvSpPr>
        <p:spPr>
          <a:xfrm>
            <a:off x="4133088" y="3950208"/>
            <a:ext cx="222885" cy="478790"/>
          </a:xfrm>
          <a:custGeom>
            <a:avLst/>
            <a:gdLst/>
            <a:ahLst/>
            <a:cxnLst/>
            <a:rect l="l" t="t" r="r" b="b"/>
            <a:pathLst>
              <a:path w="222885" h="478789">
                <a:moveTo>
                  <a:pt x="222503" y="0"/>
                </a:moveTo>
                <a:lnTo>
                  <a:pt x="0" y="0"/>
                </a:lnTo>
                <a:lnTo>
                  <a:pt x="0" y="478536"/>
                </a:lnTo>
                <a:lnTo>
                  <a:pt x="222503" y="478536"/>
                </a:lnTo>
                <a:lnTo>
                  <a:pt x="222503" y="0"/>
                </a:lnTo>
                <a:close/>
              </a:path>
            </a:pathLst>
          </a:custGeom>
          <a:solidFill>
            <a:srgbClr val="DC9EB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5" name="object 15"/>
          <p:cNvSpPr txBox="1"/>
          <p:nvPr/>
        </p:nvSpPr>
        <p:spPr>
          <a:xfrm>
            <a:off x="4160831" y="3992117"/>
            <a:ext cx="176530" cy="396240"/>
          </a:xfrm>
          <a:prstGeom prst="rect">
            <a:avLst/>
          </a:prstGeom>
        </p:spPr>
        <p:txBody>
          <a:bodyPr vert="vert" wrap="square" lIns="0" tIns="19050" rIns="0" bIns="0" rtlCol="0">
            <a:spAutoFit/>
          </a:bodyPr>
          <a:lstStyle/>
          <a:p>
            <a:pPr marL="12700" marR="0" lvl="0" indent="0" algn="l" defTabSz="914400" rtl="0" eaLnBrk="1" fontAlgn="auto" latinLnBrk="0" hangingPunct="1">
              <a:lnSpc>
                <a:spcPct val="100000"/>
              </a:lnSpc>
              <a:spcBef>
                <a:spcPts val="150"/>
              </a:spcBef>
              <a:spcAft>
                <a:spcPts val="0"/>
              </a:spcAft>
              <a:buClrTx/>
              <a:buSzTx/>
              <a:buFontTx/>
              <a:buNone/>
              <a:tabLst/>
              <a:defRPr/>
            </a:pPr>
            <a:r>
              <a:rPr kumimoji="0" sz="900" b="1" i="0" u="none" strike="noStrike" kern="1200" cap="none" spc="-10" normalizeH="0" baseline="0" noProof="0" dirty="0">
                <a:ln>
                  <a:noFill/>
                </a:ln>
                <a:solidFill>
                  <a:prstClr val="black"/>
                </a:solidFill>
                <a:effectLst/>
                <a:uLnTx/>
                <a:uFillTx/>
                <a:latin typeface="微软雅黑"/>
                <a:ea typeface="+mn-ea"/>
                <a:cs typeface="微软雅黑"/>
              </a:rPr>
              <a:t>GPU-</a:t>
            </a:r>
            <a:r>
              <a:rPr kumimoji="0" sz="900" b="1" i="0" u="none" strike="noStrike" kern="1200" cap="none" spc="-50" normalizeH="0" baseline="0" noProof="0" dirty="0">
                <a:ln>
                  <a:noFill/>
                </a:ln>
                <a:solidFill>
                  <a:prstClr val="black"/>
                </a:solidFill>
                <a:effectLst/>
                <a:uLnTx/>
                <a:uFillTx/>
                <a:latin typeface="微软雅黑"/>
                <a:ea typeface="+mn-ea"/>
                <a:cs typeface="微软雅黑"/>
              </a:rPr>
              <a:t>3</a:t>
            </a:r>
            <a:endParaRPr kumimoji="0" sz="9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16" name="object 16"/>
          <p:cNvSpPr/>
          <p:nvPr/>
        </p:nvSpPr>
        <p:spPr>
          <a:xfrm>
            <a:off x="4459223" y="3950208"/>
            <a:ext cx="222885" cy="478790"/>
          </a:xfrm>
          <a:custGeom>
            <a:avLst/>
            <a:gdLst/>
            <a:ahLst/>
            <a:cxnLst/>
            <a:rect l="l" t="t" r="r" b="b"/>
            <a:pathLst>
              <a:path w="222885" h="478789">
                <a:moveTo>
                  <a:pt x="222503" y="0"/>
                </a:moveTo>
                <a:lnTo>
                  <a:pt x="0" y="0"/>
                </a:lnTo>
                <a:lnTo>
                  <a:pt x="0" y="478536"/>
                </a:lnTo>
                <a:lnTo>
                  <a:pt x="222503" y="478536"/>
                </a:lnTo>
                <a:lnTo>
                  <a:pt x="222503" y="0"/>
                </a:lnTo>
                <a:close/>
              </a:path>
            </a:pathLst>
          </a:custGeom>
          <a:solidFill>
            <a:srgbClr val="DC9EB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7" name="object 17"/>
          <p:cNvSpPr txBox="1"/>
          <p:nvPr/>
        </p:nvSpPr>
        <p:spPr>
          <a:xfrm>
            <a:off x="4487348" y="3992117"/>
            <a:ext cx="176530" cy="396240"/>
          </a:xfrm>
          <a:prstGeom prst="rect">
            <a:avLst/>
          </a:prstGeom>
        </p:spPr>
        <p:txBody>
          <a:bodyPr vert="vert" wrap="square" lIns="0" tIns="19050" rIns="0" bIns="0" rtlCol="0">
            <a:spAutoFit/>
          </a:bodyPr>
          <a:lstStyle/>
          <a:p>
            <a:pPr marL="12700" marR="0" lvl="0" indent="0" algn="l" defTabSz="914400" rtl="0" eaLnBrk="1" fontAlgn="auto" latinLnBrk="0" hangingPunct="1">
              <a:lnSpc>
                <a:spcPct val="100000"/>
              </a:lnSpc>
              <a:spcBef>
                <a:spcPts val="150"/>
              </a:spcBef>
              <a:spcAft>
                <a:spcPts val="0"/>
              </a:spcAft>
              <a:buClrTx/>
              <a:buSzTx/>
              <a:buFontTx/>
              <a:buNone/>
              <a:tabLst/>
              <a:defRPr/>
            </a:pPr>
            <a:r>
              <a:rPr kumimoji="0" sz="900" b="1" i="0" u="none" strike="noStrike" kern="1200" cap="none" spc="-10" normalizeH="0" baseline="0" noProof="0" dirty="0">
                <a:ln>
                  <a:noFill/>
                </a:ln>
                <a:solidFill>
                  <a:prstClr val="black"/>
                </a:solidFill>
                <a:effectLst/>
                <a:uLnTx/>
                <a:uFillTx/>
                <a:latin typeface="微软雅黑"/>
                <a:ea typeface="+mn-ea"/>
                <a:cs typeface="微软雅黑"/>
              </a:rPr>
              <a:t>GPU-</a:t>
            </a:r>
            <a:r>
              <a:rPr kumimoji="0" sz="900" b="1" i="0" u="none" strike="noStrike" kern="1200" cap="none" spc="-50" normalizeH="0" baseline="0" noProof="0" dirty="0">
                <a:ln>
                  <a:noFill/>
                </a:ln>
                <a:solidFill>
                  <a:prstClr val="black"/>
                </a:solidFill>
                <a:effectLst/>
                <a:uLnTx/>
                <a:uFillTx/>
                <a:latin typeface="微软雅黑"/>
                <a:ea typeface="+mn-ea"/>
                <a:cs typeface="微软雅黑"/>
              </a:rPr>
              <a:t>4</a:t>
            </a:r>
            <a:endParaRPr kumimoji="0" sz="9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18" name="object 18"/>
          <p:cNvSpPr/>
          <p:nvPr/>
        </p:nvSpPr>
        <p:spPr>
          <a:xfrm>
            <a:off x="4785359" y="3950208"/>
            <a:ext cx="222885" cy="478790"/>
          </a:xfrm>
          <a:custGeom>
            <a:avLst/>
            <a:gdLst/>
            <a:ahLst/>
            <a:cxnLst/>
            <a:rect l="l" t="t" r="r" b="b"/>
            <a:pathLst>
              <a:path w="222885" h="478789">
                <a:moveTo>
                  <a:pt x="222503" y="0"/>
                </a:moveTo>
                <a:lnTo>
                  <a:pt x="0" y="0"/>
                </a:lnTo>
                <a:lnTo>
                  <a:pt x="0" y="478536"/>
                </a:lnTo>
                <a:lnTo>
                  <a:pt x="222503" y="478536"/>
                </a:lnTo>
                <a:lnTo>
                  <a:pt x="222503" y="0"/>
                </a:lnTo>
                <a:close/>
              </a:path>
            </a:pathLst>
          </a:custGeom>
          <a:solidFill>
            <a:srgbClr val="EBEB6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9" name="object 19"/>
          <p:cNvSpPr txBox="1"/>
          <p:nvPr/>
        </p:nvSpPr>
        <p:spPr>
          <a:xfrm>
            <a:off x="4813738" y="3992117"/>
            <a:ext cx="176530" cy="396240"/>
          </a:xfrm>
          <a:prstGeom prst="rect">
            <a:avLst/>
          </a:prstGeom>
        </p:spPr>
        <p:txBody>
          <a:bodyPr vert="vert" wrap="square" lIns="0" tIns="19050" rIns="0" bIns="0" rtlCol="0">
            <a:spAutoFit/>
          </a:bodyPr>
          <a:lstStyle/>
          <a:p>
            <a:pPr marL="12700" marR="0" lvl="0" indent="0" algn="l" defTabSz="914400" rtl="0" eaLnBrk="1" fontAlgn="auto" latinLnBrk="0" hangingPunct="1">
              <a:lnSpc>
                <a:spcPct val="100000"/>
              </a:lnSpc>
              <a:spcBef>
                <a:spcPts val="150"/>
              </a:spcBef>
              <a:spcAft>
                <a:spcPts val="0"/>
              </a:spcAft>
              <a:buClrTx/>
              <a:buSzTx/>
              <a:buFontTx/>
              <a:buNone/>
              <a:tabLst/>
              <a:defRPr/>
            </a:pPr>
            <a:r>
              <a:rPr kumimoji="0" sz="900" b="1" i="0" u="none" strike="noStrike" kern="1200" cap="none" spc="-10" normalizeH="0" baseline="0" noProof="0" dirty="0">
                <a:ln>
                  <a:noFill/>
                </a:ln>
                <a:solidFill>
                  <a:prstClr val="black"/>
                </a:solidFill>
                <a:effectLst/>
                <a:uLnTx/>
                <a:uFillTx/>
                <a:latin typeface="微软雅黑"/>
                <a:ea typeface="+mn-ea"/>
                <a:cs typeface="微软雅黑"/>
              </a:rPr>
              <a:t>GPU-</a:t>
            </a:r>
            <a:r>
              <a:rPr kumimoji="0" sz="900" b="1" i="0" u="none" strike="noStrike" kern="1200" cap="none" spc="-50" normalizeH="0" baseline="0" noProof="0" dirty="0">
                <a:ln>
                  <a:noFill/>
                </a:ln>
                <a:solidFill>
                  <a:prstClr val="black"/>
                </a:solidFill>
                <a:effectLst/>
                <a:uLnTx/>
                <a:uFillTx/>
                <a:latin typeface="微软雅黑"/>
                <a:ea typeface="+mn-ea"/>
                <a:cs typeface="微软雅黑"/>
              </a:rPr>
              <a:t>5</a:t>
            </a:r>
            <a:endParaRPr kumimoji="0" sz="9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20" name="object 20"/>
          <p:cNvSpPr/>
          <p:nvPr/>
        </p:nvSpPr>
        <p:spPr>
          <a:xfrm>
            <a:off x="5111496" y="3950208"/>
            <a:ext cx="222885" cy="478790"/>
          </a:xfrm>
          <a:custGeom>
            <a:avLst/>
            <a:gdLst/>
            <a:ahLst/>
            <a:cxnLst/>
            <a:rect l="l" t="t" r="r" b="b"/>
            <a:pathLst>
              <a:path w="222885" h="478789">
                <a:moveTo>
                  <a:pt x="222503" y="0"/>
                </a:moveTo>
                <a:lnTo>
                  <a:pt x="0" y="0"/>
                </a:lnTo>
                <a:lnTo>
                  <a:pt x="0" y="478536"/>
                </a:lnTo>
                <a:lnTo>
                  <a:pt x="222503" y="478536"/>
                </a:lnTo>
                <a:lnTo>
                  <a:pt x="222503" y="0"/>
                </a:lnTo>
                <a:close/>
              </a:path>
            </a:pathLst>
          </a:custGeom>
          <a:solidFill>
            <a:srgbClr val="EBEB6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21" name="object 21"/>
          <p:cNvSpPr txBox="1"/>
          <p:nvPr/>
        </p:nvSpPr>
        <p:spPr>
          <a:xfrm>
            <a:off x="5140255" y="3992117"/>
            <a:ext cx="176530" cy="396240"/>
          </a:xfrm>
          <a:prstGeom prst="rect">
            <a:avLst/>
          </a:prstGeom>
        </p:spPr>
        <p:txBody>
          <a:bodyPr vert="vert" wrap="square" lIns="0" tIns="19050" rIns="0" bIns="0" rtlCol="0">
            <a:spAutoFit/>
          </a:bodyPr>
          <a:lstStyle/>
          <a:p>
            <a:pPr marL="12700" marR="0" lvl="0" indent="0" algn="l" defTabSz="914400" rtl="0" eaLnBrk="1" fontAlgn="auto" latinLnBrk="0" hangingPunct="1">
              <a:lnSpc>
                <a:spcPct val="100000"/>
              </a:lnSpc>
              <a:spcBef>
                <a:spcPts val="150"/>
              </a:spcBef>
              <a:spcAft>
                <a:spcPts val="0"/>
              </a:spcAft>
              <a:buClrTx/>
              <a:buSzTx/>
              <a:buFontTx/>
              <a:buNone/>
              <a:tabLst/>
              <a:defRPr/>
            </a:pPr>
            <a:r>
              <a:rPr kumimoji="0" sz="900" b="1" i="0" u="none" strike="noStrike" kern="1200" cap="none" spc="-10" normalizeH="0" baseline="0" noProof="0" dirty="0">
                <a:ln>
                  <a:noFill/>
                </a:ln>
                <a:solidFill>
                  <a:prstClr val="black"/>
                </a:solidFill>
                <a:effectLst/>
                <a:uLnTx/>
                <a:uFillTx/>
                <a:latin typeface="微软雅黑"/>
                <a:ea typeface="+mn-ea"/>
                <a:cs typeface="微软雅黑"/>
              </a:rPr>
              <a:t>GPU-</a:t>
            </a:r>
            <a:r>
              <a:rPr kumimoji="0" sz="900" b="1" i="0" u="none" strike="noStrike" kern="1200" cap="none" spc="-50" normalizeH="0" baseline="0" noProof="0" dirty="0">
                <a:ln>
                  <a:noFill/>
                </a:ln>
                <a:solidFill>
                  <a:prstClr val="black"/>
                </a:solidFill>
                <a:effectLst/>
                <a:uLnTx/>
                <a:uFillTx/>
                <a:latin typeface="微软雅黑"/>
                <a:ea typeface="+mn-ea"/>
                <a:cs typeface="微软雅黑"/>
              </a:rPr>
              <a:t>6</a:t>
            </a:r>
            <a:endParaRPr kumimoji="0" sz="9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22" name="object 22"/>
          <p:cNvSpPr/>
          <p:nvPr/>
        </p:nvSpPr>
        <p:spPr>
          <a:xfrm>
            <a:off x="5439155" y="3950208"/>
            <a:ext cx="220979" cy="478790"/>
          </a:xfrm>
          <a:custGeom>
            <a:avLst/>
            <a:gdLst/>
            <a:ahLst/>
            <a:cxnLst/>
            <a:rect l="l" t="t" r="r" b="b"/>
            <a:pathLst>
              <a:path w="220979" h="478789">
                <a:moveTo>
                  <a:pt x="220979" y="0"/>
                </a:moveTo>
                <a:lnTo>
                  <a:pt x="0" y="0"/>
                </a:lnTo>
                <a:lnTo>
                  <a:pt x="0" y="478536"/>
                </a:lnTo>
                <a:lnTo>
                  <a:pt x="220979" y="478536"/>
                </a:lnTo>
                <a:lnTo>
                  <a:pt x="220979" y="0"/>
                </a:lnTo>
                <a:close/>
              </a:path>
            </a:pathLst>
          </a:custGeom>
          <a:solidFill>
            <a:srgbClr val="EBEB6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23" name="object 23"/>
          <p:cNvSpPr txBox="1"/>
          <p:nvPr/>
        </p:nvSpPr>
        <p:spPr>
          <a:xfrm>
            <a:off x="5466645" y="3992117"/>
            <a:ext cx="176530" cy="396240"/>
          </a:xfrm>
          <a:prstGeom prst="rect">
            <a:avLst/>
          </a:prstGeom>
        </p:spPr>
        <p:txBody>
          <a:bodyPr vert="vert" wrap="square" lIns="0" tIns="19050" rIns="0" bIns="0" rtlCol="0">
            <a:spAutoFit/>
          </a:bodyPr>
          <a:lstStyle/>
          <a:p>
            <a:pPr marL="12700" marR="0" lvl="0" indent="0" algn="l" defTabSz="914400" rtl="0" eaLnBrk="1" fontAlgn="auto" latinLnBrk="0" hangingPunct="1">
              <a:lnSpc>
                <a:spcPct val="100000"/>
              </a:lnSpc>
              <a:spcBef>
                <a:spcPts val="150"/>
              </a:spcBef>
              <a:spcAft>
                <a:spcPts val="0"/>
              </a:spcAft>
              <a:buClrTx/>
              <a:buSzTx/>
              <a:buFontTx/>
              <a:buNone/>
              <a:tabLst/>
              <a:defRPr/>
            </a:pPr>
            <a:r>
              <a:rPr kumimoji="0" sz="900" b="1" i="0" u="none" strike="noStrike" kern="1200" cap="none" spc="-10" normalizeH="0" baseline="0" noProof="0" dirty="0">
                <a:ln>
                  <a:noFill/>
                </a:ln>
                <a:solidFill>
                  <a:prstClr val="black"/>
                </a:solidFill>
                <a:effectLst/>
                <a:uLnTx/>
                <a:uFillTx/>
                <a:latin typeface="微软雅黑"/>
                <a:ea typeface="+mn-ea"/>
                <a:cs typeface="微软雅黑"/>
              </a:rPr>
              <a:t>GPU-</a:t>
            </a:r>
            <a:r>
              <a:rPr kumimoji="0" sz="900" b="1" i="0" u="none" strike="noStrike" kern="1200" cap="none" spc="-50" normalizeH="0" baseline="0" noProof="0" dirty="0">
                <a:ln>
                  <a:noFill/>
                </a:ln>
                <a:solidFill>
                  <a:prstClr val="black"/>
                </a:solidFill>
                <a:effectLst/>
                <a:uLnTx/>
                <a:uFillTx/>
                <a:latin typeface="微软雅黑"/>
                <a:ea typeface="+mn-ea"/>
                <a:cs typeface="微软雅黑"/>
              </a:rPr>
              <a:t>7</a:t>
            </a:r>
            <a:endParaRPr kumimoji="0" sz="9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24" name="object 24"/>
          <p:cNvSpPr/>
          <p:nvPr/>
        </p:nvSpPr>
        <p:spPr>
          <a:xfrm>
            <a:off x="5765291" y="3950208"/>
            <a:ext cx="222885" cy="478790"/>
          </a:xfrm>
          <a:custGeom>
            <a:avLst/>
            <a:gdLst/>
            <a:ahLst/>
            <a:cxnLst/>
            <a:rect l="l" t="t" r="r" b="b"/>
            <a:pathLst>
              <a:path w="222885" h="478789">
                <a:moveTo>
                  <a:pt x="222503" y="0"/>
                </a:moveTo>
                <a:lnTo>
                  <a:pt x="0" y="0"/>
                </a:lnTo>
                <a:lnTo>
                  <a:pt x="0" y="478536"/>
                </a:lnTo>
                <a:lnTo>
                  <a:pt x="222503" y="478536"/>
                </a:lnTo>
                <a:lnTo>
                  <a:pt x="222503" y="0"/>
                </a:lnTo>
                <a:close/>
              </a:path>
            </a:pathLst>
          </a:custGeom>
          <a:solidFill>
            <a:srgbClr val="EBEB6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25" name="object 25"/>
          <p:cNvSpPr txBox="1"/>
          <p:nvPr/>
        </p:nvSpPr>
        <p:spPr>
          <a:xfrm>
            <a:off x="5793035" y="3992117"/>
            <a:ext cx="176530" cy="396240"/>
          </a:xfrm>
          <a:prstGeom prst="rect">
            <a:avLst/>
          </a:prstGeom>
        </p:spPr>
        <p:txBody>
          <a:bodyPr vert="vert" wrap="square" lIns="0" tIns="19050" rIns="0" bIns="0" rtlCol="0">
            <a:spAutoFit/>
          </a:bodyPr>
          <a:lstStyle/>
          <a:p>
            <a:pPr marL="12700" marR="0" lvl="0" indent="0" algn="l" defTabSz="914400" rtl="0" eaLnBrk="1" fontAlgn="auto" latinLnBrk="0" hangingPunct="1">
              <a:lnSpc>
                <a:spcPct val="100000"/>
              </a:lnSpc>
              <a:spcBef>
                <a:spcPts val="150"/>
              </a:spcBef>
              <a:spcAft>
                <a:spcPts val="0"/>
              </a:spcAft>
              <a:buClrTx/>
              <a:buSzTx/>
              <a:buFontTx/>
              <a:buNone/>
              <a:tabLst/>
              <a:defRPr/>
            </a:pPr>
            <a:r>
              <a:rPr kumimoji="0" sz="900" b="1" i="0" u="none" strike="noStrike" kern="1200" cap="none" spc="-10" normalizeH="0" baseline="0" noProof="0" dirty="0">
                <a:ln>
                  <a:noFill/>
                </a:ln>
                <a:solidFill>
                  <a:prstClr val="black"/>
                </a:solidFill>
                <a:effectLst/>
                <a:uLnTx/>
                <a:uFillTx/>
                <a:latin typeface="微软雅黑"/>
                <a:ea typeface="+mn-ea"/>
                <a:cs typeface="微软雅黑"/>
              </a:rPr>
              <a:t>GPU-</a:t>
            </a:r>
            <a:r>
              <a:rPr kumimoji="0" sz="900" b="1" i="0" u="none" strike="noStrike" kern="1200" cap="none" spc="-50" normalizeH="0" baseline="0" noProof="0" dirty="0">
                <a:ln>
                  <a:noFill/>
                </a:ln>
                <a:solidFill>
                  <a:prstClr val="black"/>
                </a:solidFill>
                <a:effectLst/>
                <a:uLnTx/>
                <a:uFillTx/>
                <a:latin typeface="微软雅黑"/>
                <a:ea typeface="+mn-ea"/>
                <a:cs typeface="微软雅黑"/>
              </a:rPr>
              <a:t>8</a:t>
            </a:r>
            <a:endParaRPr kumimoji="0" sz="9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26" name="object 26"/>
          <p:cNvSpPr/>
          <p:nvPr/>
        </p:nvSpPr>
        <p:spPr>
          <a:xfrm>
            <a:off x="3480815" y="4605528"/>
            <a:ext cx="2506980" cy="268605"/>
          </a:xfrm>
          <a:custGeom>
            <a:avLst/>
            <a:gdLst/>
            <a:ahLst/>
            <a:cxnLst/>
            <a:rect l="l" t="t" r="r" b="b"/>
            <a:pathLst>
              <a:path w="2506979" h="268604">
                <a:moveTo>
                  <a:pt x="2506980" y="0"/>
                </a:moveTo>
                <a:lnTo>
                  <a:pt x="0" y="0"/>
                </a:lnTo>
                <a:lnTo>
                  <a:pt x="0" y="268224"/>
                </a:lnTo>
                <a:lnTo>
                  <a:pt x="2506980" y="268224"/>
                </a:lnTo>
                <a:lnTo>
                  <a:pt x="250698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27" name="object 27"/>
          <p:cNvSpPr txBox="1"/>
          <p:nvPr/>
        </p:nvSpPr>
        <p:spPr>
          <a:xfrm>
            <a:off x="4386198" y="4601336"/>
            <a:ext cx="696595" cy="269875"/>
          </a:xfrm>
          <a:prstGeom prst="rect">
            <a:avLst/>
          </a:prstGeom>
        </p:spPr>
        <p:txBody>
          <a:bodyPr vert="horz" wrap="square" lIns="0" tIns="12700" rIns="0" bIns="0" rtlCol="0">
            <a:spAutoFit/>
          </a:bodyPr>
          <a:lstStyle/>
          <a:p>
            <a:pPr marL="154305" marR="5080" lvl="0" indent="-14224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0" normalizeH="0" baseline="0" noProof="0" dirty="0">
                <a:ln>
                  <a:noFill/>
                </a:ln>
                <a:solidFill>
                  <a:srgbClr val="404040"/>
                </a:solidFill>
                <a:effectLst/>
                <a:uLnTx/>
                <a:uFillTx/>
                <a:latin typeface="微软雅黑"/>
                <a:ea typeface="+mn-ea"/>
                <a:cs typeface="微软雅黑"/>
              </a:rPr>
              <a:t>NVSwitch</a:t>
            </a:r>
            <a:r>
              <a:rPr kumimoji="0" sz="800" b="1" i="0" u="none" strike="noStrike" kern="1200" cap="none" spc="-20" normalizeH="0" baseline="0" noProof="0" dirty="0">
                <a:ln>
                  <a:noFill/>
                </a:ln>
                <a:solidFill>
                  <a:srgbClr val="404040"/>
                </a:solidFill>
                <a:effectLst/>
                <a:uLnTx/>
                <a:uFillTx/>
                <a:latin typeface="微软雅黑"/>
                <a:ea typeface="+mn-ea"/>
                <a:cs typeface="微软雅黑"/>
              </a:rPr>
              <a:t> </a:t>
            </a:r>
            <a:r>
              <a:rPr kumimoji="0" sz="800" b="1" i="0" u="none" strike="noStrike" kern="1200" cap="none" spc="0" normalizeH="0" baseline="0" noProof="0" dirty="0">
                <a:ln>
                  <a:noFill/>
                </a:ln>
                <a:solidFill>
                  <a:srgbClr val="404040"/>
                </a:solidFill>
                <a:effectLst/>
                <a:uLnTx/>
                <a:uFillTx/>
                <a:latin typeface="微软雅黑"/>
                <a:ea typeface="+mn-ea"/>
                <a:cs typeface="微软雅黑"/>
              </a:rPr>
              <a:t>*</a:t>
            </a:r>
            <a:r>
              <a:rPr kumimoji="0" sz="800" b="1" i="0" u="none" strike="noStrike" kern="1200" cap="none" spc="-15" normalizeH="0" baseline="0" noProof="0" dirty="0">
                <a:ln>
                  <a:noFill/>
                </a:ln>
                <a:solidFill>
                  <a:srgbClr val="404040"/>
                </a:solidFill>
                <a:effectLst/>
                <a:uLnTx/>
                <a:uFillTx/>
                <a:latin typeface="微软雅黑"/>
                <a:ea typeface="+mn-ea"/>
                <a:cs typeface="微软雅黑"/>
              </a:rPr>
              <a:t> </a:t>
            </a:r>
            <a:r>
              <a:rPr kumimoji="0" sz="800" b="1" i="0" u="none" strike="noStrike" kern="1200" cap="none" spc="-50" normalizeH="0" baseline="0" noProof="0" dirty="0">
                <a:ln>
                  <a:noFill/>
                </a:ln>
                <a:solidFill>
                  <a:srgbClr val="404040"/>
                </a:solidFill>
                <a:effectLst/>
                <a:uLnTx/>
                <a:uFillTx/>
                <a:latin typeface="微软雅黑"/>
                <a:ea typeface="+mn-ea"/>
                <a:cs typeface="微软雅黑"/>
              </a:rPr>
              <a:t>6</a:t>
            </a:r>
            <a:r>
              <a:rPr kumimoji="0" sz="800" b="1" i="0" u="none" strike="noStrike" kern="1200" cap="none" spc="-10" normalizeH="0" baseline="0" noProof="0" dirty="0">
                <a:ln>
                  <a:noFill/>
                </a:ln>
                <a:solidFill>
                  <a:srgbClr val="404040"/>
                </a:solidFill>
                <a:effectLst/>
                <a:uLnTx/>
                <a:uFillTx/>
                <a:latin typeface="微软雅黑"/>
                <a:ea typeface="+mn-ea"/>
                <a:cs typeface="微软雅黑"/>
              </a:rPr>
              <a:t> 3.2TB/s</a:t>
            </a:r>
            <a:endParaRPr kumimoji="0" sz="8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28" name="object 28"/>
          <p:cNvSpPr/>
          <p:nvPr/>
        </p:nvSpPr>
        <p:spPr>
          <a:xfrm>
            <a:off x="3480815" y="3581400"/>
            <a:ext cx="548640" cy="289560"/>
          </a:xfrm>
          <a:custGeom>
            <a:avLst/>
            <a:gdLst/>
            <a:ahLst/>
            <a:cxnLst/>
            <a:rect l="l" t="t" r="r" b="b"/>
            <a:pathLst>
              <a:path w="548639" h="289560">
                <a:moveTo>
                  <a:pt x="548639" y="0"/>
                </a:moveTo>
                <a:lnTo>
                  <a:pt x="0" y="0"/>
                </a:lnTo>
                <a:lnTo>
                  <a:pt x="0" y="289560"/>
                </a:lnTo>
                <a:lnTo>
                  <a:pt x="548639" y="289560"/>
                </a:lnTo>
                <a:lnTo>
                  <a:pt x="548639"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29" name="object 29"/>
          <p:cNvSpPr txBox="1"/>
          <p:nvPr/>
        </p:nvSpPr>
        <p:spPr>
          <a:xfrm>
            <a:off x="3551935" y="3572002"/>
            <a:ext cx="405765" cy="299720"/>
          </a:xfrm>
          <a:prstGeom prst="rect">
            <a:avLst/>
          </a:prstGeom>
        </p:spPr>
        <p:txBody>
          <a:bodyPr vert="horz" wrap="square" lIns="0" tIns="12700" rIns="0" bIns="0" rtlCol="0">
            <a:spAutoFit/>
          </a:bodyPr>
          <a:lstStyle/>
          <a:p>
            <a:pPr marL="73660" marR="0" lvl="0" indent="0" algn="l" defTabSz="914400" rtl="0" eaLnBrk="1" fontAlgn="auto" latinLnBrk="0" hangingPunct="1">
              <a:lnSpc>
                <a:spcPct val="100000"/>
              </a:lnSpc>
              <a:spcBef>
                <a:spcPts val="100"/>
              </a:spcBef>
              <a:spcAft>
                <a:spcPts val="0"/>
              </a:spcAft>
              <a:buClrTx/>
              <a:buSzTx/>
              <a:buFontTx/>
              <a:buNone/>
              <a:tabLst/>
              <a:defRPr/>
            </a:pPr>
            <a:r>
              <a:rPr kumimoji="0" sz="900" b="1" i="0" u="none" strike="noStrike" kern="1200" cap="none" spc="-20" normalizeH="0" baseline="0" noProof="0" dirty="0">
                <a:ln>
                  <a:noFill/>
                </a:ln>
                <a:solidFill>
                  <a:prstClr val="black"/>
                </a:solidFill>
                <a:effectLst/>
                <a:uLnTx/>
                <a:uFillTx/>
                <a:latin typeface="微软雅黑"/>
                <a:ea typeface="+mn-ea"/>
                <a:cs typeface="微软雅黑"/>
              </a:rPr>
              <a:t>PCIe</a:t>
            </a:r>
            <a:endParaRPr kumimoji="0" sz="900" b="0" i="0" u="none" strike="noStrike" kern="1200" cap="none" spc="0" normalizeH="0" baseline="0" noProof="0">
              <a:ln>
                <a:noFill/>
              </a:ln>
              <a:solidFill>
                <a:prstClr val="black"/>
              </a:solidFill>
              <a:effectLst/>
              <a:uLnTx/>
              <a:uFillTx/>
              <a:latin typeface="微软雅黑"/>
              <a:ea typeface="+mn-ea"/>
              <a:cs typeface="微软雅黑"/>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900" b="1" i="0" u="none" strike="noStrike" kern="1200" cap="none" spc="-10" normalizeH="0" baseline="0" noProof="0" dirty="0">
                <a:ln>
                  <a:noFill/>
                </a:ln>
                <a:solidFill>
                  <a:prstClr val="black"/>
                </a:solidFill>
                <a:effectLst/>
                <a:uLnTx/>
                <a:uFillTx/>
                <a:latin typeface="微软雅黑"/>
                <a:ea typeface="+mn-ea"/>
                <a:cs typeface="微软雅黑"/>
              </a:rPr>
              <a:t>Switch</a:t>
            </a:r>
            <a:endParaRPr kumimoji="0" sz="9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30" name="object 30"/>
          <p:cNvSpPr/>
          <p:nvPr/>
        </p:nvSpPr>
        <p:spPr>
          <a:xfrm>
            <a:off x="4140708" y="3581400"/>
            <a:ext cx="548640" cy="289560"/>
          </a:xfrm>
          <a:custGeom>
            <a:avLst/>
            <a:gdLst/>
            <a:ahLst/>
            <a:cxnLst/>
            <a:rect l="l" t="t" r="r" b="b"/>
            <a:pathLst>
              <a:path w="548639" h="289560">
                <a:moveTo>
                  <a:pt x="548639" y="0"/>
                </a:moveTo>
                <a:lnTo>
                  <a:pt x="0" y="0"/>
                </a:lnTo>
                <a:lnTo>
                  <a:pt x="0" y="289560"/>
                </a:lnTo>
                <a:lnTo>
                  <a:pt x="548639" y="289560"/>
                </a:lnTo>
                <a:lnTo>
                  <a:pt x="548639"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31" name="object 31"/>
          <p:cNvSpPr txBox="1"/>
          <p:nvPr/>
        </p:nvSpPr>
        <p:spPr>
          <a:xfrm>
            <a:off x="4211828" y="3572002"/>
            <a:ext cx="405765" cy="299720"/>
          </a:xfrm>
          <a:prstGeom prst="rect">
            <a:avLst/>
          </a:prstGeom>
        </p:spPr>
        <p:txBody>
          <a:bodyPr vert="horz" wrap="square" lIns="0" tIns="12700" rIns="0" bIns="0" rtlCol="0">
            <a:spAutoFit/>
          </a:bodyPr>
          <a:lstStyle/>
          <a:p>
            <a:pPr marL="73660" marR="0" lvl="0" indent="0" algn="l" defTabSz="914400" rtl="0" eaLnBrk="1" fontAlgn="auto" latinLnBrk="0" hangingPunct="1">
              <a:lnSpc>
                <a:spcPct val="100000"/>
              </a:lnSpc>
              <a:spcBef>
                <a:spcPts val="100"/>
              </a:spcBef>
              <a:spcAft>
                <a:spcPts val="0"/>
              </a:spcAft>
              <a:buClrTx/>
              <a:buSzTx/>
              <a:buFontTx/>
              <a:buNone/>
              <a:tabLst/>
              <a:defRPr/>
            </a:pPr>
            <a:r>
              <a:rPr kumimoji="0" sz="900" b="1" i="0" u="none" strike="noStrike" kern="1200" cap="none" spc="-20" normalizeH="0" baseline="0" noProof="0" dirty="0">
                <a:ln>
                  <a:noFill/>
                </a:ln>
                <a:solidFill>
                  <a:prstClr val="black"/>
                </a:solidFill>
                <a:effectLst/>
                <a:uLnTx/>
                <a:uFillTx/>
                <a:latin typeface="微软雅黑"/>
                <a:ea typeface="+mn-ea"/>
                <a:cs typeface="微软雅黑"/>
              </a:rPr>
              <a:t>PCIe</a:t>
            </a:r>
            <a:endParaRPr kumimoji="0" sz="900" b="0" i="0" u="none" strike="noStrike" kern="1200" cap="none" spc="0" normalizeH="0" baseline="0" noProof="0">
              <a:ln>
                <a:noFill/>
              </a:ln>
              <a:solidFill>
                <a:prstClr val="black"/>
              </a:solidFill>
              <a:effectLst/>
              <a:uLnTx/>
              <a:uFillTx/>
              <a:latin typeface="微软雅黑"/>
              <a:ea typeface="+mn-ea"/>
              <a:cs typeface="微软雅黑"/>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900" b="1" i="0" u="none" strike="noStrike" kern="1200" cap="none" spc="-10" normalizeH="0" baseline="0" noProof="0" dirty="0">
                <a:ln>
                  <a:noFill/>
                </a:ln>
                <a:solidFill>
                  <a:prstClr val="black"/>
                </a:solidFill>
                <a:effectLst/>
                <a:uLnTx/>
                <a:uFillTx/>
                <a:latin typeface="微软雅黑"/>
                <a:ea typeface="+mn-ea"/>
                <a:cs typeface="微软雅黑"/>
              </a:rPr>
              <a:t>Switch</a:t>
            </a:r>
            <a:endParaRPr kumimoji="0" sz="9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32" name="object 32"/>
          <p:cNvSpPr/>
          <p:nvPr/>
        </p:nvSpPr>
        <p:spPr>
          <a:xfrm>
            <a:off x="4785359" y="3581400"/>
            <a:ext cx="548640" cy="289560"/>
          </a:xfrm>
          <a:custGeom>
            <a:avLst/>
            <a:gdLst/>
            <a:ahLst/>
            <a:cxnLst/>
            <a:rect l="l" t="t" r="r" b="b"/>
            <a:pathLst>
              <a:path w="548639" h="289560">
                <a:moveTo>
                  <a:pt x="548639" y="0"/>
                </a:moveTo>
                <a:lnTo>
                  <a:pt x="0" y="0"/>
                </a:lnTo>
                <a:lnTo>
                  <a:pt x="0" y="289560"/>
                </a:lnTo>
                <a:lnTo>
                  <a:pt x="548639" y="289560"/>
                </a:lnTo>
                <a:lnTo>
                  <a:pt x="548639"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33" name="object 33"/>
          <p:cNvSpPr txBox="1"/>
          <p:nvPr/>
        </p:nvSpPr>
        <p:spPr>
          <a:xfrm>
            <a:off x="4857369" y="3572002"/>
            <a:ext cx="405765" cy="299720"/>
          </a:xfrm>
          <a:prstGeom prst="rect">
            <a:avLst/>
          </a:prstGeom>
        </p:spPr>
        <p:txBody>
          <a:bodyPr vert="horz" wrap="square" lIns="0" tIns="12700" rIns="0" bIns="0" rtlCol="0">
            <a:spAutoFit/>
          </a:bodyPr>
          <a:lstStyle/>
          <a:p>
            <a:pPr marL="73025" marR="0" lvl="0" indent="0" algn="l" defTabSz="914400" rtl="0" eaLnBrk="1" fontAlgn="auto" latinLnBrk="0" hangingPunct="1">
              <a:lnSpc>
                <a:spcPct val="100000"/>
              </a:lnSpc>
              <a:spcBef>
                <a:spcPts val="100"/>
              </a:spcBef>
              <a:spcAft>
                <a:spcPts val="0"/>
              </a:spcAft>
              <a:buClrTx/>
              <a:buSzTx/>
              <a:buFontTx/>
              <a:buNone/>
              <a:tabLst/>
              <a:defRPr/>
            </a:pPr>
            <a:r>
              <a:rPr kumimoji="0" sz="900" b="1" i="0" u="none" strike="noStrike" kern="1200" cap="none" spc="-20" normalizeH="0" baseline="0" noProof="0" dirty="0">
                <a:ln>
                  <a:noFill/>
                </a:ln>
                <a:solidFill>
                  <a:prstClr val="black"/>
                </a:solidFill>
                <a:effectLst/>
                <a:uLnTx/>
                <a:uFillTx/>
                <a:latin typeface="微软雅黑"/>
                <a:ea typeface="+mn-ea"/>
                <a:cs typeface="微软雅黑"/>
              </a:rPr>
              <a:t>PCIe</a:t>
            </a:r>
            <a:endParaRPr kumimoji="0" sz="900" b="0" i="0" u="none" strike="noStrike" kern="1200" cap="none" spc="0" normalizeH="0" baseline="0" noProof="0">
              <a:ln>
                <a:noFill/>
              </a:ln>
              <a:solidFill>
                <a:prstClr val="black"/>
              </a:solidFill>
              <a:effectLst/>
              <a:uLnTx/>
              <a:uFillTx/>
              <a:latin typeface="微软雅黑"/>
              <a:ea typeface="+mn-ea"/>
              <a:cs typeface="微软雅黑"/>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900" b="1" i="0" u="none" strike="noStrike" kern="1200" cap="none" spc="-10" normalizeH="0" baseline="0" noProof="0" dirty="0">
                <a:ln>
                  <a:noFill/>
                </a:ln>
                <a:solidFill>
                  <a:prstClr val="black"/>
                </a:solidFill>
                <a:effectLst/>
                <a:uLnTx/>
                <a:uFillTx/>
                <a:latin typeface="微软雅黑"/>
                <a:ea typeface="+mn-ea"/>
                <a:cs typeface="微软雅黑"/>
              </a:rPr>
              <a:t>Switch</a:t>
            </a:r>
            <a:endParaRPr kumimoji="0" sz="9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34" name="object 34"/>
          <p:cNvSpPr/>
          <p:nvPr/>
        </p:nvSpPr>
        <p:spPr>
          <a:xfrm>
            <a:off x="5439155" y="3581400"/>
            <a:ext cx="548640" cy="289560"/>
          </a:xfrm>
          <a:custGeom>
            <a:avLst/>
            <a:gdLst/>
            <a:ahLst/>
            <a:cxnLst/>
            <a:rect l="l" t="t" r="r" b="b"/>
            <a:pathLst>
              <a:path w="548639" h="289560">
                <a:moveTo>
                  <a:pt x="548639" y="0"/>
                </a:moveTo>
                <a:lnTo>
                  <a:pt x="0" y="0"/>
                </a:lnTo>
                <a:lnTo>
                  <a:pt x="0" y="289560"/>
                </a:lnTo>
                <a:lnTo>
                  <a:pt x="548639" y="289560"/>
                </a:lnTo>
                <a:lnTo>
                  <a:pt x="548639"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35" name="object 35"/>
          <p:cNvSpPr txBox="1"/>
          <p:nvPr/>
        </p:nvSpPr>
        <p:spPr>
          <a:xfrm>
            <a:off x="5510276" y="3572002"/>
            <a:ext cx="405765" cy="299720"/>
          </a:xfrm>
          <a:prstGeom prst="rect">
            <a:avLst/>
          </a:prstGeom>
        </p:spPr>
        <p:txBody>
          <a:bodyPr vert="horz" wrap="square" lIns="0" tIns="12700" rIns="0" bIns="0" rtlCol="0">
            <a:spAutoFit/>
          </a:bodyPr>
          <a:lstStyle/>
          <a:p>
            <a:pPr marL="73660" marR="0" lvl="0" indent="0" algn="l" defTabSz="914400" rtl="0" eaLnBrk="1" fontAlgn="auto" latinLnBrk="0" hangingPunct="1">
              <a:lnSpc>
                <a:spcPct val="100000"/>
              </a:lnSpc>
              <a:spcBef>
                <a:spcPts val="100"/>
              </a:spcBef>
              <a:spcAft>
                <a:spcPts val="0"/>
              </a:spcAft>
              <a:buClrTx/>
              <a:buSzTx/>
              <a:buFontTx/>
              <a:buNone/>
              <a:tabLst/>
              <a:defRPr/>
            </a:pPr>
            <a:r>
              <a:rPr kumimoji="0" sz="900" b="1" i="0" u="none" strike="noStrike" kern="1200" cap="none" spc="-20" normalizeH="0" baseline="0" noProof="0" dirty="0">
                <a:ln>
                  <a:noFill/>
                </a:ln>
                <a:solidFill>
                  <a:prstClr val="black"/>
                </a:solidFill>
                <a:effectLst/>
                <a:uLnTx/>
                <a:uFillTx/>
                <a:latin typeface="微软雅黑"/>
                <a:ea typeface="+mn-ea"/>
                <a:cs typeface="微软雅黑"/>
              </a:rPr>
              <a:t>PCIe</a:t>
            </a:r>
            <a:endParaRPr kumimoji="0" sz="900" b="0" i="0" u="none" strike="noStrike" kern="1200" cap="none" spc="0" normalizeH="0" baseline="0" noProof="0">
              <a:ln>
                <a:noFill/>
              </a:ln>
              <a:solidFill>
                <a:prstClr val="black"/>
              </a:solidFill>
              <a:effectLst/>
              <a:uLnTx/>
              <a:uFillTx/>
              <a:latin typeface="微软雅黑"/>
              <a:ea typeface="+mn-ea"/>
              <a:cs typeface="微软雅黑"/>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900" b="1" i="0" u="none" strike="noStrike" kern="1200" cap="none" spc="-10" normalizeH="0" baseline="0" noProof="0" dirty="0">
                <a:ln>
                  <a:noFill/>
                </a:ln>
                <a:solidFill>
                  <a:prstClr val="black"/>
                </a:solidFill>
                <a:effectLst/>
                <a:uLnTx/>
                <a:uFillTx/>
                <a:latin typeface="微软雅黑"/>
                <a:ea typeface="+mn-ea"/>
                <a:cs typeface="微软雅黑"/>
              </a:rPr>
              <a:t>Switch</a:t>
            </a:r>
            <a:endParaRPr kumimoji="0" sz="9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36" name="object 36"/>
          <p:cNvSpPr/>
          <p:nvPr/>
        </p:nvSpPr>
        <p:spPr>
          <a:xfrm>
            <a:off x="3480815" y="3023616"/>
            <a:ext cx="220979" cy="477520"/>
          </a:xfrm>
          <a:custGeom>
            <a:avLst/>
            <a:gdLst/>
            <a:ahLst/>
            <a:cxnLst/>
            <a:rect l="l" t="t" r="r" b="b"/>
            <a:pathLst>
              <a:path w="220979" h="477520">
                <a:moveTo>
                  <a:pt x="220979" y="0"/>
                </a:moveTo>
                <a:lnTo>
                  <a:pt x="0" y="0"/>
                </a:lnTo>
                <a:lnTo>
                  <a:pt x="0" y="477012"/>
                </a:lnTo>
                <a:lnTo>
                  <a:pt x="220979" y="477012"/>
                </a:lnTo>
                <a:lnTo>
                  <a:pt x="220979"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37" name="object 37"/>
          <p:cNvSpPr txBox="1"/>
          <p:nvPr/>
        </p:nvSpPr>
        <p:spPr>
          <a:xfrm>
            <a:off x="3508051" y="3083179"/>
            <a:ext cx="176530" cy="360045"/>
          </a:xfrm>
          <a:prstGeom prst="rect">
            <a:avLst/>
          </a:prstGeom>
        </p:spPr>
        <p:txBody>
          <a:bodyPr vert="vert" wrap="square" lIns="0" tIns="19050" rIns="0" bIns="0" rtlCol="0">
            <a:spAutoFit/>
          </a:bodyPr>
          <a:lstStyle/>
          <a:p>
            <a:pPr marL="12700" marR="0" lvl="0" indent="0" algn="l" defTabSz="914400" rtl="0" eaLnBrk="1" fontAlgn="auto" latinLnBrk="0" hangingPunct="1">
              <a:lnSpc>
                <a:spcPct val="100000"/>
              </a:lnSpc>
              <a:spcBef>
                <a:spcPts val="150"/>
              </a:spcBef>
              <a:spcAft>
                <a:spcPts val="0"/>
              </a:spcAft>
              <a:buClrTx/>
              <a:buSzTx/>
              <a:buFontTx/>
              <a:buNone/>
              <a:tabLst/>
              <a:defRPr/>
            </a:pPr>
            <a:r>
              <a:rPr kumimoji="0" sz="900" b="1" i="0" u="none" strike="noStrike" kern="1200" cap="none" spc="0" normalizeH="0" baseline="0" noProof="0" dirty="0">
                <a:ln>
                  <a:noFill/>
                </a:ln>
                <a:solidFill>
                  <a:prstClr val="black"/>
                </a:solidFill>
                <a:effectLst/>
                <a:uLnTx/>
                <a:uFillTx/>
                <a:latin typeface="微软雅黑"/>
                <a:ea typeface="+mn-ea"/>
                <a:cs typeface="微软雅黑"/>
              </a:rPr>
              <a:t>NIC-</a:t>
            </a:r>
            <a:r>
              <a:rPr kumimoji="0" sz="900" b="1" i="0" u="none" strike="noStrike" kern="1200" cap="none" spc="-50" normalizeH="0" baseline="0" noProof="0" dirty="0">
                <a:ln>
                  <a:noFill/>
                </a:ln>
                <a:solidFill>
                  <a:prstClr val="black"/>
                </a:solidFill>
                <a:effectLst/>
                <a:uLnTx/>
                <a:uFillTx/>
                <a:latin typeface="微软雅黑"/>
                <a:ea typeface="+mn-ea"/>
                <a:cs typeface="微软雅黑"/>
              </a:rPr>
              <a:t>1</a:t>
            </a:r>
            <a:endParaRPr kumimoji="0" sz="9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38" name="object 38"/>
          <p:cNvSpPr/>
          <p:nvPr/>
        </p:nvSpPr>
        <p:spPr>
          <a:xfrm>
            <a:off x="3806952" y="3023616"/>
            <a:ext cx="222885" cy="477520"/>
          </a:xfrm>
          <a:custGeom>
            <a:avLst/>
            <a:gdLst/>
            <a:ahLst/>
            <a:cxnLst/>
            <a:rect l="l" t="t" r="r" b="b"/>
            <a:pathLst>
              <a:path w="222885" h="477520">
                <a:moveTo>
                  <a:pt x="222503" y="0"/>
                </a:moveTo>
                <a:lnTo>
                  <a:pt x="0" y="0"/>
                </a:lnTo>
                <a:lnTo>
                  <a:pt x="0" y="477012"/>
                </a:lnTo>
                <a:lnTo>
                  <a:pt x="222503" y="477012"/>
                </a:lnTo>
                <a:lnTo>
                  <a:pt x="222503"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39" name="object 39"/>
          <p:cNvSpPr txBox="1"/>
          <p:nvPr/>
        </p:nvSpPr>
        <p:spPr>
          <a:xfrm>
            <a:off x="3834441" y="3083179"/>
            <a:ext cx="176530" cy="360045"/>
          </a:xfrm>
          <a:prstGeom prst="rect">
            <a:avLst/>
          </a:prstGeom>
        </p:spPr>
        <p:txBody>
          <a:bodyPr vert="vert" wrap="square" lIns="0" tIns="19050" rIns="0" bIns="0" rtlCol="0">
            <a:spAutoFit/>
          </a:bodyPr>
          <a:lstStyle/>
          <a:p>
            <a:pPr marL="12700" marR="0" lvl="0" indent="0" algn="l" defTabSz="914400" rtl="0" eaLnBrk="1" fontAlgn="auto" latinLnBrk="0" hangingPunct="1">
              <a:lnSpc>
                <a:spcPct val="100000"/>
              </a:lnSpc>
              <a:spcBef>
                <a:spcPts val="150"/>
              </a:spcBef>
              <a:spcAft>
                <a:spcPts val="0"/>
              </a:spcAft>
              <a:buClrTx/>
              <a:buSzTx/>
              <a:buFontTx/>
              <a:buNone/>
              <a:tabLst/>
              <a:defRPr/>
            </a:pPr>
            <a:r>
              <a:rPr kumimoji="0" sz="900" b="1" i="0" u="none" strike="noStrike" kern="1200" cap="none" spc="0" normalizeH="0" baseline="0" noProof="0" dirty="0">
                <a:ln>
                  <a:noFill/>
                </a:ln>
                <a:solidFill>
                  <a:prstClr val="black"/>
                </a:solidFill>
                <a:effectLst/>
                <a:uLnTx/>
                <a:uFillTx/>
                <a:latin typeface="微软雅黑"/>
                <a:ea typeface="+mn-ea"/>
                <a:cs typeface="微软雅黑"/>
              </a:rPr>
              <a:t>NIC-</a:t>
            </a:r>
            <a:r>
              <a:rPr kumimoji="0" sz="900" b="1" i="0" u="none" strike="noStrike" kern="1200" cap="none" spc="-50" normalizeH="0" baseline="0" noProof="0" dirty="0">
                <a:ln>
                  <a:noFill/>
                </a:ln>
                <a:solidFill>
                  <a:prstClr val="black"/>
                </a:solidFill>
                <a:effectLst/>
                <a:uLnTx/>
                <a:uFillTx/>
                <a:latin typeface="微软雅黑"/>
                <a:ea typeface="+mn-ea"/>
                <a:cs typeface="微软雅黑"/>
              </a:rPr>
              <a:t>2</a:t>
            </a:r>
            <a:endParaRPr kumimoji="0" sz="9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40" name="object 40"/>
          <p:cNvSpPr/>
          <p:nvPr/>
        </p:nvSpPr>
        <p:spPr>
          <a:xfrm>
            <a:off x="4133088" y="3023616"/>
            <a:ext cx="222885" cy="477520"/>
          </a:xfrm>
          <a:custGeom>
            <a:avLst/>
            <a:gdLst/>
            <a:ahLst/>
            <a:cxnLst/>
            <a:rect l="l" t="t" r="r" b="b"/>
            <a:pathLst>
              <a:path w="222885" h="477520">
                <a:moveTo>
                  <a:pt x="222503" y="0"/>
                </a:moveTo>
                <a:lnTo>
                  <a:pt x="0" y="0"/>
                </a:lnTo>
                <a:lnTo>
                  <a:pt x="0" y="477012"/>
                </a:lnTo>
                <a:lnTo>
                  <a:pt x="222503" y="477012"/>
                </a:lnTo>
                <a:lnTo>
                  <a:pt x="222503"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41" name="object 41"/>
          <p:cNvSpPr txBox="1"/>
          <p:nvPr/>
        </p:nvSpPr>
        <p:spPr>
          <a:xfrm>
            <a:off x="4160831" y="3083179"/>
            <a:ext cx="176530" cy="360045"/>
          </a:xfrm>
          <a:prstGeom prst="rect">
            <a:avLst/>
          </a:prstGeom>
        </p:spPr>
        <p:txBody>
          <a:bodyPr vert="vert" wrap="square" lIns="0" tIns="19050" rIns="0" bIns="0" rtlCol="0">
            <a:spAutoFit/>
          </a:bodyPr>
          <a:lstStyle/>
          <a:p>
            <a:pPr marL="12700" marR="0" lvl="0" indent="0" algn="l" defTabSz="914400" rtl="0" eaLnBrk="1" fontAlgn="auto" latinLnBrk="0" hangingPunct="1">
              <a:lnSpc>
                <a:spcPct val="100000"/>
              </a:lnSpc>
              <a:spcBef>
                <a:spcPts val="150"/>
              </a:spcBef>
              <a:spcAft>
                <a:spcPts val="0"/>
              </a:spcAft>
              <a:buClrTx/>
              <a:buSzTx/>
              <a:buFontTx/>
              <a:buNone/>
              <a:tabLst/>
              <a:defRPr/>
            </a:pPr>
            <a:r>
              <a:rPr kumimoji="0" sz="900" b="1" i="0" u="none" strike="noStrike" kern="1200" cap="none" spc="0" normalizeH="0" baseline="0" noProof="0" dirty="0">
                <a:ln>
                  <a:noFill/>
                </a:ln>
                <a:solidFill>
                  <a:prstClr val="black"/>
                </a:solidFill>
                <a:effectLst/>
                <a:uLnTx/>
                <a:uFillTx/>
                <a:latin typeface="微软雅黑"/>
                <a:ea typeface="+mn-ea"/>
                <a:cs typeface="微软雅黑"/>
              </a:rPr>
              <a:t>NIC-</a:t>
            </a:r>
            <a:r>
              <a:rPr kumimoji="0" sz="900" b="1" i="0" u="none" strike="noStrike" kern="1200" cap="none" spc="-50" normalizeH="0" baseline="0" noProof="0" dirty="0">
                <a:ln>
                  <a:noFill/>
                </a:ln>
                <a:solidFill>
                  <a:prstClr val="black"/>
                </a:solidFill>
                <a:effectLst/>
                <a:uLnTx/>
                <a:uFillTx/>
                <a:latin typeface="微软雅黑"/>
                <a:ea typeface="+mn-ea"/>
                <a:cs typeface="微软雅黑"/>
              </a:rPr>
              <a:t>3</a:t>
            </a:r>
            <a:endParaRPr kumimoji="0" sz="9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42" name="object 42"/>
          <p:cNvSpPr/>
          <p:nvPr/>
        </p:nvSpPr>
        <p:spPr>
          <a:xfrm>
            <a:off x="4459223" y="3023616"/>
            <a:ext cx="222885" cy="477520"/>
          </a:xfrm>
          <a:custGeom>
            <a:avLst/>
            <a:gdLst/>
            <a:ahLst/>
            <a:cxnLst/>
            <a:rect l="l" t="t" r="r" b="b"/>
            <a:pathLst>
              <a:path w="222885" h="477520">
                <a:moveTo>
                  <a:pt x="222503" y="0"/>
                </a:moveTo>
                <a:lnTo>
                  <a:pt x="0" y="0"/>
                </a:lnTo>
                <a:lnTo>
                  <a:pt x="0" y="477012"/>
                </a:lnTo>
                <a:lnTo>
                  <a:pt x="222503" y="477012"/>
                </a:lnTo>
                <a:lnTo>
                  <a:pt x="222503"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43" name="object 43"/>
          <p:cNvSpPr txBox="1"/>
          <p:nvPr/>
        </p:nvSpPr>
        <p:spPr>
          <a:xfrm>
            <a:off x="4487348" y="3083179"/>
            <a:ext cx="176530" cy="360045"/>
          </a:xfrm>
          <a:prstGeom prst="rect">
            <a:avLst/>
          </a:prstGeom>
        </p:spPr>
        <p:txBody>
          <a:bodyPr vert="vert" wrap="square" lIns="0" tIns="19050" rIns="0" bIns="0" rtlCol="0">
            <a:spAutoFit/>
          </a:bodyPr>
          <a:lstStyle/>
          <a:p>
            <a:pPr marL="12700" marR="0" lvl="0" indent="0" algn="l" defTabSz="914400" rtl="0" eaLnBrk="1" fontAlgn="auto" latinLnBrk="0" hangingPunct="1">
              <a:lnSpc>
                <a:spcPct val="100000"/>
              </a:lnSpc>
              <a:spcBef>
                <a:spcPts val="150"/>
              </a:spcBef>
              <a:spcAft>
                <a:spcPts val="0"/>
              </a:spcAft>
              <a:buClrTx/>
              <a:buSzTx/>
              <a:buFontTx/>
              <a:buNone/>
              <a:tabLst/>
              <a:defRPr/>
            </a:pPr>
            <a:r>
              <a:rPr kumimoji="0" sz="900" b="1" i="0" u="none" strike="noStrike" kern="1200" cap="none" spc="0" normalizeH="0" baseline="0" noProof="0" dirty="0">
                <a:ln>
                  <a:noFill/>
                </a:ln>
                <a:solidFill>
                  <a:prstClr val="black"/>
                </a:solidFill>
                <a:effectLst/>
                <a:uLnTx/>
                <a:uFillTx/>
                <a:latin typeface="微软雅黑"/>
                <a:ea typeface="+mn-ea"/>
                <a:cs typeface="微软雅黑"/>
              </a:rPr>
              <a:t>NIC-</a:t>
            </a:r>
            <a:r>
              <a:rPr kumimoji="0" sz="900" b="1" i="0" u="none" strike="noStrike" kern="1200" cap="none" spc="-50" normalizeH="0" baseline="0" noProof="0" dirty="0">
                <a:ln>
                  <a:noFill/>
                </a:ln>
                <a:solidFill>
                  <a:prstClr val="black"/>
                </a:solidFill>
                <a:effectLst/>
                <a:uLnTx/>
                <a:uFillTx/>
                <a:latin typeface="微软雅黑"/>
                <a:ea typeface="+mn-ea"/>
                <a:cs typeface="微软雅黑"/>
              </a:rPr>
              <a:t>4</a:t>
            </a:r>
            <a:endParaRPr kumimoji="0" sz="9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44" name="object 44"/>
          <p:cNvSpPr/>
          <p:nvPr/>
        </p:nvSpPr>
        <p:spPr>
          <a:xfrm>
            <a:off x="4785359" y="3023616"/>
            <a:ext cx="222885" cy="477520"/>
          </a:xfrm>
          <a:custGeom>
            <a:avLst/>
            <a:gdLst/>
            <a:ahLst/>
            <a:cxnLst/>
            <a:rect l="l" t="t" r="r" b="b"/>
            <a:pathLst>
              <a:path w="222885" h="477520">
                <a:moveTo>
                  <a:pt x="222503" y="0"/>
                </a:moveTo>
                <a:lnTo>
                  <a:pt x="0" y="0"/>
                </a:lnTo>
                <a:lnTo>
                  <a:pt x="0" y="477012"/>
                </a:lnTo>
                <a:lnTo>
                  <a:pt x="222503" y="477012"/>
                </a:lnTo>
                <a:lnTo>
                  <a:pt x="222503"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45" name="object 45"/>
          <p:cNvSpPr txBox="1"/>
          <p:nvPr/>
        </p:nvSpPr>
        <p:spPr>
          <a:xfrm>
            <a:off x="4813738" y="3083179"/>
            <a:ext cx="176530" cy="360045"/>
          </a:xfrm>
          <a:prstGeom prst="rect">
            <a:avLst/>
          </a:prstGeom>
        </p:spPr>
        <p:txBody>
          <a:bodyPr vert="vert" wrap="square" lIns="0" tIns="19050" rIns="0" bIns="0" rtlCol="0">
            <a:spAutoFit/>
          </a:bodyPr>
          <a:lstStyle/>
          <a:p>
            <a:pPr marL="12700" marR="0" lvl="0" indent="0" algn="l" defTabSz="914400" rtl="0" eaLnBrk="1" fontAlgn="auto" latinLnBrk="0" hangingPunct="1">
              <a:lnSpc>
                <a:spcPct val="100000"/>
              </a:lnSpc>
              <a:spcBef>
                <a:spcPts val="150"/>
              </a:spcBef>
              <a:spcAft>
                <a:spcPts val="0"/>
              </a:spcAft>
              <a:buClrTx/>
              <a:buSzTx/>
              <a:buFontTx/>
              <a:buNone/>
              <a:tabLst/>
              <a:defRPr/>
            </a:pPr>
            <a:r>
              <a:rPr kumimoji="0" sz="900" b="1" i="0" u="none" strike="noStrike" kern="1200" cap="none" spc="0" normalizeH="0" baseline="0" noProof="0" dirty="0">
                <a:ln>
                  <a:noFill/>
                </a:ln>
                <a:solidFill>
                  <a:prstClr val="black"/>
                </a:solidFill>
                <a:effectLst/>
                <a:uLnTx/>
                <a:uFillTx/>
                <a:latin typeface="微软雅黑"/>
                <a:ea typeface="+mn-ea"/>
                <a:cs typeface="微软雅黑"/>
              </a:rPr>
              <a:t>NIC-</a:t>
            </a:r>
            <a:r>
              <a:rPr kumimoji="0" sz="900" b="1" i="0" u="none" strike="noStrike" kern="1200" cap="none" spc="-50" normalizeH="0" baseline="0" noProof="0" dirty="0">
                <a:ln>
                  <a:noFill/>
                </a:ln>
                <a:solidFill>
                  <a:prstClr val="black"/>
                </a:solidFill>
                <a:effectLst/>
                <a:uLnTx/>
                <a:uFillTx/>
                <a:latin typeface="微软雅黑"/>
                <a:ea typeface="+mn-ea"/>
                <a:cs typeface="微软雅黑"/>
              </a:rPr>
              <a:t>5</a:t>
            </a:r>
            <a:endParaRPr kumimoji="0" sz="9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46" name="object 46"/>
          <p:cNvSpPr/>
          <p:nvPr/>
        </p:nvSpPr>
        <p:spPr>
          <a:xfrm>
            <a:off x="5111496" y="3023616"/>
            <a:ext cx="222885" cy="477520"/>
          </a:xfrm>
          <a:custGeom>
            <a:avLst/>
            <a:gdLst/>
            <a:ahLst/>
            <a:cxnLst/>
            <a:rect l="l" t="t" r="r" b="b"/>
            <a:pathLst>
              <a:path w="222885" h="477520">
                <a:moveTo>
                  <a:pt x="222503" y="0"/>
                </a:moveTo>
                <a:lnTo>
                  <a:pt x="0" y="0"/>
                </a:lnTo>
                <a:lnTo>
                  <a:pt x="0" y="477012"/>
                </a:lnTo>
                <a:lnTo>
                  <a:pt x="222503" y="477012"/>
                </a:lnTo>
                <a:lnTo>
                  <a:pt x="222503"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47" name="object 47"/>
          <p:cNvSpPr txBox="1"/>
          <p:nvPr/>
        </p:nvSpPr>
        <p:spPr>
          <a:xfrm>
            <a:off x="5140255" y="3083179"/>
            <a:ext cx="176530" cy="360045"/>
          </a:xfrm>
          <a:prstGeom prst="rect">
            <a:avLst/>
          </a:prstGeom>
        </p:spPr>
        <p:txBody>
          <a:bodyPr vert="vert" wrap="square" lIns="0" tIns="19050" rIns="0" bIns="0" rtlCol="0">
            <a:spAutoFit/>
          </a:bodyPr>
          <a:lstStyle/>
          <a:p>
            <a:pPr marL="12700" marR="0" lvl="0" indent="0" algn="l" defTabSz="914400" rtl="0" eaLnBrk="1" fontAlgn="auto" latinLnBrk="0" hangingPunct="1">
              <a:lnSpc>
                <a:spcPct val="100000"/>
              </a:lnSpc>
              <a:spcBef>
                <a:spcPts val="150"/>
              </a:spcBef>
              <a:spcAft>
                <a:spcPts val="0"/>
              </a:spcAft>
              <a:buClrTx/>
              <a:buSzTx/>
              <a:buFontTx/>
              <a:buNone/>
              <a:tabLst/>
              <a:defRPr/>
            </a:pPr>
            <a:r>
              <a:rPr kumimoji="0" sz="900" b="1" i="0" u="none" strike="noStrike" kern="1200" cap="none" spc="0" normalizeH="0" baseline="0" noProof="0" dirty="0">
                <a:ln>
                  <a:noFill/>
                </a:ln>
                <a:solidFill>
                  <a:prstClr val="black"/>
                </a:solidFill>
                <a:effectLst/>
                <a:uLnTx/>
                <a:uFillTx/>
                <a:latin typeface="微软雅黑"/>
                <a:ea typeface="+mn-ea"/>
                <a:cs typeface="微软雅黑"/>
              </a:rPr>
              <a:t>NIC-</a:t>
            </a:r>
            <a:r>
              <a:rPr kumimoji="0" sz="900" b="1" i="0" u="none" strike="noStrike" kern="1200" cap="none" spc="-50" normalizeH="0" baseline="0" noProof="0" dirty="0">
                <a:ln>
                  <a:noFill/>
                </a:ln>
                <a:solidFill>
                  <a:prstClr val="black"/>
                </a:solidFill>
                <a:effectLst/>
                <a:uLnTx/>
                <a:uFillTx/>
                <a:latin typeface="微软雅黑"/>
                <a:ea typeface="+mn-ea"/>
                <a:cs typeface="微软雅黑"/>
              </a:rPr>
              <a:t>6</a:t>
            </a:r>
            <a:endParaRPr kumimoji="0" sz="9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48" name="object 48"/>
          <p:cNvSpPr/>
          <p:nvPr/>
        </p:nvSpPr>
        <p:spPr>
          <a:xfrm>
            <a:off x="5457444" y="3023616"/>
            <a:ext cx="222885" cy="477520"/>
          </a:xfrm>
          <a:custGeom>
            <a:avLst/>
            <a:gdLst/>
            <a:ahLst/>
            <a:cxnLst/>
            <a:rect l="l" t="t" r="r" b="b"/>
            <a:pathLst>
              <a:path w="222885" h="477520">
                <a:moveTo>
                  <a:pt x="222503" y="0"/>
                </a:moveTo>
                <a:lnTo>
                  <a:pt x="0" y="0"/>
                </a:lnTo>
                <a:lnTo>
                  <a:pt x="0" y="477012"/>
                </a:lnTo>
                <a:lnTo>
                  <a:pt x="222503" y="477012"/>
                </a:lnTo>
                <a:lnTo>
                  <a:pt x="222503"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49" name="object 49"/>
          <p:cNvSpPr txBox="1"/>
          <p:nvPr/>
        </p:nvSpPr>
        <p:spPr>
          <a:xfrm>
            <a:off x="5485187" y="3083179"/>
            <a:ext cx="176530" cy="360045"/>
          </a:xfrm>
          <a:prstGeom prst="rect">
            <a:avLst/>
          </a:prstGeom>
        </p:spPr>
        <p:txBody>
          <a:bodyPr vert="vert" wrap="square" lIns="0" tIns="19050" rIns="0" bIns="0" rtlCol="0">
            <a:spAutoFit/>
          </a:bodyPr>
          <a:lstStyle/>
          <a:p>
            <a:pPr marL="12700" marR="0" lvl="0" indent="0" algn="l" defTabSz="914400" rtl="0" eaLnBrk="1" fontAlgn="auto" latinLnBrk="0" hangingPunct="1">
              <a:lnSpc>
                <a:spcPct val="100000"/>
              </a:lnSpc>
              <a:spcBef>
                <a:spcPts val="150"/>
              </a:spcBef>
              <a:spcAft>
                <a:spcPts val="0"/>
              </a:spcAft>
              <a:buClrTx/>
              <a:buSzTx/>
              <a:buFontTx/>
              <a:buNone/>
              <a:tabLst/>
              <a:defRPr/>
            </a:pPr>
            <a:r>
              <a:rPr kumimoji="0" sz="900" b="1" i="0" u="none" strike="noStrike" kern="1200" cap="none" spc="0" normalizeH="0" baseline="0" noProof="0" dirty="0">
                <a:ln>
                  <a:noFill/>
                </a:ln>
                <a:solidFill>
                  <a:prstClr val="black"/>
                </a:solidFill>
                <a:effectLst/>
                <a:uLnTx/>
                <a:uFillTx/>
                <a:latin typeface="微软雅黑"/>
                <a:ea typeface="+mn-ea"/>
                <a:cs typeface="微软雅黑"/>
              </a:rPr>
              <a:t>NIC-</a:t>
            </a:r>
            <a:r>
              <a:rPr kumimoji="0" sz="900" b="1" i="0" u="none" strike="noStrike" kern="1200" cap="none" spc="-50" normalizeH="0" baseline="0" noProof="0" dirty="0">
                <a:ln>
                  <a:noFill/>
                </a:ln>
                <a:solidFill>
                  <a:prstClr val="black"/>
                </a:solidFill>
                <a:effectLst/>
                <a:uLnTx/>
                <a:uFillTx/>
                <a:latin typeface="微软雅黑"/>
                <a:ea typeface="+mn-ea"/>
                <a:cs typeface="微软雅黑"/>
              </a:rPr>
              <a:t>7</a:t>
            </a:r>
            <a:endParaRPr kumimoji="0" sz="9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50" name="object 50"/>
          <p:cNvSpPr/>
          <p:nvPr/>
        </p:nvSpPr>
        <p:spPr>
          <a:xfrm>
            <a:off x="5765291" y="3025139"/>
            <a:ext cx="222885" cy="478790"/>
          </a:xfrm>
          <a:custGeom>
            <a:avLst/>
            <a:gdLst/>
            <a:ahLst/>
            <a:cxnLst/>
            <a:rect l="l" t="t" r="r" b="b"/>
            <a:pathLst>
              <a:path w="222885" h="478789">
                <a:moveTo>
                  <a:pt x="222503" y="0"/>
                </a:moveTo>
                <a:lnTo>
                  <a:pt x="0" y="0"/>
                </a:lnTo>
                <a:lnTo>
                  <a:pt x="0" y="478536"/>
                </a:lnTo>
                <a:lnTo>
                  <a:pt x="222503" y="478536"/>
                </a:lnTo>
                <a:lnTo>
                  <a:pt x="222503"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51" name="object 51"/>
          <p:cNvSpPr txBox="1"/>
          <p:nvPr/>
        </p:nvSpPr>
        <p:spPr>
          <a:xfrm>
            <a:off x="5793035" y="3085338"/>
            <a:ext cx="176530" cy="360045"/>
          </a:xfrm>
          <a:prstGeom prst="rect">
            <a:avLst/>
          </a:prstGeom>
        </p:spPr>
        <p:txBody>
          <a:bodyPr vert="vert" wrap="square" lIns="0" tIns="19050" rIns="0" bIns="0" rtlCol="0">
            <a:spAutoFit/>
          </a:bodyPr>
          <a:lstStyle/>
          <a:p>
            <a:pPr marL="12700" marR="0" lvl="0" indent="0" algn="l" defTabSz="914400" rtl="0" eaLnBrk="1" fontAlgn="auto" latinLnBrk="0" hangingPunct="1">
              <a:lnSpc>
                <a:spcPct val="100000"/>
              </a:lnSpc>
              <a:spcBef>
                <a:spcPts val="150"/>
              </a:spcBef>
              <a:spcAft>
                <a:spcPts val="0"/>
              </a:spcAft>
              <a:buClrTx/>
              <a:buSzTx/>
              <a:buFontTx/>
              <a:buNone/>
              <a:tabLst/>
              <a:defRPr/>
            </a:pPr>
            <a:r>
              <a:rPr kumimoji="0" sz="900" b="1" i="0" u="none" strike="noStrike" kern="1200" cap="none" spc="0" normalizeH="0" baseline="0" noProof="0" dirty="0">
                <a:ln>
                  <a:noFill/>
                </a:ln>
                <a:solidFill>
                  <a:prstClr val="black"/>
                </a:solidFill>
                <a:effectLst/>
                <a:uLnTx/>
                <a:uFillTx/>
                <a:latin typeface="微软雅黑"/>
                <a:ea typeface="+mn-ea"/>
                <a:cs typeface="微软雅黑"/>
              </a:rPr>
              <a:t>NIC-</a:t>
            </a:r>
            <a:r>
              <a:rPr kumimoji="0" sz="900" b="1" i="0" u="none" strike="noStrike" kern="1200" cap="none" spc="-50" normalizeH="0" baseline="0" noProof="0" dirty="0">
                <a:ln>
                  <a:noFill/>
                </a:ln>
                <a:solidFill>
                  <a:prstClr val="black"/>
                </a:solidFill>
                <a:effectLst/>
                <a:uLnTx/>
                <a:uFillTx/>
                <a:latin typeface="微软雅黑"/>
                <a:ea typeface="+mn-ea"/>
                <a:cs typeface="微软雅黑"/>
              </a:rPr>
              <a:t>8</a:t>
            </a:r>
            <a:endParaRPr kumimoji="0" sz="9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52" name="object 52"/>
          <p:cNvGrpSpPr/>
          <p:nvPr/>
        </p:nvGrpSpPr>
        <p:grpSpPr>
          <a:xfrm>
            <a:off x="3553967" y="2903220"/>
            <a:ext cx="8128000" cy="2112645"/>
            <a:chOff x="3553967" y="2903220"/>
            <a:chExt cx="8128000" cy="2112645"/>
          </a:xfrm>
        </p:grpSpPr>
        <p:sp>
          <p:nvSpPr>
            <p:cNvPr id="53" name="object 53"/>
            <p:cNvSpPr/>
            <p:nvPr/>
          </p:nvSpPr>
          <p:spPr>
            <a:xfrm>
              <a:off x="3592067" y="3500628"/>
              <a:ext cx="2284730" cy="450215"/>
            </a:xfrm>
            <a:custGeom>
              <a:avLst/>
              <a:gdLst/>
              <a:ahLst/>
              <a:cxnLst/>
              <a:rect l="l" t="t" r="r" b="b"/>
              <a:pathLst>
                <a:path w="2284729" h="450214">
                  <a:moveTo>
                    <a:pt x="0" y="0"/>
                  </a:moveTo>
                  <a:lnTo>
                    <a:pt x="163195" y="79756"/>
                  </a:lnTo>
                </a:path>
                <a:path w="2284729" h="450214">
                  <a:moveTo>
                    <a:pt x="163068" y="79756"/>
                  </a:moveTo>
                  <a:lnTo>
                    <a:pt x="326263" y="0"/>
                  </a:lnTo>
                </a:path>
                <a:path w="2284729" h="450214">
                  <a:moveTo>
                    <a:pt x="822706" y="79756"/>
                  </a:moveTo>
                  <a:lnTo>
                    <a:pt x="652272" y="0"/>
                  </a:lnTo>
                </a:path>
                <a:path w="2284729" h="450214">
                  <a:moveTo>
                    <a:pt x="978916" y="0"/>
                  </a:moveTo>
                  <a:lnTo>
                    <a:pt x="822960" y="79756"/>
                  </a:lnTo>
                </a:path>
                <a:path w="2284729" h="450214">
                  <a:moveTo>
                    <a:pt x="1304544" y="0"/>
                  </a:moveTo>
                  <a:lnTo>
                    <a:pt x="1467739" y="79756"/>
                  </a:lnTo>
                </a:path>
                <a:path w="2284729" h="450214">
                  <a:moveTo>
                    <a:pt x="1630807" y="0"/>
                  </a:moveTo>
                  <a:lnTo>
                    <a:pt x="1467612" y="79756"/>
                  </a:lnTo>
                </a:path>
                <a:path w="2284729" h="450214">
                  <a:moveTo>
                    <a:pt x="1976628" y="0"/>
                  </a:moveTo>
                  <a:lnTo>
                    <a:pt x="2121281" y="79756"/>
                  </a:lnTo>
                </a:path>
                <a:path w="2284729" h="450214">
                  <a:moveTo>
                    <a:pt x="2121408" y="80645"/>
                  </a:moveTo>
                  <a:lnTo>
                    <a:pt x="2284603" y="3048"/>
                  </a:lnTo>
                </a:path>
                <a:path w="2284729" h="450214">
                  <a:moveTo>
                    <a:pt x="0" y="450088"/>
                  </a:moveTo>
                  <a:lnTo>
                    <a:pt x="163195" y="370332"/>
                  </a:lnTo>
                </a:path>
                <a:path w="2284729" h="450214">
                  <a:moveTo>
                    <a:pt x="163068" y="370332"/>
                  </a:moveTo>
                  <a:lnTo>
                    <a:pt x="326263" y="450088"/>
                  </a:lnTo>
                </a:path>
                <a:path w="2284729" h="450214">
                  <a:moveTo>
                    <a:pt x="822706" y="370332"/>
                  </a:moveTo>
                  <a:lnTo>
                    <a:pt x="652272" y="450088"/>
                  </a:lnTo>
                </a:path>
                <a:path w="2284729" h="450214">
                  <a:moveTo>
                    <a:pt x="822960" y="370332"/>
                  </a:moveTo>
                  <a:lnTo>
                    <a:pt x="978916" y="450088"/>
                  </a:lnTo>
                </a:path>
                <a:path w="2284729" h="450214">
                  <a:moveTo>
                    <a:pt x="1467739" y="370332"/>
                  </a:moveTo>
                  <a:lnTo>
                    <a:pt x="1304544" y="450088"/>
                  </a:lnTo>
                </a:path>
                <a:path w="2284729" h="450214">
                  <a:moveTo>
                    <a:pt x="1467612" y="370332"/>
                  </a:moveTo>
                  <a:lnTo>
                    <a:pt x="1630807" y="450088"/>
                  </a:lnTo>
                </a:path>
                <a:path w="2284729" h="450214">
                  <a:moveTo>
                    <a:pt x="2120011" y="370332"/>
                  </a:moveTo>
                  <a:lnTo>
                    <a:pt x="1956816" y="450088"/>
                  </a:lnTo>
                </a:path>
                <a:path w="2284729" h="450214">
                  <a:moveTo>
                    <a:pt x="2121408" y="370332"/>
                  </a:moveTo>
                  <a:lnTo>
                    <a:pt x="2284603" y="45008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54" name="object 54"/>
            <p:cNvPicPr/>
            <p:nvPr/>
          </p:nvPicPr>
          <p:blipFill>
            <a:blip r:embed="rId2" cstate="print"/>
            <a:stretch>
              <a:fillRect/>
            </a:stretch>
          </p:blipFill>
          <p:spPr>
            <a:xfrm>
              <a:off x="3553967" y="4428744"/>
              <a:ext cx="76200" cy="179958"/>
            </a:xfrm>
            <a:prstGeom prst="rect">
              <a:avLst/>
            </a:prstGeom>
          </p:spPr>
        </p:pic>
        <p:pic>
          <p:nvPicPr>
            <p:cNvPr id="55" name="object 55"/>
            <p:cNvPicPr/>
            <p:nvPr/>
          </p:nvPicPr>
          <p:blipFill>
            <a:blip r:embed="rId2" cstate="print"/>
            <a:stretch>
              <a:fillRect/>
            </a:stretch>
          </p:blipFill>
          <p:spPr>
            <a:xfrm>
              <a:off x="3880103" y="4428744"/>
              <a:ext cx="76200" cy="179958"/>
            </a:xfrm>
            <a:prstGeom prst="rect">
              <a:avLst/>
            </a:prstGeom>
          </p:spPr>
        </p:pic>
        <p:pic>
          <p:nvPicPr>
            <p:cNvPr id="56" name="object 56"/>
            <p:cNvPicPr/>
            <p:nvPr/>
          </p:nvPicPr>
          <p:blipFill>
            <a:blip r:embed="rId3" cstate="print"/>
            <a:stretch>
              <a:fillRect/>
            </a:stretch>
          </p:blipFill>
          <p:spPr>
            <a:xfrm>
              <a:off x="4215383" y="4427220"/>
              <a:ext cx="76200" cy="179959"/>
            </a:xfrm>
            <a:prstGeom prst="rect">
              <a:avLst/>
            </a:prstGeom>
          </p:spPr>
        </p:pic>
        <p:pic>
          <p:nvPicPr>
            <p:cNvPr id="57" name="object 57"/>
            <p:cNvPicPr/>
            <p:nvPr/>
          </p:nvPicPr>
          <p:blipFill>
            <a:blip r:embed="rId3" cstate="print"/>
            <a:stretch>
              <a:fillRect/>
            </a:stretch>
          </p:blipFill>
          <p:spPr>
            <a:xfrm>
              <a:off x="4532375" y="4427220"/>
              <a:ext cx="76200" cy="179959"/>
            </a:xfrm>
            <a:prstGeom prst="rect">
              <a:avLst/>
            </a:prstGeom>
          </p:spPr>
        </p:pic>
        <p:pic>
          <p:nvPicPr>
            <p:cNvPr id="58" name="object 58"/>
            <p:cNvPicPr/>
            <p:nvPr/>
          </p:nvPicPr>
          <p:blipFill>
            <a:blip r:embed="rId2" cstate="print"/>
            <a:stretch>
              <a:fillRect/>
            </a:stretch>
          </p:blipFill>
          <p:spPr>
            <a:xfrm>
              <a:off x="4858511" y="4428744"/>
              <a:ext cx="76200" cy="179958"/>
            </a:xfrm>
            <a:prstGeom prst="rect">
              <a:avLst/>
            </a:prstGeom>
          </p:spPr>
        </p:pic>
        <p:pic>
          <p:nvPicPr>
            <p:cNvPr id="59" name="object 59"/>
            <p:cNvPicPr/>
            <p:nvPr/>
          </p:nvPicPr>
          <p:blipFill>
            <a:blip r:embed="rId2" cstate="print"/>
            <a:stretch>
              <a:fillRect/>
            </a:stretch>
          </p:blipFill>
          <p:spPr>
            <a:xfrm>
              <a:off x="5184647" y="4428744"/>
              <a:ext cx="76200" cy="179958"/>
            </a:xfrm>
            <a:prstGeom prst="rect">
              <a:avLst/>
            </a:prstGeom>
          </p:spPr>
        </p:pic>
        <p:pic>
          <p:nvPicPr>
            <p:cNvPr id="60" name="object 60"/>
            <p:cNvPicPr/>
            <p:nvPr/>
          </p:nvPicPr>
          <p:blipFill>
            <a:blip r:embed="rId2" cstate="print"/>
            <a:stretch>
              <a:fillRect/>
            </a:stretch>
          </p:blipFill>
          <p:spPr>
            <a:xfrm>
              <a:off x="5513832" y="4425696"/>
              <a:ext cx="76200" cy="179959"/>
            </a:xfrm>
            <a:prstGeom prst="rect">
              <a:avLst/>
            </a:prstGeom>
          </p:spPr>
        </p:pic>
        <p:pic>
          <p:nvPicPr>
            <p:cNvPr id="61" name="object 61"/>
            <p:cNvPicPr/>
            <p:nvPr/>
          </p:nvPicPr>
          <p:blipFill>
            <a:blip r:embed="rId2" cstate="print"/>
            <a:stretch>
              <a:fillRect/>
            </a:stretch>
          </p:blipFill>
          <p:spPr>
            <a:xfrm>
              <a:off x="5841491" y="4425696"/>
              <a:ext cx="76200" cy="179959"/>
            </a:xfrm>
            <a:prstGeom prst="rect">
              <a:avLst/>
            </a:prstGeom>
          </p:spPr>
        </p:pic>
        <p:sp>
          <p:nvSpPr>
            <p:cNvPr id="62" name="object 62"/>
            <p:cNvSpPr/>
            <p:nvPr/>
          </p:nvSpPr>
          <p:spPr>
            <a:xfrm>
              <a:off x="8887967" y="2903220"/>
              <a:ext cx="2794000" cy="2112645"/>
            </a:xfrm>
            <a:custGeom>
              <a:avLst/>
              <a:gdLst/>
              <a:ahLst/>
              <a:cxnLst/>
              <a:rect l="l" t="t" r="r" b="b"/>
              <a:pathLst>
                <a:path w="2794000" h="2112645">
                  <a:moveTo>
                    <a:pt x="2793492" y="0"/>
                  </a:moveTo>
                  <a:lnTo>
                    <a:pt x="0" y="0"/>
                  </a:lnTo>
                  <a:lnTo>
                    <a:pt x="0" y="2112263"/>
                  </a:lnTo>
                  <a:lnTo>
                    <a:pt x="2793492" y="2112263"/>
                  </a:lnTo>
                  <a:lnTo>
                    <a:pt x="2793492" y="0"/>
                  </a:lnTo>
                  <a:close/>
                </a:path>
              </a:pathLst>
            </a:custGeom>
            <a:solidFill>
              <a:srgbClr val="BCDAFB"/>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63" name="object 63"/>
            <p:cNvSpPr/>
            <p:nvPr/>
          </p:nvSpPr>
          <p:spPr>
            <a:xfrm>
              <a:off x="9015983" y="3950208"/>
              <a:ext cx="222885" cy="478790"/>
            </a:xfrm>
            <a:custGeom>
              <a:avLst/>
              <a:gdLst/>
              <a:ahLst/>
              <a:cxnLst/>
              <a:rect l="l" t="t" r="r" b="b"/>
              <a:pathLst>
                <a:path w="222884" h="478789">
                  <a:moveTo>
                    <a:pt x="222503" y="0"/>
                  </a:moveTo>
                  <a:lnTo>
                    <a:pt x="0" y="0"/>
                  </a:lnTo>
                  <a:lnTo>
                    <a:pt x="0" y="478536"/>
                  </a:lnTo>
                  <a:lnTo>
                    <a:pt x="222503" y="478536"/>
                  </a:lnTo>
                  <a:lnTo>
                    <a:pt x="222503" y="0"/>
                  </a:lnTo>
                  <a:close/>
                </a:path>
              </a:pathLst>
            </a:custGeom>
            <a:solidFill>
              <a:srgbClr val="DC9EB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64" name="object 64"/>
          <p:cNvSpPr txBox="1"/>
          <p:nvPr/>
        </p:nvSpPr>
        <p:spPr>
          <a:xfrm>
            <a:off x="9044362" y="3992117"/>
            <a:ext cx="176530" cy="396240"/>
          </a:xfrm>
          <a:prstGeom prst="rect">
            <a:avLst/>
          </a:prstGeom>
        </p:spPr>
        <p:txBody>
          <a:bodyPr vert="vert" wrap="square" lIns="0" tIns="19050" rIns="0" bIns="0" rtlCol="0">
            <a:spAutoFit/>
          </a:bodyPr>
          <a:lstStyle/>
          <a:p>
            <a:pPr marL="12700" marR="0" lvl="0" indent="0" algn="l" defTabSz="914400" rtl="0" eaLnBrk="1" fontAlgn="auto" latinLnBrk="0" hangingPunct="1">
              <a:lnSpc>
                <a:spcPct val="100000"/>
              </a:lnSpc>
              <a:spcBef>
                <a:spcPts val="150"/>
              </a:spcBef>
              <a:spcAft>
                <a:spcPts val="0"/>
              </a:spcAft>
              <a:buClrTx/>
              <a:buSzTx/>
              <a:buFontTx/>
              <a:buNone/>
              <a:tabLst/>
              <a:defRPr/>
            </a:pPr>
            <a:r>
              <a:rPr kumimoji="0" sz="900" b="1" i="0" u="none" strike="noStrike" kern="1200" cap="none" spc="-10" normalizeH="0" baseline="0" noProof="0" dirty="0">
                <a:ln>
                  <a:noFill/>
                </a:ln>
                <a:solidFill>
                  <a:prstClr val="black"/>
                </a:solidFill>
                <a:effectLst/>
                <a:uLnTx/>
                <a:uFillTx/>
                <a:latin typeface="微软雅黑"/>
                <a:ea typeface="+mn-ea"/>
                <a:cs typeface="微软雅黑"/>
              </a:rPr>
              <a:t>GPU-</a:t>
            </a:r>
            <a:r>
              <a:rPr kumimoji="0" sz="900" b="1" i="0" u="none" strike="noStrike" kern="1200" cap="none" spc="-50" normalizeH="0" baseline="0" noProof="0" dirty="0">
                <a:ln>
                  <a:noFill/>
                </a:ln>
                <a:solidFill>
                  <a:prstClr val="black"/>
                </a:solidFill>
                <a:effectLst/>
                <a:uLnTx/>
                <a:uFillTx/>
                <a:latin typeface="微软雅黑"/>
                <a:ea typeface="+mn-ea"/>
                <a:cs typeface="微软雅黑"/>
              </a:rPr>
              <a:t>1</a:t>
            </a:r>
            <a:endParaRPr kumimoji="0" sz="9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65" name="object 65"/>
          <p:cNvSpPr/>
          <p:nvPr/>
        </p:nvSpPr>
        <p:spPr>
          <a:xfrm>
            <a:off x="9342119" y="3950208"/>
            <a:ext cx="222885" cy="478790"/>
          </a:xfrm>
          <a:custGeom>
            <a:avLst/>
            <a:gdLst/>
            <a:ahLst/>
            <a:cxnLst/>
            <a:rect l="l" t="t" r="r" b="b"/>
            <a:pathLst>
              <a:path w="222884" h="478789">
                <a:moveTo>
                  <a:pt x="222503" y="0"/>
                </a:moveTo>
                <a:lnTo>
                  <a:pt x="0" y="0"/>
                </a:lnTo>
                <a:lnTo>
                  <a:pt x="0" y="478536"/>
                </a:lnTo>
                <a:lnTo>
                  <a:pt x="222503" y="478536"/>
                </a:lnTo>
                <a:lnTo>
                  <a:pt x="222503" y="0"/>
                </a:lnTo>
                <a:close/>
              </a:path>
            </a:pathLst>
          </a:custGeom>
          <a:solidFill>
            <a:srgbClr val="DC9EB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66" name="object 66"/>
          <p:cNvSpPr txBox="1"/>
          <p:nvPr/>
        </p:nvSpPr>
        <p:spPr>
          <a:xfrm>
            <a:off x="9370879" y="3992117"/>
            <a:ext cx="176530" cy="396240"/>
          </a:xfrm>
          <a:prstGeom prst="rect">
            <a:avLst/>
          </a:prstGeom>
        </p:spPr>
        <p:txBody>
          <a:bodyPr vert="vert" wrap="square" lIns="0" tIns="19050" rIns="0" bIns="0" rtlCol="0">
            <a:spAutoFit/>
          </a:bodyPr>
          <a:lstStyle/>
          <a:p>
            <a:pPr marL="12700" marR="0" lvl="0" indent="0" algn="l" defTabSz="914400" rtl="0" eaLnBrk="1" fontAlgn="auto" latinLnBrk="0" hangingPunct="1">
              <a:lnSpc>
                <a:spcPct val="100000"/>
              </a:lnSpc>
              <a:spcBef>
                <a:spcPts val="150"/>
              </a:spcBef>
              <a:spcAft>
                <a:spcPts val="0"/>
              </a:spcAft>
              <a:buClrTx/>
              <a:buSzTx/>
              <a:buFontTx/>
              <a:buNone/>
              <a:tabLst/>
              <a:defRPr/>
            </a:pPr>
            <a:r>
              <a:rPr kumimoji="0" sz="900" b="1" i="0" u="none" strike="noStrike" kern="1200" cap="none" spc="-10" normalizeH="0" baseline="0" noProof="0" dirty="0">
                <a:ln>
                  <a:noFill/>
                </a:ln>
                <a:solidFill>
                  <a:prstClr val="black"/>
                </a:solidFill>
                <a:effectLst/>
                <a:uLnTx/>
                <a:uFillTx/>
                <a:latin typeface="微软雅黑"/>
                <a:ea typeface="+mn-ea"/>
                <a:cs typeface="微软雅黑"/>
              </a:rPr>
              <a:t>GPU-</a:t>
            </a:r>
            <a:r>
              <a:rPr kumimoji="0" sz="900" b="1" i="0" u="none" strike="noStrike" kern="1200" cap="none" spc="-50" normalizeH="0" baseline="0" noProof="0" dirty="0">
                <a:ln>
                  <a:noFill/>
                </a:ln>
                <a:solidFill>
                  <a:prstClr val="black"/>
                </a:solidFill>
                <a:effectLst/>
                <a:uLnTx/>
                <a:uFillTx/>
                <a:latin typeface="微软雅黑"/>
                <a:ea typeface="+mn-ea"/>
                <a:cs typeface="微软雅黑"/>
              </a:rPr>
              <a:t>2</a:t>
            </a:r>
            <a:endParaRPr kumimoji="0" sz="9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67" name="object 67"/>
          <p:cNvSpPr/>
          <p:nvPr/>
        </p:nvSpPr>
        <p:spPr>
          <a:xfrm>
            <a:off x="9668256" y="3950208"/>
            <a:ext cx="222885" cy="478790"/>
          </a:xfrm>
          <a:custGeom>
            <a:avLst/>
            <a:gdLst/>
            <a:ahLst/>
            <a:cxnLst/>
            <a:rect l="l" t="t" r="r" b="b"/>
            <a:pathLst>
              <a:path w="222884" h="478789">
                <a:moveTo>
                  <a:pt x="222503" y="0"/>
                </a:moveTo>
                <a:lnTo>
                  <a:pt x="0" y="0"/>
                </a:lnTo>
                <a:lnTo>
                  <a:pt x="0" y="478536"/>
                </a:lnTo>
                <a:lnTo>
                  <a:pt x="222503" y="478536"/>
                </a:lnTo>
                <a:lnTo>
                  <a:pt x="222503" y="0"/>
                </a:lnTo>
                <a:close/>
              </a:path>
            </a:pathLst>
          </a:custGeom>
          <a:solidFill>
            <a:srgbClr val="DC9EB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68" name="object 68"/>
          <p:cNvSpPr txBox="1"/>
          <p:nvPr/>
        </p:nvSpPr>
        <p:spPr>
          <a:xfrm>
            <a:off x="9697269" y="3992117"/>
            <a:ext cx="176530" cy="396240"/>
          </a:xfrm>
          <a:prstGeom prst="rect">
            <a:avLst/>
          </a:prstGeom>
        </p:spPr>
        <p:txBody>
          <a:bodyPr vert="vert" wrap="square" lIns="0" tIns="19050" rIns="0" bIns="0" rtlCol="0">
            <a:spAutoFit/>
          </a:bodyPr>
          <a:lstStyle/>
          <a:p>
            <a:pPr marL="12700" marR="0" lvl="0" indent="0" algn="l" defTabSz="914400" rtl="0" eaLnBrk="1" fontAlgn="auto" latinLnBrk="0" hangingPunct="1">
              <a:lnSpc>
                <a:spcPct val="100000"/>
              </a:lnSpc>
              <a:spcBef>
                <a:spcPts val="150"/>
              </a:spcBef>
              <a:spcAft>
                <a:spcPts val="0"/>
              </a:spcAft>
              <a:buClrTx/>
              <a:buSzTx/>
              <a:buFontTx/>
              <a:buNone/>
              <a:tabLst/>
              <a:defRPr/>
            </a:pPr>
            <a:r>
              <a:rPr kumimoji="0" sz="900" b="1" i="0" u="none" strike="noStrike" kern="1200" cap="none" spc="-10" normalizeH="0" baseline="0" noProof="0" dirty="0">
                <a:ln>
                  <a:noFill/>
                </a:ln>
                <a:solidFill>
                  <a:prstClr val="black"/>
                </a:solidFill>
                <a:effectLst/>
                <a:uLnTx/>
                <a:uFillTx/>
                <a:latin typeface="微软雅黑"/>
                <a:ea typeface="+mn-ea"/>
                <a:cs typeface="微软雅黑"/>
              </a:rPr>
              <a:t>GPU-</a:t>
            </a:r>
            <a:r>
              <a:rPr kumimoji="0" sz="900" b="1" i="0" u="none" strike="noStrike" kern="1200" cap="none" spc="-50" normalizeH="0" baseline="0" noProof="0" dirty="0">
                <a:ln>
                  <a:noFill/>
                </a:ln>
                <a:solidFill>
                  <a:prstClr val="black"/>
                </a:solidFill>
                <a:effectLst/>
                <a:uLnTx/>
                <a:uFillTx/>
                <a:latin typeface="微软雅黑"/>
                <a:ea typeface="+mn-ea"/>
                <a:cs typeface="微软雅黑"/>
              </a:rPr>
              <a:t>3</a:t>
            </a:r>
            <a:endParaRPr kumimoji="0" sz="9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69" name="object 69"/>
          <p:cNvSpPr/>
          <p:nvPr/>
        </p:nvSpPr>
        <p:spPr>
          <a:xfrm>
            <a:off x="9994392" y="3950208"/>
            <a:ext cx="222885" cy="478790"/>
          </a:xfrm>
          <a:custGeom>
            <a:avLst/>
            <a:gdLst/>
            <a:ahLst/>
            <a:cxnLst/>
            <a:rect l="l" t="t" r="r" b="b"/>
            <a:pathLst>
              <a:path w="222884" h="478789">
                <a:moveTo>
                  <a:pt x="222503" y="0"/>
                </a:moveTo>
                <a:lnTo>
                  <a:pt x="0" y="0"/>
                </a:lnTo>
                <a:lnTo>
                  <a:pt x="0" y="478536"/>
                </a:lnTo>
                <a:lnTo>
                  <a:pt x="222503" y="478536"/>
                </a:lnTo>
                <a:lnTo>
                  <a:pt x="222503" y="0"/>
                </a:lnTo>
                <a:close/>
              </a:path>
            </a:pathLst>
          </a:custGeom>
          <a:solidFill>
            <a:srgbClr val="DC9EB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70" name="object 70"/>
          <p:cNvSpPr txBox="1"/>
          <p:nvPr/>
        </p:nvSpPr>
        <p:spPr>
          <a:xfrm>
            <a:off x="10023659" y="3992117"/>
            <a:ext cx="176530" cy="396240"/>
          </a:xfrm>
          <a:prstGeom prst="rect">
            <a:avLst/>
          </a:prstGeom>
        </p:spPr>
        <p:txBody>
          <a:bodyPr vert="vert" wrap="square" lIns="0" tIns="19050" rIns="0" bIns="0" rtlCol="0">
            <a:spAutoFit/>
          </a:bodyPr>
          <a:lstStyle/>
          <a:p>
            <a:pPr marL="12700" marR="0" lvl="0" indent="0" algn="l" defTabSz="914400" rtl="0" eaLnBrk="1" fontAlgn="auto" latinLnBrk="0" hangingPunct="1">
              <a:lnSpc>
                <a:spcPct val="100000"/>
              </a:lnSpc>
              <a:spcBef>
                <a:spcPts val="150"/>
              </a:spcBef>
              <a:spcAft>
                <a:spcPts val="0"/>
              </a:spcAft>
              <a:buClrTx/>
              <a:buSzTx/>
              <a:buFontTx/>
              <a:buNone/>
              <a:tabLst/>
              <a:defRPr/>
            </a:pPr>
            <a:r>
              <a:rPr kumimoji="0" sz="900" b="1" i="0" u="none" strike="noStrike" kern="1200" cap="none" spc="-10" normalizeH="0" baseline="0" noProof="0" dirty="0">
                <a:ln>
                  <a:noFill/>
                </a:ln>
                <a:solidFill>
                  <a:prstClr val="black"/>
                </a:solidFill>
                <a:effectLst/>
                <a:uLnTx/>
                <a:uFillTx/>
                <a:latin typeface="微软雅黑"/>
                <a:ea typeface="+mn-ea"/>
                <a:cs typeface="微软雅黑"/>
              </a:rPr>
              <a:t>GPU-</a:t>
            </a:r>
            <a:r>
              <a:rPr kumimoji="0" sz="900" b="1" i="0" u="none" strike="noStrike" kern="1200" cap="none" spc="-50" normalizeH="0" baseline="0" noProof="0" dirty="0">
                <a:ln>
                  <a:noFill/>
                </a:ln>
                <a:solidFill>
                  <a:prstClr val="black"/>
                </a:solidFill>
                <a:effectLst/>
                <a:uLnTx/>
                <a:uFillTx/>
                <a:latin typeface="微软雅黑"/>
                <a:ea typeface="+mn-ea"/>
                <a:cs typeface="微软雅黑"/>
              </a:rPr>
              <a:t>4</a:t>
            </a:r>
            <a:endParaRPr kumimoji="0" sz="9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71" name="object 71"/>
          <p:cNvSpPr/>
          <p:nvPr/>
        </p:nvSpPr>
        <p:spPr>
          <a:xfrm>
            <a:off x="10320528" y="3950208"/>
            <a:ext cx="222885" cy="478790"/>
          </a:xfrm>
          <a:custGeom>
            <a:avLst/>
            <a:gdLst/>
            <a:ahLst/>
            <a:cxnLst/>
            <a:rect l="l" t="t" r="r" b="b"/>
            <a:pathLst>
              <a:path w="222884" h="478789">
                <a:moveTo>
                  <a:pt x="222503" y="0"/>
                </a:moveTo>
                <a:lnTo>
                  <a:pt x="0" y="0"/>
                </a:lnTo>
                <a:lnTo>
                  <a:pt x="0" y="478536"/>
                </a:lnTo>
                <a:lnTo>
                  <a:pt x="222503" y="478536"/>
                </a:lnTo>
                <a:lnTo>
                  <a:pt x="222503" y="0"/>
                </a:lnTo>
                <a:close/>
              </a:path>
            </a:pathLst>
          </a:custGeom>
          <a:solidFill>
            <a:srgbClr val="EBEB6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72" name="object 72"/>
          <p:cNvSpPr txBox="1"/>
          <p:nvPr/>
        </p:nvSpPr>
        <p:spPr>
          <a:xfrm>
            <a:off x="10350176" y="3992117"/>
            <a:ext cx="176530" cy="396240"/>
          </a:xfrm>
          <a:prstGeom prst="rect">
            <a:avLst/>
          </a:prstGeom>
        </p:spPr>
        <p:txBody>
          <a:bodyPr vert="vert" wrap="square" lIns="0" tIns="19050" rIns="0" bIns="0" rtlCol="0">
            <a:spAutoFit/>
          </a:bodyPr>
          <a:lstStyle/>
          <a:p>
            <a:pPr marL="12700" marR="0" lvl="0" indent="0" algn="l" defTabSz="914400" rtl="0" eaLnBrk="1" fontAlgn="auto" latinLnBrk="0" hangingPunct="1">
              <a:lnSpc>
                <a:spcPct val="100000"/>
              </a:lnSpc>
              <a:spcBef>
                <a:spcPts val="150"/>
              </a:spcBef>
              <a:spcAft>
                <a:spcPts val="0"/>
              </a:spcAft>
              <a:buClrTx/>
              <a:buSzTx/>
              <a:buFontTx/>
              <a:buNone/>
              <a:tabLst/>
              <a:defRPr/>
            </a:pPr>
            <a:r>
              <a:rPr kumimoji="0" sz="900" b="1" i="0" u="none" strike="noStrike" kern="1200" cap="none" spc="-10" normalizeH="0" baseline="0" noProof="0" dirty="0">
                <a:ln>
                  <a:noFill/>
                </a:ln>
                <a:solidFill>
                  <a:prstClr val="black"/>
                </a:solidFill>
                <a:effectLst/>
                <a:uLnTx/>
                <a:uFillTx/>
                <a:latin typeface="微软雅黑"/>
                <a:ea typeface="+mn-ea"/>
                <a:cs typeface="微软雅黑"/>
              </a:rPr>
              <a:t>GPU-</a:t>
            </a:r>
            <a:r>
              <a:rPr kumimoji="0" sz="900" b="1" i="0" u="none" strike="noStrike" kern="1200" cap="none" spc="-50" normalizeH="0" baseline="0" noProof="0" dirty="0">
                <a:ln>
                  <a:noFill/>
                </a:ln>
                <a:solidFill>
                  <a:prstClr val="black"/>
                </a:solidFill>
                <a:effectLst/>
                <a:uLnTx/>
                <a:uFillTx/>
                <a:latin typeface="微软雅黑"/>
                <a:ea typeface="+mn-ea"/>
                <a:cs typeface="微软雅黑"/>
              </a:rPr>
              <a:t>5</a:t>
            </a:r>
            <a:endParaRPr kumimoji="0" sz="9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73" name="object 73"/>
          <p:cNvSpPr/>
          <p:nvPr/>
        </p:nvSpPr>
        <p:spPr>
          <a:xfrm>
            <a:off x="10648188" y="3950208"/>
            <a:ext cx="222885" cy="478790"/>
          </a:xfrm>
          <a:custGeom>
            <a:avLst/>
            <a:gdLst/>
            <a:ahLst/>
            <a:cxnLst/>
            <a:rect l="l" t="t" r="r" b="b"/>
            <a:pathLst>
              <a:path w="222884" h="478789">
                <a:moveTo>
                  <a:pt x="222503" y="0"/>
                </a:moveTo>
                <a:lnTo>
                  <a:pt x="0" y="0"/>
                </a:lnTo>
                <a:lnTo>
                  <a:pt x="0" y="478536"/>
                </a:lnTo>
                <a:lnTo>
                  <a:pt x="222503" y="478536"/>
                </a:lnTo>
                <a:lnTo>
                  <a:pt x="222503" y="0"/>
                </a:lnTo>
                <a:close/>
              </a:path>
            </a:pathLst>
          </a:custGeom>
          <a:solidFill>
            <a:srgbClr val="EBEB6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74" name="object 74"/>
          <p:cNvSpPr txBox="1"/>
          <p:nvPr/>
        </p:nvSpPr>
        <p:spPr>
          <a:xfrm>
            <a:off x="10676566" y="3992117"/>
            <a:ext cx="176530" cy="396240"/>
          </a:xfrm>
          <a:prstGeom prst="rect">
            <a:avLst/>
          </a:prstGeom>
        </p:spPr>
        <p:txBody>
          <a:bodyPr vert="vert" wrap="square" lIns="0" tIns="19050" rIns="0" bIns="0" rtlCol="0">
            <a:spAutoFit/>
          </a:bodyPr>
          <a:lstStyle/>
          <a:p>
            <a:pPr marL="12700" marR="0" lvl="0" indent="0" algn="l" defTabSz="914400" rtl="0" eaLnBrk="1" fontAlgn="auto" latinLnBrk="0" hangingPunct="1">
              <a:lnSpc>
                <a:spcPct val="100000"/>
              </a:lnSpc>
              <a:spcBef>
                <a:spcPts val="150"/>
              </a:spcBef>
              <a:spcAft>
                <a:spcPts val="0"/>
              </a:spcAft>
              <a:buClrTx/>
              <a:buSzTx/>
              <a:buFontTx/>
              <a:buNone/>
              <a:tabLst/>
              <a:defRPr/>
            </a:pPr>
            <a:r>
              <a:rPr kumimoji="0" sz="900" b="1" i="0" u="none" strike="noStrike" kern="1200" cap="none" spc="-10" normalizeH="0" baseline="0" noProof="0" dirty="0">
                <a:ln>
                  <a:noFill/>
                </a:ln>
                <a:solidFill>
                  <a:prstClr val="black"/>
                </a:solidFill>
                <a:effectLst/>
                <a:uLnTx/>
                <a:uFillTx/>
                <a:latin typeface="微软雅黑"/>
                <a:ea typeface="+mn-ea"/>
                <a:cs typeface="微软雅黑"/>
              </a:rPr>
              <a:t>GPU-</a:t>
            </a:r>
            <a:r>
              <a:rPr kumimoji="0" sz="900" b="1" i="0" u="none" strike="noStrike" kern="1200" cap="none" spc="-50" normalizeH="0" baseline="0" noProof="0" dirty="0">
                <a:ln>
                  <a:noFill/>
                </a:ln>
                <a:solidFill>
                  <a:prstClr val="black"/>
                </a:solidFill>
                <a:effectLst/>
                <a:uLnTx/>
                <a:uFillTx/>
                <a:latin typeface="微软雅黑"/>
                <a:ea typeface="+mn-ea"/>
                <a:cs typeface="微软雅黑"/>
              </a:rPr>
              <a:t>6</a:t>
            </a:r>
            <a:endParaRPr kumimoji="0" sz="9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75" name="object 75"/>
          <p:cNvSpPr/>
          <p:nvPr/>
        </p:nvSpPr>
        <p:spPr>
          <a:xfrm>
            <a:off x="10974323" y="3950208"/>
            <a:ext cx="222885" cy="478790"/>
          </a:xfrm>
          <a:custGeom>
            <a:avLst/>
            <a:gdLst/>
            <a:ahLst/>
            <a:cxnLst/>
            <a:rect l="l" t="t" r="r" b="b"/>
            <a:pathLst>
              <a:path w="222884" h="478789">
                <a:moveTo>
                  <a:pt x="222503" y="0"/>
                </a:moveTo>
                <a:lnTo>
                  <a:pt x="0" y="0"/>
                </a:lnTo>
                <a:lnTo>
                  <a:pt x="0" y="478536"/>
                </a:lnTo>
                <a:lnTo>
                  <a:pt x="222503" y="478536"/>
                </a:lnTo>
                <a:lnTo>
                  <a:pt x="222503" y="0"/>
                </a:lnTo>
                <a:close/>
              </a:path>
            </a:pathLst>
          </a:custGeom>
          <a:solidFill>
            <a:srgbClr val="EBEB6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76" name="object 76"/>
          <p:cNvSpPr txBox="1"/>
          <p:nvPr/>
        </p:nvSpPr>
        <p:spPr>
          <a:xfrm>
            <a:off x="11003083" y="3992117"/>
            <a:ext cx="176530" cy="396240"/>
          </a:xfrm>
          <a:prstGeom prst="rect">
            <a:avLst/>
          </a:prstGeom>
        </p:spPr>
        <p:txBody>
          <a:bodyPr vert="vert" wrap="square" lIns="0" tIns="19050" rIns="0" bIns="0" rtlCol="0">
            <a:spAutoFit/>
          </a:bodyPr>
          <a:lstStyle/>
          <a:p>
            <a:pPr marL="12700" marR="0" lvl="0" indent="0" algn="l" defTabSz="914400" rtl="0" eaLnBrk="1" fontAlgn="auto" latinLnBrk="0" hangingPunct="1">
              <a:lnSpc>
                <a:spcPct val="100000"/>
              </a:lnSpc>
              <a:spcBef>
                <a:spcPts val="150"/>
              </a:spcBef>
              <a:spcAft>
                <a:spcPts val="0"/>
              </a:spcAft>
              <a:buClrTx/>
              <a:buSzTx/>
              <a:buFontTx/>
              <a:buNone/>
              <a:tabLst/>
              <a:defRPr/>
            </a:pPr>
            <a:r>
              <a:rPr kumimoji="0" sz="900" b="1" i="0" u="none" strike="noStrike" kern="1200" cap="none" spc="-10" normalizeH="0" baseline="0" noProof="0" dirty="0">
                <a:ln>
                  <a:noFill/>
                </a:ln>
                <a:solidFill>
                  <a:prstClr val="black"/>
                </a:solidFill>
                <a:effectLst/>
                <a:uLnTx/>
                <a:uFillTx/>
                <a:latin typeface="微软雅黑"/>
                <a:ea typeface="+mn-ea"/>
                <a:cs typeface="微软雅黑"/>
              </a:rPr>
              <a:t>GPU-</a:t>
            </a:r>
            <a:r>
              <a:rPr kumimoji="0" sz="900" b="1" i="0" u="none" strike="noStrike" kern="1200" cap="none" spc="-50" normalizeH="0" baseline="0" noProof="0" dirty="0">
                <a:ln>
                  <a:noFill/>
                </a:ln>
                <a:solidFill>
                  <a:prstClr val="black"/>
                </a:solidFill>
                <a:effectLst/>
                <a:uLnTx/>
                <a:uFillTx/>
                <a:latin typeface="微软雅黑"/>
                <a:ea typeface="+mn-ea"/>
                <a:cs typeface="微软雅黑"/>
              </a:rPr>
              <a:t>7</a:t>
            </a:r>
            <a:endParaRPr kumimoji="0" sz="9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77" name="object 77"/>
          <p:cNvSpPr/>
          <p:nvPr/>
        </p:nvSpPr>
        <p:spPr>
          <a:xfrm>
            <a:off x="11300459" y="3950208"/>
            <a:ext cx="222885" cy="478790"/>
          </a:xfrm>
          <a:custGeom>
            <a:avLst/>
            <a:gdLst/>
            <a:ahLst/>
            <a:cxnLst/>
            <a:rect l="l" t="t" r="r" b="b"/>
            <a:pathLst>
              <a:path w="222884" h="478789">
                <a:moveTo>
                  <a:pt x="222503" y="0"/>
                </a:moveTo>
                <a:lnTo>
                  <a:pt x="0" y="0"/>
                </a:lnTo>
                <a:lnTo>
                  <a:pt x="0" y="478536"/>
                </a:lnTo>
                <a:lnTo>
                  <a:pt x="222503" y="478536"/>
                </a:lnTo>
                <a:lnTo>
                  <a:pt x="222503" y="0"/>
                </a:lnTo>
                <a:close/>
              </a:path>
            </a:pathLst>
          </a:custGeom>
          <a:solidFill>
            <a:srgbClr val="EBEB6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78" name="object 78"/>
          <p:cNvSpPr txBox="1"/>
          <p:nvPr/>
        </p:nvSpPr>
        <p:spPr>
          <a:xfrm>
            <a:off x="11329393" y="3992117"/>
            <a:ext cx="177165" cy="396875"/>
          </a:xfrm>
          <a:prstGeom prst="rect">
            <a:avLst/>
          </a:prstGeom>
        </p:spPr>
        <p:txBody>
          <a:bodyPr vert="vert" wrap="square" lIns="0" tIns="19685" rIns="0" bIns="0" rtlCol="0">
            <a:spAutoFit/>
          </a:bodyPr>
          <a:lstStyle/>
          <a:p>
            <a:pPr marL="12700" marR="0" lvl="0" indent="0" algn="l" defTabSz="914400" rtl="0" eaLnBrk="1" fontAlgn="auto" latinLnBrk="0" hangingPunct="1">
              <a:lnSpc>
                <a:spcPct val="100000"/>
              </a:lnSpc>
              <a:spcBef>
                <a:spcPts val="155"/>
              </a:spcBef>
              <a:spcAft>
                <a:spcPts val="0"/>
              </a:spcAft>
              <a:buClrTx/>
              <a:buSzTx/>
              <a:buFontTx/>
              <a:buNone/>
              <a:tabLst/>
              <a:defRPr/>
            </a:pPr>
            <a:r>
              <a:rPr kumimoji="0" sz="900" b="1" i="0" u="none" strike="noStrike" kern="1200" cap="none" spc="-10" normalizeH="0" baseline="0" noProof="0" dirty="0">
                <a:ln>
                  <a:noFill/>
                </a:ln>
                <a:solidFill>
                  <a:prstClr val="black"/>
                </a:solidFill>
                <a:effectLst/>
                <a:uLnTx/>
                <a:uFillTx/>
                <a:latin typeface="微软雅黑"/>
                <a:ea typeface="+mn-ea"/>
                <a:cs typeface="微软雅黑"/>
              </a:rPr>
              <a:t>GPU-</a:t>
            </a:r>
            <a:r>
              <a:rPr kumimoji="0" sz="900" b="1" i="0" u="none" strike="noStrike" kern="1200" cap="none" spc="-50" normalizeH="0" baseline="0" noProof="0" dirty="0">
                <a:ln>
                  <a:noFill/>
                </a:ln>
                <a:solidFill>
                  <a:prstClr val="black"/>
                </a:solidFill>
                <a:effectLst/>
                <a:uLnTx/>
                <a:uFillTx/>
                <a:latin typeface="微软雅黑"/>
                <a:ea typeface="+mn-ea"/>
                <a:cs typeface="微软雅黑"/>
              </a:rPr>
              <a:t>8</a:t>
            </a:r>
            <a:endParaRPr kumimoji="0" sz="9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79" name="object 79"/>
          <p:cNvSpPr/>
          <p:nvPr/>
        </p:nvSpPr>
        <p:spPr>
          <a:xfrm>
            <a:off x="9015983" y="4610100"/>
            <a:ext cx="2506980" cy="268605"/>
          </a:xfrm>
          <a:custGeom>
            <a:avLst/>
            <a:gdLst/>
            <a:ahLst/>
            <a:cxnLst/>
            <a:rect l="l" t="t" r="r" b="b"/>
            <a:pathLst>
              <a:path w="2506979" h="268604">
                <a:moveTo>
                  <a:pt x="2506979" y="0"/>
                </a:moveTo>
                <a:lnTo>
                  <a:pt x="0" y="0"/>
                </a:lnTo>
                <a:lnTo>
                  <a:pt x="0" y="268224"/>
                </a:lnTo>
                <a:lnTo>
                  <a:pt x="2506979" y="268224"/>
                </a:lnTo>
                <a:lnTo>
                  <a:pt x="2506979"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80" name="object 80"/>
          <p:cNvSpPr txBox="1"/>
          <p:nvPr/>
        </p:nvSpPr>
        <p:spPr>
          <a:xfrm>
            <a:off x="9922256" y="4605273"/>
            <a:ext cx="697230" cy="270510"/>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0" normalizeH="0" baseline="0" noProof="0" dirty="0">
                <a:ln>
                  <a:noFill/>
                </a:ln>
                <a:solidFill>
                  <a:srgbClr val="404040"/>
                </a:solidFill>
                <a:effectLst/>
                <a:uLnTx/>
                <a:uFillTx/>
                <a:latin typeface="微软雅黑"/>
                <a:ea typeface="+mn-ea"/>
                <a:cs typeface="微软雅黑"/>
              </a:rPr>
              <a:t>NVSwitch</a:t>
            </a:r>
            <a:r>
              <a:rPr kumimoji="0" sz="800" b="1" i="0" u="none" strike="noStrike" kern="1200" cap="none" spc="-25" normalizeH="0" baseline="0" noProof="0" dirty="0">
                <a:ln>
                  <a:noFill/>
                </a:ln>
                <a:solidFill>
                  <a:srgbClr val="404040"/>
                </a:solidFill>
                <a:effectLst/>
                <a:uLnTx/>
                <a:uFillTx/>
                <a:latin typeface="微软雅黑"/>
                <a:ea typeface="+mn-ea"/>
                <a:cs typeface="微软雅黑"/>
              </a:rPr>
              <a:t> </a:t>
            </a:r>
            <a:r>
              <a:rPr kumimoji="0" sz="800" b="1" i="0" u="none" strike="noStrike" kern="1200" cap="none" spc="0" normalizeH="0" baseline="0" noProof="0" dirty="0">
                <a:ln>
                  <a:noFill/>
                </a:ln>
                <a:solidFill>
                  <a:srgbClr val="404040"/>
                </a:solidFill>
                <a:effectLst/>
                <a:uLnTx/>
                <a:uFillTx/>
                <a:latin typeface="微软雅黑"/>
                <a:ea typeface="+mn-ea"/>
                <a:cs typeface="微软雅黑"/>
              </a:rPr>
              <a:t>*</a:t>
            </a:r>
            <a:r>
              <a:rPr kumimoji="0" sz="800" b="1" i="0" u="none" strike="noStrike" kern="1200" cap="none" spc="-15" normalizeH="0" baseline="0" noProof="0" dirty="0">
                <a:ln>
                  <a:noFill/>
                </a:ln>
                <a:solidFill>
                  <a:srgbClr val="404040"/>
                </a:solidFill>
                <a:effectLst/>
                <a:uLnTx/>
                <a:uFillTx/>
                <a:latin typeface="微软雅黑"/>
                <a:ea typeface="+mn-ea"/>
                <a:cs typeface="微软雅黑"/>
              </a:rPr>
              <a:t> </a:t>
            </a:r>
            <a:r>
              <a:rPr kumimoji="0" sz="800" b="1" i="0" u="none" strike="noStrike" kern="1200" cap="none" spc="-50" normalizeH="0" baseline="0" noProof="0" dirty="0">
                <a:ln>
                  <a:noFill/>
                </a:ln>
                <a:solidFill>
                  <a:srgbClr val="404040"/>
                </a:solidFill>
                <a:effectLst/>
                <a:uLnTx/>
                <a:uFillTx/>
                <a:latin typeface="微软雅黑"/>
                <a:ea typeface="+mn-ea"/>
                <a:cs typeface="微软雅黑"/>
              </a:rPr>
              <a:t>6</a:t>
            </a:r>
            <a:endParaRPr kumimoji="0" sz="800" b="0" i="0" u="none" strike="noStrike" kern="1200" cap="none" spc="0" normalizeH="0" baseline="0" noProof="0">
              <a:ln>
                <a:noFill/>
              </a:ln>
              <a:solidFill>
                <a:prstClr val="black"/>
              </a:solidFill>
              <a:effectLst/>
              <a:uLnTx/>
              <a:uFillTx/>
              <a:latin typeface="微软雅黑"/>
              <a:ea typeface="+mn-ea"/>
              <a:cs typeface="微软雅黑"/>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800" b="1" i="0" u="none" strike="noStrike" kern="1200" cap="none" spc="-10" normalizeH="0" baseline="0" noProof="0" dirty="0">
                <a:ln>
                  <a:noFill/>
                </a:ln>
                <a:solidFill>
                  <a:srgbClr val="404040"/>
                </a:solidFill>
                <a:effectLst/>
                <a:uLnTx/>
                <a:uFillTx/>
                <a:latin typeface="微软雅黑"/>
                <a:ea typeface="+mn-ea"/>
                <a:cs typeface="微软雅黑"/>
              </a:rPr>
              <a:t>3.2TB/s</a:t>
            </a:r>
            <a:endParaRPr kumimoji="0" sz="8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81" name="object 81"/>
          <p:cNvSpPr/>
          <p:nvPr/>
        </p:nvSpPr>
        <p:spPr>
          <a:xfrm>
            <a:off x="9015983" y="3581400"/>
            <a:ext cx="548640" cy="289560"/>
          </a:xfrm>
          <a:custGeom>
            <a:avLst/>
            <a:gdLst/>
            <a:ahLst/>
            <a:cxnLst/>
            <a:rect l="l" t="t" r="r" b="b"/>
            <a:pathLst>
              <a:path w="548640" h="289560">
                <a:moveTo>
                  <a:pt x="548640" y="0"/>
                </a:moveTo>
                <a:lnTo>
                  <a:pt x="0" y="0"/>
                </a:lnTo>
                <a:lnTo>
                  <a:pt x="0" y="289560"/>
                </a:lnTo>
                <a:lnTo>
                  <a:pt x="548640" y="289560"/>
                </a:lnTo>
                <a:lnTo>
                  <a:pt x="54864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82" name="object 82"/>
          <p:cNvSpPr txBox="1"/>
          <p:nvPr/>
        </p:nvSpPr>
        <p:spPr>
          <a:xfrm>
            <a:off x="9088373" y="3572002"/>
            <a:ext cx="405765" cy="299720"/>
          </a:xfrm>
          <a:prstGeom prst="rect">
            <a:avLst/>
          </a:prstGeom>
        </p:spPr>
        <p:txBody>
          <a:bodyPr vert="horz" wrap="square" lIns="0" tIns="12700" rIns="0" bIns="0" rtlCol="0">
            <a:spAutoFit/>
          </a:bodyPr>
          <a:lstStyle/>
          <a:p>
            <a:pPr marL="73025" marR="0" lvl="0" indent="0" algn="l" defTabSz="914400" rtl="0" eaLnBrk="1" fontAlgn="auto" latinLnBrk="0" hangingPunct="1">
              <a:lnSpc>
                <a:spcPct val="100000"/>
              </a:lnSpc>
              <a:spcBef>
                <a:spcPts val="100"/>
              </a:spcBef>
              <a:spcAft>
                <a:spcPts val="0"/>
              </a:spcAft>
              <a:buClrTx/>
              <a:buSzTx/>
              <a:buFontTx/>
              <a:buNone/>
              <a:tabLst/>
              <a:defRPr/>
            </a:pPr>
            <a:r>
              <a:rPr kumimoji="0" sz="900" b="1" i="0" u="none" strike="noStrike" kern="1200" cap="none" spc="-20" normalizeH="0" baseline="0" noProof="0" dirty="0">
                <a:ln>
                  <a:noFill/>
                </a:ln>
                <a:solidFill>
                  <a:prstClr val="black"/>
                </a:solidFill>
                <a:effectLst/>
                <a:uLnTx/>
                <a:uFillTx/>
                <a:latin typeface="微软雅黑"/>
                <a:ea typeface="+mn-ea"/>
                <a:cs typeface="微软雅黑"/>
              </a:rPr>
              <a:t>PCIe</a:t>
            </a:r>
            <a:endParaRPr kumimoji="0" sz="900" b="0" i="0" u="none" strike="noStrike" kern="1200" cap="none" spc="0" normalizeH="0" baseline="0" noProof="0">
              <a:ln>
                <a:noFill/>
              </a:ln>
              <a:solidFill>
                <a:prstClr val="black"/>
              </a:solidFill>
              <a:effectLst/>
              <a:uLnTx/>
              <a:uFillTx/>
              <a:latin typeface="微软雅黑"/>
              <a:ea typeface="+mn-ea"/>
              <a:cs typeface="微软雅黑"/>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900" b="1" i="0" u="none" strike="noStrike" kern="1200" cap="none" spc="-10" normalizeH="0" baseline="0" noProof="0" dirty="0">
                <a:ln>
                  <a:noFill/>
                </a:ln>
                <a:solidFill>
                  <a:prstClr val="black"/>
                </a:solidFill>
                <a:effectLst/>
                <a:uLnTx/>
                <a:uFillTx/>
                <a:latin typeface="微软雅黑"/>
                <a:ea typeface="+mn-ea"/>
                <a:cs typeface="微软雅黑"/>
              </a:rPr>
              <a:t>Switch</a:t>
            </a:r>
            <a:endParaRPr kumimoji="0" sz="9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83" name="object 83"/>
          <p:cNvSpPr/>
          <p:nvPr/>
        </p:nvSpPr>
        <p:spPr>
          <a:xfrm>
            <a:off x="9675876" y="3581400"/>
            <a:ext cx="548640" cy="289560"/>
          </a:xfrm>
          <a:custGeom>
            <a:avLst/>
            <a:gdLst/>
            <a:ahLst/>
            <a:cxnLst/>
            <a:rect l="l" t="t" r="r" b="b"/>
            <a:pathLst>
              <a:path w="548640" h="289560">
                <a:moveTo>
                  <a:pt x="548640" y="0"/>
                </a:moveTo>
                <a:lnTo>
                  <a:pt x="0" y="0"/>
                </a:lnTo>
                <a:lnTo>
                  <a:pt x="0" y="289560"/>
                </a:lnTo>
                <a:lnTo>
                  <a:pt x="548640" y="289560"/>
                </a:lnTo>
                <a:lnTo>
                  <a:pt x="54864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84" name="object 84"/>
          <p:cNvSpPr txBox="1"/>
          <p:nvPr/>
        </p:nvSpPr>
        <p:spPr>
          <a:xfrm>
            <a:off x="9748266" y="3572002"/>
            <a:ext cx="405765" cy="299720"/>
          </a:xfrm>
          <a:prstGeom prst="rect">
            <a:avLst/>
          </a:prstGeom>
        </p:spPr>
        <p:txBody>
          <a:bodyPr vert="horz" wrap="square" lIns="0" tIns="12700" rIns="0" bIns="0" rtlCol="0">
            <a:spAutoFit/>
          </a:bodyPr>
          <a:lstStyle/>
          <a:p>
            <a:pPr marL="73025" marR="0" lvl="0" indent="0" algn="l" defTabSz="914400" rtl="0" eaLnBrk="1" fontAlgn="auto" latinLnBrk="0" hangingPunct="1">
              <a:lnSpc>
                <a:spcPct val="100000"/>
              </a:lnSpc>
              <a:spcBef>
                <a:spcPts val="100"/>
              </a:spcBef>
              <a:spcAft>
                <a:spcPts val="0"/>
              </a:spcAft>
              <a:buClrTx/>
              <a:buSzTx/>
              <a:buFontTx/>
              <a:buNone/>
              <a:tabLst/>
              <a:defRPr/>
            </a:pPr>
            <a:r>
              <a:rPr kumimoji="0" sz="900" b="1" i="0" u="none" strike="noStrike" kern="1200" cap="none" spc="-20" normalizeH="0" baseline="0" noProof="0" dirty="0">
                <a:ln>
                  <a:noFill/>
                </a:ln>
                <a:solidFill>
                  <a:prstClr val="black"/>
                </a:solidFill>
                <a:effectLst/>
                <a:uLnTx/>
                <a:uFillTx/>
                <a:latin typeface="微软雅黑"/>
                <a:ea typeface="+mn-ea"/>
                <a:cs typeface="微软雅黑"/>
              </a:rPr>
              <a:t>PCIe</a:t>
            </a:r>
            <a:endParaRPr kumimoji="0" sz="900" b="0" i="0" u="none" strike="noStrike" kern="1200" cap="none" spc="0" normalizeH="0" baseline="0" noProof="0">
              <a:ln>
                <a:noFill/>
              </a:ln>
              <a:solidFill>
                <a:prstClr val="black"/>
              </a:solidFill>
              <a:effectLst/>
              <a:uLnTx/>
              <a:uFillTx/>
              <a:latin typeface="微软雅黑"/>
              <a:ea typeface="+mn-ea"/>
              <a:cs typeface="微软雅黑"/>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900" b="1" i="0" u="none" strike="noStrike" kern="1200" cap="none" spc="-10" normalizeH="0" baseline="0" noProof="0" dirty="0">
                <a:ln>
                  <a:noFill/>
                </a:ln>
                <a:solidFill>
                  <a:prstClr val="black"/>
                </a:solidFill>
                <a:effectLst/>
                <a:uLnTx/>
                <a:uFillTx/>
                <a:latin typeface="微软雅黑"/>
                <a:ea typeface="+mn-ea"/>
                <a:cs typeface="微软雅黑"/>
              </a:rPr>
              <a:t>Switch</a:t>
            </a:r>
            <a:endParaRPr kumimoji="0" sz="9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85" name="object 85"/>
          <p:cNvSpPr/>
          <p:nvPr/>
        </p:nvSpPr>
        <p:spPr>
          <a:xfrm>
            <a:off x="10320528" y="3581400"/>
            <a:ext cx="550545" cy="289560"/>
          </a:xfrm>
          <a:custGeom>
            <a:avLst/>
            <a:gdLst/>
            <a:ahLst/>
            <a:cxnLst/>
            <a:rect l="l" t="t" r="r" b="b"/>
            <a:pathLst>
              <a:path w="550545" h="289560">
                <a:moveTo>
                  <a:pt x="550164" y="0"/>
                </a:moveTo>
                <a:lnTo>
                  <a:pt x="0" y="0"/>
                </a:lnTo>
                <a:lnTo>
                  <a:pt x="0" y="289560"/>
                </a:lnTo>
                <a:lnTo>
                  <a:pt x="550164" y="289560"/>
                </a:lnTo>
                <a:lnTo>
                  <a:pt x="55016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86" name="object 86"/>
          <p:cNvSpPr txBox="1"/>
          <p:nvPr/>
        </p:nvSpPr>
        <p:spPr>
          <a:xfrm>
            <a:off x="10393806" y="3572002"/>
            <a:ext cx="405765" cy="299720"/>
          </a:xfrm>
          <a:prstGeom prst="rect">
            <a:avLst/>
          </a:prstGeom>
        </p:spPr>
        <p:txBody>
          <a:bodyPr vert="horz" wrap="square" lIns="0" tIns="12700" rIns="0" bIns="0" rtlCol="0">
            <a:spAutoFit/>
          </a:bodyPr>
          <a:lstStyle/>
          <a:p>
            <a:pPr marL="73660" marR="0" lvl="0" indent="0" algn="l" defTabSz="914400" rtl="0" eaLnBrk="1" fontAlgn="auto" latinLnBrk="0" hangingPunct="1">
              <a:lnSpc>
                <a:spcPct val="100000"/>
              </a:lnSpc>
              <a:spcBef>
                <a:spcPts val="100"/>
              </a:spcBef>
              <a:spcAft>
                <a:spcPts val="0"/>
              </a:spcAft>
              <a:buClrTx/>
              <a:buSzTx/>
              <a:buFontTx/>
              <a:buNone/>
              <a:tabLst/>
              <a:defRPr/>
            </a:pPr>
            <a:r>
              <a:rPr kumimoji="0" sz="900" b="1" i="0" u="none" strike="noStrike" kern="1200" cap="none" spc="-20" normalizeH="0" baseline="0" noProof="0" dirty="0">
                <a:ln>
                  <a:noFill/>
                </a:ln>
                <a:solidFill>
                  <a:prstClr val="black"/>
                </a:solidFill>
                <a:effectLst/>
                <a:uLnTx/>
                <a:uFillTx/>
                <a:latin typeface="微软雅黑"/>
                <a:ea typeface="+mn-ea"/>
                <a:cs typeface="微软雅黑"/>
              </a:rPr>
              <a:t>PCIe</a:t>
            </a:r>
            <a:endParaRPr kumimoji="0" sz="900" b="0" i="0" u="none" strike="noStrike" kern="1200" cap="none" spc="0" normalizeH="0" baseline="0" noProof="0">
              <a:ln>
                <a:noFill/>
              </a:ln>
              <a:solidFill>
                <a:prstClr val="black"/>
              </a:solidFill>
              <a:effectLst/>
              <a:uLnTx/>
              <a:uFillTx/>
              <a:latin typeface="微软雅黑"/>
              <a:ea typeface="+mn-ea"/>
              <a:cs typeface="微软雅黑"/>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900" b="1" i="0" u="none" strike="noStrike" kern="1200" cap="none" spc="-10" normalizeH="0" baseline="0" noProof="0" dirty="0">
                <a:ln>
                  <a:noFill/>
                </a:ln>
                <a:solidFill>
                  <a:prstClr val="black"/>
                </a:solidFill>
                <a:effectLst/>
                <a:uLnTx/>
                <a:uFillTx/>
                <a:latin typeface="微软雅黑"/>
                <a:ea typeface="+mn-ea"/>
                <a:cs typeface="微软雅黑"/>
              </a:rPr>
              <a:t>Switch</a:t>
            </a:r>
            <a:endParaRPr kumimoji="0" sz="9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87" name="object 87"/>
          <p:cNvSpPr/>
          <p:nvPr/>
        </p:nvSpPr>
        <p:spPr>
          <a:xfrm>
            <a:off x="10974323" y="3581400"/>
            <a:ext cx="548640" cy="289560"/>
          </a:xfrm>
          <a:custGeom>
            <a:avLst/>
            <a:gdLst/>
            <a:ahLst/>
            <a:cxnLst/>
            <a:rect l="l" t="t" r="r" b="b"/>
            <a:pathLst>
              <a:path w="548640" h="289560">
                <a:moveTo>
                  <a:pt x="548640" y="0"/>
                </a:moveTo>
                <a:lnTo>
                  <a:pt x="0" y="0"/>
                </a:lnTo>
                <a:lnTo>
                  <a:pt x="0" y="289560"/>
                </a:lnTo>
                <a:lnTo>
                  <a:pt x="548640" y="289560"/>
                </a:lnTo>
                <a:lnTo>
                  <a:pt x="54864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88" name="object 88"/>
          <p:cNvSpPr txBox="1"/>
          <p:nvPr/>
        </p:nvSpPr>
        <p:spPr>
          <a:xfrm>
            <a:off x="11046714" y="3572002"/>
            <a:ext cx="405765" cy="299720"/>
          </a:xfrm>
          <a:prstGeom prst="rect">
            <a:avLst/>
          </a:prstGeom>
        </p:spPr>
        <p:txBody>
          <a:bodyPr vert="horz" wrap="square" lIns="0" tIns="12700" rIns="0" bIns="0" rtlCol="0">
            <a:spAutoFit/>
          </a:bodyPr>
          <a:lstStyle/>
          <a:p>
            <a:pPr marL="73025" marR="0" lvl="0" indent="0" algn="l" defTabSz="914400" rtl="0" eaLnBrk="1" fontAlgn="auto" latinLnBrk="0" hangingPunct="1">
              <a:lnSpc>
                <a:spcPct val="100000"/>
              </a:lnSpc>
              <a:spcBef>
                <a:spcPts val="100"/>
              </a:spcBef>
              <a:spcAft>
                <a:spcPts val="0"/>
              </a:spcAft>
              <a:buClrTx/>
              <a:buSzTx/>
              <a:buFontTx/>
              <a:buNone/>
              <a:tabLst/>
              <a:defRPr/>
            </a:pPr>
            <a:r>
              <a:rPr kumimoji="0" sz="900" b="1" i="0" u="none" strike="noStrike" kern="1200" cap="none" spc="-20" normalizeH="0" baseline="0" noProof="0" dirty="0">
                <a:ln>
                  <a:noFill/>
                </a:ln>
                <a:solidFill>
                  <a:prstClr val="black"/>
                </a:solidFill>
                <a:effectLst/>
                <a:uLnTx/>
                <a:uFillTx/>
                <a:latin typeface="微软雅黑"/>
                <a:ea typeface="+mn-ea"/>
                <a:cs typeface="微软雅黑"/>
              </a:rPr>
              <a:t>PCIe</a:t>
            </a:r>
            <a:endParaRPr kumimoji="0" sz="900" b="0" i="0" u="none" strike="noStrike" kern="1200" cap="none" spc="0" normalizeH="0" baseline="0" noProof="0">
              <a:ln>
                <a:noFill/>
              </a:ln>
              <a:solidFill>
                <a:prstClr val="black"/>
              </a:solidFill>
              <a:effectLst/>
              <a:uLnTx/>
              <a:uFillTx/>
              <a:latin typeface="微软雅黑"/>
              <a:ea typeface="+mn-ea"/>
              <a:cs typeface="微软雅黑"/>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900" b="1" i="0" u="none" strike="noStrike" kern="1200" cap="none" spc="-10" normalizeH="0" baseline="0" noProof="0" dirty="0">
                <a:ln>
                  <a:noFill/>
                </a:ln>
                <a:solidFill>
                  <a:prstClr val="black"/>
                </a:solidFill>
                <a:effectLst/>
                <a:uLnTx/>
                <a:uFillTx/>
                <a:latin typeface="微软雅黑"/>
                <a:ea typeface="+mn-ea"/>
                <a:cs typeface="微软雅黑"/>
              </a:rPr>
              <a:t>Switch</a:t>
            </a:r>
            <a:endParaRPr kumimoji="0" sz="9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89" name="object 89"/>
          <p:cNvSpPr/>
          <p:nvPr/>
        </p:nvSpPr>
        <p:spPr>
          <a:xfrm>
            <a:off x="9015983" y="3023616"/>
            <a:ext cx="222885" cy="477520"/>
          </a:xfrm>
          <a:custGeom>
            <a:avLst/>
            <a:gdLst/>
            <a:ahLst/>
            <a:cxnLst/>
            <a:rect l="l" t="t" r="r" b="b"/>
            <a:pathLst>
              <a:path w="222884" h="477520">
                <a:moveTo>
                  <a:pt x="222503" y="0"/>
                </a:moveTo>
                <a:lnTo>
                  <a:pt x="0" y="0"/>
                </a:lnTo>
                <a:lnTo>
                  <a:pt x="0" y="477012"/>
                </a:lnTo>
                <a:lnTo>
                  <a:pt x="222503" y="477012"/>
                </a:lnTo>
                <a:lnTo>
                  <a:pt x="222503"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90" name="object 90"/>
          <p:cNvSpPr txBox="1"/>
          <p:nvPr/>
        </p:nvSpPr>
        <p:spPr>
          <a:xfrm>
            <a:off x="9044362" y="3083179"/>
            <a:ext cx="176530" cy="360045"/>
          </a:xfrm>
          <a:prstGeom prst="rect">
            <a:avLst/>
          </a:prstGeom>
        </p:spPr>
        <p:txBody>
          <a:bodyPr vert="vert" wrap="square" lIns="0" tIns="19050" rIns="0" bIns="0" rtlCol="0">
            <a:spAutoFit/>
          </a:bodyPr>
          <a:lstStyle/>
          <a:p>
            <a:pPr marL="12700" marR="0" lvl="0" indent="0" algn="l" defTabSz="914400" rtl="0" eaLnBrk="1" fontAlgn="auto" latinLnBrk="0" hangingPunct="1">
              <a:lnSpc>
                <a:spcPct val="100000"/>
              </a:lnSpc>
              <a:spcBef>
                <a:spcPts val="150"/>
              </a:spcBef>
              <a:spcAft>
                <a:spcPts val="0"/>
              </a:spcAft>
              <a:buClrTx/>
              <a:buSzTx/>
              <a:buFontTx/>
              <a:buNone/>
              <a:tabLst/>
              <a:defRPr/>
            </a:pPr>
            <a:r>
              <a:rPr kumimoji="0" sz="900" b="1" i="0" u="none" strike="noStrike" kern="1200" cap="none" spc="0" normalizeH="0" baseline="0" noProof="0" dirty="0">
                <a:ln>
                  <a:noFill/>
                </a:ln>
                <a:solidFill>
                  <a:prstClr val="black"/>
                </a:solidFill>
                <a:effectLst/>
                <a:uLnTx/>
                <a:uFillTx/>
                <a:latin typeface="微软雅黑"/>
                <a:ea typeface="+mn-ea"/>
                <a:cs typeface="微软雅黑"/>
              </a:rPr>
              <a:t>NIC-</a:t>
            </a:r>
            <a:r>
              <a:rPr kumimoji="0" sz="900" b="1" i="0" u="none" strike="noStrike" kern="1200" cap="none" spc="-50" normalizeH="0" baseline="0" noProof="0" dirty="0">
                <a:ln>
                  <a:noFill/>
                </a:ln>
                <a:solidFill>
                  <a:prstClr val="black"/>
                </a:solidFill>
                <a:effectLst/>
                <a:uLnTx/>
                <a:uFillTx/>
                <a:latin typeface="微软雅黑"/>
                <a:ea typeface="+mn-ea"/>
                <a:cs typeface="微软雅黑"/>
              </a:rPr>
              <a:t>1</a:t>
            </a:r>
            <a:endParaRPr kumimoji="0" sz="9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91" name="object 91"/>
          <p:cNvSpPr/>
          <p:nvPr/>
        </p:nvSpPr>
        <p:spPr>
          <a:xfrm>
            <a:off x="9342119" y="3023616"/>
            <a:ext cx="222885" cy="477520"/>
          </a:xfrm>
          <a:custGeom>
            <a:avLst/>
            <a:gdLst/>
            <a:ahLst/>
            <a:cxnLst/>
            <a:rect l="l" t="t" r="r" b="b"/>
            <a:pathLst>
              <a:path w="222884" h="477520">
                <a:moveTo>
                  <a:pt x="222503" y="0"/>
                </a:moveTo>
                <a:lnTo>
                  <a:pt x="0" y="0"/>
                </a:lnTo>
                <a:lnTo>
                  <a:pt x="0" y="477012"/>
                </a:lnTo>
                <a:lnTo>
                  <a:pt x="222503" y="477012"/>
                </a:lnTo>
                <a:lnTo>
                  <a:pt x="222503"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92" name="object 92"/>
          <p:cNvSpPr txBox="1"/>
          <p:nvPr/>
        </p:nvSpPr>
        <p:spPr>
          <a:xfrm>
            <a:off x="9370879" y="3083179"/>
            <a:ext cx="176530" cy="360045"/>
          </a:xfrm>
          <a:prstGeom prst="rect">
            <a:avLst/>
          </a:prstGeom>
        </p:spPr>
        <p:txBody>
          <a:bodyPr vert="vert" wrap="square" lIns="0" tIns="19050" rIns="0" bIns="0" rtlCol="0">
            <a:spAutoFit/>
          </a:bodyPr>
          <a:lstStyle/>
          <a:p>
            <a:pPr marL="12700" marR="0" lvl="0" indent="0" algn="l" defTabSz="914400" rtl="0" eaLnBrk="1" fontAlgn="auto" latinLnBrk="0" hangingPunct="1">
              <a:lnSpc>
                <a:spcPct val="100000"/>
              </a:lnSpc>
              <a:spcBef>
                <a:spcPts val="150"/>
              </a:spcBef>
              <a:spcAft>
                <a:spcPts val="0"/>
              </a:spcAft>
              <a:buClrTx/>
              <a:buSzTx/>
              <a:buFontTx/>
              <a:buNone/>
              <a:tabLst/>
              <a:defRPr/>
            </a:pPr>
            <a:r>
              <a:rPr kumimoji="0" sz="900" b="1" i="0" u="none" strike="noStrike" kern="1200" cap="none" spc="0" normalizeH="0" baseline="0" noProof="0" dirty="0">
                <a:ln>
                  <a:noFill/>
                </a:ln>
                <a:solidFill>
                  <a:prstClr val="black"/>
                </a:solidFill>
                <a:effectLst/>
                <a:uLnTx/>
                <a:uFillTx/>
                <a:latin typeface="微软雅黑"/>
                <a:ea typeface="+mn-ea"/>
                <a:cs typeface="微软雅黑"/>
              </a:rPr>
              <a:t>NIC-</a:t>
            </a:r>
            <a:r>
              <a:rPr kumimoji="0" sz="900" b="1" i="0" u="none" strike="noStrike" kern="1200" cap="none" spc="-50" normalizeH="0" baseline="0" noProof="0" dirty="0">
                <a:ln>
                  <a:noFill/>
                </a:ln>
                <a:solidFill>
                  <a:prstClr val="black"/>
                </a:solidFill>
                <a:effectLst/>
                <a:uLnTx/>
                <a:uFillTx/>
                <a:latin typeface="微软雅黑"/>
                <a:ea typeface="+mn-ea"/>
                <a:cs typeface="微软雅黑"/>
              </a:rPr>
              <a:t>2</a:t>
            </a:r>
            <a:endParaRPr kumimoji="0" sz="9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93" name="object 93"/>
          <p:cNvSpPr/>
          <p:nvPr/>
        </p:nvSpPr>
        <p:spPr>
          <a:xfrm>
            <a:off x="9668256" y="3023616"/>
            <a:ext cx="222885" cy="477520"/>
          </a:xfrm>
          <a:custGeom>
            <a:avLst/>
            <a:gdLst/>
            <a:ahLst/>
            <a:cxnLst/>
            <a:rect l="l" t="t" r="r" b="b"/>
            <a:pathLst>
              <a:path w="222884" h="477520">
                <a:moveTo>
                  <a:pt x="222503" y="0"/>
                </a:moveTo>
                <a:lnTo>
                  <a:pt x="0" y="0"/>
                </a:lnTo>
                <a:lnTo>
                  <a:pt x="0" y="477012"/>
                </a:lnTo>
                <a:lnTo>
                  <a:pt x="222503" y="477012"/>
                </a:lnTo>
                <a:lnTo>
                  <a:pt x="222503"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94" name="object 94"/>
          <p:cNvSpPr txBox="1"/>
          <p:nvPr/>
        </p:nvSpPr>
        <p:spPr>
          <a:xfrm>
            <a:off x="9697269" y="3083179"/>
            <a:ext cx="176530" cy="360045"/>
          </a:xfrm>
          <a:prstGeom prst="rect">
            <a:avLst/>
          </a:prstGeom>
        </p:spPr>
        <p:txBody>
          <a:bodyPr vert="vert" wrap="square" lIns="0" tIns="19050" rIns="0" bIns="0" rtlCol="0">
            <a:spAutoFit/>
          </a:bodyPr>
          <a:lstStyle/>
          <a:p>
            <a:pPr marL="12700" marR="0" lvl="0" indent="0" algn="l" defTabSz="914400" rtl="0" eaLnBrk="1" fontAlgn="auto" latinLnBrk="0" hangingPunct="1">
              <a:lnSpc>
                <a:spcPct val="100000"/>
              </a:lnSpc>
              <a:spcBef>
                <a:spcPts val="150"/>
              </a:spcBef>
              <a:spcAft>
                <a:spcPts val="0"/>
              </a:spcAft>
              <a:buClrTx/>
              <a:buSzTx/>
              <a:buFontTx/>
              <a:buNone/>
              <a:tabLst/>
              <a:defRPr/>
            </a:pPr>
            <a:r>
              <a:rPr kumimoji="0" sz="900" b="1" i="0" u="none" strike="noStrike" kern="1200" cap="none" spc="0" normalizeH="0" baseline="0" noProof="0" dirty="0">
                <a:ln>
                  <a:noFill/>
                </a:ln>
                <a:solidFill>
                  <a:prstClr val="black"/>
                </a:solidFill>
                <a:effectLst/>
                <a:uLnTx/>
                <a:uFillTx/>
                <a:latin typeface="微软雅黑"/>
                <a:ea typeface="+mn-ea"/>
                <a:cs typeface="微软雅黑"/>
              </a:rPr>
              <a:t>NIC-</a:t>
            </a:r>
            <a:r>
              <a:rPr kumimoji="0" sz="900" b="1" i="0" u="none" strike="noStrike" kern="1200" cap="none" spc="-50" normalizeH="0" baseline="0" noProof="0" dirty="0">
                <a:ln>
                  <a:noFill/>
                </a:ln>
                <a:solidFill>
                  <a:prstClr val="black"/>
                </a:solidFill>
                <a:effectLst/>
                <a:uLnTx/>
                <a:uFillTx/>
                <a:latin typeface="微软雅黑"/>
                <a:ea typeface="+mn-ea"/>
                <a:cs typeface="微软雅黑"/>
              </a:rPr>
              <a:t>3</a:t>
            </a:r>
            <a:endParaRPr kumimoji="0" sz="9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95" name="object 95"/>
          <p:cNvSpPr/>
          <p:nvPr/>
        </p:nvSpPr>
        <p:spPr>
          <a:xfrm>
            <a:off x="9994392" y="3023616"/>
            <a:ext cx="222885" cy="477520"/>
          </a:xfrm>
          <a:custGeom>
            <a:avLst/>
            <a:gdLst/>
            <a:ahLst/>
            <a:cxnLst/>
            <a:rect l="l" t="t" r="r" b="b"/>
            <a:pathLst>
              <a:path w="222884" h="477520">
                <a:moveTo>
                  <a:pt x="222503" y="0"/>
                </a:moveTo>
                <a:lnTo>
                  <a:pt x="0" y="0"/>
                </a:lnTo>
                <a:lnTo>
                  <a:pt x="0" y="477012"/>
                </a:lnTo>
                <a:lnTo>
                  <a:pt x="222503" y="477012"/>
                </a:lnTo>
                <a:lnTo>
                  <a:pt x="222503"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96" name="object 96"/>
          <p:cNvSpPr txBox="1"/>
          <p:nvPr/>
        </p:nvSpPr>
        <p:spPr>
          <a:xfrm>
            <a:off x="10023659" y="3083179"/>
            <a:ext cx="176530" cy="360045"/>
          </a:xfrm>
          <a:prstGeom prst="rect">
            <a:avLst/>
          </a:prstGeom>
        </p:spPr>
        <p:txBody>
          <a:bodyPr vert="vert" wrap="square" lIns="0" tIns="19050" rIns="0" bIns="0" rtlCol="0">
            <a:spAutoFit/>
          </a:bodyPr>
          <a:lstStyle/>
          <a:p>
            <a:pPr marL="12700" marR="0" lvl="0" indent="0" algn="l" defTabSz="914400" rtl="0" eaLnBrk="1" fontAlgn="auto" latinLnBrk="0" hangingPunct="1">
              <a:lnSpc>
                <a:spcPct val="100000"/>
              </a:lnSpc>
              <a:spcBef>
                <a:spcPts val="150"/>
              </a:spcBef>
              <a:spcAft>
                <a:spcPts val="0"/>
              </a:spcAft>
              <a:buClrTx/>
              <a:buSzTx/>
              <a:buFontTx/>
              <a:buNone/>
              <a:tabLst/>
              <a:defRPr/>
            </a:pPr>
            <a:r>
              <a:rPr kumimoji="0" sz="900" b="1" i="0" u="none" strike="noStrike" kern="1200" cap="none" spc="0" normalizeH="0" baseline="0" noProof="0" dirty="0">
                <a:ln>
                  <a:noFill/>
                </a:ln>
                <a:solidFill>
                  <a:prstClr val="black"/>
                </a:solidFill>
                <a:effectLst/>
                <a:uLnTx/>
                <a:uFillTx/>
                <a:latin typeface="微软雅黑"/>
                <a:ea typeface="+mn-ea"/>
                <a:cs typeface="微软雅黑"/>
              </a:rPr>
              <a:t>NIC-</a:t>
            </a:r>
            <a:r>
              <a:rPr kumimoji="0" sz="900" b="1" i="0" u="none" strike="noStrike" kern="1200" cap="none" spc="-50" normalizeH="0" baseline="0" noProof="0" dirty="0">
                <a:ln>
                  <a:noFill/>
                </a:ln>
                <a:solidFill>
                  <a:prstClr val="black"/>
                </a:solidFill>
                <a:effectLst/>
                <a:uLnTx/>
                <a:uFillTx/>
                <a:latin typeface="微软雅黑"/>
                <a:ea typeface="+mn-ea"/>
                <a:cs typeface="微软雅黑"/>
              </a:rPr>
              <a:t>4</a:t>
            </a:r>
            <a:endParaRPr kumimoji="0" sz="9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97" name="object 97"/>
          <p:cNvSpPr/>
          <p:nvPr/>
        </p:nvSpPr>
        <p:spPr>
          <a:xfrm>
            <a:off x="10320528" y="3023616"/>
            <a:ext cx="222885" cy="477520"/>
          </a:xfrm>
          <a:custGeom>
            <a:avLst/>
            <a:gdLst/>
            <a:ahLst/>
            <a:cxnLst/>
            <a:rect l="l" t="t" r="r" b="b"/>
            <a:pathLst>
              <a:path w="222884" h="477520">
                <a:moveTo>
                  <a:pt x="222503" y="0"/>
                </a:moveTo>
                <a:lnTo>
                  <a:pt x="0" y="0"/>
                </a:lnTo>
                <a:lnTo>
                  <a:pt x="0" y="477012"/>
                </a:lnTo>
                <a:lnTo>
                  <a:pt x="222503" y="477012"/>
                </a:lnTo>
                <a:lnTo>
                  <a:pt x="222503"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98" name="object 98"/>
          <p:cNvSpPr txBox="1"/>
          <p:nvPr/>
        </p:nvSpPr>
        <p:spPr>
          <a:xfrm>
            <a:off x="10350176" y="3083179"/>
            <a:ext cx="176530" cy="360045"/>
          </a:xfrm>
          <a:prstGeom prst="rect">
            <a:avLst/>
          </a:prstGeom>
        </p:spPr>
        <p:txBody>
          <a:bodyPr vert="vert" wrap="square" lIns="0" tIns="19050" rIns="0" bIns="0" rtlCol="0">
            <a:spAutoFit/>
          </a:bodyPr>
          <a:lstStyle/>
          <a:p>
            <a:pPr marL="12700" marR="0" lvl="0" indent="0" algn="l" defTabSz="914400" rtl="0" eaLnBrk="1" fontAlgn="auto" latinLnBrk="0" hangingPunct="1">
              <a:lnSpc>
                <a:spcPct val="100000"/>
              </a:lnSpc>
              <a:spcBef>
                <a:spcPts val="150"/>
              </a:spcBef>
              <a:spcAft>
                <a:spcPts val="0"/>
              </a:spcAft>
              <a:buClrTx/>
              <a:buSzTx/>
              <a:buFontTx/>
              <a:buNone/>
              <a:tabLst/>
              <a:defRPr/>
            </a:pPr>
            <a:r>
              <a:rPr kumimoji="0" sz="900" b="1" i="0" u="none" strike="noStrike" kern="1200" cap="none" spc="0" normalizeH="0" baseline="0" noProof="0" dirty="0">
                <a:ln>
                  <a:noFill/>
                </a:ln>
                <a:solidFill>
                  <a:prstClr val="black"/>
                </a:solidFill>
                <a:effectLst/>
                <a:uLnTx/>
                <a:uFillTx/>
                <a:latin typeface="微软雅黑"/>
                <a:ea typeface="+mn-ea"/>
                <a:cs typeface="微软雅黑"/>
              </a:rPr>
              <a:t>NIC-</a:t>
            </a:r>
            <a:r>
              <a:rPr kumimoji="0" sz="900" b="1" i="0" u="none" strike="noStrike" kern="1200" cap="none" spc="-50" normalizeH="0" baseline="0" noProof="0" dirty="0">
                <a:ln>
                  <a:noFill/>
                </a:ln>
                <a:solidFill>
                  <a:prstClr val="black"/>
                </a:solidFill>
                <a:effectLst/>
                <a:uLnTx/>
                <a:uFillTx/>
                <a:latin typeface="微软雅黑"/>
                <a:ea typeface="+mn-ea"/>
                <a:cs typeface="微软雅黑"/>
              </a:rPr>
              <a:t>5</a:t>
            </a:r>
            <a:endParaRPr kumimoji="0" sz="9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99" name="object 99"/>
          <p:cNvSpPr/>
          <p:nvPr/>
        </p:nvSpPr>
        <p:spPr>
          <a:xfrm>
            <a:off x="10648188" y="3023616"/>
            <a:ext cx="222885" cy="477520"/>
          </a:xfrm>
          <a:custGeom>
            <a:avLst/>
            <a:gdLst/>
            <a:ahLst/>
            <a:cxnLst/>
            <a:rect l="l" t="t" r="r" b="b"/>
            <a:pathLst>
              <a:path w="222884" h="477520">
                <a:moveTo>
                  <a:pt x="222503" y="0"/>
                </a:moveTo>
                <a:lnTo>
                  <a:pt x="0" y="0"/>
                </a:lnTo>
                <a:lnTo>
                  <a:pt x="0" y="477012"/>
                </a:lnTo>
                <a:lnTo>
                  <a:pt x="222503" y="477012"/>
                </a:lnTo>
                <a:lnTo>
                  <a:pt x="222503"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00" name="object 100"/>
          <p:cNvSpPr txBox="1"/>
          <p:nvPr/>
        </p:nvSpPr>
        <p:spPr>
          <a:xfrm>
            <a:off x="10676566" y="3083179"/>
            <a:ext cx="176530" cy="360045"/>
          </a:xfrm>
          <a:prstGeom prst="rect">
            <a:avLst/>
          </a:prstGeom>
        </p:spPr>
        <p:txBody>
          <a:bodyPr vert="vert" wrap="square" lIns="0" tIns="19050" rIns="0" bIns="0" rtlCol="0">
            <a:spAutoFit/>
          </a:bodyPr>
          <a:lstStyle/>
          <a:p>
            <a:pPr marL="12700" marR="0" lvl="0" indent="0" algn="l" defTabSz="914400" rtl="0" eaLnBrk="1" fontAlgn="auto" latinLnBrk="0" hangingPunct="1">
              <a:lnSpc>
                <a:spcPct val="100000"/>
              </a:lnSpc>
              <a:spcBef>
                <a:spcPts val="150"/>
              </a:spcBef>
              <a:spcAft>
                <a:spcPts val="0"/>
              </a:spcAft>
              <a:buClrTx/>
              <a:buSzTx/>
              <a:buFontTx/>
              <a:buNone/>
              <a:tabLst/>
              <a:defRPr/>
            </a:pPr>
            <a:r>
              <a:rPr kumimoji="0" sz="900" b="1" i="0" u="none" strike="noStrike" kern="1200" cap="none" spc="0" normalizeH="0" baseline="0" noProof="0" dirty="0">
                <a:ln>
                  <a:noFill/>
                </a:ln>
                <a:solidFill>
                  <a:prstClr val="black"/>
                </a:solidFill>
                <a:effectLst/>
                <a:uLnTx/>
                <a:uFillTx/>
                <a:latin typeface="微软雅黑"/>
                <a:ea typeface="+mn-ea"/>
                <a:cs typeface="微软雅黑"/>
              </a:rPr>
              <a:t>NIC-</a:t>
            </a:r>
            <a:r>
              <a:rPr kumimoji="0" sz="900" b="1" i="0" u="none" strike="noStrike" kern="1200" cap="none" spc="-50" normalizeH="0" baseline="0" noProof="0" dirty="0">
                <a:ln>
                  <a:noFill/>
                </a:ln>
                <a:solidFill>
                  <a:prstClr val="black"/>
                </a:solidFill>
                <a:effectLst/>
                <a:uLnTx/>
                <a:uFillTx/>
                <a:latin typeface="微软雅黑"/>
                <a:ea typeface="+mn-ea"/>
                <a:cs typeface="微软雅黑"/>
              </a:rPr>
              <a:t>6</a:t>
            </a:r>
            <a:endParaRPr kumimoji="0" sz="9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101" name="object 101"/>
          <p:cNvSpPr/>
          <p:nvPr/>
        </p:nvSpPr>
        <p:spPr>
          <a:xfrm>
            <a:off x="10992611" y="3023616"/>
            <a:ext cx="222885" cy="477520"/>
          </a:xfrm>
          <a:custGeom>
            <a:avLst/>
            <a:gdLst/>
            <a:ahLst/>
            <a:cxnLst/>
            <a:rect l="l" t="t" r="r" b="b"/>
            <a:pathLst>
              <a:path w="222884" h="477520">
                <a:moveTo>
                  <a:pt x="222503" y="0"/>
                </a:moveTo>
                <a:lnTo>
                  <a:pt x="0" y="0"/>
                </a:lnTo>
                <a:lnTo>
                  <a:pt x="0" y="477012"/>
                </a:lnTo>
                <a:lnTo>
                  <a:pt x="222503" y="477012"/>
                </a:lnTo>
                <a:lnTo>
                  <a:pt x="222503"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02" name="object 102"/>
          <p:cNvSpPr txBox="1"/>
          <p:nvPr/>
        </p:nvSpPr>
        <p:spPr>
          <a:xfrm>
            <a:off x="11021545" y="3083179"/>
            <a:ext cx="177165" cy="360045"/>
          </a:xfrm>
          <a:prstGeom prst="rect">
            <a:avLst/>
          </a:prstGeom>
        </p:spPr>
        <p:txBody>
          <a:bodyPr vert="vert" wrap="square" lIns="0" tIns="19685" rIns="0" bIns="0" rtlCol="0">
            <a:spAutoFit/>
          </a:bodyPr>
          <a:lstStyle/>
          <a:p>
            <a:pPr marL="12700" marR="0" lvl="0" indent="0" algn="l" defTabSz="914400" rtl="0" eaLnBrk="1" fontAlgn="auto" latinLnBrk="0" hangingPunct="1">
              <a:lnSpc>
                <a:spcPct val="100000"/>
              </a:lnSpc>
              <a:spcBef>
                <a:spcPts val="155"/>
              </a:spcBef>
              <a:spcAft>
                <a:spcPts val="0"/>
              </a:spcAft>
              <a:buClrTx/>
              <a:buSzTx/>
              <a:buFontTx/>
              <a:buNone/>
              <a:tabLst/>
              <a:defRPr/>
            </a:pPr>
            <a:r>
              <a:rPr kumimoji="0" sz="900" b="1" i="0" u="none" strike="noStrike" kern="1200" cap="none" spc="-10" normalizeH="0" baseline="0" noProof="0" dirty="0">
                <a:ln>
                  <a:noFill/>
                </a:ln>
                <a:solidFill>
                  <a:prstClr val="black"/>
                </a:solidFill>
                <a:effectLst/>
                <a:uLnTx/>
                <a:uFillTx/>
                <a:latin typeface="微软雅黑"/>
                <a:ea typeface="+mn-ea"/>
                <a:cs typeface="微软雅黑"/>
              </a:rPr>
              <a:t>NIC-</a:t>
            </a:r>
            <a:r>
              <a:rPr kumimoji="0" sz="900" b="1" i="0" u="none" strike="noStrike" kern="1200" cap="none" spc="-50" normalizeH="0" baseline="0" noProof="0" dirty="0">
                <a:ln>
                  <a:noFill/>
                </a:ln>
                <a:solidFill>
                  <a:prstClr val="black"/>
                </a:solidFill>
                <a:effectLst/>
                <a:uLnTx/>
                <a:uFillTx/>
                <a:latin typeface="微软雅黑"/>
                <a:ea typeface="+mn-ea"/>
                <a:cs typeface="微软雅黑"/>
              </a:rPr>
              <a:t>7</a:t>
            </a:r>
            <a:endParaRPr kumimoji="0" sz="9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103" name="object 103"/>
          <p:cNvSpPr/>
          <p:nvPr/>
        </p:nvSpPr>
        <p:spPr>
          <a:xfrm>
            <a:off x="11300459" y="3025139"/>
            <a:ext cx="222885" cy="478790"/>
          </a:xfrm>
          <a:custGeom>
            <a:avLst/>
            <a:gdLst/>
            <a:ahLst/>
            <a:cxnLst/>
            <a:rect l="l" t="t" r="r" b="b"/>
            <a:pathLst>
              <a:path w="222884" h="478789">
                <a:moveTo>
                  <a:pt x="222503" y="0"/>
                </a:moveTo>
                <a:lnTo>
                  <a:pt x="0" y="0"/>
                </a:lnTo>
                <a:lnTo>
                  <a:pt x="0" y="478536"/>
                </a:lnTo>
                <a:lnTo>
                  <a:pt x="222503" y="478536"/>
                </a:lnTo>
                <a:lnTo>
                  <a:pt x="222503"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04" name="object 104"/>
          <p:cNvSpPr txBox="1"/>
          <p:nvPr/>
        </p:nvSpPr>
        <p:spPr>
          <a:xfrm>
            <a:off x="11329393" y="3085338"/>
            <a:ext cx="177165" cy="360045"/>
          </a:xfrm>
          <a:prstGeom prst="rect">
            <a:avLst/>
          </a:prstGeom>
        </p:spPr>
        <p:txBody>
          <a:bodyPr vert="vert" wrap="square" lIns="0" tIns="19685" rIns="0" bIns="0" rtlCol="0">
            <a:spAutoFit/>
          </a:bodyPr>
          <a:lstStyle/>
          <a:p>
            <a:pPr marL="12700" marR="0" lvl="0" indent="0" algn="l" defTabSz="914400" rtl="0" eaLnBrk="1" fontAlgn="auto" latinLnBrk="0" hangingPunct="1">
              <a:lnSpc>
                <a:spcPct val="100000"/>
              </a:lnSpc>
              <a:spcBef>
                <a:spcPts val="155"/>
              </a:spcBef>
              <a:spcAft>
                <a:spcPts val="0"/>
              </a:spcAft>
              <a:buClrTx/>
              <a:buSzTx/>
              <a:buFontTx/>
              <a:buNone/>
              <a:tabLst/>
              <a:defRPr/>
            </a:pPr>
            <a:r>
              <a:rPr kumimoji="0" sz="900" b="1" i="0" u="none" strike="noStrike" kern="1200" cap="none" spc="-10" normalizeH="0" baseline="0" noProof="0" dirty="0">
                <a:ln>
                  <a:noFill/>
                </a:ln>
                <a:solidFill>
                  <a:prstClr val="black"/>
                </a:solidFill>
                <a:effectLst/>
                <a:uLnTx/>
                <a:uFillTx/>
                <a:latin typeface="微软雅黑"/>
                <a:ea typeface="+mn-ea"/>
                <a:cs typeface="微软雅黑"/>
              </a:rPr>
              <a:t>NIC-</a:t>
            </a:r>
            <a:r>
              <a:rPr kumimoji="0" sz="900" b="1" i="0" u="none" strike="noStrike" kern="1200" cap="none" spc="-50" normalizeH="0" baseline="0" noProof="0" dirty="0">
                <a:ln>
                  <a:noFill/>
                </a:ln>
                <a:solidFill>
                  <a:prstClr val="black"/>
                </a:solidFill>
                <a:effectLst/>
                <a:uLnTx/>
                <a:uFillTx/>
                <a:latin typeface="微软雅黑"/>
                <a:ea typeface="+mn-ea"/>
                <a:cs typeface="微软雅黑"/>
              </a:rPr>
              <a:t>8</a:t>
            </a:r>
            <a:endParaRPr kumimoji="0" sz="9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105" name="object 105"/>
          <p:cNvSpPr/>
          <p:nvPr/>
        </p:nvSpPr>
        <p:spPr>
          <a:xfrm>
            <a:off x="9127235" y="3500628"/>
            <a:ext cx="2284730" cy="450215"/>
          </a:xfrm>
          <a:custGeom>
            <a:avLst/>
            <a:gdLst/>
            <a:ahLst/>
            <a:cxnLst/>
            <a:rect l="l" t="t" r="r" b="b"/>
            <a:pathLst>
              <a:path w="2284729" h="450214">
                <a:moveTo>
                  <a:pt x="0" y="0"/>
                </a:moveTo>
                <a:lnTo>
                  <a:pt x="163195" y="79756"/>
                </a:lnTo>
              </a:path>
              <a:path w="2284729" h="450214">
                <a:moveTo>
                  <a:pt x="163068" y="79756"/>
                </a:moveTo>
                <a:lnTo>
                  <a:pt x="326263" y="0"/>
                </a:lnTo>
              </a:path>
              <a:path w="2284729" h="450214">
                <a:moveTo>
                  <a:pt x="822706" y="79756"/>
                </a:moveTo>
                <a:lnTo>
                  <a:pt x="652272" y="0"/>
                </a:lnTo>
              </a:path>
              <a:path w="2284729" h="450214">
                <a:moveTo>
                  <a:pt x="978916" y="0"/>
                </a:moveTo>
                <a:lnTo>
                  <a:pt x="822960" y="79756"/>
                </a:lnTo>
              </a:path>
              <a:path w="2284729" h="450214">
                <a:moveTo>
                  <a:pt x="1304544" y="0"/>
                </a:moveTo>
                <a:lnTo>
                  <a:pt x="1467739" y="79756"/>
                </a:lnTo>
              </a:path>
              <a:path w="2284729" h="450214">
                <a:moveTo>
                  <a:pt x="1632331" y="0"/>
                </a:moveTo>
                <a:lnTo>
                  <a:pt x="1469136" y="79756"/>
                </a:lnTo>
              </a:path>
              <a:path w="2284729" h="450214">
                <a:moveTo>
                  <a:pt x="1976628" y="0"/>
                </a:moveTo>
                <a:lnTo>
                  <a:pt x="2121281" y="79756"/>
                </a:lnTo>
              </a:path>
              <a:path w="2284729" h="450214">
                <a:moveTo>
                  <a:pt x="2121408" y="80645"/>
                </a:moveTo>
                <a:lnTo>
                  <a:pt x="2284603" y="3048"/>
                </a:lnTo>
              </a:path>
              <a:path w="2284729" h="450214">
                <a:moveTo>
                  <a:pt x="0" y="450088"/>
                </a:moveTo>
                <a:lnTo>
                  <a:pt x="163195" y="370332"/>
                </a:lnTo>
              </a:path>
              <a:path w="2284729" h="450214">
                <a:moveTo>
                  <a:pt x="163068" y="370332"/>
                </a:moveTo>
                <a:lnTo>
                  <a:pt x="326263" y="450088"/>
                </a:lnTo>
              </a:path>
              <a:path w="2284729" h="450214">
                <a:moveTo>
                  <a:pt x="822706" y="370332"/>
                </a:moveTo>
                <a:lnTo>
                  <a:pt x="652272" y="450088"/>
                </a:lnTo>
              </a:path>
              <a:path w="2284729" h="450214">
                <a:moveTo>
                  <a:pt x="822960" y="370332"/>
                </a:moveTo>
                <a:lnTo>
                  <a:pt x="978916" y="450088"/>
                </a:lnTo>
              </a:path>
              <a:path w="2284729" h="450214">
                <a:moveTo>
                  <a:pt x="1467739" y="370332"/>
                </a:moveTo>
                <a:lnTo>
                  <a:pt x="1304544" y="450088"/>
                </a:lnTo>
              </a:path>
              <a:path w="2284729" h="450214">
                <a:moveTo>
                  <a:pt x="1469136" y="370332"/>
                </a:moveTo>
                <a:lnTo>
                  <a:pt x="1632331" y="450088"/>
                </a:lnTo>
              </a:path>
              <a:path w="2284729" h="450214">
                <a:moveTo>
                  <a:pt x="2121535" y="370332"/>
                </a:moveTo>
                <a:lnTo>
                  <a:pt x="1958340" y="450088"/>
                </a:lnTo>
              </a:path>
              <a:path w="2284729" h="450214">
                <a:moveTo>
                  <a:pt x="2121408" y="370332"/>
                </a:moveTo>
                <a:lnTo>
                  <a:pt x="2284603" y="450088"/>
                </a:lnTo>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06" name="object 106"/>
          <p:cNvSpPr txBox="1"/>
          <p:nvPr/>
        </p:nvSpPr>
        <p:spPr>
          <a:xfrm>
            <a:off x="4144771" y="4864100"/>
            <a:ext cx="1146175" cy="1625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900" b="1" i="0" u="none" strike="noStrike" kern="1200" cap="none" spc="0" normalizeH="0" baseline="0" noProof="0" dirty="0">
                <a:ln>
                  <a:noFill/>
                </a:ln>
                <a:solidFill>
                  <a:prstClr val="black"/>
                </a:solidFill>
                <a:effectLst/>
                <a:uLnTx/>
                <a:uFillTx/>
                <a:latin typeface="微软雅黑"/>
                <a:ea typeface="+mn-ea"/>
                <a:cs typeface="微软雅黑"/>
              </a:rPr>
              <a:t>GPU</a:t>
            </a:r>
            <a:r>
              <a:rPr kumimoji="0" sz="900" b="1" i="0" u="none" strike="noStrike" kern="1200" cap="none" spc="-15" normalizeH="0" baseline="0" noProof="0" dirty="0">
                <a:ln>
                  <a:noFill/>
                </a:ln>
                <a:solidFill>
                  <a:prstClr val="black"/>
                </a:solidFill>
                <a:effectLst/>
                <a:uLnTx/>
                <a:uFillTx/>
                <a:latin typeface="微软雅黑"/>
                <a:ea typeface="+mn-ea"/>
                <a:cs typeface="微软雅黑"/>
              </a:rPr>
              <a:t> </a:t>
            </a:r>
            <a:r>
              <a:rPr kumimoji="0" sz="900" b="1" i="0" u="none" strike="noStrike" kern="1200" cap="none" spc="0" normalizeH="0" baseline="0" noProof="0" dirty="0">
                <a:ln>
                  <a:noFill/>
                </a:ln>
                <a:solidFill>
                  <a:prstClr val="black"/>
                </a:solidFill>
                <a:effectLst/>
                <a:uLnTx/>
                <a:uFillTx/>
                <a:latin typeface="微软雅黑"/>
                <a:ea typeface="+mn-ea"/>
                <a:cs typeface="微软雅黑"/>
              </a:rPr>
              <a:t>Server Node-</a:t>
            </a:r>
            <a:r>
              <a:rPr kumimoji="0" sz="900" b="1" i="0" u="none" strike="noStrike" kern="1200" cap="none" spc="-50" normalizeH="0" baseline="0" noProof="0" dirty="0">
                <a:ln>
                  <a:noFill/>
                </a:ln>
                <a:solidFill>
                  <a:prstClr val="black"/>
                </a:solidFill>
                <a:effectLst/>
                <a:uLnTx/>
                <a:uFillTx/>
                <a:latin typeface="微软雅黑"/>
                <a:ea typeface="+mn-ea"/>
                <a:cs typeface="微软雅黑"/>
              </a:rPr>
              <a:t>1</a:t>
            </a:r>
            <a:endParaRPr kumimoji="0" sz="9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107" name="object 107"/>
          <p:cNvGrpSpPr/>
          <p:nvPr/>
        </p:nvGrpSpPr>
        <p:grpSpPr>
          <a:xfrm>
            <a:off x="5300408" y="1022603"/>
            <a:ext cx="2705100" cy="792480"/>
            <a:chOff x="5300408" y="1022603"/>
            <a:chExt cx="2705100" cy="792480"/>
          </a:xfrm>
        </p:grpSpPr>
        <p:sp>
          <p:nvSpPr>
            <p:cNvPr id="108" name="object 108"/>
            <p:cNvSpPr/>
            <p:nvPr/>
          </p:nvSpPr>
          <p:spPr>
            <a:xfrm>
              <a:off x="5301996" y="1239011"/>
              <a:ext cx="2701925" cy="574675"/>
            </a:xfrm>
            <a:custGeom>
              <a:avLst/>
              <a:gdLst/>
              <a:ahLst/>
              <a:cxnLst/>
              <a:rect l="l" t="t" r="r" b="b"/>
              <a:pathLst>
                <a:path w="2701925" h="574675">
                  <a:moveTo>
                    <a:pt x="1620265" y="0"/>
                  </a:moveTo>
                  <a:lnTo>
                    <a:pt x="630936" y="574421"/>
                  </a:lnTo>
                </a:path>
                <a:path w="2701925" h="574675">
                  <a:moveTo>
                    <a:pt x="0" y="574421"/>
                  </a:moveTo>
                  <a:lnTo>
                    <a:pt x="2701544" y="0"/>
                  </a:lnTo>
                </a:path>
              </a:pathLst>
            </a:custGeom>
            <a:ln w="3175">
              <a:solidFill>
                <a:srgbClr val="A6A6A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09" name="object 109"/>
            <p:cNvSpPr/>
            <p:nvPr/>
          </p:nvSpPr>
          <p:spPr>
            <a:xfrm>
              <a:off x="6544056" y="1022603"/>
              <a:ext cx="756285" cy="216535"/>
            </a:xfrm>
            <a:custGeom>
              <a:avLst/>
              <a:gdLst/>
              <a:ahLst/>
              <a:cxnLst/>
              <a:rect l="l" t="t" r="r" b="b"/>
              <a:pathLst>
                <a:path w="756284" h="216534">
                  <a:moveTo>
                    <a:pt x="719836" y="0"/>
                  </a:moveTo>
                  <a:lnTo>
                    <a:pt x="36068" y="0"/>
                  </a:lnTo>
                  <a:lnTo>
                    <a:pt x="22020" y="2831"/>
                  </a:lnTo>
                  <a:lnTo>
                    <a:pt x="10556" y="10556"/>
                  </a:lnTo>
                  <a:lnTo>
                    <a:pt x="2831" y="22020"/>
                  </a:lnTo>
                  <a:lnTo>
                    <a:pt x="0" y="36068"/>
                  </a:lnTo>
                  <a:lnTo>
                    <a:pt x="0" y="180340"/>
                  </a:lnTo>
                  <a:lnTo>
                    <a:pt x="2831" y="194387"/>
                  </a:lnTo>
                  <a:lnTo>
                    <a:pt x="10556" y="205851"/>
                  </a:lnTo>
                  <a:lnTo>
                    <a:pt x="22020" y="213576"/>
                  </a:lnTo>
                  <a:lnTo>
                    <a:pt x="36068" y="216408"/>
                  </a:lnTo>
                  <a:lnTo>
                    <a:pt x="719836" y="216408"/>
                  </a:lnTo>
                  <a:lnTo>
                    <a:pt x="733883" y="213576"/>
                  </a:lnTo>
                  <a:lnTo>
                    <a:pt x="745347" y="205851"/>
                  </a:lnTo>
                  <a:lnTo>
                    <a:pt x="753072" y="194387"/>
                  </a:lnTo>
                  <a:lnTo>
                    <a:pt x="755903" y="180340"/>
                  </a:lnTo>
                  <a:lnTo>
                    <a:pt x="755903" y="36068"/>
                  </a:lnTo>
                  <a:lnTo>
                    <a:pt x="753072" y="22020"/>
                  </a:lnTo>
                  <a:lnTo>
                    <a:pt x="745347" y="10556"/>
                  </a:lnTo>
                  <a:lnTo>
                    <a:pt x="733883" y="2831"/>
                  </a:lnTo>
                  <a:lnTo>
                    <a:pt x="719836" y="0"/>
                  </a:lnTo>
                  <a:close/>
                </a:path>
              </a:pathLst>
            </a:custGeom>
            <a:solidFill>
              <a:srgbClr val="2E549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110" name="object 110"/>
          <p:cNvSpPr txBox="1"/>
          <p:nvPr/>
        </p:nvSpPr>
        <p:spPr>
          <a:xfrm>
            <a:off x="6776719" y="1037971"/>
            <a:ext cx="292100" cy="17780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000" b="1" i="0" u="none" strike="noStrike" kern="1200" cap="none" spc="-20" normalizeH="0" baseline="0" noProof="0" dirty="0">
                <a:ln>
                  <a:noFill/>
                </a:ln>
                <a:solidFill>
                  <a:srgbClr val="FFFFFF"/>
                </a:solidFill>
                <a:effectLst/>
                <a:uLnTx/>
                <a:uFillTx/>
                <a:latin typeface="微软雅黑"/>
                <a:ea typeface="+mn-ea"/>
                <a:cs typeface="微软雅黑"/>
              </a:rPr>
              <a:t>Leaf</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111" name="object 111"/>
          <p:cNvSpPr/>
          <p:nvPr/>
        </p:nvSpPr>
        <p:spPr>
          <a:xfrm>
            <a:off x="7626095" y="1022603"/>
            <a:ext cx="756285" cy="216535"/>
          </a:xfrm>
          <a:custGeom>
            <a:avLst/>
            <a:gdLst/>
            <a:ahLst/>
            <a:cxnLst/>
            <a:rect l="l" t="t" r="r" b="b"/>
            <a:pathLst>
              <a:path w="756284" h="216534">
                <a:moveTo>
                  <a:pt x="719835" y="0"/>
                </a:moveTo>
                <a:lnTo>
                  <a:pt x="36068" y="0"/>
                </a:lnTo>
                <a:lnTo>
                  <a:pt x="22020" y="2831"/>
                </a:lnTo>
                <a:lnTo>
                  <a:pt x="10556" y="10556"/>
                </a:lnTo>
                <a:lnTo>
                  <a:pt x="2831" y="22020"/>
                </a:lnTo>
                <a:lnTo>
                  <a:pt x="0" y="36068"/>
                </a:lnTo>
                <a:lnTo>
                  <a:pt x="0" y="180340"/>
                </a:lnTo>
                <a:lnTo>
                  <a:pt x="2831" y="194387"/>
                </a:lnTo>
                <a:lnTo>
                  <a:pt x="10556" y="205851"/>
                </a:lnTo>
                <a:lnTo>
                  <a:pt x="22020" y="213576"/>
                </a:lnTo>
                <a:lnTo>
                  <a:pt x="36068" y="216408"/>
                </a:lnTo>
                <a:lnTo>
                  <a:pt x="719835" y="216408"/>
                </a:lnTo>
                <a:lnTo>
                  <a:pt x="733883" y="213576"/>
                </a:lnTo>
                <a:lnTo>
                  <a:pt x="745347" y="205851"/>
                </a:lnTo>
                <a:lnTo>
                  <a:pt x="753072" y="194387"/>
                </a:lnTo>
                <a:lnTo>
                  <a:pt x="755903" y="180340"/>
                </a:lnTo>
                <a:lnTo>
                  <a:pt x="755903" y="36068"/>
                </a:lnTo>
                <a:lnTo>
                  <a:pt x="753072" y="22020"/>
                </a:lnTo>
                <a:lnTo>
                  <a:pt x="745347" y="10556"/>
                </a:lnTo>
                <a:lnTo>
                  <a:pt x="733883" y="2831"/>
                </a:lnTo>
                <a:lnTo>
                  <a:pt x="719835" y="0"/>
                </a:lnTo>
                <a:close/>
              </a:path>
            </a:pathLst>
          </a:custGeom>
          <a:solidFill>
            <a:srgbClr val="2E549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12" name="object 112"/>
          <p:cNvSpPr txBox="1"/>
          <p:nvPr/>
        </p:nvSpPr>
        <p:spPr>
          <a:xfrm>
            <a:off x="7858125" y="1037971"/>
            <a:ext cx="292100" cy="17780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000" b="1" i="0" u="none" strike="noStrike" kern="1200" cap="none" spc="-20" normalizeH="0" baseline="0" noProof="0" dirty="0">
                <a:ln>
                  <a:noFill/>
                </a:ln>
                <a:solidFill>
                  <a:srgbClr val="FFFFFF"/>
                </a:solidFill>
                <a:effectLst/>
                <a:uLnTx/>
                <a:uFillTx/>
                <a:latin typeface="微软雅黑"/>
                <a:ea typeface="+mn-ea"/>
                <a:cs typeface="微软雅黑"/>
              </a:rPr>
              <a:t>Leaf</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113" name="object 113"/>
          <p:cNvSpPr/>
          <p:nvPr/>
        </p:nvSpPr>
        <p:spPr>
          <a:xfrm>
            <a:off x="5067300" y="1813560"/>
            <a:ext cx="467995" cy="216535"/>
          </a:xfrm>
          <a:custGeom>
            <a:avLst/>
            <a:gdLst/>
            <a:ahLst/>
            <a:cxnLst/>
            <a:rect l="l" t="t" r="r" b="b"/>
            <a:pathLst>
              <a:path w="467995" h="216535">
                <a:moveTo>
                  <a:pt x="431800" y="0"/>
                </a:moveTo>
                <a:lnTo>
                  <a:pt x="36067" y="0"/>
                </a:lnTo>
                <a:lnTo>
                  <a:pt x="22020" y="2831"/>
                </a:lnTo>
                <a:lnTo>
                  <a:pt x="10556" y="10556"/>
                </a:lnTo>
                <a:lnTo>
                  <a:pt x="2831" y="22020"/>
                </a:lnTo>
                <a:lnTo>
                  <a:pt x="0" y="36067"/>
                </a:lnTo>
                <a:lnTo>
                  <a:pt x="0" y="180339"/>
                </a:lnTo>
                <a:lnTo>
                  <a:pt x="2831" y="194387"/>
                </a:lnTo>
                <a:lnTo>
                  <a:pt x="10556" y="205851"/>
                </a:lnTo>
                <a:lnTo>
                  <a:pt x="22020" y="213576"/>
                </a:lnTo>
                <a:lnTo>
                  <a:pt x="36067" y="216407"/>
                </a:lnTo>
                <a:lnTo>
                  <a:pt x="431800" y="216407"/>
                </a:lnTo>
                <a:lnTo>
                  <a:pt x="445847" y="213576"/>
                </a:lnTo>
                <a:lnTo>
                  <a:pt x="457311" y="205851"/>
                </a:lnTo>
                <a:lnTo>
                  <a:pt x="465036" y="194387"/>
                </a:lnTo>
                <a:lnTo>
                  <a:pt x="467867" y="180339"/>
                </a:lnTo>
                <a:lnTo>
                  <a:pt x="467867" y="36067"/>
                </a:lnTo>
                <a:lnTo>
                  <a:pt x="465036" y="22020"/>
                </a:lnTo>
                <a:lnTo>
                  <a:pt x="457311" y="10556"/>
                </a:lnTo>
                <a:lnTo>
                  <a:pt x="445847" y="2831"/>
                </a:lnTo>
                <a:lnTo>
                  <a:pt x="431800" y="0"/>
                </a:lnTo>
                <a:close/>
              </a:path>
            </a:pathLst>
          </a:custGeom>
          <a:solidFill>
            <a:srgbClr val="2E549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14" name="object 114"/>
          <p:cNvSpPr txBox="1"/>
          <p:nvPr/>
        </p:nvSpPr>
        <p:spPr>
          <a:xfrm>
            <a:off x="5164328" y="1828545"/>
            <a:ext cx="276860" cy="17780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000" b="1" i="0" u="none" strike="noStrike" kern="1200" cap="none" spc="-25" normalizeH="0" baseline="0" noProof="0" dirty="0">
                <a:ln>
                  <a:noFill/>
                </a:ln>
                <a:solidFill>
                  <a:srgbClr val="FFFFFF"/>
                </a:solidFill>
                <a:effectLst/>
                <a:uLnTx/>
                <a:uFillTx/>
                <a:latin typeface="微软雅黑"/>
                <a:ea typeface="+mn-ea"/>
                <a:cs typeface="微软雅黑"/>
              </a:rPr>
              <a:t>ToR</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115" name="object 115"/>
          <p:cNvSpPr/>
          <p:nvPr/>
        </p:nvSpPr>
        <p:spPr>
          <a:xfrm>
            <a:off x="5698235" y="1813560"/>
            <a:ext cx="467995" cy="216535"/>
          </a:xfrm>
          <a:custGeom>
            <a:avLst/>
            <a:gdLst/>
            <a:ahLst/>
            <a:cxnLst/>
            <a:rect l="l" t="t" r="r" b="b"/>
            <a:pathLst>
              <a:path w="467995" h="216535">
                <a:moveTo>
                  <a:pt x="431800" y="0"/>
                </a:moveTo>
                <a:lnTo>
                  <a:pt x="36067" y="0"/>
                </a:lnTo>
                <a:lnTo>
                  <a:pt x="22020" y="2831"/>
                </a:lnTo>
                <a:lnTo>
                  <a:pt x="10556" y="10556"/>
                </a:lnTo>
                <a:lnTo>
                  <a:pt x="2831" y="22020"/>
                </a:lnTo>
                <a:lnTo>
                  <a:pt x="0" y="36067"/>
                </a:lnTo>
                <a:lnTo>
                  <a:pt x="0" y="180339"/>
                </a:lnTo>
                <a:lnTo>
                  <a:pt x="2831" y="194387"/>
                </a:lnTo>
                <a:lnTo>
                  <a:pt x="10556" y="205851"/>
                </a:lnTo>
                <a:lnTo>
                  <a:pt x="22020" y="213576"/>
                </a:lnTo>
                <a:lnTo>
                  <a:pt x="36067" y="216407"/>
                </a:lnTo>
                <a:lnTo>
                  <a:pt x="431800" y="216407"/>
                </a:lnTo>
                <a:lnTo>
                  <a:pt x="445847" y="213576"/>
                </a:lnTo>
                <a:lnTo>
                  <a:pt x="457311" y="205851"/>
                </a:lnTo>
                <a:lnTo>
                  <a:pt x="465036" y="194387"/>
                </a:lnTo>
                <a:lnTo>
                  <a:pt x="467867" y="180339"/>
                </a:lnTo>
                <a:lnTo>
                  <a:pt x="467867" y="36067"/>
                </a:lnTo>
                <a:lnTo>
                  <a:pt x="465036" y="22020"/>
                </a:lnTo>
                <a:lnTo>
                  <a:pt x="457311" y="10556"/>
                </a:lnTo>
                <a:lnTo>
                  <a:pt x="445847" y="2831"/>
                </a:lnTo>
                <a:lnTo>
                  <a:pt x="431800" y="0"/>
                </a:lnTo>
                <a:close/>
              </a:path>
            </a:pathLst>
          </a:custGeom>
          <a:solidFill>
            <a:srgbClr val="2E549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16" name="object 116"/>
          <p:cNvSpPr txBox="1"/>
          <p:nvPr/>
        </p:nvSpPr>
        <p:spPr>
          <a:xfrm>
            <a:off x="5795264" y="1828545"/>
            <a:ext cx="276860" cy="17780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000" b="1" i="0" u="none" strike="noStrike" kern="1200" cap="none" spc="-25" normalizeH="0" baseline="0" noProof="0" dirty="0">
                <a:ln>
                  <a:noFill/>
                </a:ln>
                <a:solidFill>
                  <a:srgbClr val="FFFFFF"/>
                </a:solidFill>
                <a:effectLst/>
                <a:uLnTx/>
                <a:uFillTx/>
                <a:latin typeface="微软雅黑"/>
                <a:ea typeface="+mn-ea"/>
                <a:cs typeface="微软雅黑"/>
              </a:rPr>
              <a:t>ToR</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117" name="object 117"/>
          <p:cNvGrpSpPr/>
          <p:nvPr/>
        </p:nvGrpSpPr>
        <p:grpSpPr>
          <a:xfrm>
            <a:off x="3590480" y="1237424"/>
            <a:ext cx="6130925" cy="1790064"/>
            <a:chOff x="3590480" y="1237424"/>
            <a:chExt cx="6130925" cy="1790064"/>
          </a:xfrm>
        </p:grpSpPr>
        <p:sp>
          <p:nvSpPr>
            <p:cNvPr id="118" name="object 118"/>
            <p:cNvSpPr/>
            <p:nvPr/>
          </p:nvSpPr>
          <p:spPr>
            <a:xfrm>
              <a:off x="3592067" y="1239011"/>
              <a:ext cx="6127750" cy="1786889"/>
            </a:xfrm>
            <a:custGeom>
              <a:avLst/>
              <a:gdLst/>
              <a:ahLst/>
              <a:cxnLst/>
              <a:rect l="l" t="t" r="r" b="b"/>
              <a:pathLst>
                <a:path w="6127750" h="1786889">
                  <a:moveTo>
                    <a:pt x="3330321" y="0"/>
                  </a:moveTo>
                  <a:lnTo>
                    <a:pt x="1709928" y="574421"/>
                  </a:lnTo>
                </a:path>
                <a:path w="6127750" h="1786889">
                  <a:moveTo>
                    <a:pt x="4411472" y="0"/>
                  </a:moveTo>
                  <a:lnTo>
                    <a:pt x="2340864" y="574421"/>
                  </a:lnTo>
                </a:path>
                <a:path w="6127750" h="1786889">
                  <a:moveTo>
                    <a:pt x="1710436" y="790955"/>
                  </a:moveTo>
                  <a:lnTo>
                    <a:pt x="0" y="1784603"/>
                  </a:lnTo>
                </a:path>
                <a:path w="6127750" h="1786889">
                  <a:moveTo>
                    <a:pt x="6127242" y="790955"/>
                  </a:moveTo>
                  <a:lnTo>
                    <a:pt x="2284476" y="1786636"/>
                  </a:lnTo>
                </a:path>
              </a:pathLst>
            </a:custGeom>
            <a:ln w="3175">
              <a:solidFill>
                <a:srgbClr val="A6A6A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19" name="object 119"/>
            <p:cNvSpPr/>
            <p:nvPr/>
          </p:nvSpPr>
          <p:spPr>
            <a:xfrm>
              <a:off x="6329172" y="1813559"/>
              <a:ext cx="469900" cy="216535"/>
            </a:xfrm>
            <a:custGeom>
              <a:avLst/>
              <a:gdLst/>
              <a:ahLst/>
              <a:cxnLst/>
              <a:rect l="l" t="t" r="r" b="b"/>
              <a:pathLst>
                <a:path w="469900" h="216535">
                  <a:moveTo>
                    <a:pt x="433324" y="0"/>
                  </a:moveTo>
                  <a:lnTo>
                    <a:pt x="36067" y="0"/>
                  </a:lnTo>
                  <a:lnTo>
                    <a:pt x="22020" y="2831"/>
                  </a:lnTo>
                  <a:lnTo>
                    <a:pt x="10556" y="10556"/>
                  </a:lnTo>
                  <a:lnTo>
                    <a:pt x="2831" y="22020"/>
                  </a:lnTo>
                  <a:lnTo>
                    <a:pt x="0" y="36067"/>
                  </a:lnTo>
                  <a:lnTo>
                    <a:pt x="0" y="180339"/>
                  </a:lnTo>
                  <a:lnTo>
                    <a:pt x="2831" y="194387"/>
                  </a:lnTo>
                  <a:lnTo>
                    <a:pt x="10556" y="205851"/>
                  </a:lnTo>
                  <a:lnTo>
                    <a:pt x="22020" y="213576"/>
                  </a:lnTo>
                  <a:lnTo>
                    <a:pt x="36067" y="216407"/>
                  </a:lnTo>
                  <a:lnTo>
                    <a:pt x="433324" y="216407"/>
                  </a:lnTo>
                  <a:lnTo>
                    <a:pt x="447371" y="213576"/>
                  </a:lnTo>
                  <a:lnTo>
                    <a:pt x="458835" y="205851"/>
                  </a:lnTo>
                  <a:lnTo>
                    <a:pt x="466560" y="194387"/>
                  </a:lnTo>
                  <a:lnTo>
                    <a:pt x="469392" y="180339"/>
                  </a:lnTo>
                  <a:lnTo>
                    <a:pt x="469392" y="36067"/>
                  </a:lnTo>
                  <a:lnTo>
                    <a:pt x="466560" y="22020"/>
                  </a:lnTo>
                  <a:lnTo>
                    <a:pt x="458835" y="10556"/>
                  </a:lnTo>
                  <a:lnTo>
                    <a:pt x="447371" y="2831"/>
                  </a:lnTo>
                  <a:lnTo>
                    <a:pt x="433324" y="0"/>
                  </a:lnTo>
                  <a:close/>
                </a:path>
              </a:pathLst>
            </a:custGeom>
            <a:solidFill>
              <a:srgbClr val="2E549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120" name="object 120"/>
          <p:cNvSpPr txBox="1"/>
          <p:nvPr/>
        </p:nvSpPr>
        <p:spPr>
          <a:xfrm>
            <a:off x="7366761" y="993394"/>
            <a:ext cx="16065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1" i="0" u="none" strike="noStrike" kern="1200" cap="none" spc="0" normalizeH="0" baseline="0" noProof="0" dirty="0">
                <a:ln>
                  <a:noFill/>
                </a:ln>
                <a:solidFill>
                  <a:prstClr val="black"/>
                </a:solidFill>
                <a:effectLst/>
                <a:uLnTx/>
                <a:uFillTx/>
                <a:latin typeface="微软雅黑"/>
                <a:ea typeface="+mn-ea"/>
                <a:cs typeface="微软雅黑"/>
              </a:rPr>
              <a:t>…</a:t>
            </a:r>
            <a:endParaRPr kumimoji="0" sz="11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121" name="object 121"/>
          <p:cNvSpPr txBox="1"/>
          <p:nvPr/>
        </p:nvSpPr>
        <p:spPr>
          <a:xfrm>
            <a:off x="6426453" y="1828545"/>
            <a:ext cx="276860" cy="17780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000" b="1" i="0" u="none" strike="noStrike" kern="1200" cap="none" spc="-25" normalizeH="0" baseline="0" noProof="0" dirty="0">
                <a:ln>
                  <a:noFill/>
                </a:ln>
                <a:solidFill>
                  <a:srgbClr val="FFFFFF"/>
                </a:solidFill>
                <a:effectLst/>
                <a:uLnTx/>
                <a:uFillTx/>
                <a:latin typeface="微软雅黑"/>
                <a:ea typeface="+mn-ea"/>
                <a:cs typeface="微软雅黑"/>
              </a:rPr>
              <a:t>ToR</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122" name="object 122"/>
          <p:cNvSpPr/>
          <p:nvPr/>
        </p:nvSpPr>
        <p:spPr>
          <a:xfrm>
            <a:off x="6960107" y="1813560"/>
            <a:ext cx="469900" cy="216535"/>
          </a:xfrm>
          <a:custGeom>
            <a:avLst/>
            <a:gdLst/>
            <a:ahLst/>
            <a:cxnLst/>
            <a:rect l="l" t="t" r="r" b="b"/>
            <a:pathLst>
              <a:path w="469900" h="216535">
                <a:moveTo>
                  <a:pt x="433324" y="0"/>
                </a:moveTo>
                <a:lnTo>
                  <a:pt x="36068" y="0"/>
                </a:lnTo>
                <a:lnTo>
                  <a:pt x="22020" y="2831"/>
                </a:lnTo>
                <a:lnTo>
                  <a:pt x="10556" y="10556"/>
                </a:lnTo>
                <a:lnTo>
                  <a:pt x="2831" y="22020"/>
                </a:lnTo>
                <a:lnTo>
                  <a:pt x="0" y="36067"/>
                </a:lnTo>
                <a:lnTo>
                  <a:pt x="0" y="180339"/>
                </a:lnTo>
                <a:lnTo>
                  <a:pt x="2831" y="194387"/>
                </a:lnTo>
                <a:lnTo>
                  <a:pt x="10556" y="205851"/>
                </a:lnTo>
                <a:lnTo>
                  <a:pt x="22020" y="213576"/>
                </a:lnTo>
                <a:lnTo>
                  <a:pt x="36068" y="216407"/>
                </a:lnTo>
                <a:lnTo>
                  <a:pt x="433324" y="216407"/>
                </a:lnTo>
                <a:lnTo>
                  <a:pt x="447371" y="213576"/>
                </a:lnTo>
                <a:lnTo>
                  <a:pt x="458835" y="205851"/>
                </a:lnTo>
                <a:lnTo>
                  <a:pt x="466560" y="194387"/>
                </a:lnTo>
                <a:lnTo>
                  <a:pt x="469392" y="180339"/>
                </a:lnTo>
                <a:lnTo>
                  <a:pt x="469392" y="36067"/>
                </a:lnTo>
                <a:lnTo>
                  <a:pt x="466560" y="22020"/>
                </a:lnTo>
                <a:lnTo>
                  <a:pt x="458835" y="10556"/>
                </a:lnTo>
                <a:lnTo>
                  <a:pt x="447371" y="2831"/>
                </a:lnTo>
                <a:lnTo>
                  <a:pt x="433324" y="0"/>
                </a:lnTo>
                <a:close/>
              </a:path>
            </a:pathLst>
          </a:custGeom>
          <a:solidFill>
            <a:srgbClr val="2E549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23" name="object 123"/>
          <p:cNvSpPr txBox="1"/>
          <p:nvPr/>
        </p:nvSpPr>
        <p:spPr>
          <a:xfrm>
            <a:off x="7057390" y="1828545"/>
            <a:ext cx="276860" cy="17780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000" b="1" i="0" u="none" strike="noStrike" kern="1200" cap="none" spc="-25" normalizeH="0" baseline="0" noProof="0" dirty="0">
                <a:ln>
                  <a:noFill/>
                </a:ln>
                <a:solidFill>
                  <a:srgbClr val="FFFFFF"/>
                </a:solidFill>
                <a:effectLst/>
                <a:uLnTx/>
                <a:uFillTx/>
                <a:latin typeface="微软雅黑"/>
                <a:ea typeface="+mn-ea"/>
                <a:cs typeface="微软雅黑"/>
              </a:rPr>
              <a:t>ToR</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124" name="object 124"/>
          <p:cNvSpPr/>
          <p:nvPr/>
        </p:nvSpPr>
        <p:spPr>
          <a:xfrm>
            <a:off x="7592568" y="1813560"/>
            <a:ext cx="467995" cy="216535"/>
          </a:xfrm>
          <a:custGeom>
            <a:avLst/>
            <a:gdLst/>
            <a:ahLst/>
            <a:cxnLst/>
            <a:rect l="l" t="t" r="r" b="b"/>
            <a:pathLst>
              <a:path w="467995" h="216535">
                <a:moveTo>
                  <a:pt x="431800" y="0"/>
                </a:moveTo>
                <a:lnTo>
                  <a:pt x="36067" y="0"/>
                </a:lnTo>
                <a:lnTo>
                  <a:pt x="22020" y="2831"/>
                </a:lnTo>
                <a:lnTo>
                  <a:pt x="10556" y="10556"/>
                </a:lnTo>
                <a:lnTo>
                  <a:pt x="2831" y="22020"/>
                </a:lnTo>
                <a:lnTo>
                  <a:pt x="0" y="36067"/>
                </a:lnTo>
                <a:lnTo>
                  <a:pt x="0" y="180339"/>
                </a:lnTo>
                <a:lnTo>
                  <a:pt x="2831" y="194387"/>
                </a:lnTo>
                <a:lnTo>
                  <a:pt x="10556" y="205851"/>
                </a:lnTo>
                <a:lnTo>
                  <a:pt x="22020" y="213576"/>
                </a:lnTo>
                <a:lnTo>
                  <a:pt x="36067" y="216407"/>
                </a:lnTo>
                <a:lnTo>
                  <a:pt x="431800" y="216407"/>
                </a:lnTo>
                <a:lnTo>
                  <a:pt x="445847" y="213576"/>
                </a:lnTo>
                <a:lnTo>
                  <a:pt x="457311" y="205851"/>
                </a:lnTo>
                <a:lnTo>
                  <a:pt x="465036" y="194387"/>
                </a:lnTo>
                <a:lnTo>
                  <a:pt x="467867" y="180339"/>
                </a:lnTo>
                <a:lnTo>
                  <a:pt x="467867" y="36067"/>
                </a:lnTo>
                <a:lnTo>
                  <a:pt x="465036" y="22020"/>
                </a:lnTo>
                <a:lnTo>
                  <a:pt x="457311" y="10556"/>
                </a:lnTo>
                <a:lnTo>
                  <a:pt x="445847" y="2831"/>
                </a:lnTo>
                <a:lnTo>
                  <a:pt x="431800" y="0"/>
                </a:lnTo>
                <a:close/>
              </a:path>
            </a:pathLst>
          </a:custGeom>
          <a:solidFill>
            <a:srgbClr val="2E549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25" name="object 125"/>
          <p:cNvSpPr txBox="1"/>
          <p:nvPr/>
        </p:nvSpPr>
        <p:spPr>
          <a:xfrm>
            <a:off x="7688326" y="1828545"/>
            <a:ext cx="277495" cy="17780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000" b="1" i="0" u="none" strike="noStrike" kern="1200" cap="none" spc="-25" normalizeH="0" baseline="0" noProof="0" dirty="0">
                <a:ln>
                  <a:noFill/>
                </a:ln>
                <a:solidFill>
                  <a:srgbClr val="FFFFFF"/>
                </a:solidFill>
                <a:effectLst/>
                <a:uLnTx/>
                <a:uFillTx/>
                <a:latin typeface="微软雅黑"/>
                <a:ea typeface="+mn-ea"/>
                <a:cs typeface="微软雅黑"/>
              </a:rPr>
              <a:t>ToR</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126" name="object 126"/>
          <p:cNvSpPr/>
          <p:nvPr/>
        </p:nvSpPr>
        <p:spPr>
          <a:xfrm>
            <a:off x="8223504" y="1813560"/>
            <a:ext cx="467995" cy="216535"/>
          </a:xfrm>
          <a:custGeom>
            <a:avLst/>
            <a:gdLst/>
            <a:ahLst/>
            <a:cxnLst/>
            <a:rect l="l" t="t" r="r" b="b"/>
            <a:pathLst>
              <a:path w="467995" h="216535">
                <a:moveTo>
                  <a:pt x="431800" y="0"/>
                </a:moveTo>
                <a:lnTo>
                  <a:pt x="36068" y="0"/>
                </a:lnTo>
                <a:lnTo>
                  <a:pt x="22020" y="2831"/>
                </a:lnTo>
                <a:lnTo>
                  <a:pt x="10556" y="10556"/>
                </a:lnTo>
                <a:lnTo>
                  <a:pt x="2831" y="22020"/>
                </a:lnTo>
                <a:lnTo>
                  <a:pt x="0" y="36067"/>
                </a:lnTo>
                <a:lnTo>
                  <a:pt x="0" y="180339"/>
                </a:lnTo>
                <a:lnTo>
                  <a:pt x="2831" y="194387"/>
                </a:lnTo>
                <a:lnTo>
                  <a:pt x="10556" y="205851"/>
                </a:lnTo>
                <a:lnTo>
                  <a:pt x="22020" y="213576"/>
                </a:lnTo>
                <a:lnTo>
                  <a:pt x="36068" y="216407"/>
                </a:lnTo>
                <a:lnTo>
                  <a:pt x="431800" y="216407"/>
                </a:lnTo>
                <a:lnTo>
                  <a:pt x="445847" y="213576"/>
                </a:lnTo>
                <a:lnTo>
                  <a:pt x="457311" y="205851"/>
                </a:lnTo>
                <a:lnTo>
                  <a:pt x="465036" y="194387"/>
                </a:lnTo>
                <a:lnTo>
                  <a:pt x="467868" y="180339"/>
                </a:lnTo>
                <a:lnTo>
                  <a:pt x="467868" y="36067"/>
                </a:lnTo>
                <a:lnTo>
                  <a:pt x="465036" y="22020"/>
                </a:lnTo>
                <a:lnTo>
                  <a:pt x="457311" y="10556"/>
                </a:lnTo>
                <a:lnTo>
                  <a:pt x="445847" y="2831"/>
                </a:lnTo>
                <a:lnTo>
                  <a:pt x="431800" y="0"/>
                </a:lnTo>
                <a:close/>
              </a:path>
            </a:pathLst>
          </a:custGeom>
          <a:solidFill>
            <a:srgbClr val="2E549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27" name="object 127"/>
          <p:cNvSpPr txBox="1"/>
          <p:nvPr/>
        </p:nvSpPr>
        <p:spPr>
          <a:xfrm>
            <a:off x="8319643" y="1828545"/>
            <a:ext cx="276860" cy="17780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000" b="1" i="0" u="none" strike="noStrike" kern="1200" cap="none" spc="-25" normalizeH="0" baseline="0" noProof="0" dirty="0">
                <a:ln>
                  <a:noFill/>
                </a:ln>
                <a:solidFill>
                  <a:srgbClr val="FFFFFF"/>
                </a:solidFill>
                <a:effectLst/>
                <a:uLnTx/>
                <a:uFillTx/>
                <a:latin typeface="微软雅黑"/>
                <a:ea typeface="+mn-ea"/>
                <a:cs typeface="微软雅黑"/>
              </a:rPr>
              <a:t>ToR</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128" name="object 128"/>
          <p:cNvSpPr/>
          <p:nvPr/>
        </p:nvSpPr>
        <p:spPr>
          <a:xfrm>
            <a:off x="8854440" y="1813560"/>
            <a:ext cx="467995" cy="216535"/>
          </a:xfrm>
          <a:custGeom>
            <a:avLst/>
            <a:gdLst/>
            <a:ahLst/>
            <a:cxnLst/>
            <a:rect l="l" t="t" r="r" b="b"/>
            <a:pathLst>
              <a:path w="467995" h="216535">
                <a:moveTo>
                  <a:pt x="431800" y="0"/>
                </a:moveTo>
                <a:lnTo>
                  <a:pt x="36067" y="0"/>
                </a:lnTo>
                <a:lnTo>
                  <a:pt x="22020" y="2831"/>
                </a:lnTo>
                <a:lnTo>
                  <a:pt x="10556" y="10556"/>
                </a:lnTo>
                <a:lnTo>
                  <a:pt x="2831" y="22020"/>
                </a:lnTo>
                <a:lnTo>
                  <a:pt x="0" y="36067"/>
                </a:lnTo>
                <a:lnTo>
                  <a:pt x="0" y="180339"/>
                </a:lnTo>
                <a:lnTo>
                  <a:pt x="2831" y="194387"/>
                </a:lnTo>
                <a:lnTo>
                  <a:pt x="10556" y="205851"/>
                </a:lnTo>
                <a:lnTo>
                  <a:pt x="22020" y="213576"/>
                </a:lnTo>
                <a:lnTo>
                  <a:pt x="36067" y="216407"/>
                </a:lnTo>
                <a:lnTo>
                  <a:pt x="431800" y="216407"/>
                </a:lnTo>
                <a:lnTo>
                  <a:pt x="445847" y="213576"/>
                </a:lnTo>
                <a:lnTo>
                  <a:pt x="457311" y="205851"/>
                </a:lnTo>
                <a:lnTo>
                  <a:pt x="465036" y="194387"/>
                </a:lnTo>
                <a:lnTo>
                  <a:pt x="467867" y="180339"/>
                </a:lnTo>
                <a:lnTo>
                  <a:pt x="467867" y="36067"/>
                </a:lnTo>
                <a:lnTo>
                  <a:pt x="465036" y="22020"/>
                </a:lnTo>
                <a:lnTo>
                  <a:pt x="457311" y="10556"/>
                </a:lnTo>
                <a:lnTo>
                  <a:pt x="445847" y="2831"/>
                </a:lnTo>
                <a:lnTo>
                  <a:pt x="431800" y="0"/>
                </a:lnTo>
                <a:close/>
              </a:path>
            </a:pathLst>
          </a:custGeom>
          <a:solidFill>
            <a:srgbClr val="2E549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29" name="object 129"/>
          <p:cNvSpPr txBox="1"/>
          <p:nvPr/>
        </p:nvSpPr>
        <p:spPr>
          <a:xfrm>
            <a:off x="8950579" y="1828545"/>
            <a:ext cx="276860" cy="17780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000" b="1" i="0" u="none" strike="noStrike" kern="1200" cap="none" spc="-25" normalizeH="0" baseline="0" noProof="0" dirty="0">
                <a:ln>
                  <a:noFill/>
                </a:ln>
                <a:solidFill>
                  <a:srgbClr val="FFFFFF"/>
                </a:solidFill>
                <a:effectLst/>
                <a:uLnTx/>
                <a:uFillTx/>
                <a:latin typeface="微软雅黑"/>
                <a:ea typeface="+mn-ea"/>
                <a:cs typeface="微软雅黑"/>
              </a:rPr>
              <a:t>ToR</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130" name="object 130"/>
          <p:cNvSpPr/>
          <p:nvPr/>
        </p:nvSpPr>
        <p:spPr>
          <a:xfrm>
            <a:off x="9485376" y="1813560"/>
            <a:ext cx="467995" cy="216535"/>
          </a:xfrm>
          <a:custGeom>
            <a:avLst/>
            <a:gdLst/>
            <a:ahLst/>
            <a:cxnLst/>
            <a:rect l="l" t="t" r="r" b="b"/>
            <a:pathLst>
              <a:path w="467995" h="216535">
                <a:moveTo>
                  <a:pt x="431800" y="0"/>
                </a:moveTo>
                <a:lnTo>
                  <a:pt x="36068" y="0"/>
                </a:lnTo>
                <a:lnTo>
                  <a:pt x="22020" y="2831"/>
                </a:lnTo>
                <a:lnTo>
                  <a:pt x="10556" y="10556"/>
                </a:lnTo>
                <a:lnTo>
                  <a:pt x="2831" y="22020"/>
                </a:lnTo>
                <a:lnTo>
                  <a:pt x="0" y="36067"/>
                </a:lnTo>
                <a:lnTo>
                  <a:pt x="0" y="180339"/>
                </a:lnTo>
                <a:lnTo>
                  <a:pt x="2831" y="194387"/>
                </a:lnTo>
                <a:lnTo>
                  <a:pt x="10556" y="205851"/>
                </a:lnTo>
                <a:lnTo>
                  <a:pt x="22020" y="213576"/>
                </a:lnTo>
                <a:lnTo>
                  <a:pt x="36068" y="216407"/>
                </a:lnTo>
                <a:lnTo>
                  <a:pt x="431800" y="216407"/>
                </a:lnTo>
                <a:lnTo>
                  <a:pt x="445847" y="213576"/>
                </a:lnTo>
                <a:lnTo>
                  <a:pt x="457311" y="205851"/>
                </a:lnTo>
                <a:lnTo>
                  <a:pt x="465036" y="194387"/>
                </a:lnTo>
                <a:lnTo>
                  <a:pt x="467868" y="180339"/>
                </a:lnTo>
                <a:lnTo>
                  <a:pt x="467868" y="36067"/>
                </a:lnTo>
                <a:lnTo>
                  <a:pt x="465036" y="22020"/>
                </a:lnTo>
                <a:lnTo>
                  <a:pt x="457311" y="10556"/>
                </a:lnTo>
                <a:lnTo>
                  <a:pt x="445847" y="2831"/>
                </a:lnTo>
                <a:lnTo>
                  <a:pt x="431800" y="0"/>
                </a:lnTo>
                <a:close/>
              </a:path>
            </a:pathLst>
          </a:custGeom>
          <a:solidFill>
            <a:srgbClr val="2E549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31" name="object 131"/>
          <p:cNvSpPr txBox="1"/>
          <p:nvPr/>
        </p:nvSpPr>
        <p:spPr>
          <a:xfrm>
            <a:off x="9581768" y="1828545"/>
            <a:ext cx="276860" cy="17780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000" b="1" i="0" u="none" strike="noStrike" kern="1200" cap="none" spc="-25" normalizeH="0" baseline="0" noProof="0" dirty="0">
                <a:ln>
                  <a:noFill/>
                </a:ln>
                <a:solidFill>
                  <a:srgbClr val="FFFFFF"/>
                </a:solidFill>
                <a:effectLst/>
                <a:uLnTx/>
                <a:uFillTx/>
                <a:latin typeface="微软雅黑"/>
                <a:ea typeface="+mn-ea"/>
                <a:cs typeface="微软雅黑"/>
              </a:rPr>
              <a:t>ToR</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132" name="object 132"/>
          <p:cNvGrpSpPr/>
          <p:nvPr/>
        </p:nvGrpSpPr>
        <p:grpSpPr>
          <a:xfrm>
            <a:off x="3916616" y="1237424"/>
            <a:ext cx="7496809" cy="2837815"/>
            <a:chOff x="3916616" y="1237424"/>
            <a:chExt cx="7496809" cy="2837815"/>
          </a:xfrm>
        </p:grpSpPr>
        <p:sp>
          <p:nvSpPr>
            <p:cNvPr id="133" name="object 133"/>
            <p:cNvSpPr/>
            <p:nvPr/>
          </p:nvSpPr>
          <p:spPr>
            <a:xfrm>
              <a:off x="3918203" y="2029967"/>
              <a:ext cx="3276600" cy="993775"/>
            </a:xfrm>
            <a:custGeom>
              <a:avLst/>
              <a:gdLst/>
              <a:ahLst/>
              <a:cxnLst/>
              <a:rect l="l" t="t" r="r" b="b"/>
              <a:pathLst>
                <a:path w="3276600" h="993775">
                  <a:moveTo>
                    <a:pt x="2015109" y="0"/>
                  </a:moveTo>
                  <a:lnTo>
                    <a:pt x="0" y="993648"/>
                  </a:lnTo>
                </a:path>
                <a:path w="3276600" h="993775">
                  <a:moveTo>
                    <a:pt x="2645918" y="0"/>
                  </a:moveTo>
                  <a:lnTo>
                    <a:pt x="326136" y="993648"/>
                  </a:lnTo>
                </a:path>
                <a:path w="3276600" h="993775">
                  <a:moveTo>
                    <a:pt x="3276600" y="0"/>
                  </a:moveTo>
                  <a:lnTo>
                    <a:pt x="652272" y="993648"/>
                  </a:lnTo>
                </a:path>
              </a:pathLst>
            </a:custGeom>
            <a:ln w="3175">
              <a:solidFill>
                <a:srgbClr val="A6A6A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34" name="object 134"/>
            <p:cNvSpPr/>
            <p:nvPr/>
          </p:nvSpPr>
          <p:spPr>
            <a:xfrm>
              <a:off x="4896611" y="2029967"/>
              <a:ext cx="2929255" cy="993775"/>
            </a:xfrm>
            <a:custGeom>
              <a:avLst/>
              <a:gdLst/>
              <a:ahLst/>
              <a:cxnLst/>
              <a:rect l="l" t="t" r="r" b="b"/>
              <a:pathLst>
                <a:path w="2929254" h="993775">
                  <a:moveTo>
                    <a:pt x="2929001" y="0"/>
                  </a:moveTo>
                  <a:lnTo>
                    <a:pt x="0" y="993648"/>
                  </a:lnTo>
                </a:path>
              </a:pathLst>
            </a:custGeom>
            <a:ln w="3175">
              <a:solidFill>
                <a:srgbClr val="FF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35" name="object 135"/>
            <p:cNvSpPr/>
            <p:nvPr/>
          </p:nvSpPr>
          <p:spPr>
            <a:xfrm>
              <a:off x="5222747" y="1239011"/>
              <a:ext cx="6188710" cy="1786889"/>
            </a:xfrm>
            <a:custGeom>
              <a:avLst/>
              <a:gdLst/>
              <a:ahLst/>
              <a:cxnLst/>
              <a:rect l="l" t="t" r="r" b="b"/>
              <a:pathLst>
                <a:path w="6188709" h="1786889">
                  <a:moveTo>
                    <a:pt x="3233547" y="790955"/>
                  </a:moveTo>
                  <a:lnTo>
                    <a:pt x="0" y="1784603"/>
                  </a:lnTo>
                </a:path>
                <a:path w="6188709" h="1786889">
                  <a:moveTo>
                    <a:pt x="3865626" y="790955"/>
                  </a:moveTo>
                  <a:lnTo>
                    <a:pt x="345948" y="1784603"/>
                  </a:lnTo>
                </a:path>
                <a:path w="6188709" h="1786889">
                  <a:moveTo>
                    <a:pt x="79248" y="790955"/>
                  </a:moveTo>
                  <a:lnTo>
                    <a:pt x="3904360" y="1784603"/>
                  </a:lnTo>
                </a:path>
                <a:path w="6188709" h="1786889">
                  <a:moveTo>
                    <a:pt x="710184" y="790955"/>
                  </a:moveTo>
                  <a:lnTo>
                    <a:pt x="4230624" y="1784603"/>
                  </a:lnTo>
                </a:path>
                <a:path w="6188709" h="1786889">
                  <a:moveTo>
                    <a:pt x="1341120" y="790955"/>
                  </a:moveTo>
                  <a:lnTo>
                    <a:pt x="4557013" y="1784603"/>
                  </a:lnTo>
                </a:path>
                <a:path w="6188709" h="1786889">
                  <a:moveTo>
                    <a:pt x="1972055" y="790955"/>
                  </a:moveTo>
                  <a:lnTo>
                    <a:pt x="4883277" y="1784603"/>
                  </a:lnTo>
                </a:path>
                <a:path w="6188709" h="1786889">
                  <a:moveTo>
                    <a:pt x="2602992" y="790955"/>
                  </a:moveTo>
                  <a:lnTo>
                    <a:pt x="5209667" y="1784603"/>
                  </a:lnTo>
                </a:path>
                <a:path w="6188709" h="1786889">
                  <a:moveTo>
                    <a:pt x="3233928" y="790955"/>
                  </a:moveTo>
                  <a:lnTo>
                    <a:pt x="5535930" y="1784603"/>
                  </a:lnTo>
                </a:path>
                <a:path w="6188709" h="1786889">
                  <a:moveTo>
                    <a:pt x="3864863" y="790955"/>
                  </a:moveTo>
                  <a:lnTo>
                    <a:pt x="5880861" y="1784603"/>
                  </a:lnTo>
                </a:path>
                <a:path w="6188709" h="1786889">
                  <a:moveTo>
                    <a:pt x="4495800" y="790955"/>
                  </a:moveTo>
                  <a:lnTo>
                    <a:pt x="6188583" y="1786636"/>
                  </a:lnTo>
                </a:path>
                <a:path w="6188709" h="1786889">
                  <a:moveTo>
                    <a:pt x="1699513" y="0"/>
                  </a:moveTo>
                  <a:lnTo>
                    <a:pt x="1341120" y="574421"/>
                  </a:lnTo>
                </a:path>
                <a:path w="6188709" h="1786889">
                  <a:moveTo>
                    <a:pt x="1699259" y="0"/>
                  </a:moveTo>
                  <a:lnTo>
                    <a:pt x="1971802" y="574421"/>
                  </a:lnTo>
                </a:path>
                <a:path w="6188709" h="1786889">
                  <a:moveTo>
                    <a:pt x="1699259" y="0"/>
                  </a:moveTo>
                  <a:lnTo>
                    <a:pt x="2602865" y="574421"/>
                  </a:lnTo>
                </a:path>
                <a:path w="6188709" h="1786889">
                  <a:moveTo>
                    <a:pt x="1699259" y="0"/>
                  </a:moveTo>
                  <a:lnTo>
                    <a:pt x="3233801" y="574421"/>
                  </a:lnTo>
                </a:path>
                <a:path w="6188709" h="1786889">
                  <a:moveTo>
                    <a:pt x="1699259" y="0"/>
                  </a:moveTo>
                  <a:lnTo>
                    <a:pt x="3864863" y="574421"/>
                  </a:lnTo>
                </a:path>
                <a:path w="6188709" h="1786889">
                  <a:moveTo>
                    <a:pt x="1699259" y="0"/>
                  </a:moveTo>
                  <a:lnTo>
                    <a:pt x="4495800" y="574421"/>
                  </a:lnTo>
                </a:path>
                <a:path w="6188709" h="1786889">
                  <a:moveTo>
                    <a:pt x="2780665" y="0"/>
                  </a:moveTo>
                  <a:lnTo>
                    <a:pt x="1341120" y="574421"/>
                  </a:lnTo>
                </a:path>
                <a:path w="6188709" h="1786889">
                  <a:moveTo>
                    <a:pt x="2780665" y="0"/>
                  </a:moveTo>
                  <a:lnTo>
                    <a:pt x="1972055" y="574421"/>
                  </a:lnTo>
                </a:path>
                <a:path w="6188709" h="1786889">
                  <a:moveTo>
                    <a:pt x="2780537" y="0"/>
                  </a:moveTo>
                  <a:lnTo>
                    <a:pt x="2602992" y="574421"/>
                  </a:lnTo>
                </a:path>
                <a:path w="6188709" h="1786889">
                  <a:moveTo>
                    <a:pt x="2781300" y="0"/>
                  </a:moveTo>
                  <a:lnTo>
                    <a:pt x="3234690" y="574421"/>
                  </a:lnTo>
                </a:path>
                <a:path w="6188709" h="1786889">
                  <a:moveTo>
                    <a:pt x="2781300" y="0"/>
                  </a:moveTo>
                  <a:lnTo>
                    <a:pt x="3865626" y="574421"/>
                  </a:lnTo>
                </a:path>
                <a:path w="6188709" h="1786889">
                  <a:moveTo>
                    <a:pt x="2781300" y="0"/>
                  </a:moveTo>
                  <a:lnTo>
                    <a:pt x="4496688" y="574421"/>
                  </a:lnTo>
                </a:path>
              </a:pathLst>
            </a:custGeom>
            <a:ln w="3175">
              <a:solidFill>
                <a:srgbClr val="A6A6A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36" name="object 136"/>
            <p:cNvSpPr/>
            <p:nvPr/>
          </p:nvSpPr>
          <p:spPr>
            <a:xfrm>
              <a:off x="6161531" y="3870960"/>
              <a:ext cx="467995" cy="204470"/>
            </a:xfrm>
            <a:custGeom>
              <a:avLst/>
              <a:gdLst/>
              <a:ahLst/>
              <a:cxnLst/>
              <a:rect l="l" t="t" r="r" b="b"/>
              <a:pathLst>
                <a:path w="467995" h="204470">
                  <a:moveTo>
                    <a:pt x="102107" y="0"/>
                  </a:moveTo>
                  <a:lnTo>
                    <a:pt x="0" y="102107"/>
                  </a:lnTo>
                  <a:lnTo>
                    <a:pt x="102107" y="204215"/>
                  </a:lnTo>
                  <a:lnTo>
                    <a:pt x="102107" y="136270"/>
                  </a:lnTo>
                  <a:lnTo>
                    <a:pt x="467867" y="136270"/>
                  </a:lnTo>
                  <a:lnTo>
                    <a:pt x="467867" y="67944"/>
                  </a:lnTo>
                  <a:lnTo>
                    <a:pt x="102107" y="67944"/>
                  </a:lnTo>
                  <a:lnTo>
                    <a:pt x="102107" y="0"/>
                  </a:lnTo>
                  <a:close/>
                </a:path>
              </a:pathLst>
            </a:custGeom>
            <a:solidFill>
              <a:srgbClr val="B3D78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37" name="object 137"/>
            <p:cNvSpPr/>
            <p:nvPr/>
          </p:nvSpPr>
          <p:spPr>
            <a:xfrm>
              <a:off x="8362188" y="3870960"/>
              <a:ext cx="504825" cy="204470"/>
            </a:xfrm>
            <a:custGeom>
              <a:avLst/>
              <a:gdLst/>
              <a:ahLst/>
              <a:cxnLst/>
              <a:rect l="l" t="t" r="r" b="b"/>
              <a:pathLst>
                <a:path w="504825" h="204470">
                  <a:moveTo>
                    <a:pt x="402335" y="0"/>
                  </a:moveTo>
                  <a:lnTo>
                    <a:pt x="402335" y="67944"/>
                  </a:lnTo>
                  <a:lnTo>
                    <a:pt x="0" y="67944"/>
                  </a:lnTo>
                  <a:lnTo>
                    <a:pt x="0" y="136270"/>
                  </a:lnTo>
                  <a:lnTo>
                    <a:pt x="402335" y="136270"/>
                  </a:lnTo>
                  <a:lnTo>
                    <a:pt x="402335" y="204215"/>
                  </a:lnTo>
                  <a:lnTo>
                    <a:pt x="504443" y="102107"/>
                  </a:lnTo>
                  <a:lnTo>
                    <a:pt x="402335" y="0"/>
                  </a:lnTo>
                  <a:close/>
                </a:path>
              </a:pathLst>
            </a:custGeom>
            <a:solidFill>
              <a:srgbClr val="BCDAFB"/>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138" name="object 138"/>
          <p:cNvSpPr txBox="1"/>
          <p:nvPr/>
        </p:nvSpPr>
        <p:spPr>
          <a:xfrm>
            <a:off x="9695180" y="4864100"/>
            <a:ext cx="1146175" cy="1625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900" b="1" i="0" u="none" strike="noStrike" kern="1200" cap="none" spc="0" normalizeH="0" baseline="0" noProof="0" dirty="0">
                <a:ln>
                  <a:noFill/>
                </a:ln>
                <a:solidFill>
                  <a:prstClr val="black"/>
                </a:solidFill>
                <a:effectLst/>
                <a:uLnTx/>
                <a:uFillTx/>
                <a:latin typeface="微软雅黑"/>
                <a:ea typeface="+mn-ea"/>
                <a:cs typeface="微软雅黑"/>
              </a:rPr>
              <a:t>GPU</a:t>
            </a:r>
            <a:r>
              <a:rPr kumimoji="0" sz="900" b="1" i="0" u="none" strike="noStrike" kern="1200" cap="none" spc="-15" normalizeH="0" baseline="0" noProof="0" dirty="0">
                <a:ln>
                  <a:noFill/>
                </a:ln>
                <a:solidFill>
                  <a:prstClr val="black"/>
                </a:solidFill>
                <a:effectLst/>
                <a:uLnTx/>
                <a:uFillTx/>
                <a:latin typeface="微软雅黑"/>
                <a:ea typeface="+mn-ea"/>
                <a:cs typeface="微软雅黑"/>
              </a:rPr>
              <a:t> </a:t>
            </a:r>
            <a:r>
              <a:rPr kumimoji="0" sz="900" b="1" i="0" u="none" strike="noStrike" kern="1200" cap="none" spc="0" normalizeH="0" baseline="0" noProof="0" dirty="0">
                <a:ln>
                  <a:noFill/>
                </a:ln>
                <a:solidFill>
                  <a:prstClr val="black"/>
                </a:solidFill>
                <a:effectLst/>
                <a:uLnTx/>
                <a:uFillTx/>
                <a:latin typeface="微软雅黑"/>
                <a:ea typeface="+mn-ea"/>
                <a:cs typeface="微软雅黑"/>
              </a:rPr>
              <a:t>Server Node-</a:t>
            </a:r>
            <a:r>
              <a:rPr kumimoji="0" sz="900" b="1" i="0" u="none" strike="noStrike" kern="1200" cap="none" spc="-50" normalizeH="0" baseline="0" noProof="0" dirty="0">
                <a:ln>
                  <a:noFill/>
                </a:ln>
                <a:solidFill>
                  <a:prstClr val="black"/>
                </a:solidFill>
                <a:effectLst/>
                <a:uLnTx/>
                <a:uFillTx/>
                <a:latin typeface="微软雅黑"/>
                <a:ea typeface="+mn-ea"/>
                <a:cs typeface="微软雅黑"/>
              </a:rPr>
              <a:t>2</a:t>
            </a:r>
            <a:endParaRPr kumimoji="0" sz="9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139" name="object 139"/>
          <p:cNvSpPr/>
          <p:nvPr/>
        </p:nvSpPr>
        <p:spPr>
          <a:xfrm>
            <a:off x="3960876" y="4515611"/>
            <a:ext cx="466725" cy="958850"/>
          </a:xfrm>
          <a:custGeom>
            <a:avLst/>
            <a:gdLst/>
            <a:ahLst/>
            <a:cxnLst/>
            <a:rect l="l" t="t" r="r" b="b"/>
            <a:pathLst>
              <a:path w="466725" h="958850">
                <a:moveTo>
                  <a:pt x="93979" y="0"/>
                </a:moveTo>
                <a:lnTo>
                  <a:pt x="0" y="144525"/>
                </a:lnTo>
                <a:lnTo>
                  <a:pt x="61722" y="144525"/>
                </a:lnTo>
                <a:lnTo>
                  <a:pt x="61722" y="754507"/>
                </a:lnTo>
                <a:lnTo>
                  <a:pt x="67115" y="801321"/>
                </a:lnTo>
                <a:lnTo>
                  <a:pt x="82477" y="844286"/>
                </a:lnTo>
                <a:lnTo>
                  <a:pt x="106578" y="882179"/>
                </a:lnTo>
                <a:lnTo>
                  <a:pt x="138191" y="913779"/>
                </a:lnTo>
                <a:lnTo>
                  <a:pt x="176086" y="937862"/>
                </a:lnTo>
                <a:lnTo>
                  <a:pt x="219036" y="953209"/>
                </a:lnTo>
                <a:lnTo>
                  <a:pt x="265811" y="958596"/>
                </a:lnTo>
                <a:lnTo>
                  <a:pt x="466344" y="958596"/>
                </a:lnTo>
                <a:lnTo>
                  <a:pt x="466344" y="894207"/>
                </a:lnTo>
                <a:lnTo>
                  <a:pt x="265811" y="894207"/>
                </a:lnTo>
                <a:lnTo>
                  <a:pt x="221631" y="887090"/>
                </a:lnTo>
                <a:lnTo>
                  <a:pt x="183279" y="867270"/>
                </a:lnTo>
                <a:lnTo>
                  <a:pt x="153047" y="837038"/>
                </a:lnTo>
                <a:lnTo>
                  <a:pt x="133227" y="798686"/>
                </a:lnTo>
                <a:lnTo>
                  <a:pt x="126111" y="754507"/>
                </a:lnTo>
                <a:lnTo>
                  <a:pt x="126111" y="144525"/>
                </a:lnTo>
                <a:lnTo>
                  <a:pt x="187833" y="144525"/>
                </a:lnTo>
                <a:lnTo>
                  <a:pt x="93979" y="0"/>
                </a:lnTo>
                <a:close/>
              </a:path>
            </a:pathLst>
          </a:custGeom>
          <a:solidFill>
            <a:srgbClr val="DC9EB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40" name="object 140"/>
          <p:cNvSpPr txBox="1"/>
          <p:nvPr/>
        </p:nvSpPr>
        <p:spPr>
          <a:xfrm>
            <a:off x="7059294" y="2873502"/>
            <a:ext cx="1282700" cy="299720"/>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900" b="1" i="0" u="none" strike="noStrike" kern="1200" cap="none" spc="-5" normalizeH="0" baseline="0" noProof="0" dirty="0">
                <a:ln>
                  <a:noFill/>
                </a:ln>
                <a:solidFill>
                  <a:prstClr val="black"/>
                </a:solidFill>
                <a:effectLst/>
                <a:uLnTx/>
                <a:uFillTx/>
                <a:latin typeface="微软雅黑"/>
                <a:ea typeface="+mn-ea"/>
                <a:cs typeface="微软雅黑"/>
              </a:rPr>
              <a:t>①节点间，流水线并行</a:t>
            </a:r>
            <a:r>
              <a:rPr kumimoji="0" sz="900" b="1" i="0" u="none" strike="noStrike" kern="1200" cap="none" spc="0" normalizeH="0" baseline="0" noProof="0" dirty="0">
                <a:ln>
                  <a:noFill/>
                </a:ln>
                <a:solidFill>
                  <a:prstClr val="black"/>
                </a:solidFill>
                <a:effectLst/>
                <a:uLnTx/>
                <a:uFillTx/>
                <a:latin typeface="微软雅黑"/>
                <a:ea typeface="+mn-ea"/>
                <a:cs typeface="微软雅黑"/>
              </a:rPr>
              <a:t> </a:t>
            </a:r>
            <a:r>
              <a:rPr kumimoji="0" sz="900" b="1" i="0" u="none" strike="noStrike" kern="1200" cap="none" spc="-5" normalizeH="0" baseline="0" noProof="0" dirty="0">
                <a:ln>
                  <a:noFill/>
                </a:ln>
                <a:solidFill>
                  <a:prstClr val="black"/>
                </a:solidFill>
                <a:effectLst/>
                <a:uLnTx/>
                <a:uFillTx/>
                <a:latin typeface="微软雅黑"/>
                <a:ea typeface="+mn-ea"/>
                <a:cs typeface="微软雅黑"/>
              </a:rPr>
              <a:t>数据流量经外部网络互通</a:t>
            </a:r>
            <a:endParaRPr kumimoji="0" sz="9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141" name="object 141"/>
          <p:cNvGrpSpPr/>
          <p:nvPr/>
        </p:nvGrpSpPr>
        <p:grpSpPr>
          <a:xfrm>
            <a:off x="2892551" y="1925320"/>
            <a:ext cx="8563610" cy="4384040"/>
            <a:chOff x="2892551" y="1925320"/>
            <a:chExt cx="8563610" cy="4384040"/>
          </a:xfrm>
        </p:grpSpPr>
        <p:pic>
          <p:nvPicPr>
            <p:cNvPr id="142" name="object 142"/>
            <p:cNvPicPr/>
            <p:nvPr/>
          </p:nvPicPr>
          <p:blipFill>
            <a:blip r:embed="rId4" cstate="print"/>
            <a:stretch>
              <a:fillRect/>
            </a:stretch>
          </p:blipFill>
          <p:spPr>
            <a:xfrm>
              <a:off x="3595750" y="1925320"/>
              <a:ext cx="7859903" cy="1066927"/>
            </a:xfrm>
            <a:prstGeom prst="rect">
              <a:avLst/>
            </a:prstGeom>
          </p:spPr>
        </p:pic>
        <p:sp>
          <p:nvSpPr>
            <p:cNvPr id="143" name="object 143"/>
            <p:cNvSpPr/>
            <p:nvPr/>
          </p:nvSpPr>
          <p:spPr>
            <a:xfrm>
              <a:off x="5108448" y="4489704"/>
              <a:ext cx="5911850" cy="1670685"/>
            </a:xfrm>
            <a:custGeom>
              <a:avLst/>
              <a:gdLst/>
              <a:ahLst/>
              <a:cxnLst/>
              <a:rect l="l" t="t" r="r" b="b"/>
              <a:pathLst>
                <a:path w="5911850" h="1670685">
                  <a:moveTo>
                    <a:pt x="414528" y="136525"/>
                  </a:moveTo>
                  <a:lnTo>
                    <a:pt x="325374" y="0"/>
                  </a:lnTo>
                  <a:lnTo>
                    <a:pt x="236093" y="136525"/>
                  </a:lnTo>
                  <a:lnTo>
                    <a:pt x="292100" y="136525"/>
                  </a:lnTo>
                  <a:lnTo>
                    <a:pt x="292100" y="1488948"/>
                  </a:lnTo>
                  <a:lnTo>
                    <a:pt x="283070" y="1533690"/>
                  </a:lnTo>
                  <a:lnTo>
                    <a:pt x="258445" y="1570228"/>
                  </a:lnTo>
                  <a:lnTo>
                    <a:pt x="221907" y="1594853"/>
                  </a:lnTo>
                  <a:lnTo>
                    <a:pt x="177165" y="1603883"/>
                  </a:lnTo>
                  <a:lnTo>
                    <a:pt x="0" y="1603883"/>
                  </a:lnTo>
                  <a:lnTo>
                    <a:pt x="0" y="1670304"/>
                  </a:lnTo>
                  <a:lnTo>
                    <a:pt x="177165" y="1670304"/>
                  </a:lnTo>
                  <a:lnTo>
                    <a:pt x="225386" y="1663827"/>
                  </a:lnTo>
                  <a:lnTo>
                    <a:pt x="268706" y="1645551"/>
                  </a:lnTo>
                  <a:lnTo>
                    <a:pt x="305409" y="1617192"/>
                  </a:lnTo>
                  <a:lnTo>
                    <a:pt x="333768" y="1580489"/>
                  </a:lnTo>
                  <a:lnTo>
                    <a:pt x="352044" y="1537169"/>
                  </a:lnTo>
                  <a:lnTo>
                    <a:pt x="358521" y="1488948"/>
                  </a:lnTo>
                  <a:lnTo>
                    <a:pt x="358521" y="136525"/>
                  </a:lnTo>
                  <a:lnTo>
                    <a:pt x="414528" y="136525"/>
                  </a:lnTo>
                  <a:close/>
                </a:path>
                <a:path w="5911850" h="1670685">
                  <a:moveTo>
                    <a:pt x="5911596" y="137795"/>
                  </a:moveTo>
                  <a:lnTo>
                    <a:pt x="5831586" y="15240"/>
                  </a:lnTo>
                  <a:lnTo>
                    <a:pt x="5751576" y="137795"/>
                  </a:lnTo>
                  <a:lnTo>
                    <a:pt x="5801741" y="137795"/>
                  </a:lnTo>
                  <a:lnTo>
                    <a:pt x="5801741" y="1507617"/>
                  </a:lnTo>
                  <a:lnTo>
                    <a:pt x="5793638" y="1547761"/>
                  </a:lnTo>
                  <a:lnTo>
                    <a:pt x="5771553" y="1580527"/>
                  </a:lnTo>
                  <a:lnTo>
                    <a:pt x="5738774" y="1602625"/>
                  </a:lnTo>
                  <a:lnTo>
                    <a:pt x="5698617" y="1610728"/>
                  </a:lnTo>
                  <a:lnTo>
                    <a:pt x="5539740" y="1610728"/>
                  </a:lnTo>
                  <a:lnTo>
                    <a:pt x="5539740" y="1670304"/>
                  </a:lnTo>
                  <a:lnTo>
                    <a:pt x="5698617" y="1670304"/>
                  </a:lnTo>
                  <a:lnTo>
                    <a:pt x="5741886" y="1664500"/>
                  </a:lnTo>
                  <a:lnTo>
                    <a:pt x="5780748" y="1648104"/>
                  </a:lnTo>
                  <a:lnTo>
                    <a:pt x="5813679" y="1622666"/>
                  </a:lnTo>
                  <a:lnTo>
                    <a:pt x="5839104" y="1589735"/>
                  </a:lnTo>
                  <a:lnTo>
                    <a:pt x="5855487" y="1550873"/>
                  </a:lnTo>
                  <a:lnTo>
                    <a:pt x="5861304" y="1507617"/>
                  </a:lnTo>
                  <a:lnTo>
                    <a:pt x="5861304" y="137795"/>
                  </a:lnTo>
                  <a:lnTo>
                    <a:pt x="5911596" y="137795"/>
                  </a:lnTo>
                  <a:close/>
                </a:path>
              </a:pathLst>
            </a:custGeom>
            <a:solidFill>
              <a:srgbClr val="EBEB6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44" name="object 144"/>
            <p:cNvSpPr/>
            <p:nvPr/>
          </p:nvSpPr>
          <p:spPr>
            <a:xfrm>
              <a:off x="9534144" y="4495800"/>
              <a:ext cx="429895" cy="920750"/>
            </a:xfrm>
            <a:custGeom>
              <a:avLst/>
              <a:gdLst/>
              <a:ahLst/>
              <a:cxnLst/>
              <a:rect l="l" t="t" r="r" b="b"/>
              <a:pathLst>
                <a:path w="429895" h="920750">
                  <a:moveTo>
                    <a:pt x="86613" y="0"/>
                  </a:moveTo>
                  <a:lnTo>
                    <a:pt x="0" y="133223"/>
                  </a:lnTo>
                  <a:lnTo>
                    <a:pt x="56896" y="133223"/>
                  </a:lnTo>
                  <a:lnTo>
                    <a:pt x="56896" y="732536"/>
                  </a:lnTo>
                  <a:lnTo>
                    <a:pt x="63614" y="782486"/>
                  </a:lnTo>
                  <a:lnTo>
                    <a:pt x="82573" y="827381"/>
                  </a:lnTo>
                  <a:lnTo>
                    <a:pt x="111982" y="865425"/>
                  </a:lnTo>
                  <a:lnTo>
                    <a:pt x="150048" y="894823"/>
                  </a:lnTo>
                  <a:lnTo>
                    <a:pt x="194979" y="913778"/>
                  </a:lnTo>
                  <a:lnTo>
                    <a:pt x="244982" y="920496"/>
                  </a:lnTo>
                  <a:lnTo>
                    <a:pt x="429767" y="920496"/>
                  </a:lnTo>
                  <a:lnTo>
                    <a:pt x="429767" y="861187"/>
                  </a:lnTo>
                  <a:lnTo>
                    <a:pt x="244982" y="861187"/>
                  </a:lnTo>
                  <a:lnTo>
                    <a:pt x="194857" y="851068"/>
                  </a:lnTo>
                  <a:lnTo>
                    <a:pt x="153924" y="823483"/>
                  </a:lnTo>
                  <a:lnTo>
                    <a:pt x="126325" y="782587"/>
                  </a:lnTo>
                  <a:lnTo>
                    <a:pt x="116204" y="732536"/>
                  </a:lnTo>
                  <a:lnTo>
                    <a:pt x="116204" y="133223"/>
                  </a:lnTo>
                  <a:lnTo>
                    <a:pt x="173100" y="133223"/>
                  </a:lnTo>
                  <a:lnTo>
                    <a:pt x="86613" y="0"/>
                  </a:lnTo>
                  <a:close/>
                </a:path>
              </a:pathLst>
            </a:custGeom>
            <a:solidFill>
              <a:srgbClr val="DC9EB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145" name="object 145"/>
            <p:cNvPicPr/>
            <p:nvPr/>
          </p:nvPicPr>
          <p:blipFill>
            <a:blip r:embed="rId5" cstate="print"/>
            <a:stretch>
              <a:fillRect/>
            </a:stretch>
          </p:blipFill>
          <p:spPr>
            <a:xfrm>
              <a:off x="6649211" y="3549396"/>
              <a:ext cx="685800" cy="891539"/>
            </a:xfrm>
            <a:prstGeom prst="rect">
              <a:avLst/>
            </a:prstGeom>
          </p:spPr>
        </p:pic>
        <p:pic>
          <p:nvPicPr>
            <p:cNvPr id="146" name="object 146"/>
            <p:cNvPicPr/>
            <p:nvPr/>
          </p:nvPicPr>
          <p:blipFill>
            <a:blip r:embed="rId6" cstate="print"/>
            <a:stretch>
              <a:fillRect/>
            </a:stretch>
          </p:blipFill>
          <p:spPr>
            <a:xfrm>
              <a:off x="7638287" y="3549396"/>
              <a:ext cx="684276" cy="886967"/>
            </a:xfrm>
            <a:prstGeom prst="rect">
              <a:avLst/>
            </a:prstGeom>
          </p:spPr>
        </p:pic>
        <p:pic>
          <p:nvPicPr>
            <p:cNvPr id="147" name="object 147"/>
            <p:cNvPicPr/>
            <p:nvPr/>
          </p:nvPicPr>
          <p:blipFill>
            <a:blip r:embed="rId7" cstate="print"/>
            <a:stretch>
              <a:fillRect/>
            </a:stretch>
          </p:blipFill>
          <p:spPr>
            <a:xfrm>
              <a:off x="4443983" y="5196840"/>
              <a:ext cx="653796" cy="426720"/>
            </a:xfrm>
            <a:prstGeom prst="rect">
              <a:avLst/>
            </a:prstGeom>
          </p:spPr>
        </p:pic>
        <p:pic>
          <p:nvPicPr>
            <p:cNvPr id="148" name="object 148"/>
            <p:cNvPicPr/>
            <p:nvPr/>
          </p:nvPicPr>
          <p:blipFill>
            <a:blip r:embed="rId8" cstate="print"/>
            <a:stretch>
              <a:fillRect/>
            </a:stretch>
          </p:blipFill>
          <p:spPr>
            <a:xfrm>
              <a:off x="4443983" y="5884164"/>
              <a:ext cx="653796" cy="425196"/>
            </a:xfrm>
            <a:prstGeom prst="rect">
              <a:avLst/>
            </a:prstGeom>
          </p:spPr>
        </p:pic>
        <p:pic>
          <p:nvPicPr>
            <p:cNvPr id="149" name="object 149"/>
            <p:cNvPicPr/>
            <p:nvPr/>
          </p:nvPicPr>
          <p:blipFill>
            <a:blip r:embed="rId9" cstate="print"/>
            <a:stretch>
              <a:fillRect/>
            </a:stretch>
          </p:blipFill>
          <p:spPr>
            <a:xfrm>
              <a:off x="9970008" y="5192267"/>
              <a:ext cx="665988" cy="435863"/>
            </a:xfrm>
            <a:prstGeom prst="rect">
              <a:avLst/>
            </a:prstGeom>
          </p:spPr>
        </p:pic>
        <p:pic>
          <p:nvPicPr>
            <p:cNvPr id="150" name="object 150"/>
            <p:cNvPicPr/>
            <p:nvPr/>
          </p:nvPicPr>
          <p:blipFill>
            <a:blip r:embed="rId10" cstate="print"/>
            <a:stretch>
              <a:fillRect/>
            </a:stretch>
          </p:blipFill>
          <p:spPr>
            <a:xfrm>
              <a:off x="9973056" y="5881116"/>
              <a:ext cx="659892" cy="425195"/>
            </a:xfrm>
            <a:prstGeom prst="rect">
              <a:avLst/>
            </a:prstGeom>
          </p:spPr>
        </p:pic>
        <p:pic>
          <p:nvPicPr>
            <p:cNvPr id="151" name="object 151"/>
            <p:cNvPicPr/>
            <p:nvPr/>
          </p:nvPicPr>
          <p:blipFill>
            <a:blip r:embed="rId2" cstate="print"/>
            <a:stretch>
              <a:fillRect/>
            </a:stretch>
          </p:blipFill>
          <p:spPr>
            <a:xfrm>
              <a:off x="9412223" y="4439412"/>
              <a:ext cx="76200" cy="179958"/>
            </a:xfrm>
            <a:prstGeom prst="rect">
              <a:avLst/>
            </a:prstGeom>
          </p:spPr>
        </p:pic>
        <p:pic>
          <p:nvPicPr>
            <p:cNvPr id="152" name="object 152"/>
            <p:cNvPicPr/>
            <p:nvPr/>
          </p:nvPicPr>
          <p:blipFill>
            <a:blip r:embed="rId2" cstate="print"/>
            <a:stretch>
              <a:fillRect/>
            </a:stretch>
          </p:blipFill>
          <p:spPr>
            <a:xfrm>
              <a:off x="9086087" y="4439412"/>
              <a:ext cx="76200" cy="179958"/>
            </a:xfrm>
            <a:prstGeom prst="rect">
              <a:avLst/>
            </a:prstGeom>
          </p:spPr>
        </p:pic>
        <p:pic>
          <p:nvPicPr>
            <p:cNvPr id="153" name="object 153"/>
            <p:cNvPicPr/>
            <p:nvPr/>
          </p:nvPicPr>
          <p:blipFill>
            <a:blip r:embed="rId2" cstate="print"/>
            <a:stretch>
              <a:fillRect/>
            </a:stretch>
          </p:blipFill>
          <p:spPr>
            <a:xfrm>
              <a:off x="9747504" y="4437888"/>
              <a:ext cx="76200" cy="179959"/>
            </a:xfrm>
            <a:prstGeom prst="rect">
              <a:avLst/>
            </a:prstGeom>
          </p:spPr>
        </p:pic>
        <p:pic>
          <p:nvPicPr>
            <p:cNvPr id="154" name="object 154"/>
            <p:cNvPicPr/>
            <p:nvPr/>
          </p:nvPicPr>
          <p:blipFill>
            <a:blip r:embed="rId2" cstate="print"/>
            <a:stretch>
              <a:fillRect/>
            </a:stretch>
          </p:blipFill>
          <p:spPr>
            <a:xfrm>
              <a:off x="10390632" y="4440936"/>
              <a:ext cx="76200" cy="179958"/>
            </a:xfrm>
            <a:prstGeom prst="rect">
              <a:avLst/>
            </a:prstGeom>
          </p:spPr>
        </p:pic>
        <p:pic>
          <p:nvPicPr>
            <p:cNvPr id="155" name="object 155"/>
            <p:cNvPicPr/>
            <p:nvPr/>
          </p:nvPicPr>
          <p:blipFill>
            <a:blip r:embed="rId2" cstate="print"/>
            <a:stretch>
              <a:fillRect/>
            </a:stretch>
          </p:blipFill>
          <p:spPr>
            <a:xfrm>
              <a:off x="10064495" y="4437888"/>
              <a:ext cx="76200" cy="179959"/>
            </a:xfrm>
            <a:prstGeom prst="rect">
              <a:avLst/>
            </a:prstGeom>
          </p:spPr>
        </p:pic>
        <p:pic>
          <p:nvPicPr>
            <p:cNvPr id="156" name="object 156"/>
            <p:cNvPicPr/>
            <p:nvPr/>
          </p:nvPicPr>
          <p:blipFill>
            <a:blip r:embed="rId2" cstate="print"/>
            <a:stretch>
              <a:fillRect/>
            </a:stretch>
          </p:blipFill>
          <p:spPr>
            <a:xfrm>
              <a:off x="10718292" y="4440936"/>
              <a:ext cx="76200" cy="179958"/>
            </a:xfrm>
            <a:prstGeom prst="rect">
              <a:avLst/>
            </a:prstGeom>
          </p:spPr>
        </p:pic>
        <p:pic>
          <p:nvPicPr>
            <p:cNvPr id="157" name="object 157"/>
            <p:cNvPicPr/>
            <p:nvPr/>
          </p:nvPicPr>
          <p:blipFill>
            <a:blip r:embed="rId3" cstate="print"/>
            <a:stretch>
              <a:fillRect/>
            </a:stretch>
          </p:blipFill>
          <p:spPr>
            <a:xfrm>
              <a:off x="11047475" y="4436364"/>
              <a:ext cx="76200" cy="179959"/>
            </a:xfrm>
            <a:prstGeom prst="rect">
              <a:avLst/>
            </a:prstGeom>
          </p:spPr>
        </p:pic>
        <p:pic>
          <p:nvPicPr>
            <p:cNvPr id="158" name="object 158"/>
            <p:cNvPicPr/>
            <p:nvPr/>
          </p:nvPicPr>
          <p:blipFill>
            <a:blip r:embed="rId3" cstate="print"/>
            <a:stretch>
              <a:fillRect/>
            </a:stretch>
          </p:blipFill>
          <p:spPr>
            <a:xfrm>
              <a:off x="11373611" y="4436364"/>
              <a:ext cx="76200" cy="179959"/>
            </a:xfrm>
            <a:prstGeom prst="rect">
              <a:avLst/>
            </a:prstGeom>
          </p:spPr>
        </p:pic>
        <p:pic>
          <p:nvPicPr>
            <p:cNvPr id="159" name="object 159"/>
            <p:cNvPicPr/>
            <p:nvPr/>
          </p:nvPicPr>
          <p:blipFill>
            <a:blip r:embed="rId11" cstate="print"/>
            <a:stretch>
              <a:fillRect/>
            </a:stretch>
          </p:blipFill>
          <p:spPr>
            <a:xfrm>
              <a:off x="6900481" y="3273361"/>
              <a:ext cx="217677" cy="258317"/>
            </a:xfrm>
            <a:prstGeom prst="rect">
              <a:avLst/>
            </a:prstGeom>
          </p:spPr>
        </p:pic>
        <p:pic>
          <p:nvPicPr>
            <p:cNvPr id="160" name="object 160"/>
            <p:cNvPicPr/>
            <p:nvPr/>
          </p:nvPicPr>
          <p:blipFill>
            <a:blip r:embed="rId12" cstate="print"/>
            <a:stretch>
              <a:fillRect/>
            </a:stretch>
          </p:blipFill>
          <p:spPr>
            <a:xfrm>
              <a:off x="7916989" y="3273361"/>
              <a:ext cx="217677" cy="258317"/>
            </a:xfrm>
            <a:prstGeom prst="rect">
              <a:avLst/>
            </a:prstGeom>
          </p:spPr>
        </p:pic>
        <p:pic>
          <p:nvPicPr>
            <p:cNvPr id="161" name="object 161"/>
            <p:cNvPicPr/>
            <p:nvPr/>
          </p:nvPicPr>
          <p:blipFill>
            <a:blip r:embed="rId13" cstate="print"/>
            <a:stretch>
              <a:fillRect/>
            </a:stretch>
          </p:blipFill>
          <p:spPr>
            <a:xfrm>
              <a:off x="4158805" y="6005893"/>
              <a:ext cx="217678" cy="256768"/>
            </a:xfrm>
            <a:prstGeom prst="rect">
              <a:avLst/>
            </a:prstGeom>
          </p:spPr>
        </p:pic>
        <p:pic>
          <p:nvPicPr>
            <p:cNvPr id="162" name="object 162"/>
            <p:cNvPicPr/>
            <p:nvPr/>
          </p:nvPicPr>
          <p:blipFill>
            <a:blip r:embed="rId14" cstate="print"/>
            <a:stretch>
              <a:fillRect/>
            </a:stretch>
          </p:blipFill>
          <p:spPr>
            <a:xfrm>
              <a:off x="4158805" y="5300281"/>
              <a:ext cx="217678" cy="258318"/>
            </a:xfrm>
            <a:prstGeom prst="rect">
              <a:avLst/>
            </a:prstGeom>
          </p:spPr>
        </p:pic>
        <p:pic>
          <p:nvPicPr>
            <p:cNvPr id="163" name="object 163"/>
            <p:cNvPicPr/>
            <p:nvPr/>
          </p:nvPicPr>
          <p:blipFill>
            <a:blip r:embed="rId15" cstate="print"/>
            <a:stretch>
              <a:fillRect/>
            </a:stretch>
          </p:blipFill>
          <p:spPr>
            <a:xfrm>
              <a:off x="9687877" y="5986081"/>
              <a:ext cx="217677" cy="258305"/>
            </a:xfrm>
            <a:prstGeom prst="rect">
              <a:avLst/>
            </a:prstGeom>
          </p:spPr>
        </p:pic>
        <p:pic>
          <p:nvPicPr>
            <p:cNvPr id="164" name="object 164"/>
            <p:cNvPicPr/>
            <p:nvPr/>
          </p:nvPicPr>
          <p:blipFill>
            <a:blip r:embed="rId16" cstate="print"/>
            <a:stretch>
              <a:fillRect/>
            </a:stretch>
          </p:blipFill>
          <p:spPr>
            <a:xfrm>
              <a:off x="9689401" y="5318569"/>
              <a:ext cx="217677" cy="256794"/>
            </a:xfrm>
            <a:prstGeom prst="rect">
              <a:avLst/>
            </a:prstGeom>
          </p:spPr>
        </p:pic>
        <p:sp>
          <p:nvSpPr>
            <p:cNvPr id="165" name="object 165"/>
            <p:cNvSpPr/>
            <p:nvPr/>
          </p:nvSpPr>
          <p:spPr>
            <a:xfrm>
              <a:off x="7342631" y="3887724"/>
              <a:ext cx="289560" cy="154305"/>
            </a:xfrm>
            <a:custGeom>
              <a:avLst/>
              <a:gdLst/>
              <a:ahLst/>
              <a:cxnLst/>
              <a:rect l="l" t="t" r="r" b="b"/>
              <a:pathLst>
                <a:path w="289559" h="154304">
                  <a:moveTo>
                    <a:pt x="212598" y="0"/>
                  </a:moveTo>
                  <a:lnTo>
                    <a:pt x="212598" y="51181"/>
                  </a:lnTo>
                  <a:lnTo>
                    <a:pt x="76962" y="51181"/>
                  </a:lnTo>
                  <a:lnTo>
                    <a:pt x="76962" y="0"/>
                  </a:lnTo>
                  <a:lnTo>
                    <a:pt x="0" y="76962"/>
                  </a:lnTo>
                  <a:lnTo>
                    <a:pt x="76962" y="153924"/>
                  </a:lnTo>
                  <a:lnTo>
                    <a:pt x="76962" y="102743"/>
                  </a:lnTo>
                  <a:lnTo>
                    <a:pt x="212598" y="102743"/>
                  </a:lnTo>
                  <a:lnTo>
                    <a:pt x="212598" y="153924"/>
                  </a:lnTo>
                  <a:lnTo>
                    <a:pt x="289560" y="76962"/>
                  </a:lnTo>
                  <a:lnTo>
                    <a:pt x="212598" y="0"/>
                  </a:lnTo>
                  <a:close/>
                </a:path>
              </a:pathLst>
            </a:custGeom>
            <a:solidFill>
              <a:srgbClr val="0D0D0D">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166" name="object 166"/>
            <p:cNvPicPr/>
            <p:nvPr/>
          </p:nvPicPr>
          <p:blipFill>
            <a:blip r:embed="rId17" cstate="print"/>
            <a:stretch>
              <a:fillRect/>
            </a:stretch>
          </p:blipFill>
          <p:spPr>
            <a:xfrm>
              <a:off x="10206227" y="5629655"/>
              <a:ext cx="152400" cy="251459"/>
            </a:xfrm>
            <a:prstGeom prst="rect">
              <a:avLst/>
            </a:prstGeom>
          </p:spPr>
        </p:pic>
        <p:pic>
          <p:nvPicPr>
            <p:cNvPr id="167" name="object 167"/>
            <p:cNvPicPr/>
            <p:nvPr/>
          </p:nvPicPr>
          <p:blipFill>
            <a:blip r:embed="rId18" cstate="print"/>
            <a:stretch>
              <a:fillRect/>
            </a:stretch>
          </p:blipFill>
          <p:spPr>
            <a:xfrm>
              <a:off x="4693919" y="5626608"/>
              <a:ext cx="153924" cy="252983"/>
            </a:xfrm>
            <a:prstGeom prst="rect">
              <a:avLst/>
            </a:prstGeom>
          </p:spPr>
        </p:pic>
        <p:sp>
          <p:nvSpPr>
            <p:cNvPr id="168" name="object 168"/>
            <p:cNvSpPr/>
            <p:nvPr/>
          </p:nvSpPr>
          <p:spPr>
            <a:xfrm>
              <a:off x="2892551" y="5599176"/>
              <a:ext cx="1851025" cy="416559"/>
            </a:xfrm>
            <a:custGeom>
              <a:avLst/>
              <a:gdLst/>
              <a:ahLst/>
              <a:cxnLst/>
              <a:rect l="l" t="t" r="r" b="b"/>
              <a:pathLst>
                <a:path w="1851025" h="416560">
                  <a:moveTo>
                    <a:pt x="1393698" y="0"/>
                  </a:moveTo>
                  <a:lnTo>
                    <a:pt x="69342" y="0"/>
                  </a:lnTo>
                  <a:lnTo>
                    <a:pt x="42326" y="5450"/>
                  </a:lnTo>
                  <a:lnTo>
                    <a:pt x="20288" y="20312"/>
                  </a:lnTo>
                  <a:lnTo>
                    <a:pt x="5441" y="42353"/>
                  </a:lnTo>
                  <a:lnTo>
                    <a:pt x="0" y="69342"/>
                  </a:lnTo>
                  <a:lnTo>
                    <a:pt x="0" y="346710"/>
                  </a:lnTo>
                  <a:lnTo>
                    <a:pt x="5441" y="373698"/>
                  </a:lnTo>
                  <a:lnTo>
                    <a:pt x="20288" y="395739"/>
                  </a:lnTo>
                  <a:lnTo>
                    <a:pt x="42326" y="410601"/>
                  </a:lnTo>
                  <a:lnTo>
                    <a:pt x="69342" y="416052"/>
                  </a:lnTo>
                  <a:lnTo>
                    <a:pt x="1393698" y="416052"/>
                  </a:lnTo>
                  <a:lnTo>
                    <a:pt x="1420713" y="410601"/>
                  </a:lnTo>
                  <a:lnTo>
                    <a:pt x="1442751" y="395739"/>
                  </a:lnTo>
                  <a:lnTo>
                    <a:pt x="1457598" y="373698"/>
                  </a:lnTo>
                  <a:lnTo>
                    <a:pt x="1463039" y="346710"/>
                  </a:lnTo>
                  <a:lnTo>
                    <a:pt x="1463039" y="173355"/>
                  </a:lnTo>
                  <a:lnTo>
                    <a:pt x="1850644" y="172402"/>
                  </a:lnTo>
                  <a:lnTo>
                    <a:pt x="1463039" y="69342"/>
                  </a:lnTo>
                  <a:lnTo>
                    <a:pt x="1457598" y="42353"/>
                  </a:lnTo>
                  <a:lnTo>
                    <a:pt x="1442751" y="20312"/>
                  </a:lnTo>
                  <a:lnTo>
                    <a:pt x="1420713" y="5450"/>
                  </a:lnTo>
                  <a:lnTo>
                    <a:pt x="1393698" y="0"/>
                  </a:lnTo>
                  <a:close/>
                </a:path>
              </a:pathLst>
            </a:custGeom>
            <a:solidFill>
              <a:srgbClr val="D9D9D9">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grpSp>
        <p:nvGrpSpPr>
          <p:cNvPr id="169" name="object 169"/>
          <p:cNvGrpSpPr/>
          <p:nvPr/>
        </p:nvGrpSpPr>
        <p:grpSpPr>
          <a:xfrm>
            <a:off x="932561" y="1485772"/>
            <a:ext cx="1399540" cy="894715"/>
            <a:chOff x="932561" y="1485772"/>
            <a:chExt cx="1399540" cy="894715"/>
          </a:xfrm>
        </p:grpSpPr>
        <p:pic>
          <p:nvPicPr>
            <p:cNvPr id="170" name="object 170"/>
            <p:cNvPicPr/>
            <p:nvPr/>
          </p:nvPicPr>
          <p:blipFill>
            <a:blip r:embed="rId19" cstate="print"/>
            <a:stretch>
              <a:fillRect/>
            </a:stretch>
          </p:blipFill>
          <p:spPr>
            <a:xfrm>
              <a:off x="966216" y="1488947"/>
              <a:ext cx="1362455" cy="891539"/>
            </a:xfrm>
            <a:prstGeom prst="rect">
              <a:avLst/>
            </a:prstGeom>
          </p:spPr>
        </p:pic>
        <p:sp>
          <p:nvSpPr>
            <p:cNvPr id="171" name="object 171"/>
            <p:cNvSpPr/>
            <p:nvPr/>
          </p:nvSpPr>
          <p:spPr>
            <a:xfrm>
              <a:off x="935736" y="1488947"/>
              <a:ext cx="1393190" cy="848994"/>
            </a:xfrm>
            <a:custGeom>
              <a:avLst/>
              <a:gdLst/>
              <a:ahLst/>
              <a:cxnLst/>
              <a:rect l="l" t="t" r="r" b="b"/>
              <a:pathLst>
                <a:path w="1393189" h="848994">
                  <a:moveTo>
                    <a:pt x="0" y="848867"/>
                  </a:moveTo>
                  <a:lnTo>
                    <a:pt x="1392936" y="848867"/>
                  </a:lnTo>
                  <a:lnTo>
                    <a:pt x="1392936" y="0"/>
                  </a:lnTo>
                  <a:lnTo>
                    <a:pt x="0" y="0"/>
                  </a:lnTo>
                  <a:lnTo>
                    <a:pt x="0" y="848867"/>
                  </a:lnTo>
                  <a:close/>
                </a:path>
              </a:pathLst>
            </a:custGeom>
            <a:ln w="6350">
              <a:solidFill>
                <a:srgbClr val="80808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grpSp>
        <p:nvGrpSpPr>
          <p:cNvPr id="172" name="object 172"/>
          <p:cNvGrpSpPr/>
          <p:nvPr/>
        </p:nvGrpSpPr>
        <p:grpSpPr>
          <a:xfrm>
            <a:off x="934211" y="3301746"/>
            <a:ext cx="1430020" cy="1080135"/>
            <a:chOff x="934211" y="3301746"/>
            <a:chExt cx="1430020" cy="1080135"/>
          </a:xfrm>
        </p:grpSpPr>
        <p:pic>
          <p:nvPicPr>
            <p:cNvPr id="173" name="object 173"/>
            <p:cNvPicPr/>
            <p:nvPr/>
          </p:nvPicPr>
          <p:blipFill>
            <a:blip r:embed="rId5" cstate="print"/>
            <a:stretch>
              <a:fillRect/>
            </a:stretch>
          </p:blipFill>
          <p:spPr>
            <a:xfrm>
              <a:off x="934211" y="3372612"/>
              <a:ext cx="685800" cy="890015"/>
            </a:xfrm>
            <a:prstGeom prst="rect">
              <a:avLst/>
            </a:prstGeom>
          </p:spPr>
        </p:pic>
        <p:pic>
          <p:nvPicPr>
            <p:cNvPr id="174" name="object 174"/>
            <p:cNvPicPr/>
            <p:nvPr/>
          </p:nvPicPr>
          <p:blipFill>
            <a:blip r:embed="rId6" cstate="print"/>
            <a:stretch>
              <a:fillRect/>
            </a:stretch>
          </p:blipFill>
          <p:spPr>
            <a:xfrm>
              <a:off x="1679447" y="3372612"/>
              <a:ext cx="684276" cy="885444"/>
            </a:xfrm>
            <a:prstGeom prst="rect">
              <a:avLst/>
            </a:prstGeom>
          </p:spPr>
        </p:pic>
        <p:sp>
          <p:nvSpPr>
            <p:cNvPr id="175" name="object 175"/>
            <p:cNvSpPr/>
            <p:nvPr/>
          </p:nvSpPr>
          <p:spPr>
            <a:xfrm>
              <a:off x="1651253" y="3301746"/>
              <a:ext cx="0" cy="1080135"/>
            </a:xfrm>
            <a:custGeom>
              <a:avLst/>
              <a:gdLst/>
              <a:ahLst/>
              <a:cxnLst/>
              <a:rect l="l" t="t" r="r" b="b"/>
              <a:pathLst>
                <a:path h="1080135">
                  <a:moveTo>
                    <a:pt x="0" y="0"/>
                  </a:moveTo>
                  <a:lnTo>
                    <a:pt x="0" y="1080008"/>
                  </a:lnTo>
                </a:path>
              </a:pathLst>
            </a:custGeom>
            <a:ln w="19050">
              <a:solidFill>
                <a:srgbClr val="CC0000"/>
              </a:solidFill>
              <a:prstDash val="sys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grpSp>
        <p:nvGrpSpPr>
          <p:cNvPr id="176" name="object 176"/>
          <p:cNvGrpSpPr/>
          <p:nvPr/>
        </p:nvGrpSpPr>
        <p:grpSpPr>
          <a:xfrm>
            <a:off x="803909" y="4999101"/>
            <a:ext cx="1728470" cy="1028065"/>
            <a:chOff x="803909" y="4999101"/>
            <a:chExt cx="1728470" cy="1028065"/>
          </a:xfrm>
        </p:grpSpPr>
        <p:sp>
          <p:nvSpPr>
            <p:cNvPr id="177" name="object 177"/>
            <p:cNvSpPr/>
            <p:nvPr/>
          </p:nvSpPr>
          <p:spPr>
            <a:xfrm>
              <a:off x="910589" y="5011674"/>
              <a:ext cx="687705" cy="1005840"/>
            </a:xfrm>
            <a:custGeom>
              <a:avLst/>
              <a:gdLst/>
              <a:ahLst/>
              <a:cxnLst/>
              <a:rect l="l" t="t" r="r" b="b"/>
              <a:pathLst>
                <a:path w="687705" h="1005839">
                  <a:moveTo>
                    <a:pt x="0" y="1005839"/>
                  </a:moveTo>
                  <a:lnTo>
                    <a:pt x="687323" y="1005839"/>
                  </a:lnTo>
                  <a:lnTo>
                    <a:pt x="687323" y="0"/>
                  </a:lnTo>
                  <a:lnTo>
                    <a:pt x="0" y="0"/>
                  </a:lnTo>
                  <a:lnTo>
                    <a:pt x="0" y="1005839"/>
                  </a:lnTo>
                  <a:close/>
                </a:path>
              </a:pathLst>
            </a:custGeom>
            <a:ln w="19049">
              <a:solidFill>
                <a:srgbClr val="CAEFAD"/>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178" name="object 178"/>
            <p:cNvPicPr/>
            <p:nvPr/>
          </p:nvPicPr>
          <p:blipFill>
            <a:blip r:embed="rId7" cstate="print"/>
            <a:stretch>
              <a:fillRect/>
            </a:stretch>
          </p:blipFill>
          <p:spPr>
            <a:xfrm>
              <a:off x="929639" y="5053584"/>
              <a:ext cx="653796" cy="426720"/>
            </a:xfrm>
            <a:prstGeom prst="rect">
              <a:avLst/>
            </a:prstGeom>
          </p:spPr>
        </p:pic>
        <p:pic>
          <p:nvPicPr>
            <p:cNvPr id="179" name="object 179"/>
            <p:cNvPicPr/>
            <p:nvPr/>
          </p:nvPicPr>
          <p:blipFill>
            <a:blip r:embed="rId8" cstate="print"/>
            <a:stretch>
              <a:fillRect/>
            </a:stretch>
          </p:blipFill>
          <p:spPr>
            <a:xfrm>
              <a:off x="929639" y="5541264"/>
              <a:ext cx="653796" cy="425196"/>
            </a:xfrm>
            <a:prstGeom prst="rect">
              <a:avLst/>
            </a:prstGeom>
          </p:spPr>
        </p:pic>
        <p:sp>
          <p:nvSpPr>
            <p:cNvPr id="180" name="object 180"/>
            <p:cNvSpPr/>
            <p:nvPr/>
          </p:nvSpPr>
          <p:spPr>
            <a:xfrm>
              <a:off x="1668018" y="5008626"/>
              <a:ext cx="730250" cy="1005840"/>
            </a:xfrm>
            <a:custGeom>
              <a:avLst/>
              <a:gdLst/>
              <a:ahLst/>
              <a:cxnLst/>
              <a:rect l="l" t="t" r="r" b="b"/>
              <a:pathLst>
                <a:path w="730250" h="1005839">
                  <a:moveTo>
                    <a:pt x="0" y="1005840"/>
                  </a:moveTo>
                  <a:lnTo>
                    <a:pt x="729995" y="1005840"/>
                  </a:lnTo>
                  <a:lnTo>
                    <a:pt x="729995" y="0"/>
                  </a:lnTo>
                  <a:lnTo>
                    <a:pt x="0" y="0"/>
                  </a:lnTo>
                  <a:lnTo>
                    <a:pt x="0" y="1005840"/>
                  </a:lnTo>
                  <a:close/>
                </a:path>
              </a:pathLst>
            </a:custGeom>
            <a:ln w="19050">
              <a:solidFill>
                <a:srgbClr val="BCDAF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181" name="object 181"/>
            <p:cNvPicPr/>
            <p:nvPr/>
          </p:nvPicPr>
          <p:blipFill>
            <a:blip r:embed="rId9" cstate="print"/>
            <a:stretch>
              <a:fillRect/>
            </a:stretch>
          </p:blipFill>
          <p:spPr>
            <a:xfrm>
              <a:off x="1694687" y="5045964"/>
              <a:ext cx="665988" cy="435864"/>
            </a:xfrm>
            <a:prstGeom prst="rect">
              <a:avLst/>
            </a:prstGeom>
          </p:spPr>
        </p:pic>
        <p:pic>
          <p:nvPicPr>
            <p:cNvPr id="182" name="object 182"/>
            <p:cNvPicPr/>
            <p:nvPr/>
          </p:nvPicPr>
          <p:blipFill>
            <a:blip r:embed="rId10" cstate="print"/>
            <a:stretch>
              <a:fillRect/>
            </a:stretch>
          </p:blipFill>
          <p:spPr>
            <a:xfrm>
              <a:off x="1697735" y="5544312"/>
              <a:ext cx="659892" cy="425196"/>
            </a:xfrm>
            <a:prstGeom prst="rect">
              <a:avLst/>
            </a:prstGeom>
          </p:spPr>
        </p:pic>
        <p:sp>
          <p:nvSpPr>
            <p:cNvPr id="183" name="object 183"/>
            <p:cNvSpPr/>
            <p:nvPr/>
          </p:nvSpPr>
          <p:spPr>
            <a:xfrm>
              <a:off x="803909" y="5510022"/>
              <a:ext cx="1728470" cy="0"/>
            </a:xfrm>
            <a:custGeom>
              <a:avLst/>
              <a:gdLst/>
              <a:ahLst/>
              <a:cxnLst/>
              <a:rect l="l" t="t" r="r" b="b"/>
              <a:pathLst>
                <a:path w="1728470">
                  <a:moveTo>
                    <a:pt x="0" y="0"/>
                  </a:moveTo>
                  <a:lnTo>
                    <a:pt x="1727962" y="0"/>
                  </a:lnTo>
                </a:path>
              </a:pathLst>
            </a:custGeom>
            <a:ln w="19050">
              <a:solidFill>
                <a:srgbClr val="CC0000"/>
              </a:solidFill>
              <a:prstDash val="sys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184" name="object 184"/>
          <p:cNvSpPr/>
          <p:nvPr/>
        </p:nvSpPr>
        <p:spPr>
          <a:xfrm>
            <a:off x="1557527" y="2458211"/>
            <a:ext cx="189230" cy="288290"/>
          </a:xfrm>
          <a:custGeom>
            <a:avLst/>
            <a:gdLst/>
            <a:ahLst/>
            <a:cxnLst/>
            <a:rect l="l" t="t" r="r" b="b"/>
            <a:pathLst>
              <a:path w="189230" h="288289">
                <a:moveTo>
                  <a:pt x="124714" y="0"/>
                </a:moveTo>
                <a:lnTo>
                  <a:pt x="64262" y="0"/>
                </a:lnTo>
                <a:lnTo>
                  <a:pt x="64262" y="193548"/>
                </a:lnTo>
                <a:lnTo>
                  <a:pt x="0" y="193548"/>
                </a:lnTo>
                <a:lnTo>
                  <a:pt x="94488" y="288036"/>
                </a:lnTo>
                <a:lnTo>
                  <a:pt x="188976" y="193548"/>
                </a:lnTo>
                <a:lnTo>
                  <a:pt x="124714" y="193548"/>
                </a:lnTo>
                <a:lnTo>
                  <a:pt x="124714" y="0"/>
                </a:lnTo>
                <a:close/>
              </a:path>
            </a:pathLst>
          </a:custGeom>
          <a:solidFill>
            <a:srgbClr val="404040">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85" name="object 185"/>
          <p:cNvSpPr/>
          <p:nvPr/>
        </p:nvSpPr>
        <p:spPr>
          <a:xfrm>
            <a:off x="1556003" y="4468367"/>
            <a:ext cx="189230" cy="288290"/>
          </a:xfrm>
          <a:custGeom>
            <a:avLst/>
            <a:gdLst/>
            <a:ahLst/>
            <a:cxnLst/>
            <a:rect l="l" t="t" r="r" b="b"/>
            <a:pathLst>
              <a:path w="189230" h="288289">
                <a:moveTo>
                  <a:pt x="124714" y="0"/>
                </a:moveTo>
                <a:lnTo>
                  <a:pt x="64262" y="0"/>
                </a:lnTo>
                <a:lnTo>
                  <a:pt x="64262" y="193547"/>
                </a:lnTo>
                <a:lnTo>
                  <a:pt x="0" y="193547"/>
                </a:lnTo>
                <a:lnTo>
                  <a:pt x="94488" y="288035"/>
                </a:lnTo>
                <a:lnTo>
                  <a:pt x="188976" y="193547"/>
                </a:lnTo>
                <a:lnTo>
                  <a:pt x="124714" y="193547"/>
                </a:lnTo>
                <a:lnTo>
                  <a:pt x="124714" y="0"/>
                </a:lnTo>
                <a:close/>
              </a:path>
            </a:pathLst>
          </a:custGeom>
          <a:solidFill>
            <a:srgbClr val="404040">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86" name="object 186"/>
          <p:cNvSpPr txBox="1"/>
          <p:nvPr/>
        </p:nvSpPr>
        <p:spPr>
          <a:xfrm>
            <a:off x="8370189" y="5628538"/>
            <a:ext cx="1385570" cy="299720"/>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sz="900" b="1" i="0" u="none" strike="noStrike" kern="1200" cap="none" spc="-10" normalizeH="0" baseline="0" noProof="0" dirty="0">
                <a:ln>
                  <a:noFill/>
                </a:ln>
                <a:solidFill>
                  <a:prstClr val="black"/>
                </a:solidFill>
                <a:effectLst/>
                <a:uLnTx/>
                <a:uFillTx/>
                <a:latin typeface="微软雅黑"/>
                <a:ea typeface="+mn-ea"/>
                <a:cs typeface="微软雅黑"/>
              </a:rPr>
              <a:t>②节点内，张量并行</a:t>
            </a:r>
            <a:endParaRPr kumimoji="0" sz="900" b="0" i="0" u="none" strike="noStrike" kern="1200" cap="none" spc="0" normalizeH="0" baseline="0" noProof="0">
              <a:ln>
                <a:noFill/>
              </a:ln>
              <a:solidFill>
                <a:prstClr val="black"/>
              </a:solidFill>
              <a:effectLst/>
              <a:uLnTx/>
              <a:uFillTx/>
              <a:latin typeface="微软雅黑"/>
              <a:ea typeface="+mn-ea"/>
              <a:cs typeface="微软雅黑"/>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900" b="1" i="0" u="none" strike="noStrike" kern="1200" cap="none" spc="0" normalizeH="0" baseline="0" noProof="0" dirty="0">
                <a:ln>
                  <a:noFill/>
                </a:ln>
                <a:solidFill>
                  <a:prstClr val="black"/>
                </a:solidFill>
                <a:effectLst/>
                <a:uLnTx/>
                <a:uFillTx/>
                <a:latin typeface="微软雅黑"/>
                <a:ea typeface="+mn-ea"/>
                <a:cs typeface="微软雅黑"/>
              </a:rPr>
              <a:t>流量经内部</a:t>
            </a:r>
            <a:r>
              <a:rPr kumimoji="0" sz="900" b="1" i="0" u="none" strike="noStrike" kern="1200" cap="none" spc="-10" normalizeH="0" baseline="0" noProof="0" dirty="0">
                <a:ln>
                  <a:noFill/>
                </a:ln>
                <a:solidFill>
                  <a:prstClr val="black"/>
                </a:solidFill>
                <a:effectLst/>
                <a:uLnTx/>
                <a:uFillTx/>
                <a:latin typeface="微软雅黑"/>
                <a:ea typeface="+mn-ea"/>
                <a:cs typeface="微软雅黑"/>
              </a:rPr>
              <a:t>NVSwitch</a:t>
            </a:r>
            <a:r>
              <a:rPr kumimoji="0" sz="900" b="1" i="0" u="none" strike="noStrike" kern="1200" cap="none" spc="-25" normalizeH="0" baseline="0" noProof="0" dirty="0">
                <a:ln>
                  <a:noFill/>
                </a:ln>
                <a:solidFill>
                  <a:prstClr val="black"/>
                </a:solidFill>
                <a:effectLst/>
                <a:uLnTx/>
                <a:uFillTx/>
                <a:latin typeface="微软雅黑"/>
                <a:ea typeface="+mn-ea"/>
                <a:cs typeface="微软雅黑"/>
              </a:rPr>
              <a:t>互通</a:t>
            </a:r>
            <a:endParaRPr kumimoji="0" sz="9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192" name="object 192"/>
          <p:cNvSpPr txBox="1">
            <a:spLocks noGrp="1"/>
          </p:cNvSpPr>
          <p:nvPr>
            <p:ph type="ftr" sz="quarter" idx="5"/>
          </p:nvPr>
        </p:nvSpPr>
        <p:spPr>
          <a:xfrm>
            <a:off x="5739510" y="6584966"/>
            <a:ext cx="713104" cy="192404"/>
          </a:xfrm>
          <a:prstGeom prst="rect">
            <a:avLst/>
          </a:prstGeom>
        </p:spPr>
        <p:txBody>
          <a:bodyPr vert="horz" wrap="square" lIns="0" tIns="0" rIns="0" bIns="0" rtlCol="0">
            <a:spAutoFit/>
          </a:bodyPr>
          <a:lstStyle>
            <a:defPPr>
              <a:defRPr kern="0"/>
            </a:defPPr>
            <a:lvl1pPr>
              <a:defRPr sz="1000" b="1" i="0">
                <a:solidFill>
                  <a:schemeClr val="bg1"/>
                </a:solidFill>
                <a:latin typeface="微软雅黑"/>
                <a:cs typeface="微软雅黑"/>
              </a:defRPr>
            </a:lvl1pPr>
          </a:lstStyle>
          <a:p>
            <a:pPr marL="12700" marR="0" lvl="0" indent="0" algn="l" defTabSz="914400" rtl="0" eaLnBrk="1" fontAlgn="auto" latinLnBrk="0" hangingPunct="1">
              <a:lnSpc>
                <a:spcPct val="100000"/>
              </a:lnSpc>
              <a:spcBef>
                <a:spcPts val="15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微软雅黑"/>
                <a:ea typeface="+mn-ea"/>
              </a:rPr>
              <a:t>Secret</a:t>
            </a:r>
            <a:r>
              <a:rPr kumimoji="0" lang="en-US" sz="1000" b="1" i="0" u="none" strike="noStrike" kern="1200" cap="none" spc="-30" normalizeH="0" baseline="0" noProof="0">
                <a:ln>
                  <a:noFill/>
                </a:ln>
                <a:solidFill>
                  <a:prstClr val="white"/>
                </a:solidFill>
                <a:effectLst/>
                <a:uLnTx/>
                <a:uFillTx/>
                <a:latin typeface="微软雅黑"/>
                <a:ea typeface="+mn-ea"/>
              </a:rPr>
              <a:t> </a:t>
            </a:r>
            <a:r>
              <a:rPr kumimoji="0" lang="zh-CN" altLang="en-US" sz="1000" b="1" i="0" u="none" strike="noStrike" kern="1200" cap="none" spc="-30" normalizeH="0" baseline="0" noProof="0">
                <a:ln>
                  <a:noFill/>
                </a:ln>
                <a:solidFill>
                  <a:prstClr val="white"/>
                </a:solidFill>
                <a:effectLst/>
                <a:uLnTx/>
                <a:uFillTx/>
                <a:latin typeface="微软雅黑"/>
                <a:ea typeface="等线" panose="02010600030101010101" pitchFamily="2" charset="-122"/>
              </a:rPr>
              <a:t>机密</a:t>
            </a:r>
            <a:endParaRPr kumimoji="0" sz="1000" b="1" i="0" u="none" strike="noStrike" kern="1200" cap="none" spc="-30" normalizeH="0" baseline="0" noProof="0" dirty="0">
              <a:ln>
                <a:noFill/>
              </a:ln>
              <a:solidFill>
                <a:prstClr val="white"/>
              </a:solidFill>
              <a:effectLst/>
              <a:uLnTx/>
              <a:uFillTx/>
              <a:latin typeface="微软雅黑"/>
              <a:ea typeface="+mn-ea"/>
            </a:endParaRPr>
          </a:p>
        </p:txBody>
      </p:sp>
      <p:sp>
        <p:nvSpPr>
          <p:cNvPr id="194" name="object 194"/>
          <p:cNvSpPr txBox="1">
            <a:spLocks noGrp="1"/>
          </p:cNvSpPr>
          <p:nvPr>
            <p:ph type="sldNum" sz="quarter" idx="7"/>
          </p:nvPr>
        </p:nvSpPr>
        <p:spPr>
          <a:xfrm>
            <a:off x="485241" y="6604298"/>
            <a:ext cx="229234" cy="167004"/>
          </a:xfrm>
          <a:prstGeom prst="rect">
            <a:avLst/>
          </a:prstGeom>
        </p:spPr>
        <p:txBody>
          <a:bodyPr vert="horz" wrap="square" lIns="0" tIns="0" rIns="0" bIns="0" rtlCol="0">
            <a:spAutoFit/>
          </a:bodyPr>
          <a:lstStyle>
            <a:defPPr>
              <a:defRPr kern="0"/>
            </a:defPPr>
            <a:lvl1pPr>
              <a:defRPr sz="1000" b="0" i="0">
                <a:solidFill>
                  <a:schemeClr val="bg1"/>
                </a:solidFill>
                <a:latin typeface="Arial"/>
                <a:cs typeface="Arial"/>
              </a:defRPr>
            </a:lvl1pPr>
          </a:lstStyle>
          <a:p>
            <a:pPr marL="38100" marR="0" lvl="0" indent="0" algn="l" defTabSz="914400" rtl="0" eaLnBrk="1" fontAlgn="auto" latinLnBrk="0" hangingPunct="1">
              <a:lnSpc>
                <a:spcPct val="100000"/>
              </a:lnSpc>
              <a:spcBef>
                <a:spcPts val="0"/>
              </a:spcBef>
              <a:spcAft>
                <a:spcPts val="0"/>
              </a:spcAft>
              <a:buClrTx/>
              <a:buSzTx/>
              <a:buFontTx/>
              <a:buNone/>
              <a:tabLst/>
              <a:defRPr/>
            </a:pPr>
            <a:fld id="{81D60167-4931-47E6-BA6A-407CBD079E47}" type="slidenum">
              <a:rPr kumimoji="0" lang="en-US" altLang="zh-CN" sz="1000" b="0" i="0" u="none" strike="noStrike" kern="1200" cap="none" spc="-25" normalizeH="0" baseline="0" noProof="0" smtClean="0">
                <a:ln>
                  <a:noFill/>
                </a:ln>
                <a:solidFill>
                  <a:prstClr val="white"/>
                </a:solidFill>
                <a:effectLst/>
                <a:uLnTx/>
                <a:uFillTx/>
                <a:latin typeface="Arial"/>
                <a:ea typeface="等线" panose="02010600030101010101" pitchFamily="2" charset="-122"/>
                <a:cs typeface="Arial"/>
              </a:rPr>
              <a:pPr marL="38100" marR="0" lvl="0" indent="0" algn="l" defTabSz="914400" rtl="0" eaLnBrk="1" fontAlgn="auto" latinLnBrk="0" hangingPunct="1">
                <a:lnSpc>
                  <a:spcPct val="100000"/>
                </a:lnSpc>
                <a:spcBef>
                  <a:spcPts val="0"/>
                </a:spcBef>
                <a:spcAft>
                  <a:spcPts val="0"/>
                </a:spcAft>
                <a:buClrTx/>
                <a:buSzTx/>
                <a:buFontTx/>
                <a:buNone/>
                <a:tabLst/>
                <a:defRPr/>
              </a:pPr>
              <a:t>46</a:t>
            </a:fld>
            <a:endParaRPr kumimoji="0" sz="1000" b="0" i="0" u="none" strike="noStrike" kern="1200" cap="none" spc="-25" normalizeH="0" baseline="0" noProof="0" dirty="0">
              <a:ln>
                <a:noFill/>
              </a:ln>
              <a:solidFill>
                <a:prstClr val="white"/>
              </a:solidFill>
              <a:effectLst/>
              <a:uLnTx/>
              <a:uFillTx/>
              <a:latin typeface="Arial"/>
              <a:ea typeface="+mn-ea"/>
              <a:cs typeface="Arial"/>
            </a:endParaRPr>
          </a:p>
        </p:txBody>
      </p:sp>
      <p:sp>
        <p:nvSpPr>
          <p:cNvPr id="187" name="object 187"/>
          <p:cNvSpPr txBox="1"/>
          <p:nvPr/>
        </p:nvSpPr>
        <p:spPr>
          <a:xfrm>
            <a:off x="594822" y="5344225"/>
            <a:ext cx="254000" cy="331470"/>
          </a:xfrm>
          <a:prstGeom prst="rect">
            <a:avLst/>
          </a:prstGeom>
        </p:spPr>
        <p:txBody>
          <a:bodyPr vert="vert270" wrap="square" lIns="0" tIns="0" rIns="0" bIns="0" rtlCol="0">
            <a:spAutoFit/>
          </a:bodyPr>
          <a:lstStyle/>
          <a:p>
            <a:pPr marL="12700" marR="0" lvl="0" indent="0" algn="l" defTabSz="914400" rtl="0" eaLnBrk="1" fontAlgn="auto" latinLnBrk="0" hangingPunct="1">
              <a:lnSpc>
                <a:spcPts val="1855"/>
              </a:lnSpc>
              <a:spcBef>
                <a:spcPts val="0"/>
              </a:spcBef>
              <a:spcAft>
                <a:spcPts val="0"/>
              </a:spcAft>
              <a:buClrTx/>
              <a:buSzTx/>
              <a:buFontTx/>
              <a:buNone/>
              <a:tabLst/>
              <a:defRPr/>
            </a:pPr>
            <a:r>
              <a:rPr kumimoji="0" sz="1800" b="0" i="0" u="none" strike="noStrike" kern="1200" cap="none" spc="0" normalizeH="0" baseline="0" noProof="0" dirty="0">
                <a:ln>
                  <a:noFill/>
                </a:ln>
                <a:solidFill>
                  <a:srgbClr val="CC0000"/>
                </a:solidFill>
                <a:effectLst/>
                <a:uLnTx/>
                <a:uFillTx/>
                <a:latin typeface="Segoe UI Emoji"/>
                <a:ea typeface="+mn-ea"/>
                <a:cs typeface="Segoe UI Emoji"/>
              </a:rPr>
              <a:t>✂</a:t>
            </a:r>
            <a:endParaRPr kumimoji="0" sz="1800" b="0" i="0" u="none" strike="noStrike" kern="1200" cap="none" spc="0" normalizeH="0" baseline="0" noProof="0">
              <a:ln>
                <a:noFill/>
              </a:ln>
              <a:solidFill>
                <a:prstClr val="black"/>
              </a:solidFill>
              <a:effectLst/>
              <a:uLnTx/>
              <a:uFillTx/>
              <a:latin typeface="Segoe UI Emoji"/>
              <a:ea typeface="+mn-ea"/>
              <a:cs typeface="Segoe UI Emoji"/>
            </a:endParaRPr>
          </a:p>
        </p:txBody>
      </p:sp>
      <p:sp>
        <p:nvSpPr>
          <p:cNvPr id="188" name="object 188"/>
          <p:cNvSpPr txBox="1"/>
          <p:nvPr/>
        </p:nvSpPr>
        <p:spPr>
          <a:xfrm>
            <a:off x="527304" y="1239011"/>
            <a:ext cx="2105025" cy="5020310"/>
          </a:xfrm>
          <a:prstGeom prst="rect">
            <a:avLst/>
          </a:prstGeom>
          <a:ln w="12700">
            <a:solidFill>
              <a:srgbClr val="A6A6A6"/>
            </a:solid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3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539115" marR="0" lvl="0" indent="0" algn="l" defTabSz="914400" rtl="0" eaLnBrk="1" fontAlgn="auto" latinLnBrk="0" hangingPunct="1">
              <a:lnSpc>
                <a:spcPct val="100000"/>
              </a:lnSpc>
              <a:spcBef>
                <a:spcPts val="0"/>
              </a:spcBef>
              <a:spcAft>
                <a:spcPts val="0"/>
              </a:spcAft>
              <a:buClrTx/>
              <a:buSzTx/>
              <a:buFontTx/>
              <a:buNone/>
              <a:tabLst/>
              <a:defRPr/>
            </a:pPr>
            <a:r>
              <a:rPr kumimoji="0" sz="900" b="1" i="0" u="none" strike="noStrike" kern="1200" cap="none" spc="0" normalizeH="0" baseline="0" noProof="0" dirty="0">
                <a:ln>
                  <a:noFill/>
                </a:ln>
                <a:solidFill>
                  <a:prstClr val="black"/>
                </a:solidFill>
                <a:effectLst/>
                <a:uLnTx/>
                <a:uFillTx/>
                <a:latin typeface="微软雅黑"/>
                <a:ea typeface="+mn-ea"/>
                <a:cs typeface="微软雅黑"/>
              </a:rPr>
              <a:t>流水线切分（层间切分</a:t>
            </a:r>
            <a:r>
              <a:rPr kumimoji="0" sz="900" b="1" i="0" u="none" strike="noStrike" kern="1200" cap="none" spc="-50" normalizeH="0" baseline="0" noProof="0" dirty="0">
                <a:ln>
                  <a:noFill/>
                </a:ln>
                <a:solidFill>
                  <a:prstClr val="black"/>
                </a:solidFill>
                <a:effectLst/>
                <a:uLnTx/>
                <a:uFillTx/>
                <a:latin typeface="微软雅黑"/>
                <a:ea typeface="+mn-ea"/>
                <a:cs typeface="微软雅黑"/>
              </a:rPr>
              <a:t>）</a:t>
            </a:r>
            <a:endParaRPr kumimoji="0" sz="900" b="0" i="0" u="none" strike="noStrike" kern="1200" cap="none" spc="0" normalizeH="0" baseline="0" noProof="0">
              <a:ln>
                <a:noFill/>
              </a:ln>
              <a:solidFill>
                <a:prstClr val="black"/>
              </a:solidFill>
              <a:effectLst/>
              <a:uLnTx/>
              <a:uFillTx/>
              <a:latin typeface="微软雅黑"/>
              <a:ea typeface="+mn-ea"/>
              <a:cs typeface="微软雅黑"/>
            </a:endParaRPr>
          </a:p>
          <a:p>
            <a:pPr marL="7620" marR="0" lvl="0" indent="0" algn="ctr" defTabSz="914400" rtl="0" eaLnBrk="1" fontAlgn="auto" latinLnBrk="0" hangingPunct="1">
              <a:lnSpc>
                <a:spcPct val="100000"/>
              </a:lnSpc>
              <a:spcBef>
                <a:spcPts val="204"/>
              </a:spcBef>
              <a:spcAft>
                <a:spcPts val="0"/>
              </a:spcAft>
              <a:buClrTx/>
              <a:buSzTx/>
              <a:buFontTx/>
              <a:buNone/>
              <a:tabLst/>
              <a:defRPr/>
            </a:pPr>
            <a:r>
              <a:rPr kumimoji="0" sz="1200" b="1" i="0" u="none" strike="noStrike" kern="1200" cap="none" spc="-25" normalizeH="0" baseline="0" noProof="0" dirty="0">
                <a:ln>
                  <a:noFill/>
                </a:ln>
                <a:solidFill>
                  <a:prstClr val="black"/>
                </a:solidFill>
                <a:effectLst/>
                <a:uLnTx/>
                <a:uFillTx/>
                <a:latin typeface="微软雅黑"/>
                <a:ea typeface="+mn-ea"/>
                <a:cs typeface="微软雅黑"/>
              </a:rPr>
              <a:t>①</a:t>
            </a:r>
            <a:r>
              <a:rPr kumimoji="0" sz="2700" b="0" i="0" u="none" strike="noStrike" kern="1200" cap="none" spc="-37" normalizeH="0" baseline="-10802" noProof="0" dirty="0">
                <a:ln>
                  <a:noFill/>
                </a:ln>
                <a:solidFill>
                  <a:srgbClr val="CC0000"/>
                </a:solidFill>
                <a:effectLst/>
                <a:uLnTx/>
                <a:uFillTx/>
                <a:latin typeface="Segoe UI Emoji"/>
                <a:ea typeface="+mn-ea"/>
                <a:cs typeface="Segoe UI Emoji"/>
              </a:rPr>
              <a:t>✂</a:t>
            </a:r>
            <a:endParaRPr kumimoji="0" sz="2700" b="0" i="0" u="none" strike="noStrike" kern="1200" cap="none" spc="0" normalizeH="0" baseline="-10802" noProof="0">
              <a:ln>
                <a:noFill/>
              </a:ln>
              <a:solidFill>
                <a:prstClr val="black"/>
              </a:solidFill>
              <a:effectLst/>
              <a:uLnTx/>
              <a:uFillTx/>
              <a:latin typeface="Segoe UI Emoji"/>
              <a:ea typeface="+mn-ea"/>
              <a:cs typeface="Segoe UI Emoj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Segoe UI Emoji"/>
              <a:ea typeface="+mn-ea"/>
              <a:cs typeface="Segoe UI Emoj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Segoe UI Emoji"/>
              <a:ea typeface="+mn-ea"/>
              <a:cs typeface="Segoe UI Emoj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Segoe UI Emoji"/>
              <a:ea typeface="+mn-ea"/>
              <a:cs typeface="Segoe UI Emoj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Segoe UI Emoji"/>
              <a:ea typeface="+mn-ea"/>
              <a:cs typeface="Segoe UI Emoji"/>
            </a:endParaRPr>
          </a:p>
          <a:p>
            <a:pPr marL="575945" marR="0" lvl="0" indent="0" algn="l" defTabSz="914400" rtl="0" eaLnBrk="1" fontAlgn="auto" latinLnBrk="0" hangingPunct="1">
              <a:lnSpc>
                <a:spcPct val="100000"/>
              </a:lnSpc>
              <a:spcBef>
                <a:spcPts val="1485"/>
              </a:spcBef>
              <a:spcAft>
                <a:spcPts val="0"/>
              </a:spcAft>
              <a:buClrTx/>
              <a:buSzTx/>
              <a:buFontTx/>
              <a:buNone/>
              <a:tabLst/>
              <a:defRPr/>
            </a:pPr>
            <a:r>
              <a:rPr kumimoji="0" sz="900" b="1" i="0" u="none" strike="noStrike" kern="1200" cap="none" spc="0" normalizeH="0" baseline="0" noProof="0" dirty="0">
                <a:ln>
                  <a:noFill/>
                </a:ln>
                <a:solidFill>
                  <a:prstClr val="black"/>
                </a:solidFill>
                <a:effectLst/>
                <a:uLnTx/>
                <a:uFillTx/>
                <a:latin typeface="微软雅黑"/>
                <a:ea typeface="+mn-ea"/>
                <a:cs typeface="微软雅黑"/>
              </a:rPr>
              <a:t>张量切分（层内切分</a:t>
            </a:r>
            <a:r>
              <a:rPr kumimoji="0" sz="900" b="1" i="0" u="none" strike="noStrike" kern="1200" cap="none" spc="-50" normalizeH="0" baseline="0" noProof="0" dirty="0">
                <a:ln>
                  <a:noFill/>
                </a:ln>
                <a:solidFill>
                  <a:prstClr val="black"/>
                </a:solidFill>
                <a:effectLst/>
                <a:uLnTx/>
                <a:uFillTx/>
                <a:latin typeface="微软雅黑"/>
                <a:ea typeface="+mn-ea"/>
                <a:cs typeface="微软雅黑"/>
              </a:rPr>
              <a:t>）</a:t>
            </a:r>
            <a:endParaRPr kumimoji="0" sz="900" b="0" i="0" u="none" strike="noStrike" kern="1200" cap="none" spc="0" normalizeH="0" baseline="0" noProof="0">
              <a:ln>
                <a:noFill/>
              </a:ln>
              <a:solidFill>
                <a:prstClr val="black"/>
              </a:solidFill>
              <a:effectLst/>
              <a:uLnTx/>
              <a:uFillTx/>
              <a:latin typeface="微软雅黑"/>
              <a:ea typeface="+mn-ea"/>
              <a:cs typeface="微软雅黑"/>
            </a:endParaRPr>
          </a:p>
          <a:p>
            <a:pPr marL="0" marR="0" lvl="0" indent="0" algn="l" defTabSz="914400" rtl="0" eaLnBrk="1" fontAlgn="auto" latinLnBrk="0" hangingPunct="1">
              <a:lnSpc>
                <a:spcPct val="100000"/>
              </a:lnSpc>
              <a:spcBef>
                <a:spcPts val="45"/>
              </a:spcBef>
              <a:spcAft>
                <a:spcPts val="0"/>
              </a:spcAft>
              <a:buClrTx/>
              <a:buSzTx/>
              <a:buFontTx/>
              <a:buNone/>
              <a:tabLst/>
              <a:defRPr/>
            </a:pPr>
            <a:endParaRPr kumimoji="0" sz="950" b="0" i="0" u="none" strike="noStrike" kern="1200" cap="none" spc="0" normalizeH="0" baseline="0" noProof="0">
              <a:ln>
                <a:noFill/>
              </a:ln>
              <a:solidFill>
                <a:prstClr val="black"/>
              </a:solidFill>
              <a:effectLst/>
              <a:uLnTx/>
              <a:uFillTx/>
              <a:latin typeface="微软雅黑"/>
              <a:ea typeface="+mn-ea"/>
              <a:cs typeface="微软雅黑"/>
            </a:endParaRPr>
          </a:p>
          <a:p>
            <a:pPr marL="114300" marR="0" lvl="0" indent="0" algn="l" defTabSz="914400" rtl="0" eaLnBrk="1" fontAlgn="auto" latinLnBrk="0" hangingPunct="1">
              <a:lnSpc>
                <a:spcPct val="100000"/>
              </a:lnSpc>
              <a:spcBef>
                <a:spcPts val="0"/>
              </a:spcBef>
              <a:spcAft>
                <a:spcPts val="0"/>
              </a:spcAft>
              <a:buClrTx/>
              <a:buSzTx/>
              <a:buFontTx/>
              <a:buNone/>
              <a:tabLst/>
              <a:defRPr/>
            </a:pPr>
            <a:r>
              <a:rPr kumimoji="0" sz="1200" b="1" i="0" u="none" strike="noStrike" kern="1200" cap="none" spc="0" normalizeH="0" baseline="0" noProof="0" dirty="0">
                <a:ln>
                  <a:noFill/>
                </a:ln>
                <a:solidFill>
                  <a:prstClr val="black"/>
                </a:solidFill>
                <a:effectLst/>
                <a:uLnTx/>
                <a:uFillTx/>
                <a:latin typeface="微软雅黑"/>
                <a:ea typeface="+mn-ea"/>
                <a:cs typeface="微软雅黑"/>
              </a:rPr>
              <a:t>②</a:t>
            </a:r>
            <a:endParaRPr kumimoji="0" sz="12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189" name="object 189"/>
          <p:cNvSpPr txBox="1"/>
          <p:nvPr/>
        </p:nvSpPr>
        <p:spPr>
          <a:xfrm>
            <a:off x="2939288" y="5649569"/>
            <a:ext cx="1384935" cy="299720"/>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sz="900" b="1" i="0" u="none" strike="noStrike" kern="1200" cap="none" spc="-10" normalizeH="0" baseline="0" noProof="0" dirty="0">
                <a:ln>
                  <a:noFill/>
                </a:ln>
                <a:solidFill>
                  <a:prstClr val="black"/>
                </a:solidFill>
                <a:effectLst/>
                <a:uLnTx/>
                <a:uFillTx/>
                <a:latin typeface="微软雅黑"/>
                <a:ea typeface="+mn-ea"/>
                <a:cs typeface="微软雅黑"/>
              </a:rPr>
              <a:t>②节点内，张量并行</a:t>
            </a:r>
            <a:endParaRPr kumimoji="0" sz="900" b="0" i="0" u="none" strike="noStrike" kern="1200" cap="none" spc="0" normalizeH="0" baseline="0" noProof="0">
              <a:ln>
                <a:noFill/>
              </a:ln>
              <a:solidFill>
                <a:prstClr val="black"/>
              </a:solidFill>
              <a:effectLst/>
              <a:uLnTx/>
              <a:uFillTx/>
              <a:latin typeface="微软雅黑"/>
              <a:ea typeface="+mn-ea"/>
              <a:cs typeface="微软雅黑"/>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900" b="1" i="0" u="none" strike="noStrike" kern="1200" cap="none" spc="0" normalizeH="0" baseline="0" noProof="0" dirty="0">
                <a:ln>
                  <a:noFill/>
                </a:ln>
                <a:solidFill>
                  <a:prstClr val="black"/>
                </a:solidFill>
                <a:effectLst/>
                <a:uLnTx/>
                <a:uFillTx/>
                <a:latin typeface="微软雅黑"/>
                <a:ea typeface="+mn-ea"/>
                <a:cs typeface="微软雅黑"/>
              </a:rPr>
              <a:t>流量经内部</a:t>
            </a:r>
            <a:r>
              <a:rPr kumimoji="0" sz="900" b="1" i="0" u="none" strike="noStrike" kern="1200" cap="none" spc="-10" normalizeH="0" baseline="0" noProof="0" dirty="0">
                <a:ln>
                  <a:noFill/>
                </a:ln>
                <a:solidFill>
                  <a:prstClr val="black"/>
                </a:solidFill>
                <a:effectLst/>
                <a:uLnTx/>
                <a:uFillTx/>
                <a:latin typeface="微软雅黑"/>
                <a:ea typeface="+mn-ea"/>
                <a:cs typeface="微软雅黑"/>
              </a:rPr>
              <a:t>NVSwitch</a:t>
            </a:r>
            <a:r>
              <a:rPr kumimoji="0" sz="900" b="1" i="0" u="none" strike="noStrike" kern="1200" cap="none" spc="-25" normalizeH="0" baseline="0" noProof="0" dirty="0">
                <a:ln>
                  <a:noFill/>
                </a:ln>
                <a:solidFill>
                  <a:prstClr val="black"/>
                </a:solidFill>
                <a:effectLst/>
                <a:uLnTx/>
                <a:uFillTx/>
                <a:latin typeface="微软雅黑"/>
                <a:ea typeface="+mn-ea"/>
                <a:cs typeface="微软雅黑"/>
              </a:rPr>
              <a:t>互通</a:t>
            </a:r>
            <a:endParaRPr kumimoji="0" sz="9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190" name="object 190"/>
          <p:cNvSpPr txBox="1"/>
          <p:nvPr/>
        </p:nvSpPr>
        <p:spPr>
          <a:xfrm>
            <a:off x="3081273" y="4441316"/>
            <a:ext cx="459740" cy="14795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10" normalizeH="0" baseline="0" noProof="0" dirty="0">
                <a:ln>
                  <a:noFill/>
                </a:ln>
                <a:solidFill>
                  <a:srgbClr val="404040"/>
                </a:solidFill>
                <a:effectLst/>
                <a:uLnTx/>
                <a:uFillTx/>
                <a:latin typeface="微软雅黑"/>
                <a:ea typeface="+mn-ea"/>
                <a:cs typeface="微软雅黑"/>
              </a:rPr>
              <a:t>400GB/s</a:t>
            </a:r>
            <a:endParaRPr kumimoji="0" sz="8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191" name="object 191"/>
          <p:cNvSpPr txBox="1"/>
          <p:nvPr/>
        </p:nvSpPr>
        <p:spPr>
          <a:xfrm>
            <a:off x="8613393" y="4441316"/>
            <a:ext cx="459740" cy="14795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800" b="1" i="0" u="none" strike="noStrike" kern="1200" cap="none" spc="-10" normalizeH="0" baseline="0" noProof="0" dirty="0">
                <a:ln>
                  <a:noFill/>
                </a:ln>
                <a:solidFill>
                  <a:srgbClr val="404040"/>
                </a:solidFill>
                <a:effectLst/>
                <a:uLnTx/>
                <a:uFillTx/>
                <a:latin typeface="微软雅黑"/>
                <a:ea typeface="+mn-ea"/>
                <a:cs typeface="微软雅黑"/>
              </a:rPr>
              <a:t>400GB/s</a:t>
            </a:r>
            <a:endParaRPr kumimoji="0" sz="800" b="0" i="0" u="none" strike="noStrike" kern="1200" cap="none" spc="0" normalizeH="0" baseline="0" noProof="0">
              <a:ln>
                <a:noFill/>
              </a:ln>
              <a:solidFill>
                <a:prstClr val="black"/>
              </a:solidFill>
              <a:effectLst/>
              <a:uLnTx/>
              <a:uFillTx/>
              <a:latin typeface="微软雅黑"/>
              <a:ea typeface="+mn-ea"/>
              <a:cs typeface="微软雅黑"/>
            </a:endParaRPr>
          </a:p>
        </p:txBody>
      </p:sp>
    </p:spTree>
    <p:extLst>
      <p:ext uri="{BB962C8B-B14F-4D97-AF65-F5344CB8AC3E}">
        <p14:creationId xmlns:p14="http://schemas.microsoft.com/office/powerpoint/2010/main" val="16789611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6904990" y="2572257"/>
            <a:ext cx="292100" cy="177800"/>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sz="1000" b="1" i="0" u="none" strike="noStrike" kern="0" cap="none" spc="-20" normalizeH="0" baseline="0" noProof="0" dirty="0">
                <a:ln>
                  <a:noFill/>
                </a:ln>
                <a:solidFill>
                  <a:srgbClr val="FFFFFF"/>
                </a:solidFill>
                <a:effectLst/>
                <a:uLnTx/>
                <a:uFillTx/>
                <a:latin typeface="微软雅黑"/>
                <a:cs typeface="微软雅黑"/>
              </a:rPr>
              <a:t>Leaf</a:t>
            </a:r>
            <a:endParaRPr kumimoji="0" sz="1000" b="0" i="0" u="none" strike="noStrike" kern="0" cap="none" spc="0" normalizeH="0" baseline="0" noProof="0">
              <a:ln>
                <a:noFill/>
              </a:ln>
              <a:solidFill>
                <a:sysClr val="windowText" lastClr="000000"/>
              </a:solidFill>
              <a:effectLst/>
              <a:uLnTx/>
              <a:uFillTx/>
              <a:latin typeface="微软雅黑"/>
              <a:cs typeface="微软雅黑"/>
            </a:endParaRPr>
          </a:p>
        </p:txBody>
      </p:sp>
      <p:sp>
        <p:nvSpPr>
          <p:cNvPr id="3" name="object 3"/>
          <p:cNvSpPr/>
          <p:nvPr/>
        </p:nvSpPr>
        <p:spPr>
          <a:xfrm>
            <a:off x="7754111" y="2557272"/>
            <a:ext cx="756285" cy="216535"/>
          </a:xfrm>
          <a:custGeom>
            <a:avLst/>
            <a:gdLst/>
            <a:ahLst/>
            <a:cxnLst/>
            <a:rect l="l" t="t" r="r" b="b"/>
            <a:pathLst>
              <a:path w="756284" h="216535">
                <a:moveTo>
                  <a:pt x="719836" y="0"/>
                </a:moveTo>
                <a:lnTo>
                  <a:pt x="36068" y="0"/>
                </a:lnTo>
                <a:lnTo>
                  <a:pt x="22020" y="2831"/>
                </a:lnTo>
                <a:lnTo>
                  <a:pt x="10556" y="10556"/>
                </a:lnTo>
                <a:lnTo>
                  <a:pt x="2831" y="22020"/>
                </a:lnTo>
                <a:lnTo>
                  <a:pt x="0" y="36067"/>
                </a:lnTo>
                <a:lnTo>
                  <a:pt x="0" y="180339"/>
                </a:lnTo>
                <a:lnTo>
                  <a:pt x="2831" y="194387"/>
                </a:lnTo>
                <a:lnTo>
                  <a:pt x="10556" y="205851"/>
                </a:lnTo>
                <a:lnTo>
                  <a:pt x="22020" y="213576"/>
                </a:lnTo>
                <a:lnTo>
                  <a:pt x="36068" y="216407"/>
                </a:lnTo>
                <a:lnTo>
                  <a:pt x="719836" y="216407"/>
                </a:lnTo>
                <a:lnTo>
                  <a:pt x="733883" y="213576"/>
                </a:lnTo>
                <a:lnTo>
                  <a:pt x="745347" y="205851"/>
                </a:lnTo>
                <a:lnTo>
                  <a:pt x="753072" y="194387"/>
                </a:lnTo>
                <a:lnTo>
                  <a:pt x="755904" y="180339"/>
                </a:lnTo>
                <a:lnTo>
                  <a:pt x="755904" y="36067"/>
                </a:lnTo>
                <a:lnTo>
                  <a:pt x="753072" y="22020"/>
                </a:lnTo>
                <a:lnTo>
                  <a:pt x="745347" y="10556"/>
                </a:lnTo>
                <a:lnTo>
                  <a:pt x="733883" y="2831"/>
                </a:lnTo>
                <a:lnTo>
                  <a:pt x="719836" y="0"/>
                </a:lnTo>
                <a:close/>
              </a:path>
            </a:pathLst>
          </a:custGeom>
          <a:solidFill>
            <a:srgbClr val="2E549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 name="object 4"/>
          <p:cNvSpPr txBox="1"/>
          <p:nvPr/>
        </p:nvSpPr>
        <p:spPr>
          <a:xfrm>
            <a:off x="7986521" y="2572257"/>
            <a:ext cx="292100" cy="177800"/>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sz="1000" b="1" i="0" u="none" strike="noStrike" kern="0" cap="none" spc="-20" normalizeH="0" baseline="0" noProof="0" dirty="0">
                <a:ln>
                  <a:noFill/>
                </a:ln>
                <a:solidFill>
                  <a:srgbClr val="FFFFFF"/>
                </a:solidFill>
                <a:effectLst/>
                <a:uLnTx/>
                <a:uFillTx/>
                <a:latin typeface="微软雅黑"/>
                <a:cs typeface="微软雅黑"/>
              </a:rPr>
              <a:t>Leaf</a:t>
            </a:r>
            <a:endParaRPr kumimoji="0" sz="1000" b="0" i="0" u="none" strike="noStrike" kern="0" cap="none" spc="0" normalizeH="0" baseline="0" noProof="0">
              <a:ln>
                <a:noFill/>
              </a:ln>
              <a:solidFill>
                <a:sysClr val="windowText" lastClr="000000"/>
              </a:solidFill>
              <a:effectLst/>
              <a:uLnTx/>
              <a:uFillTx/>
              <a:latin typeface="微软雅黑"/>
              <a:cs typeface="微软雅黑"/>
            </a:endParaRPr>
          </a:p>
        </p:txBody>
      </p:sp>
      <p:grpSp>
        <p:nvGrpSpPr>
          <p:cNvPr id="5" name="object 5"/>
          <p:cNvGrpSpPr/>
          <p:nvPr/>
        </p:nvGrpSpPr>
        <p:grpSpPr>
          <a:xfrm>
            <a:off x="3072383" y="2772092"/>
            <a:ext cx="8737600" cy="3620135"/>
            <a:chOff x="3072383" y="2772092"/>
            <a:chExt cx="8737600" cy="3620135"/>
          </a:xfrm>
        </p:grpSpPr>
        <p:sp>
          <p:nvSpPr>
            <p:cNvPr id="6" name="object 6"/>
            <p:cNvSpPr/>
            <p:nvPr/>
          </p:nvSpPr>
          <p:spPr>
            <a:xfrm>
              <a:off x="4238244" y="2773679"/>
              <a:ext cx="2813050" cy="716915"/>
            </a:xfrm>
            <a:custGeom>
              <a:avLst/>
              <a:gdLst/>
              <a:ahLst/>
              <a:cxnLst/>
              <a:rect l="l" t="t" r="r" b="b"/>
              <a:pathLst>
                <a:path w="2813050" h="716914">
                  <a:moveTo>
                    <a:pt x="2812796" y="0"/>
                  </a:moveTo>
                  <a:lnTo>
                    <a:pt x="0" y="716788"/>
                  </a:lnTo>
                </a:path>
              </a:pathLst>
            </a:custGeom>
            <a:ln w="3175">
              <a:solidFill>
                <a:srgbClr val="A6A6A6"/>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 name="object 7"/>
            <p:cNvSpPr/>
            <p:nvPr/>
          </p:nvSpPr>
          <p:spPr>
            <a:xfrm>
              <a:off x="4546091" y="2773679"/>
              <a:ext cx="3585210" cy="716915"/>
            </a:xfrm>
            <a:custGeom>
              <a:avLst/>
              <a:gdLst/>
              <a:ahLst/>
              <a:cxnLst/>
              <a:rect l="l" t="t" r="r" b="b"/>
              <a:pathLst>
                <a:path w="3585209" h="716914">
                  <a:moveTo>
                    <a:pt x="3585210" y="0"/>
                  </a:moveTo>
                  <a:lnTo>
                    <a:pt x="0" y="716788"/>
                  </a:lnTo>
                </a:path>
              </a:pathLst>
            </a:custGeom>
            <a:ln w="3175">
              <a:solidFill>
                <a:srgbClr val="A6A6A6"/>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 name="object 8"/>
            <p:cNvSpPr/>
            <p:nvPr/>
          </p:nvSpPr>
          <p:spPr>
            <a:xfrm>
              <a:off x="4853939" y="2773679"/>
              <a:ext cx="2197100" cy="728345"/>
            </a:xfrm>
            <a:custGeom>
              <a:avLst/>
              <a:gdLst/>
              <a:ahLst/>
              <a:cxnLst/>
              <a:rect l="l" t="t" r="r" b="b"/>
              <a:pathLst>
                <a:path w="2197100" h="728345">
                  <a:moveTo>
                    <a:pt x="2196592" y="0"/>
                  </a:moveTo>
                  <a:lnTo>
                    <a:pt x="0" y="727964"/>
                  </a:lnTo>
                </a:path>
                <a:path w="2197100" h="728345">
                  <a:moveTo>
                    <a:pt x="2196592" y="0"/>
                  </a:moveTo>
                  <a:lnTo>
                    <a:pt x="335407" y="716788"/>
                  </a:lnTo>
                </a:path>
              </a:pathLst>
            </a:custGeom>
            <a:ln w="3175">
              <a:solidFill>
                <a:srgbClr val="A6A6A6"/>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object 9"/>
            <p:cNvSpPr/>
            <p:nvPr/>
          </p:nvSpPr>
          <p:spPr>
            <a:xfrm>
              <a:off x="5478779" y="2773679"/>
              <a:ext cx="1571625" cy="723265"/>
            </a:xfrm>
            <a:custGeom>
              <a:avLst/>
              <a:gdLst/>
              <a:ahLst/>
              <a:cxnLst/>
              <a:rect l="l" t="t" r="r" b="b"/>
              <a:pathLst>
                <a:path w="1571625" h="723264">
                  <a:moveTo>
                    <a:pt x="1571371" y="0"/>
                  </a:moveTo>
                  <a:lnTo>
                    <a:pt x="0" y="716788"/>
                  </a:lnTo>
                </a:path>
                <a:path w="1571625" h="723264">
                  <a:moveTo>
                    <a:pt x="1571371" y="0"/>
                  </a:moveTo>
                  <a:lnTo>
                    <a:pt x="263525" y="716788"/>
                  </a:lnTo>
                </a:path>
                <a:path w="1571625" h="723264">
                  <a:moveTo>
                    <a:pt x="1571371" y="0"/>
                  </a:moveTo>
                  <a:lnTo>
                    <a:pt x="585089" y="722884"/>
                  </a:lnTo>
                </a:path>
              </a:pathLst>
            </a:custGeom>
            <a:ln w="3175">
              <a:solidFill>
                <a:srgbClr val="A6A6A6"/>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 name="object 10"/>
            <p:cNvSpPr/>
            <p:nvPr/>
          </p:nvSpPr>
          <p:spPr>
            <a:xfrm>
              <a:off x="6362699" y="2773679"/>
              <a:ext cx="688340" cy="723265"/>
            </a:xfrm>
            <a:custGeom>
              <a:avLst/>
              <a:gdLst/>
              <a:ahLst/>
              <a:cxnLst/>
              <a:rect l="l" t="t" r="r" b="b"/>
              <a:pathLst>
                <a:path w="688340" h="723264">
                  <a:moveTo>
                    <a:pt x="688339" y="0"/>
                  </a:moveTo>
                  <a:lnTo>
                    <a:pt x="0" y="722884"/>
                  </a:lnTo>
                </a:path>
              </a:pathLst>
            </a:custGeom>
            <a:ln w="3175">
              <a:solidFill>
                <a:srgbClr val="A6A6A6"/>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 name="object 11"/>
            <p:cNvSpPr/>
            <p:nvPr/>
          </p:nvSpPr>
          <p:spPr>
            <a:xfrm>
              <a:off x="4831079" y="2773679"/>
              <a:ext cx="3301365" cy="728345"/>
            </a:xfrm>
            <a:custGeom>
              <a:avLst/>
              <a:gdLst/>
              <a:ahLst/>
              <a:cxnLst/>
              <a:rect l="l" t="t" r="r" b="b"/>
              <a:pathLst>
                <a:path w="3301365" h="728345">
                  <a:moveTo>
                    <a:pt x="3300984" y="0"/>
                  </a:moveTo>
                  <a:lnTo>
                    <a:pt x="0" y="727964"/>
                  </a:lnTo>
                </a:path>
              </a:pathLst>
            </a:custGeom>
            <a:ln w="3175">
              <a:solidFill>
                <a:srgbClr val="A6A6A6"/>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 name="object 12"/>
            <p:cNvSpPr/>
            <p:nvPr/>
          </p:nvSpPr>
          <p:spPr>
            <a:xfrm>
              <a:off x="5189219" y="2773679"/>
              <a:ext cx="2942590" cy="716915"/>
            </a:xfrm>
            <a:custGeom>
              <a:avLst/>
              <a:gdLst/>
              <a:ahLst/>
              <a:cxnLst/>
              <a:rect l="l" t="t" r="r" b="b"/>
              <a:pathLst>
                <a:path w="2942590" h="716914">
                  <a:moveTo>
                    <a:pt x="2942463" y="0"/>
                  </a:moveTo>
                  <a:lnTo>
                    <a:pt x="0" y="716788"/>
                  </a:lnTo>
                </a:path>
              </a:pathLst>
            </a:custGeom>
            <a:ln w="3175">
              <a:solidFill>
                <a:srgbClr val="A6A6A6"/>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 name="object 13"/>
            <p:cNvSpPr/>
            <p:nvPr/>
          </p:nvSpPr>
          <p:spPr>
            <a:xfrm>
              <a:off x="5478779" y="2773679"/>
              <a:ext cx="2653030" cy="716915"/>
            </a:xfrm>
            <a:custGeom>
              <a:avLst/>
              <a:gdLst/>
              <a:ahLst/>
              <a:cxnLst/>
              <a:rect l="l" t="t" r="r" b="b"/>
              <a:pathLst>
                <a:path w="2653029" h="716914">
                  <a:moveTo>
                    <a:pt x="2652649" y="0"/>
                  </a:moveTo>
                  <a:lnTo>
                    <a:pt x="0" y="716788"/>
                  </a:lnTo>
                </a:path>
                <a:path w="2653029" h="716914">
                  <a:moveTo>
                    <a:pt x="2652649" y="0"/>
                  </a:moveTo>
                  <a:lnTo>
                    <a:pt x="263651" y="716788"/>
                  </a:lnTo>
                </a:path>
              </a:pathLst>
            </a:custGeom>
            <a:ln w="3175">
              <a:solidFill>
                <a:srgbClr val="A6A6A6"/>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 name="object 14"/>
            <p:cNvSpPr/>
            <p:nvPr/>
          </p:nvSpPr>
          <p:spPr>
            <a:xfrm>
              <a:off x="6068567" y="2773679"/>
              <a:ext cx="2063750" cy="716915"/>
            </a:xfrm>
            <a:custGeom>
              <a:avLst/>
              <a:gdLst/>
              <a:ahLst/>
              <a:cxnLst/>
              <a:rect l="l" t="t" r="r" b="b"/>
              <a:pathLst>
                <a:path w="2063750" h="716914">
                  <a:moveTo>
                    <a:pt x="2063496" y="0"/>
                  </a:moveTo>
                  <a:lnTo>
                    <a:pt x="0" y="716788"/>
                  </a:lnTo>
                </a:path>
                <a:path w="2063750" h="716914">
                  <a:moveTo>
                    <a:pt x="2063496" y="0"/>
                  </a:moveTo>
                  <a:lnTo>
                    <a:pt x="294005" y="716788"/>
                  </a:lnTo>
                </a:path>
              </a:pathLst>
            </a:custGeom>
            <a:ln w="3175">
              <a:solidFill>
                <a:srgbClr val="A6A6A6"/>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15" name="object 15"/>
            <p:cNvPicPr/>
            <p:nvPr/>
          </p:nvPicPr>
          <p:blipFill>
            <a:blip r:embed="rId2" cstate="print"/>
            <a:stretch>
              <a:fillRect/>
            </a:stretch>
          </p:blipFill>
          <p:spPr>
            <a:xfrm>
              <a:off x="3072383" y="3489959"/>
              <a:ext cx="4233672" cy="2898647"/>
            </a:xfrm>
            <a:prstGeom prst="rect">
              <a:avLst/>
            </a:prstGeom>
          </p:spPr>
        </p:pic>
        <p:pic>
          <p:nvPicPr>
            <p:cNvPr id="16" name="object 16"/>
            <p:cNvPicPr/>
            <p:nvPr/>
          </p:nvPicPr>
          <p:blipFill>
            <a:blip r:embed="rId2" cstate="print"/>
            <a:stretch>
              <a:fillRect/>
            </a:stretch>
          </p:blipFill>
          <p:spPr>
            <a:xfrm>
              <a:off x="7575804" y="3491483"/>
              <a:ext cx="4233672" cy="2900172"/>
            </a:xfrm>
            <a:prstGeom prst="rect">
              <a:avLst/>
            </a:prstGeom>
          </p:spPr>
        </p:pic>
        <p:sp>
          <p:nvSpPr>
            <p:cNvPr id="17" name="object 17"/>
            <p:cNvSpPr/>
            <p:nvPr/>
          </p:nvSpPr>
          <p:spPr>
            <a:xfrm>
              <a:off x="7050024" y="2773679"/>
              <a:ext cx="3515995" cy="718820"/>
            </a:xfrm>
            <a:custGeom>
              <a:avLst/>
              <a:gdLst/>
              <a:ahLst/>
              <a:cxnLst/>
              <a:rect l="l" t="t" r="r" b="b"/>
              <a:pathLst>
                <a:path w="3515995" h="718820">
                  <a:moveTo>
                    <a:pt x="3515995" y="718820"/>
                  </a:moveTo>
                  <a:lnTo>
                    <a:pt x="0" y="0"/>
                  </a:lnTo>
                </a:path>
              </a:pathLst>
            </a:custGeom>
            <a:ln w="3175">
              <a:solidFill>
                <a:srgbClr val="A6A6A6"/>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 name="object 18"/>
            <p:cNvSpPr/>
            <p:nvPr/>
          </p:nvSpPr>
          <p:spPr>
            <a:xfrm>
              <a:off x="8132063" y="2773679"/>
              <a:ext cx="2731135" cy="714375"/>
            </a:xfrm>
            <a:custGeom>
              <a:avLst/>
              <a:gdLst/>
              <a:ahLst/>
              <a:cxnLst/>
              <a:rect l="l" t="t" r="r" b="b"/>
              <a:pathLst>
                <a:path w="2731134" h="714375">
                  <a:moveTo>
                    <a:pt x="0" y="0"/>
                  </a:moveTo>
                  <a:lnTo>
                    <a:pt x="2730881" y="714375"/>
                  </a:lnTo>
                </a:path>
              </a:pathLst>
            </a:custGeom>
            <a:ln w="3175">
              <a:solidFill>
                <a:srgbClr val="A6A6A6"/>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 name="object 19"/>
            <p:cNvSpPr/>
            <p:nvPr/>
          </p:nvSpPr>
          <p:spPr>
            <a:xfrm>
              <a:off x="7050024" y="2773679"/>
              <a:ext cx="3812540" cy="718820"/>
            </a:xfrm>
            <a:custGeom>
              <a:avLst/>
              <a:gdLst/>
              <a:ahLst/>
              <a:cxnLst/>
              <a:rect l="l" t="t" r="r" b="b"/>
              <a:pathLst>
                <a:path w="3812540" h="718820">
                  <a:moveTo>
                    <a:pt x="3812159" y="718438"/>
                  </a:moveTo>
                  <a:lnTo>
                    <a:pt x="0" y="0"/>
                  </a:lnTo>
                </a:path>
              </a:pathLst>
            </a:custGeom>
            <a:ln w="3175">
              <a:solidFill>
                <a:srgbClr val="A6A6A6"/>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object 20"/>
            <p:cNvSpPr/>
            <p:nvPr/>
          </p:nvSpPr>
          <p:spPr>
            <a:xfrm>
              <a:off x="8132063" y="2773679"/>
              <a:ext cx="2435225" cy="716280"/>
            </a:xfrm>
            <a:custGeom>
              <a:avLst/>
              <a:gdLst/>
              <a:ahLst/>
              <a:cxnLst/>
              <a:rect l="l" t="t" r="r" b="b"/>
              <a:pathLst>
                <a:path w="2435225" h="716279">
                  <a:moveTo>
                    <a:pt x="2434844" y="716152"/>
                  </a:moveTo>
                  <a:lnTo>
                    <a:pt x="0" y="0"/>
                  </a:lnTo>
                </a:path>
              </a:pathLst>
            </a:custGeom>
            <a:ln w="3175">
              <a:solidFill>
                <a:srgbClr val="A6A6A6"/>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object 21"/>
            <p:cNvSpPr/>
            <p:nvPr/>
          </p:nvSpPr>
          <p:spPr>
            <a:xfrm>
              <a:off x="7050024" y="2773679"/>
              <a:ext cx="3202940" cy="718820"/>
            </a:xfrm>
            <a:custGeom>
              <a:avLst/>
              <a:gdLst/>
              <a:ahLst/>
              <a:cxnLst/>
              <a:rect l="l" t="t" r="r" b="b"/>
              <a:pathLst>
                <a:path w="3202940" h="718820">
                  <a:moveTo>
                    <a:pt x="3202558" y="718820"/>
                  </a:moveTo>
                  <a:lnTo>
                    <a:pt x="0" y="0"/>
                  </a:lnTo>
                </a:path>
              </a:pathLst>
            </a:custGeom>
            <a:ln w="3175">
              <a:solidFill>
                <a:srgbClr val="A6A6A6"/>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object 22"/>
            <p:cNvSpPr/>
            <p:nvPr/>
          </p:nvSpPr>
          <p:spPr>
            <a:xfrm>
              <a:off x="7050024" y="2773679"/>
              <a:ext cx="2900045" cy="711835"/>
            </a:xfrm>
            <a:custGeom>
              <a:avLst/>
              <a:gdLst/>
              <a:ahLst/>
              <a:cxnLst/>
              <a:rect l="l" t="t" r="r" b="b"/>
              <a:pathLst>
                <a:path w="2900045" h="711835">
                  <a:moveTo>
                    <a:pt x="2899791" y="711708"/>
                  </a:moveTo>
                  <a:lnTo>
                    <a:pt x="0" y="0"/>
                  </a:lnTo>
                </a:path>
              </a:pathLst>
            </a:custGeom>
            <a:ln w="3175">
              <a:solidFill>
                <a:srgbClr val="A6A6A6"/>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object 23"/>
            <p:cNvSpPr/>
            <p:nvPr/>
          </p:nvSpPr>
          <p:spPr>
            <a:xfrm>
              <a:off x="7050024" y="2773679"/>
              <a:ext cx="2586355" cy="718820"/>
            </a:xfrm>
            <a:custGeom>
              <a:avLst/>
              <a:gdLst/>
              <a:ahLst/>
              <a:cxnLst/>
              <a:rect l="l" t="t" r="r" b="b"/>
              <a:pathLst>
                <a:path w="2586354" h="718820">
                  <a:moveTo>
                    <a:pt x="2585847" y="718438"/>
                  </a:moveTo>
                  <a:lnTo>
                    <a:pt x="0" y="0"/>
                  </a:lnTo>
                </a:path>
              </a:pathLst>
            </a:custGeom>
            <a:ln w="3175">
              <a:solidFill>
                <a:srgbClr val="A6A6A6"/>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object 24"/>
            <p:cNvSpPr/>
            <p:nvPr/>
          </p:nvSpPr>
          <p:spPr>
            <a:xfrm>
              <a:off x="7050024" y="2773679"/>
              <a:ext cx="2290445" cy="721360"/>
            </a:xfrm>
            <a:custGeom>
              <a:avLst/>
              <a:gdLst/>
              <a:ahLst/>
              <a:cxnLst/>
              <a:rect l="l" t="t" r="r" b="b"/>
              <a:pathLst>
                <a:path w="2290445" h="721360">
                  <a:moveTo>
                    <a:pt x="2290191" y="721106"/>
                  </a:moveTo>
                  <a:lnTo>
                    <a:pt x="0" y="0"/>
                  </a:lnTo>
                </a:path>
              </a:pathLst>
            </a:custGeom>
            <a:ln w="3175">
              <a:solidFill>
                <a:srgbClr val="A6A6A6"/>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object 25"/>
            <p:cNvSpPr/>
            <p:nvPr/>
          </p:nvSpPr>
          <p:spPr>
            <a:xfrm>
              <a:off x="7050024" y="2773679"/>
              <a:ext cx="1995170" cy="721360"/>
            </a:xfrm>
            <a:custGeom>
              <a:avLst/>
              <a:gdLst/>
              <a:ahLst/>
              <a:cxnLst/>
              <a:rect l="l" t="t" r="r" b="b"/>
              <a:pathLst>
                <a:path w="1995170" h="721360">
                  <a:moveTo>
                    <a:pt x="1994788" y="721106"/>
                  </a:moveTo>
                  <a:lnTo>
                    <a:pt x="0" y="0"/>
                  </a:lnTo>
                </a:path>
              </a:pathLst>
            </a:custGeom>
            <a:ln w="3175">
              <a:solidFill>
                <a:srgbClr val="A6A6A6"/>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object 26"/>
            <p:cNvSpPr/>
            <p:nvPr/>
          </p:nvSpPr>
          <p:spPr>
            <a:xfrm>
              <a:off x="7050024" y="2773679"/>
              <a:ext cx="1687195" cy="716915"/>
            </a:xfrm>
            <a:custGeom>
              <a:avLst/>
              <a:gdLst/>
              <a:ahLst/>
              <a:cxnLst/>
              <a:rect l="l" t="t" r="r" b="b"/>
              <a:pathLst>
                <a:path w="1687195" h="716914">
                  <a:moveTo>
                    <a:pt x="1686941" y="716788"/>
                  </a:moveTo>
                  <a:lnTo>
                    <a:pt x="0" y="0"/>
                  </a:lnTo>
                </a:path>
              </a:pathLst>
            </a:custGeom>
            <a:ln w="3175">
              <a:solidFill>
                <a:srgbClr val="A6A6A6"/>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object 27"/>
            <p:cNvSpPr/>
            <p:nvPr/>
          </p:nvSpPr>
          <p:spPr>
            <a:xfrm>
              <a:off x="8132063" y="2773679"/>
              <a:ext cx="2121535" cy="715645"/>
            </a:xfrm>
            <a:custGeom>
              <a:avLst/>
              <a:gdLst/>
              <a:ahLst/>
              <a:cxnLst/>
              <a:rect l="l" t="t" r="r" b="b"/>
              <a:pathLst>
                <a:path w="2121534" h="715645">
                  <a:moveTo>
                    <a:pt x="2121280" y="715137"/>
                  </a:moveTo>
                  <a:lnTo>
                    <a:pt x="0" y="0"/>
                  </a:lnTo>
                </a:path>
              </a:pathLst>
            </a:custGeom>
            <a:ln w="3175">
              <a:solidFill>
                <a:srgbClr val="A6A6A6"/>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object 28"/>
            <p:cNvSpPr/>
            <p:nvPr/>
          </p:nvSpPr>
          <p:spPr>
            <a:xfrm>
              <a:off x="8132063" y="2773679"/>
              <a:ext cx="1818639" cy="714375"/>
            </a:xfrm>
            <a:custGeom>
              <a:avLst/>
              <a:gdLst/>
              <a:ahLst/>
              <a:cxnLst/>
              <a:rect l="l" t="t" r="r" b="b"/>
              <a:pathLst>
                <a:path w="1818640" h="714375">
                  <a:moveTo>
                    <a:pt x="1818513" y="714375"/>
                  </a:moveTo>
                  <a:lnTo>
                    <a:pt x="0" y="0"/>
                  </a:lnTo>
                </a:path>
              </a:pathLst>
            </a:custGeom>
            <a:ln w="3175">
              <a:solidFill>
                <a:srgbClr val="A6A6A6"/>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object 29"/>
            <p:cNvSpPr/>
            <p:nvPr/>
          </p:nvSpPr>
          <p:spPr>
            <a:xfrm>
              <a:off x="8132063" y="2773679"/>
              <a:ext cx="1511935" cy="718820"/>
            </a:xfrm>
            <a:custGeom>
              <a:avLst/>
              <a:gdLst/>
              <a:ahLst/>
              <a:cxnLst/>
              <a:rect l="l" t="t" r="r" b="b"/>
              <a:pathLst>
                <a:path w="1511934" h="718820">
                  <a:moveTo>
                    <a:pt x="1511680" y="718438"/>
                  </a:moveTo>
                  <a:lnTo>
                    <a:pt x="0" y="0"/>
                  </a:lnTo>
                </a:path>
              </a:pathLst>
            </a:custGeom>
            <a:ln w="3175">
              <a:solidFill>
                <a:srgbClr val="A6A6A6"/>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 name="object 30"/>
            <p:cNvSpPr/>
            <p:nvPr/>
          </p:nvSpPr>
          <p:spPr>
            <a:xfrm>
              <a:off x="8132063" y="2773679"/>
              <a:ext cx="1209040" cy="725170"/>
            </a:xfrm>
            <a:custGeom>
              <a:avLst/>
              <a:gdLst/>
              <a:ahLst/>
              <a:cxnLst/>
              <a:rect l="l" t="t" r="r" b="b"/>
              <a:pathLst>
                <a:path w="1209040" h="725170">
                  <a:moveTo>
                    <a:pt x="1209040" y="725043"/>
                  </a:moveTo>
                  <a:lnTo>
                    <a:pt x="0" y="0"/>
                  </a:lnTo>
                </a:path>
              </a:pathLst>
            </a:custGeom>
            <a:ln w="3175">
              <a:solidFill>
                <a:srgbClr val="A6A6A6"/>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object 31"/>
            <p:cNvSpPr/>
            <p:nvPr/>
          </p:nvSpPr>
          <p:spPr>
            <a:xfrm>
              <a:off x="8132063" y="2773679"/>
              <a:ext cx="913765" cy="716915"/>
            </a:xfrm>
            <a:custGeom>
              <a:avLst/>
              <a:gdLst/>
              <a:ahLst/>
              <a:cxnLst/>
              <a:rect l="l" t="t" r="r" b="b"/>
              <a:pathLst>
                <a:path w="913765" h="716914">
                  <a:moveTo>
                    <a:pt x="913511" y="716788"/>
                  </a:moveTo>
                  <a:lnTo>
                    <a:pt x="0" y="0"/>
                  </a:lnTo>
                </a:path>
              </a:pathLst>
            </a:custGeom>
            <a:ln w="3175">
              <a:solidFill>
                <a:srgbClr val="A6A6A6"/>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object 32"/>
            <p:cNvSpPr/>
            <p:nvPr/>
          </p:nvSpPr>
          <p:spPr>
            <a:xfrm>
              <a:off x="8132063" y="2773679"/>
              <a:ext cx="605790" cy="716915"/>
            </a:xfrm>
            <a:custGeom>
              <a:avLst/>
              <a:gdLst/>
              <a:ahLst/>
              <a:cxnLst/>
              <a:rect l="l" t="t" r="r" b="b"/>
              <a:pathLst>
                <a:path w="605790" h="716914">
                  <a:moveTo>
                    <a:pt x="605790" y="716788"/>
                  </a:moveTo>
                  <a:lnTo>
                    <a:pt x="0" y="0"/>
                  </a:lnTo>
                </a:path>
              </a:pathLst>
            </a:custGeom>
            <a:ln w="3175">
              <a:solidFill>
                <a:srgbClr val="A6A6A6"/>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33" name="object 33"/>
            <p:cNvPicPr/>
            <p:nvPr/>
          </p:nvPicPr>
          <p:blipFill>
            <a:blip r:embed="rId3" cstate="print"/>
            <a:stretch>
              <a:fillRect/>
            </a:stretch>
          </p:blipFill>
          <p:spPr>
            <a:xfrm>
              <a:off x="7159214" y="2902711"/>
              <a:ext cx="859086" cy="337312"/>
            </a:xfrm>
            <a:prstGeom prst="rect">
              <a:avLst/>
            </a:prstGeom>
          </p:spPr>
        </p:pic>
      </p:grpSp>
      <p:sp>
        <p:nvSpPr>
          <p:cNvPr id="34" name="object 34"/>
          <p:cNvSpPr txBox="1"/>
          <p:nvPr/>
        </p:nvSpPr>
        <p:spPr>
          <a:xfrm>
            <a:off x="7495158" y="2527807"/>
            <a:ext cx="160655" cy="193675"/>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kumimoji="0" sz="1100" b="1" i="0" u="none" strike="noStrike" kern="0" cap="none" spc="0" normalizeH="0" baseline="0" noProof="0" dirty="0">
                <a:ln>
                  <a:noFill/>
                </a:ln>
                <a:solidFill>
                  <a:sysClr val="windowText" lastClr="000000"/>
                </a:solidFill>
                <a:effectLst/>
                <a:uLnTx/>
                <a:uFillTx/>
                <a:latin typeface="微软雅黑"/>
                <a:cs typeface="微软雅黑"/>
              </a:rPr>
              <a:t>…</a:t>
            </a:r>
            <a:endParaRPr kumimoji="0" sz="1100" b="0" i="0" u="none" strike="noStrike" kern="0" cap="none" spc="0" normalizeH="0" baseline="0" noProof="0">
              <a:ln>
                <a:noFill/>
              </a:ln>
              <a:solidFill>
                <a:sysClr val="windowText" lastClr="000000"/>
              </a:solidFill>
              <a:effectLst/>
              <a:uLnTx/>
              <a:uFillTx/>
              <a:latin typeface="微软雅黑"/>
              <a:cs typeface="微软雅黑"/>
            </a:endParaRPr>
          </a:p>
        </p:txBody>
      </p:sp>
      <p:grpSp>
        <p:nvGrpSpPr>
          <p:cNvPr id="35" name="object 35"/>
          <p:cNvGrpSpPr/>
          <p:nvPr/>
        </p:nvGrpSpPr>
        <p:grpSpPr>
          <a:xfrm>
            <a:off x="768095" y="2148839"/>
            <a:ext cx="1391920" cy="1205865"/>
            <a:chOff x="768095" y="2148839"/>
            <a:chExt cx="1391920" cy="1205865"/>
          </a:xfrm>
        </p:grpSpPr>
        <p:pic>
          <p:nvPicPr>
            <p:cNvPr id="36" name="object 36"/>
            <p:cNvPicPr/>
            <p:nvPr/>
          </p:nvPicPr>
          <p:blipFill>
            <a:blip r:embed="rId4" cstate="print"/>
            <a:stretch>
              <a:fillRect/>
            </a:stretch>
          </p:blipFill>
          <p:spPr>
            <a:xfrm>
              <a:off x="798575" y="2148839"/>
              <a:ext cx="1360932" cy="890015"/>
            </a:xfrm>
            <a:prstGeom prst="rect">
              <a:avLst/>
            </a:prstGeom>
          </p:spPr>
        </p:pic>
        <p:sp>
          <p:nvSpPr>
            <p:cNvPr id="37" name="object 37"/>
            <p:cNvSpPr/>
            <p:nvPr/>
          </p:nvSpPr>
          <p:spPr>
            <a:xfrm>
              <a:off x="768095" y="2148839"/>
              <a:ext cx="1391920" cy="847725"/>
            </a:xfrm>
            <a:custGeom>
              <a:avLst/>
              <a:gdLst/>
              <a:ahLst/>
              <a:cxnLst/>
              <a:rect l="l" t="t" r="r" b="b"/>
              <a:pathLst>
                <a:path w="1391920" h="847725">
                  <a:moveTo>
                    <a:pt x="1391412" y="0"/>
                  </a:moveTo>
                  <a:lnTo>
                    <a:pt x="0" y="0"/>
                  </a:lnTo>
                  <a:lnTo>
                    <a:pt x="0" y="847343"/>
                  </a:lnTo>
                  <a:lnTo>
                    <a:pt x="1391412" y="847343"/>
                  </a:lnTo>
                  <a:lnTo>
                    <a:pt x="1391412" y="0"/>
                  </a:lnTo>
                  <a:close/>
                </a:path>
              </a:pathLst>
            </a:custGeom>
            <a:solidFill>
              <a:srgbClr val="F1F1F1">
                <a:alpha val="39999"/>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 name="object 38"/>
            <p:cNvSpPr/>
            <p:nvPr/>
          </p:nvSpPr>
          <p:spPr>
            <a:xfrm>
              <a:off x="1389887" y="3066287"/>
              <a:ext cx="189230" cy="288290"/>
            </a:xfrm>
            <a:custGeom>
              <a:avLst/>
              <a:gdLst/>
              <a:ahLst/>
              <a:cxnLst/>
              <a:rect l="l" t="t" r="r" b="b"/>
              <a:pathLst>
                <a:path w="189230" h="288289">
                  <a:moveTo>
                    <a:pt x="124714" y="0"/>
                  </a:moveTo>
                  <a:lnTo>
                    <a:pt x="64261" y="0"/>
                  </a:lnTo>
                  <a:lnTo>
                    <a:pt x="64261" y="193548"/>
                  </a:lnTo>
                  <a:lnTo>
                    <a:pt x="0" y="193548"/>
                  </a:lnTo>
                  <a:lnTo>
                    <a:pt x="94488" y="288036"/>
                  </a:lnTo>
                  <a:lnTo>
                    <a:pt x="188976" y="193548"/>
                  </a:lnTo>
                  <a:lnTo>
                    <a:pt x="124714" y="193548"/>
                  </a:lnTo>
                  <a:lnTo>
                    <a:pt x="124714" y="0"/>
                  </a:lnTo>
                  <a:close/>
                </a:path>
              </a:pathLst>
            </a:custGeom>
            <a:solidFill>
              <a:srgbClr val="404040">
                <a:alpha val="79998"/>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39" name="object 39"/>
          <p:cNvGrpSpPr/>
          <p:nvPr/>
        </p:nvGrpSpPr>
        <p:grpSpPr>
          <a:xfrm>
            <a:off x="777240" y="3765041"/>
            <a:ext cx="1393190" cy="1332865"/>
            <a:chOff x="777240" y="3765041"/>
            <a:chExt cx="1393190" cy="1332865"/>
          </a:xfrm>
        </p:grpSpPr>
        <p:pic>
          <p:nvPicPr>
            <p:cNvPr id="40" name="object 40"/>
            <p:cNvPicPr/>
            <p:nvPr/>
          </p:nvPicPr>
          <p:blipFill>
            <a:blip r:embed="rId5" cstate="print"/>
            <a:stretch>
              <a:fillRect/>
            </a:stretch>
          </p:blipFill>
          <p:spPr>
            <a:xfrm>
              <a:off x="777240" y="3834383"/>
              <a:ext cx="685800" cy="891539"/>
            </a:xfrm>
            <a:prstGeom prst="rect">
              <a:avLst/>
            </a:prstGeom>
          </p:spPr>
        </p:pic>
        <p:pic>
          <p:nvPicPr>
            <p:cNvPr id="41" name="object 41"/>
            <p:cNvPicPr/>
            <p:nvPr/>
          </p:nvPicPr>
          <p:blipFill>
            <a:blip r:embed="rId6" cstate="print"/>
            <a:stretch>
              <a:fillRect/>
            </a:stretch>
          </p:blipFill>
          <p:spPr>
            <a:xfrm>
              <a:off x="1485900" y="3834383"/>
              <a:ext cx="684276" cy="885444"/>
            </a:xfrm>
            <a:prstGeom prst="rect">
              <a:avLst/>
            </a:prstGeom>
          </p:spPr>
        </p:pic>
        <p:sp>
          <p:nvSpPr>
            <p:cNvPr id="42" name="object 42"/>
            <p:cNvSpPr/>
            <p:nvPr/>
          </p:nvSpPr>
          <p:spPr>
            <a:xfrm>
              <a:off x="1485138" y="3765041"/>
              <a:ext cx="0" cy="1080135"/>
            </a:xfrm>
            <a:custGeom>
              <a:avLst/>
              <a:gdLst/>
              <a:ahLst/>
              <a:cxnLst/>
              <a:rect l="l" t="t" r="r" b="b"/>
              <a:pathLst>
                <a:path h="1080135">
                  <a:moveTo>
                    <a:pt x="0" y="0"/>
                  </a:moveTo>
                  <a:lnTo>
                    <a:pt x="0" y="1080007"/>
                  </a:lnTo>
                </a:path>
              </a:pathLst>
            </a:custGeom>
            <a:ln w="19050">
              <a:solidFill>
                <a:srgbClr val="CC0000"/>
              </a:solidFill>
              <a:prstDash val="sysDash"/>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object 43"/>
            <p:cNvSpPr/>
            <p:nvPr/>
          </p:nvSpPr>
          <p:spPr>
            <a:xfrm>
              <a:off x="1388363" y="4809743"/>
              <a:ext cx="187960" cy="288290"/>
            </a:xfrm>
            <a:custGeom>
              <a:avLst/>
              <a:gdLst/>
              <a:ahLst/>
              <a:cxnLst/>
              <a:rect l="l" t="t" r="r" b="b"/>
              <a:pathLst>
                <a:path w="187959" h="288289">
                  <a:moveTo>
                    <a:pt x="123698" y="0"/>
                  </a:moveTo>
                  <a:lnTo>
                    <a:pt x="63753" y="0"/>
                  </a:lnTo>
                  <a:lnTo>
                    <a:pt x="63753" y="194309"/>
                  </a:lnTo>
                  <a:lnTo>
                    <a:pt x="0" y="194309"/>
                  </a:lnTo>
                  <a:lnTo>
                    <a:pt x="93726" y="288035"/>
                  </a:lnTo>
                  <a:lnTo>
                    <a:pt x="187452" y="194309"/>
                  </a:lnTo>
                  <a:lnTo>
                    <a:pt x="123698" y="194309"/>
                  </a:lnTo>
                  <a:lnTo>
                    <a:pt x="123698" y="0"/>
                  </a:lnTo>
                  <a:close/>
                </a:path>
              </a:pathLst>
            </a:custGeom>
            <a:solidFill>
              <a:srgbClr val="404040">
                <a:alpha val="79998"/>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44" name="object 44"/>
          <p:cNvGrpSpPr/>
          <p:nvPr/>
        </p:nvGrpSpPr>
        <p:grpSpPr>
          <a:xfrm>
            <a:off x="636269" y="5271896"/>
            <a:ext cx="1728470" cy="1028065"/>
            <a:chOff x="636269" y="5271896"/>
            <a:chExt cx="1728470" cy="1028065"/>
          </a:xfrm>
        </p:grpSpPr>
        <p:sp>
          <p:nvSpPr>
            <p:cNvPr id="45" name="object 45"/>
            <p:cNvSpPr/>
            <p:nvPr/>
          </p:nvSpPr>
          <p:spPr>
            <a:xfrm>
              <a:off x="742949" y="5284469"/>
              <a:ext cx="685800" cy="1005840"/>
            </a:xfrm>
            <a:custGeom>
              <a:avLst/>
              <a:gdLst/>
              <a:ahLst/>
              <a:cxnLst/>
              <a:rect l="l" t="t" r="r" b="b"/>
              <a:pathLst>
                <a:path w="685800" h="1005839">
                  <a:moveTo>
                    <a:pt x="0" y="1005839"/>
                  </a:moveTo>
                  <a:lnTo>
                    <a:pt x="685800" y="1005839"/>
                  </a:lnTo>
                  <a:lnTo>
                    <a:pt x="685800" y="0"/>
                  </a:lnTo>
                  <a:lnTo>
                    <a:pt x="0" y="0"/>
                  </a:lnTo>
                  <a:lnTo>
                    <a:pt x="0" y="1005839"/>
                  </a:lnTo>
                  <a:close/>
                </a:path>
              </a:pathLst>
            </a:custGeom>
            <a:ln w="19050">
              <a:solidFill>
                <a:srgbClr val="CAEFAD"/>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46" name="object 46"/>
            <p:cNvPicPr/>
            <p:nvPr/>
          </p:nvPicPr>
          <p:blipFill>
            <a:blip r:embed="rId7" cstate="print"/>
            <a:stretch>
              <a:fillRect/>
            </a:stretch>
          </p:blipFill>
          <p:spPr>
            <a:xfrm>
              <a:off x="761999" y="5324855"/>
              <a:ext cx="652272" cy="428244"/>
            </a:xfrm>
            <a:prstGeom prst="rect">
              <a:avLst/>
            </a:prstGeom>
          </p:spPr>
        </p:pic>
        <p:pic>
          <p:nvPicPr>
            <p:cNvPr id="47" name="object 47"/>
            <p:cNvPicPr/>
            <p:nvPr/>
          </p:nvPicPr>
          <p:blipFill>
            <a:blip r:embed="rId8" cstate="print"/>
            <a:stretch>
              <a:fillRect/>
            </a:stretch>
          </p:blipFill>
          <p:spPr>
            <a:xfrm>
              <a:off x="761999" y="5814059"/>
              <a:ext cx="652272" cy="425195"/>
            </a:xfrm>
            <a:prstGeom prst="rect">
              <a:avLst/>
            </a:prstGeom>
          </p:spPr>
        </p:pic>
        <p:sp>
          <p:nvSpPr>
            <p:cNvPr id="48" name="object 48"/>
            <p:cNvSpPr/>
            <p:nvPr/>
          </p:nvSpPr>
          <p:spPr>
            <a:xfrm>
              <a:off x="1500377" y="5281421"/>
              <a:ext cx="730250" cy="1005840"/>
            </a:xfrm>
            <a:custGeom>
              <a:avLst/>
              <a:gdLst/>
              <a:ahLst/>
              <a:cxnLst/>
              <a:rect l="l" t="t" r="r" b="b"/>
              <a:pathLst>
                <a:path w="730250" h="1005839">
                  <a:moveTo>
                    <a:pt x="0" y="1005839"/>
                  </a:moveTo>
                  <a:lnTo>
                    <a:pt x="729996" y="1005839"/>
                  </a:lnTo>
                  <a:lnTo>
                    <a:pt x="729996" y="0"/>
                  </a:lnTo>
                  <a:lnTo>
                    <a:pt x="0" y="0"/>
                  </a:lnTo>
                  <a:lnTo>
                    <a:pt x="0" y="1005839"/>
                  </a:lnTo>
                  <a:close/>
                </a:path>
              </a:pathLst>
            </a:custGeom>
            <a:ln w="19050">
              <a:solidFill>
                <a:srgbClr val="BCDAFB"/>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49" name="object 49"/>
            <p:cNvPicPr/>
            <p:nvPr/>
          </p:nvPicPr>
          <p:blipFill>
            <a:blip r:embed="rId9" cstate="print"/>
            <a:stretch>
              <a:fillRect/>
            </a:stretch>
          </p:blipFill>
          <p:spPr>
            <a:xfrm>
              <a:off x="1527047" y="5318759"/>
              <a:ext cx="665988" cy="435863"/>
            </a:xfrm>
            <a:prstGeom prst="rect">
              <a:avLst/>
            </a:prstGeom>
          </p:spPr>
        </p:pic>
        <p:pic>
          <p:nvPicPr>
            <p:cNvPr id="50" name="object 50"/>
            <p:cNvPicPr/>
            <p:nvPr/>
          </p:nvPicPr>
          <p:blipFill>
            <a:blip r:embed="rId10" cstate="print"/>
            <a:stretch>
              <a:fillRect/>
            </a:stretch>
          </p:blipFill>
          <p:spPr>
            <a:xfrm>
              <a:off x="1530095" y="5817107"/>
              <a:ext cx="659891" cy="425195"/>
            </a:xfrm>
            <a:prstGeom prst="rect">
              <a:avLst/>
            </a:prstGeom>
          </p:spPr>
        </p:pic>
        <p:sp>
          <p:nvSpPr>
            <p:cNvPr id="51" name="object 51"/>
            <p:cNvSpPr/>
            <p:nvPr/>
          </p:nvSpPr>
          <p:spPr>
            <a:xfrm>
              <a:off x="636269" y="5781293"/>
              <a:ext cx="1728470" cy="0"/>
            </a:xfrm>
            <a:custGeom>
              <a:avLst/>
              <a:gdLst/>
              <a:ahLst/>
              <a:cxnLst/>
              <a:rect l="l" t="t" r="r" b="b"/>
              <a:pathLst>
                <a:path w="1728470">
                  <a:moveTo>
                    <a:pt x="0" y="0"/>
                  </a:moveTo>
                  <a:lnTo>
                    <a:pt x="1727962" y="0"/>
                  </a:lnTo>
                </a:path>
              </a:pathLst>
            </a:custGeom>
            <a:ln w="19050">
              <a:solidFill>
                <a:srgbClr val="CC0000"/>
              </a:solidFill>
              <a:prstDash val="sysDash"/>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52" name="object 52"/>
          <p:cNvSpPr txBox="1"/>
          <p:nvPr/>
        </p:nvSpPr>
        <p:spPr>
          <a:xfrm>
            <a:off x="1147368" y="3488512"/>
            <a:ext cx="485140" cy="269240"/>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sz="1200" b="1" i="0" u="none" strike="noStrike" kern="0" cap="none" spc="0" normalizeH="0" baseline="0" noProof="0" dirty="0">
                <a:ln>
                  <a:noFill/>
                </a:ln>
                <a:solidFill>
                  <a:srgbClr val="C00000"/>
                </a:solidFill>
                <a:effectLst/>
                <a:uLnTx/>
                <a:uFillTx/>
                <a:latin typeface="微软雅黑"/>
                <a:cs typeface="微软雅黑"/>
              </a:rPr>
              <a:t>①</a:t>
            </a:r>
            <a:r>
              <a:rPr kumimoji="0" sz="1200" b="1" i="0" u="none" strike="noStrike" kern="0" cap="none" spc="-80" normalizeH="0" baseline="0" noProof="0" dirty="0">
                <a:ln>
                  <a:noFill/>
                </a:ln>
                <a:solidFill>
                  <a:srgbClr val="C00000"/>
                </a:solidFill>
                <a:effectLst/>
                <a:uLnTx/>
                <a:uFillTx/>
                <a:latin typeface="微软雅黑"/>
                <a:cs typeface="微软雅黑"/>
              </a:rPr>
              <a:t> </a:t>
            </a:r>
            <a:r>
              <a:rPr kumimoji="0" sz="2400" b="0" i="0" u="none" strike="noStrike" kern="0" cap="none" spc="-75" normalizeH="0" baseline="-5208" noProof="0" dirty="0">
                <a:ln>
                  <a:noFill/>
                </a:ln>
                <a:solidFill>
                  <a:srgbClr val="CC0000"/>
                </a:solidFill>
                <a:effectLst/>
                <a:uLnTx/>
                <a:uFillTx/>
                <a:latin typeface="Segoe UI Emoji"/>
                <a:cs typeface="Segoe UI Emoji"/>
              </a:rPr>
              <a:t>✂</a:t>
            </a:r>
            <a:endParaRPr kumimoji="0" sz="2400" b="0" i="0" u="none" strike="noStrike" kern="0" cap="none" spc="0" normalizeH="0" baseline="-5208" noProof="0">
              <a:ln>
                <a:noFill/>
              </a:ln>
              <a:solidFill>
                <a:sysClr val="windowText" lastClr="000000"/>
              </a:solidFill>
              <a:effectLst/>
              <a:uLnTx/>
              <a:uFillTx/>
              <a:latin typeface="Segoe UI Emoji"/>
              <a:cs typeface="Segoe UI Emoji"/>
            </a:endParaRPr>
          </a:p>
        </p:txBody>
      </p:sp>
      <p:sp>
        <p:nvSpPr>
          <p:cNvPr id="53" name="object 53"/>
          <p:cNvSpPr txBox="1"/>
          <p:nvPr/>
        </p:nvSpPr>
        <p:spPr>
          <a:xfrm>
            <a:off x="461568" y="5451754"/>
            <a:ext cx="177800" cy="208279"/>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200" b="1" i="0" u="none" strike="noStrike" kern="0" cap="none" spc="0" normalizeH="0" baseline="0" noProof="0" dirty="0">
                <a:ln>
                  <a:noFill/>
                </a:ln>
                <a:solidFill>
                  <a:srgbClr val="C00000"/>
                </a:solidFill>
                <a:effectLst/>
                <a:uLnTx/>
                <a:uFillTx/>
                <a:latin typeface="微软雅黑"/>
                <a:cs typeface="微软雅黑"/>
              </a:rPr>
              <a:t>②</a:t>
            </a:r>
            <a:endParaRPr kumimoji="0" sz="1200" b="0" i="0" u="none" strike="noStrike" kern="0" cap="none" spc="0" normalizeH="0" baseline="0" noProof="0">
              <a:ln>
                <a:noFill/>
              </a:ln>
              <a:solidFill>
                <a:sysClr val="windowText" lastClr="000000"/>
              </a:solidFill>
              <a:effectLst/>
              <a:uLnTx/>
              <a:uFillTx/>
              <a:latin typeface="微软雅黑"/>
              <a:cs typeface="微软雅黑"/>
            </a:endParaRPr>
          </a:p>
        </p:txBody>
      </p:sp>
      <p:sp>
        <p:nvSpPr>
          <p:cNvPr id="54" name="object 54"/>
          <p:cNvSpPr txBox="1"/>
          <p:nvPr/>
        </p:nvSpPr>
        <p:spPr>
          <a:xfrm>
            <a:off x="438746" y="5642552"/>
            <a:ext cx="228600" cy="297180"/>
          </a:xfrm>
          <a:prstGeom prst="rect">
            <a:avLst/>
          </a:prstGeom>
        </p:spPr>
        <p:txBody>
          <a:bodyPr vert="vert270" wrap="square" lIns="0" tIns="0" rIns="0" bIns="0" rtlCol="0">
            <a:spAutoFit/>
          </a:bodyPr>
          <a:lstStyle/>
          <a:p>
            <a:pPr marL="12700" marR="0" lvl="0" indent="0" defTabSz="914400" eaLnBrk="1" fontAlgn="auto" latinLnBrk="0" hangingPunct="1">
              <a:lnSpc>
                <a:spcPts val="1660"/>
              </a:lnSpc>
              <a:spcBef>
                <a:spcPts val="0"/>
              </a:spcBef>
              <a:spcAft>
                <a:spcPts val="0"/>
              </a:spcAft>
              <a:buClrTx/>
              <a:buSzTx/>
              <a:buFontTx/>
              <a:buNone/>
              <a:tabLst/>
              <a:defRPr/>
            </a:pPr>
            <a:r>
              <a:rPr kumimoji="0" sz="1600" b="0" i="0" u="none" strike="noStrike" kern="0" cap="none" spc="0" normalizeH="0" baseline="0" noProof="0" dirty="0">
                <a:ln>
                  <a:noFill/>
                </a:ln>
                <a:solidFill>
                  <a:srgbClr val="CC0000"/>
                </a:solidFill>
                <a:effectLst/>
                <a:uLnTx/>
                <a:uFillTx/>
                <a:latin typeface="Segoe UI Emoji"/>
                <a:cs typeface="Segoe UI Emoji"/>
              </a:rPr>
              <a:t>✂</a:t>
            </a:r>
            <a:endParaRPr kumimoji="0" sz="1600" b="0" i="0" u="none" strike="noStrike" kern="0" cap="none" spc="0" normalizeH="0" baseline="0" noProof="0">
              <a:ln>
                <a:noFill/>
              </a:ln>
              <a:solidFill>
                <a:sysClr val="windowText" lastClr="000000"/>
              </a:solidFill>
              <a:effectLst/>
              <a:uLnTx/>
              <a:uFillTx/>
              <a:latin typeface="Segoe UI Emoji"/>
              <a:cs typeface="Segoe UI Emoji"/>
            </a:endParaRPr>
          </a:p>
        </p:txBody>
      </p:sp>
      <p:sp>
        <p:nvSpPr>
          <p:cNvPr id="55" name="object 55"/>
          <p:cNvSpPr txBox="1"/>
          <p:nvPr/>
        </p:nvSpPr>
        <p:spPr>
          <a:xfrm>
            <a:off x="886155" y="3343478"/>
            <a:ext cx="1286510" cy="163195"/>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900" b="1" i="0" u="none" strike="noStrike" kern="0" cap="none" spc="0" normalizeH="0" baseline="0" noProof="0" dirty="0">
                <a:ln>
                  <a:noFill/>
                </a:ln>
                <a:solidFill>
                  <a:sysClr val="windowText" lastClr="000000"/>
                </a:solidFill>
                <a:effectLst/>
                <a:uLnTx/>
                <a:uFillTx/>
                <a:latin typeface="微软雅黑"/>
                <a:cs typeface="微软雅黑"/>
              </a:rPr>
              <a:t>流水线切分（层间切分</a:t>
            </a:r>
            <a:r>
              <a:rPr kumimoji="0" sz="900" b="1" i="0" u="none" strike="noStrike" kern="0" cap="none" spc="-50" normalizeH="0" baseline="0" noProof="0" dirty="0">
                <a:ln>
                  <a:noFill/>
                </a:ln>
                <a:solidFill>
                  <a:sysClr val="windowText" lastClr="000000"/>
                </a:solidFill>
                <a:effectLst/>
                <a:uLnTx/>
                <a:uFillTx/>
                <a:latin typeface="微软雅黑"/>
                <a:cs typeface="微软雅黑"/>
              </a:rPr>
              <a:t>）</a:t>
            </a:r>
            <a:endParaRPr kumimoji="0" sz="900" b="0" i="0" u="none" strike="noStrike" kern="0" cap="none" spc="0" normalizeH="0" baseline="0" noProof="0">
              <a:ln>
                <a:noFill/>
              </a:ln>
              <a:solidFill>
                <a:sysClr val="windowText" lastClr="000000"/>
              </a:solidFill>
              <a:effectLst/>
              <a:uLnTx/>
              <a:uFillTx/>
              <a:latin typeface="微软雅黑"/>
              <a:cs typeface="微软雅黑"/>
            </a:endParaRPr>
          </a:p>
        </p:txBody>
      </p:sp>
      <p:sp>
        <p:nvSpPr>
          <p:cNvPr id="56" name="object 56"/>
          <p:cNvSpPr txBox="1"/>
          <p:nvPr/>
        </p:nvSpPr>
        <p:spPr>
          <a:xfrm>
            <a:off x="923036" y="5086350"/>
            <a:ext cx="1168400" cy="16256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900" b="1" i="0" u="none" strike="noStrike" kern="0" cap="none" spc="0" normalizeH="0" baseline="0" noProof="0" dirty="0">
                <a:ln>
                  <a:noFill/>
                </a:ln>
                <a:solidFill>
                  <a:sysClr val="windowText" lastClr="000000"/>
                </a:solidFill>
                <a:effectLst/>
                <a:uLnTx/>
                <a:uFillTx/>
                <a:latin typeface="微软雅黑"/>
                <a:cs typeface="微软雅黑"/>
              </a:rPr>
              <a:t>张量切分（层内切分</a:t>
            </a:r>
            <a:r>
              <a:rPr kumimoji="0" sz="900" b="1" i="0" u="none" strike="noStrike" kern="0" cap="none" spc="-50" normalizeH="0" baseline="0" noProof="0" dirty="0">
                <a:ln>
                  <a:noFill/>
                </a:ln>
                <a:solidFill>
                  <a:sysClr val="windowText" lastClr="000000"/>
                </a:solidFill>
                <a:effectLst/>
                <a:uLnTx/>
                <a:uFillTx/>
                <a:latin typeface="微软雅黑"/>
                <a:cs typeface="微软雅黑"/>
              </a:rPr>
              <a:t>）</a:t>
            </a:r>
            <a:endParaRPr kumimoji="0" sz="900" b="0" i="0" u="none" strike="noStrike" kern="0" cap="none" spc="0" normalizeH="0" baseline="0" noProof="0">
              <a:ln>
                <a:noFill/>
              </a:ln>
              <a:solidFill>
                <a:sysClr val="windowText" lastClr="000000"/>
              </a:solidFill>
              <a:effectLst/>
              <a:uLnTx/>
              <a:uFillTx/>
              <a:latin typeface="微软雅黑"/>
              <a:cs typeface="微软雅黑"/>
            </a:endParaRPr>
          </a:p>
        </p:txBody>
      </p:sp>
      <p:sp>
        <p:nvSpPr>
          <p:cNvPr id="57" name="object 57"/>
          <p:cNvSpPr txBox="1"/>
          <p:nvPr/>
        </p:nvSpPr>
        <p:spPr>
          <a:xfrm>
            <a:off x="7833486" y="1037335"/>
            <a:ext cx="483870" cy="16256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900" b="1" i="0" u="none" strike="noStrike" kern="0" cap="none" spc="-15" normalizeH="0" baseline="0" noProof="0" dirty="0">
                <a:ln>
                  <a:noFill/>
                </a:ln>
                <a:solidFill>
                  <a:sysClr val="windowText" lastClr="000000"/>
                </a:solidFill>
                <a:effectLst/>
                <a:uLnTx/>
                <a:uFillTx/>
                <a:latin typeface="微软雅黑"/>
                <a:cs typeface="微软雅黑"/>
              </a:rPr>
              <a:t>数据并行</a:t>
            </a:r>
            <a:endParaRPr kumimoji="0" sz="900" b="0" i="0" u="none" strike="noStrike" kern="0" cap="none" spc="0" normalizeH="0" baseline="0" noProof="0">
              <a:ln>
                <a:noFill/>
              </a:ln>
              <a:solidFill>
                <a:sysClr val="windowText" lastClr="000000"/>
              </a:solidFill>
              <a:effectLst/>
              <a:uLnTx/>
              <a:uFillTx/>
              <a:latin typeface="微软雅黑"/>
              <a:cs typeface="微软雅黑"/>
            </a:endParaRPr>
          </a:p>
        </p:txBody>
      </p:sp>
      <p:sp>
        <p:nvSpPr>
          <p:cNvPr id="58" name="object 58"/>
          <p:cNvSpPr/>
          <p:nvPr/>
        </p:nvSpPr>
        <p:spPr>
          <a:xfrm>
            <a:off x="384047" y="763523"/>
            <a:ext cx="2016760" cy="180340"/>
          </a:xfrm>
          <a:custGeom>
            <a:avLst/>
            <a:gdLst/>
            <a:ahLst/>
            <a:cxnLst/>
            <a:rect l="l" t="t" r="r" b="b"/>
            <a:pathLst>
              <a:path w="2016760" h="180340">
                <a:moveTo>
                  <a:pt x="1986280" y="0"/>
                </a:moveTo>
                <a:lnTo>
                  <a:pt x="29972" y="0"/>
                </a:lnTo>
                <a:lnTo>
                  <a:pt x="18307" y="2361"/>
                </a:lnTo>
                <a:lnTo>
                  <a:pt x="8780" y="8794"/>
                </a:lnTo>
                <a:lnTo>
                  <a:pt x="2356" y="18323"/>
                </a:lnTo>
                <a:lnTo>
                  <a:pt x="0" y="29972"/>
                </a:lnTo>
                <a:lnTo>
                  <a:pt x="0" y="149860"/>
                </a:lnTo>
                <a:lnTo>
                  <a:pt x="2356" y="161508"/>
                </a:lnTo>
                <a:lnTo>
                  <a:pt x="8780" y="171037"/>
                </a:lnTo>
                <a:lnTo>
                  <a:pt x="18307" y="177470"/>
                </a:lnTo>
                <a:lnTo>
                  <a:pt x="29972" y="179832"/>
                </a:lnTo>
                <a:lnTo>
                  <a:pt x="1986280" y="179832"/>
                </a:lnTo>
                <a:lnTo>
                  <a:pt x="1997928" y="177470"/>
                </a:lnTo>
                <a:lnTo>
                  <a:pt x="2007457" y="171037"/>
                </a:lnTo>
                <a:lnTo>
                  <a:pt x="2013890" y="161508"/>
                </a:lnTo>
                <a:lnTo>
                  <a:pt x="2016252" y="149860"/>
                </a:lnTo>
                <a:lnTo>
                  <a:pt x="2016252" y="29972"/>
                </a:lnTo>
                <a:lnTo>
                  <a:pt x="2013890" y="18323"/>
                </a:lnTo>
                <a:lnTo>
                  <a:pt x="2007457" y="8794"/>
                </a:lnTo>
                <a:lnTo>
                  <a:pt x="1997928" y="2361"/>
                </a:lnTo>
                <a:lnTo>
                  <a:pt x="1986280" y="0"/>
                </a:lnTo>
                <a:close/>
              </a:path>
            </a:pathLst>
          </a:custGeom>
          <a:solidFill>
            <a:srgbClr val="FFC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 name="object 59"/>
          <p:cNvSpPr txBox="1"/>
          <p:nvPr/>
        </p:nvSpPr>
        <p:spPr>
          <a:xfrm>
            <a:off x="1168704" y="784351"/>
            <a:ext cx="303530" cy="147955"/>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kumimoji="0" sz="800" b="1" i="0" u="none" strike="noStrike" kern="0" cap="none" spc="-20" normalizeH="0" baseline="0" noProof="0" dirty="0">
                <a:ln>
                  <a:noFill/>
                </a:ln>
                <a:solidFill>
                  <a:sysClr val="windowText" lastClr="000000"/>
                </a:solidFill>
                <a:effectLst/>
                <a:uLnTx/>
                <a:uFillTx/>
                <a:latin typeface="Arial"/>
                <a:cs typeface="Arial"/>
              </a:rPr>
              <a:t>DATA</a:t>
            </a:r>
            <a:endParaRPr kumimoji="0" sz="800" b="0" i="0" u="none" strike="noStrike" kern="0" cap="none" spc="0" normalizeH="0" baseline="0" noProof="0">
              <a:ln>
                <a:noFill/>
              </a:ln>
              <a:solidFill>
                <a:sysClr val="windowText" lastClr="000000"/>
              </a:solidFill>
              <a:effectLst/>
              <a:uLnTx/>
              <a:uFillTx/>
              <a:latin typeface="Arial"/>
              <a:cs typeface="Arial"/>
            </a:endParaRPr>
          </a:p>
        </p:txBody>
      </p:sp>
      <p:sp>
        <p:nvSpPr>
          <p:cNvPr id="60" name="object 60"/>
          <p:cNvSpPr/>
          <p:nvPr/>
        </p:nvSpPr>
        <p:spPr>
          <a:xfrm>
            <a:off x="388620" y="1181100"/>
            <a:ext cx="467995" cy="210820"/>
          </a:xfrm>
          <a:custGeom>
            <a:avLst/>
            <a:gdLst/>
            <a:ahLst/>
            <a:cxnLst/>
            <a:rect l="l" t="t" r="r" b="b"/>
            <a:pathLst>
              <a:path w="467994" h="210819">
                <a:moveTo>
                  <a:pt x="432816" y="0"/>
                </a:moveTo>
                <a:lnTo>
                  <a:pt x="35052" y="0"/>
                </a:lnTo>
                <a:lnTo>
                  <a:pt x="21409" y="2762"/>
                </a:lnTo>
                <a:lnTo>
                  <a:pt x="10267" y="10286"/>
                </a:lnTo>
                <a:lnTo>
                  <a:pt x="2755" y="21431"/>
                </a:lnTo>
                <a:lnTo>
                  <a:pt x="0" y="35051"/>
                </a:lnTo>
                <a:lnTo>
                  <a:pt x="0" y="175259"/>
                </a:lnTo>
                <a:lnTo>
                  <a:pt x="2755" y="188880"/>
                </a:lnTo>
                <a:lnTo>
                  <a:pt x="10267" y="200024"/>
                </a:lnTo>
                <a:lnTo>
                  <a:pt x="21409" y="207549"/>
                </a:lnTo>
                <a:lnTo>
                  <a:pt x="35052" y="210311"/>
                </a:lnTo>
                <a:lnTo>
                  <a:pt x="432816" y="210311"/>
                </a:lnTo>
                <a:lnTo>
                  <a:pt x="446458" y="207549"/>
                </a:lnTo>
                <a:lnTo>
                  <a:pt x="457600" y="200024"/>
                </a:lnTo>
                <a:lnTo>
                  <a:pt x="465112" y="188880"/>
                </a:lnTo>
                <a:lnTo>
                  <a:pt x="467868" y="175259"/>
                </a:lnTo>
                <a:lnTo>
                  <a:pt x="467868" y="35051"/>
                </a:lnTo>
                <a:lnTo>
                  <a:pt x="465112" y="21431"/>
                </a:lnTo>
                <a:lnTo>
                  <a:pt x="457600" y="10286"/>
                </a:lnTo>
                <a:lnTo>
                  <a:pt x="446458" y="2762"/>
                </a:lnTo>
                <a:lnTo>
                  <a:pt x="432816" y="0"/>
                </a:lnTo>
                <a:close/>
              </a:path>
            </a:pathLst>
          </a:custGeom>
          <a:solidFill>
            <a:srgbClr val="FFC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 name="object 61"/>
          <p:cNvSpPr txBox="1"/>
          <p:nvPr/>
        </p:nvSpPr>
        <p:spPr>
          <a:xfrm>
            <a:off x="432308" y="1200988"/>
            <a:ext cx="390525" cy="148590"/>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kumimoji="0" sz="800" b="1" i="0" u="none" strike="noStrike" kern="0" cap="none" spc="-25" normalizeH="0" baseline="0" noProof="0" dirty="0">
                <a:ln>
                  <a:noFill/>
                </a:ln>
                <a:solidFill>
                  <a:sysClr val="windowText" lastClr="000000"/>
                </a:solidFill>
                <a:effectLst/>
                <a:uLnTx/>
                <a:uFillTx/>
                <a:latin typeface="Arial"/>
                <a:cs typeface="Arial"/>
              </a:rPr>
              <a:t>DATA-</a:t>
            </a:r>
            <a:r>
              <a:rPr kumimoji="0" sz="800" b="1" i="0" u="none" strike="noStrike" kern="0" cap="none" spc="-50" normalizeH="0" baseline="0" noProof="0" dirty="0">
                <a:ln>
                  <a:noFill/>
                </a:ln>
                <a:solidFill>
                  <a:sysClr val="windowText" lastClr="000000"/>
                </a:solidFill>
                <a:effectLst/>
                <a:uLnTx/>
                <a:uFillTx/>
                <a:latin typeface="Arial"/>
                <a:cs typeface="Arial"/>
              </a:rPr>
              <a:t>1</a:t>
            </a:r>
            <a:endParaRPr kumimoji="0" sz="800" b="0" i="0" u="none" strike="noStrike" kern="0" cap="none" spc="0" normalizeH="0" baseline="0" noProof="0">
              <a:ln>
                <a:noFill/>
              </a:ln>
              <a:solidFill>
                <a:sysClr val="windowText" lastClr="000000"/>
              </a:solidFill>
              <a:effectLst/>
              <a:uLnTx/>
              <a:uFillTx/>
              <a:latin typeface="Arial"/>
              <a:cs typeface="Arial"/>
            </a:endParaRPr>
          </a:p>
        </p:txBody>
      </p:sp>
      <p:sp>
        <p:nvSpPr>
          <p:cNvPr id="62" name="object 62"/>
          <p:cNvSpPr/>
          <p:nvPr/>
        </p:nvSpPr>
        <p:spPr>
          <a:xfrm>
            <a:off x="1144524" y="1181099"/>
            <a:ext cx="1229995" cy="210820"/>
          </a:xfrm>
          <a:custGeom>
            <a:avLst/>
            <a:gdLst/>
            <a:ahLst/>
            <a:cxnLst/>
            <a:rect l="l" t="t" r="r" b="b"/>
            <a:pathLst>
              <a:path w="1229995" h="210819">
                <a:moveTo>
                  <a:pt x="390144" y="35052"/>
                </a:moveTo>
                <a:lnTo>
                  <a:pt x="387375" y="21437"/>
                </a:lnTo>
                <a:lnTo>
                  <a:pt x="379857" y="10287"/>
                </a:lnTo>
                <a:lnTo>
                  <a:pt x="368706" y="2768"/>
                </a:lnTo>
                <a:lnTo>
                  <a:pt x="355092" y="0"/>
                </a:lnTo>
                <a:lnTo>
                  <a:pt x="35052" y="0"/>
                </a:lnTo>
                <a:lnTo>
                  <a:pt x="21399" y="2768"/>
                </a:lnTo>
                <a:lnTo>
                  <a:pt x="10261" y="10287"/>
                </a:lnTo>
                <a:lnTo>
                  <a:pt x="2743" y="21437"/>
                </a:lnTo>
                <a:lnTo>
                  <a:pt x="0" y="35052"/>
                </a:lnTo>
                <a:lnTo>
                  <a:pt x="0" y="175260"/>
                </a:lnTo>
                <a:lnTo>
                  <a:pt x="2743" y="188887"/>
                </a:lnTo>
                <a:lnTo>
                  <a:pt x="10261" y="200025"/>
                </a:lnTo>
                <a:lnTo>
                  <a:pt x="21399" y="207556"/>
                </a:lnTo>
                <a:lnTo>
                  <a:pt x="35052" y="210312"/>
                </a:lnTo>
                <a:lnTo>
                  <a:pt x="355092" y="210312"/>
                </a:lnTo>
                <a:lnTo>
                  <a:pt x="368706" y="207556"/>
                </a:lnTo>
                <a:lnTo>
                  <a:pt x="379857" y="200025"/>
                </a:lnTo>
                <a:lnTo>
                  <a:pt x="387375" y="188887"/>
                </a:lnTo>
                <a:lnTo>
                  <a:pt x="390144" y="175260"/>
                </a:lnTo>
                <a:lnTo>
                  <a:pt x="390144" y="35052"/>
                </a:lnTo>
                <a:close/>
              </a:path>
              <a:path w="1229995" h="210819">
                <a:moveTo>
                  <a:pt x="1229868" y="35052"/>
                </a:moveTo>
                <a:lnTo>
                  <a:pt x="1227099" y="21437"/>
                </a:lnTo>
                <a:lnTo>
                  <a:pt x="1219581" y="10287"/>
                </a:lnTo>
                <a:lnTo>
                  <a:pt x="1208430" y="2768"/>
                </a:lnTo>
                <a:lnTo>
                  <a:pt x="1194816" y="0"/>
                </a:lnTo>
                <a:lnTo>
                  <a:pt x="797052" y="0"/>
                </a:lnTo>
                <a:lnTo>
                  <a:pt x="783424" y="2768"/>
                </a:lnTo>
                <a:lnTo>
                  <a:pt x="772287" y="10287"/>
                </a:lnTo>
                <a:lnTo>
                  <a:pt x="764755" y="21437"/>
                </a:lnTo>
                <a:lnTo>
                  <a:pt x="762000" y="35052"/>
                </a:lnTo>
                <a:lnTo>
                  <a:pt x="762000" y="175260"/>
                </a:lnTo>
                <a:lnTo>
                  <a:pt x="764755" y="188887"/>
                </a:lnTo>
                <a:lnTo>
                  <a:pt x="772287" y="200025"/>
                </a:lnTo>
                <a:lnTo>
                  <a:pt x="783424" y="207556"/>
                </a:lnTo>
                <a:lnTo>
                  <a:pt x="797052" y="210312"/>
                </a:lnTo>
                <a:lnTo>
                  <a:pt x="1194816" y="210312"/>
                </a:lnTo>
                <a:lnTo>
                  <a:pt x="1208430" y="207556"/>
                </a:lnTo>
                <a:lnTo>
                  <a:pt x="1219581" y="200025"/>
                </a:lnTo>
                <a:lnTo>
                  <a:pt x="1227099" y="188887"/>
                </a:lnTo>
                <a:lnTo>
                  <a:pt x="1229868" y="175260"/>
                </a:lnTo>
                <a:lnTo>
                  <a:pt x="1229868" y="35052"/>
                </a:lnTo>
                <a:close/>
              </a:path>
            </a:pathLst>
          </a:custGeom>
          <a:solidFill>
            <a:srgbClr val="FFC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 name="object 63"/>
          <p:cNvSpPr txBox="1"/>
          <p:nvPr/>
        </p:nvSpPr>
        <p:spPr>
          <a:xfrm>
            <a:off x="1949323" y="1200988"/>
            <a:ext cx="394970" cy="148590"/>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kumimoji="0" sz="800" b="1" i="0" u="none" strike="noStrike" kern="0" cap="none" spc="-20" normalizeH="0" baseline="0" noProof="0" dirty="0">
                <a:ln>
                  <a:noFill/>
                </a:ln>
                <a:solidFill>
                  <a:sysClr val="windowText" lastClr="000000"/>
                </a:solidFill>
                <a:effectLst/>
                <a:uLnTx/>
                <a:uFillTx/>
                <a:latin typeface="Arial"/>
                <a:cs typeface="Arial"/>
              </a:rPr>
              <a:t>DATA-</a:t>
            </a:r>
            <a:r>
              <a:rPr kumimoji="0" sz="800" b="1" i="0" u="none" strike="noStrike" kern="0" cap="none" spc="-50" normalizeH="0" baseline="0" noProof="0" dirty="0">
                <a:ln>
                  <a:noFill/>
                </a:ln>
                <a:solidFill>
                  <a:sysClr val="windowText" lastClr="000000"/>
                </a:solidFill>
                <a:effectLst/>
                <a:uLnTx/>
                <a:uFillTx/>
                <a:latin typeface="Arial"/>
                <a:cs typeface="Arial"/>
              </a:rPr>
              <a:t>n</a:t>
            </a:r>
            <a:endParaRPr kumimoji="0" sz="800" b="0" i="0" u="none" strike="noStrike" kern="0" cap="none" spc="0" normalizeH="0" baseline="0" noProof="0">
              <a:ln>
                <a:noFill/>
              </a:ln>
              <a:solidFill>
                <a:sysClr val="windowText" lastClr="000000"/>
              </a:solidFill>
              <a:effectLst/>
              <a:uLnTx/>
              <a:uFillTx/>
              <a:latin typeface="Arial"/>
              <a:cs typeface="Arial"/>
            </a:endParaRPr>
          </a:p>
        </p:txBody>
      </p:sp>
      <p:sp>
        <p:nvSpPr>
          <p:cNvPr id="64" name="object 64"/>
          <p:cNvSpPr txBox="1"/>
          <p:nvPr/>
        </p:nvSpPr>
        <p:spPr>
          <a:xfrm>
            <a:off x="1147978" y="1163193"/>
            <a:ext cx="652780" cy="193675"/>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kumimoji="0" sz="800" b="1" i="0" u="none" strike="noStrike" kern="0" cap="none" spc="-25" normalizeH="0" baseline="0" noProof="0" dirty="0">
                <a:ln>
                  <a:noFill/>
                </a:ln>
                <a:solidFill>
                  <a:sysClr val="windowText" lastClr="000000"/>
                </a:solidFill>
                <a:effectLst/>
                <a:uLnTx/>
                <a:uFillTx/>
                <a:latin typeface="Arial"/>
                <a:cs typeface="Arial"/>
              </a:rPr>
              <a:t>DATA-</a:t>
            </a:r>
            <a:r>
              <a:rPr kumimoji="0" sz="800" b="1" i="0" u="none" strike="noStrike" kern="0" cap="none" spc="0" normalizeH="0" baseline="0" noProof="0" dirty="0">
                <a:ln>
                  <a:noFill/>
                </a:ln>
                <a:solidFill>
                  <a:sysClr val="windowText" lastClr="000000"/>
                </a:solidFill>
                <a:effectLst/>
                <a:uLnTx/>
                <a:uFillTx/>
                <a:latin typeface="Arial"/>
                <a:cs typeface="Arial"/>
              </a:rPr>
              <a:t>2</a:t>
            </a:r>
            <a:r>
              <a:rPr kumimoji="0" sz="800" b="1" i="0" u="none" strike="noStrike" kern="0" cap="none" spc="270" normalizeH="0" baseline="0" noProof="0" dirty="0">
                <a:ln>
                  <a:noFill/>
                </a:ln>
                <a:solidFill>
                  <a:sysClr val="windowText" lastClr="000000"/>
                </a:solidFill>
                <a:effectLst/>
                <a:uLnTx/>
                <a:uFillTx/>
                <a:latin typeface="Arial"/>
                <a:cs typeface="Arial"/>
              </a:rPr>
              <a:t>  </a:t>
            </a:r>
            <a:r>
              <a:rPr kumimoji="0" sz="1100" b="1" i="0" u="none" strike="noStrike" kern="0" cap="none" spc="-50" normalizeH="0" baseline="0" noProof="0" dirty="0">
                <a:ln>
                  <a:noFill/>
                </a:ln>
                <a:solidFill>
                  <a:sysClr val="windowText" lastClr="000000"/>
                </a:solidFill>
                <a:effectLst/>
                <a:uLnTx/>
                <a:uFillTx/>
                <a:latin typeface="Arial"/>
                <a:cs typeface="Arial"/>
              </a:rPr>
              <a:t>…</a:t>
            </a:r>
            <a:endParaRPr kumimoji="0" sz="1100" b="0" i="0" u="none" strike="noStrike" kern="0" cap="none" spc="0" normalizeH="0" baseline="0" noProof="0">
              <a:ln>
                <a:noFill/>
              </a:ln>
              <a:solidFill>
                <a:sysClr val="windowText" lastClr="000000"/>
              </a:solidFill>
              <a:effectLst/>
              <a:uLnTx/>
              <a:uFillTx/>
              <a:latin typeface="Arial"/>
              <a:cs typeface="Arial"/>
            </a:endParaRPr>
          </a:p>
        </p:txBody>
      </p:sp>
      <p:sp>
        <p:nvSpPr>
          <p:cNvPr id="65" name="object 65"/>
          <p:cNvSpPr txBox="1"/>
          <p:nvPr/>
        </p:nvSpPr>
        <p:spPr>
          <a:xfrm rot="10800000">
            <a:off x="815570" y="1015829"/>
            <a:ext cx="298069" cy="177800"/>
          </a:xfrm>
          <a:prstGeom prst="rect">
            <a:avLst/>
          </a:prstGeom>
        </p:spPr>
        <p:txBody>
          <a:bodyPr vert="horz" wrap="square" lIns="0" tIns="0" rIns="0" bIns="0" rtlCol="0">
            <a:spAutoFit/>
          </a:bodyPr>
          <a:lstStyle/>
          <a:p>
            <a:pPr marL="0" marR="0" lvl="0" indent="0" defTabSz="914400" eaLnBrk="1" fontAlgn="auto" latinLnBrk="0" hangingPunct="1">
              <a:lnSpc>
                <a:spcPts val="1370"/>
              </a:lnSpc>
              <a:spcBef>
                <a:spcPts val="0"/>
              </a:spcBef>
              <a:spcAft>
                <a:spcPts val="0"/>
              </a:spcAft>
              <a:buClrTx/>
              <a:buSzTx/>
              <a:buFontTx/>
              <a:buNone/>
              <a:tabLst/>
              <a:defRPr/>
            </a:pPr>
            <a:r>
              <a:rPr kumimoji="0" sz="1400" b="0" i="0" u="none" strike="noStrike" kern="0" cap="none" spc="5" normalizeH="0" baseline="0" noProof="0" dirty="0">
                <a:ln>
                  <a:noFill/>
                </a:ln>
                <a:solidFill>
                  <a:srgbClr val="CC0000"/>
                </a:solidFill>
                <a:effectLst/>
                <a:uLnTx/>
                <a:uFillTx/>
                <a:latin typeface="Segoe UI Emoji"/>
                <a:cs typeface="Segoe UI Emoji"/>
              </a:rPr>
              <a:t>✂</a:t>
            </a:r>
            <a:endParaRPr kumimoji="0" sz="1400" b="0" i="0" u="none" strike="noStrike" kern="0" cap="none" spc="0" normalizeH="0" baseline="0" noProof="0">
              <a:ln>
                <a:noFill/>
              </a:ln>
              <a:solidFill>
                <a:sysClr val="windowText" lastClr="000000"/>
              </a:solidFill>
              <a:effectLst/>
              <a:uLnTx/>
              <a:uFillTx/>
              <a:latin typeface="Segoe UI Emoji"/>
              <a:cs typeface="Segoe UI Emoji"/>
            </a:endParaRPr>
          </a:p>
        </p:txBody>
      </p:sp>
      <p:sp>
        <p:nvSpPr>
          <p:cNvPr id="66" name="object 66"/>
          <p:cNvSpPr txBox="1"/>
          <p:nvPr/>
        </p:nvSpPr>
        <p:spPr>
          <a:xfrm rot="10800000">
            <a:off x="1573963" y="1013670"/>
            <a:ext cx="298069" cy="177800"/>
          </a:xfrm>
          <a:prstGeom prst="rect">
            <a:avLst/>
          </a:prstGeom>
        </p:spPr>
        <p:txBody>
          <a:bodyPr vert="horz" wrap="square" lIns="0" tIns="0" rIns="0" bIns="0" rtlCol="0">
            <a:spAutoFit/>
          </a:bodyPr>
          <a:lstStyle/>
          <a:p>
            <a:pPr marL="0" marR="0" lvl="0" indent="0" defTabSz="914400" eaLnBrk="1" fontAlgn="auto" latinLnBrk="0" hangingPunct="1">
              <a:lnSpc>
                <a:spcPts val="1370"/>
              </a:lnSpc>
              <a:spcBef>
                <a:spcPts val="0"/>
              </a:spcBef>
              <a:spcAft>
                <a:spcPts val="0"/>
              </a:spcAft>
              <a:buClrTx/>
              <a:buSzTx/>
              <a:buFontTx/>
              <a:buNone/>
              <a:tabLst/>
              <a:defRPr/>
            </a:pPr>
            <a:r>
              <a:rPr kumimoji="0" sz="1400" b="0" i="0" u="none" strike="noStrike" kern="0" cap="none" spc="5" normalizeH="0" baseline="0" noProof="0" dirty="0">
                <a:ln>
                  <a:noFill/>
                </a:ln>
                <a:solidFill>
                  <a:srgbClr val="CC0000"/>
                </a:solidFill>
                <a:effectLst/>
                <a:uLnTx/>
                <a:uFillTx/>
                <a:latin typeface="Segoe UI Emoji"/>
                <a:cs typeface="Segoe UI Emoji"/>
              </a:rPr>
              <a:t>✂</a:t>
            </a:r>
            <a:endParaRPr kumimoji="0" sz="1400" b="0" i="0" u="none" strike="noStrike" kern="0" cap="none" spc="0" normalizeH="0" baseline="0" noProof="0">
              <a:ln>
                <a:noFill/>
              </a:ln>
              <a:solidFill>
                <a:sysClr val="windowText" lastClr="000000"/>
              </a:solidFill>
              <a:effectLst/>
              <a:uLnTx/>
              <a:uFillTx/>
              <a:latin typeface="Segoe UI Emoji"/>
              <a:cs typeface="Segoe UI Emoji"/>
            </a:endParaRPr>
          </a:p>
        </p:txBody>
      </p:sp>
      <p:grpSp>
        <p:nvGrpSpPr>
          <p:cNvPr id="67" name="object 67"/>
          <p:cNvGrpSpPr/>
          <p:nvPr/>
        </p:nvGrpSpPr>
        <p:grpSpPr>
          <a:xfrm>
            <a:off x="541019" y="683513"/>
            <a:ext cx="1664335" cy="1503680"/>
            <a:chOff x="541019" y="683513"/>
            <a:chExt cx="1664335" cy="1503680"/>
          </a:xfrm>
        </p:grpSpPr>
        <p:sp>
          <p:nvSpPr>
            <p:cNvPr id="68" name="object 68"/>
            <p:cNvSpPr/>
            <p:nvPr/>
          </p:nvSpPr>
          <p:spPr>
            <a:xfrm>
              <a:off x="1728977" y="683513"/>
              <a:ext cx="0" cy="360045"/>
            </a:xfrm>
            <a:custGeom>
              <a:avLst/>
              <a:gdLst/>
              <a:ahLst/>
              <a:cxnLst/>
              <a:rect l="l" t="t" r="r" b="b"/>
              <a:pathLst>
                <a:path h="360044">
                  <a:moveTo>
                    <a:pt x="0" y="0"/>
                  </a:moveTo>
                  <a:lnTo>
                    <a:pt x="0" y="360045"/>
                  </a:lnTo>
                </a:path>
              </a:pathLst>
            </a:custGeom>
            <a:ln w="19050">
              <a:solidFill>
                <a:srgbClr val="CC0000"/>
              </a:solidFill>
              <a:prstDash val="sysDash"/>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 name="object 69"/>
            <p:cNvSpPr/>
            <p:nvPr/>
          </p:nvSpPr>
          <p:spPr>
            <a:xfrm>
              <a:off x="966977" y="683513"/>
              <a:ext cx="0" cy="360045"/>
            </a:xfrm>
            <a:custGeom>
              <a:avLst/>
              <a:gdLst/>
              <a:ahLst/>
              <a:cxnLst/>
              <a:rect l="l" t="t" r="r" b="b"/>
              <a:pathLst>
                <a:path h="360044">
                  <a:moveTo>
                    <a:pt x="0" y="0"/>
                  </a:moveTo>
                  <a:lnTo>
                    <a:pt x="0" y="360045"/>
                  </a:lnTo>
                </a:path>
              </a:pathLst>
            </a:custGeom>
            <a:ln w="19050">
              <a:solidFill>
                <a:srgbClr val="CC0000"/>
              </a:solidFill>
              <a:prstDash val="sysDash"/>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70" name="object 70"/>
            <p:cNvPicPr/>
            <p:nvPr/>
          </p:nvPicPr>
          <p:blipFill>
            <a:blip r:embed="rId11" cstate="print"/>
            <a:stretch>
              <a:fillRect/>
            </a:stretch>
          </p:blipFill>
          <p:spPr>
            <a:xfrm>
              <a:off x="545591" y="957072"/>
              <a:ext cx="108204" cy="216407"/>
            </a:xfrm>
            <a:prstGeom prst="rect">
              <a:avLst/>
            </a:prstGeom>
          </p:spPr>
        </p:pic>
        <p:pic>
          <p:nvPicPr>
            <p:cNvPr id="71" name="object 71"/>
            <p:cNvPicPr/>
            <p:nvPr/>
          </p:nvPicPr>
          <p:blipFill>
            <a:blip r:embed="rId12" cstate="print"/>
            <a:stretch>
              <a:fillRect/>
            </a:stretch>
          </p:blipFill>
          <p:spPr>
            <a:xfrm>
              <a:off x="1280159" y="957072"/>
              <a:ext cx="108203" cy="216407"/>
            </a:xfrm>
            <a:prstGeom prst="rect">
              <a:avLst/>
            </a:prstGeom>
          </p:spPr>
        </p:pic>
        <p:pic>
          <p:nvPicPr>
            <p:cNvPr id="72" name="object 72"/>
            <p:cNvPicPr/>
            <p:nvPr/>
          </p:nvPicPr>
          <p:blipFill>
            <a:blip r:embed="rId13" cstate="print"/>
            <a:stretch>
              <a:fillRect/>
            </a:stretch>
          </p:blipFill>
          <p:spPr>
            <a:xfrm>
              <a:off x="2097023" y="963168"/>
              <a:ext cx="108204" cy="216407"/>
            </a:xfrm>
            <a:prstGeom prst="rect">
              <a:avLst/>
            </a:prstGeom>
          </p:spPr>
        </p:pic>
        <p:sp>
          <p:nvSpPr>
            <p:cNvPr id="73" name="object 73"/>
            <p:cNvSpPr/>
            <p:nvPr/>
          </p:nvSpPr>
          <p:spPr>
            <a:xfrm>
              <a:off x="541020" y="1389125"/>
              <a:ext cx="1658620" cy="798195"/>
            </a:xfrm>
            <a:custGeom>
              <a:avLst/>
              <a:gdLst/>
              <a:ahLst/>
              <a:cxnLst/>
              <a:rect l="l" t="t" r="r" b="b"/>
              <a:pathLst>
                <a:path w="1658620" h="798194">
                  <a:moveTo>
                    <a:pt x="114300" y="683768"/>
                  </a:moveTo>
                  <a:lnTo>
                    <a:pt x="76200" y="683768"/>
                  </a:lnTo>
                  <a:lnTo>
                    <a:pt x="76200" y="6096"/>
                  </a:lnTo>
                  <a:lnTo>
                    <a:pt x="38100" y="6096"/>
                  </a:lnTo>
                  <a:lnTo>
                    <a:pt x="38100" y="683768"/>
                  </a:lnTo>
                  <a:lnTo>
                    <a:pt x="0" y="683768"/>
                  </a:lnTo>
                  <a:lnTo>
                    <a:pt x="57150" y="798068"/>
                  </a:lnTo>
                  <a:lnTo>
                    <a:pt x="104775" y="702818"/>
                  </a:lnTo>
                  <a:lnTo>
                    <a:pt x="114300" y="683768"/>
                  </a:lnTo>
                  <a:close/>
                </a:path>
                <a:path w="1658620" h="798194">
                  <a:moveTo>
                    <a:pt x="850392" y="467741"/>
                  </a:moveTo>
                  <a:lnTo>
                    <a:pt x="812292" y="467741"/>
                  </a:lnTo>
                  <a:lnTo>
                    <a:pt x="812292" y="6096"/>
                  </a:lnTo>
                  <a:lnTo>
                    <a:pt x="774192" y="6096"/>
                  </a:lnTo>
                  <a:lnTo>
                    <a:pt x="774192" y="467741"/>
                  </a:lnTo>
                  <a:lnTo>
                    <a:pt x="736092" y="467741"/>
                  </a:lnTo>
                  <a:lnTo>
                    <a:pt x="793242" y="582041"/>
                  </a:lnTo>
                  <a:lnTo>
                    <a:pt x="840867" y="486791"/>
                  </a:lnTo>
                  <a:lnTo>
                    <a:pt x="850392" y="467741"/>
                  </a:lnTo>
                  <a:close/>
                </a:path>
                <a:path w="1658620" h="798194">
                  <a:moveTo>
                    <a:pt x="1658112" y="245745"/>
                  </a:moveTo>
                  <a:lnTo>
                    <a:pt x="1620012" y="245745"/>
                  </a:lnTo>
                  <a:lnTo>
                    <a:pt x="1620012" y="0"/>
                  </a:lnTo>
                  <a:lnTo>
                    <a:pt x="1581912" y="0"/>
                  </a:lnTo>
                  <a:lnTo>
                    <a:pt x="1581912" y="245745"/>
                  </a:lnTo>
                  <a:lnTo>
                    <a:pt x="1543812" y="245745"/>
                  </a:lnTo>
                  <a:lnTo>
                    <a:pt x="1600962" y="360045"/>
                  </a:lnTo>
                  <a:lnTo>
                    <a:pt x="1648587" y="264795"/>
                  </a:lnTo>
                  <a:lnTo>
                    <a:pt x="1658112" y="245745"/>
                  </a:lnTo>
                  <a:close/>
                </a:path>
              </a:pathLst>
            </a:custGeom>
            <a:solidFill>
              <a:srgbClr val="7E7E7E"/>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74" name="object 74"/>
          <p:cNvSpPr txBox="1"/>
          <p:nvPr/>
        </p:nvSpPr>
        <p:spPr>
          <a:xfrm>
            <a:off x="1956561" y="1831339"/>
            <a:ext cx="708025" cy="376555"/>
          </a:xfrm>
          <a:prstGeom prst="rect">
            <a:avLst/>
          </a:prstGeom>
        </p:spPr>
        <p:txBody>
          <a:bodyPr vert="horz" wrap="square" lIns="0" tIns="13335" rIns="0" bIns="0" rtlCol="0">
            <a:spAutoFit/>
          </a:bodyPr>
          <a:lstStyle/>
          <a:p>
            <a:pPr marL="251460" marR="0" lvl="0" indent="0" defTabSz="914400" eaLnBrk="1" fontAlgn="auto" latinLnBrk="0" hangingPunct="1">
              <a:lnSpc>
                <a:spcPct val="100000"/>
              </a:lnSpc>
              <a:spcBef>
                <a:spcPts val="105"/>
              </a:spcBef>
              <a:spcAft>
                <a:spcPts val="0"/>
              </a:spcAft>
              <a:buClrTx/>
              <a:buSzTx/>
              <a:buFontTx/>
              <a:buNone/>
              <a:tabLst/>
              <a:defRPr/>
            </a:pPr>
            <a:r>
              <a:rPr kumimoji="0" sz="800" b="1" i="0" u="none" strike="noStrike" kern="0" cap="none" spc="0" normalizeH="0" baseline="0" noProof="0" dirty="0">
                <a:ln>
                  <a:noFill/>
                </a:ln>
                <a:solidFill>
                  <a:sysClr val="windowText" lastClr="000000"/>
                </a:solidFill>
                <a:effectLst/>
                <a:uLnTx/>
                <a:uFillTx/>
                <a:latin typeface="Arial"/>
                <a:cs typeface="Arial"/>
              </a:rPr>
              <a:t>Worker-</a:t>
            </a:r>
            <a:r>
              <a:rPr kumimoji="0" sz="800" b="1" i="0" u="none" strike="noStrike" kern="0" cap="none" spc="-50" normalizeH="0" baseline="0" noProof="0" dirty="0">
                <a:ln>
                  <a:noFill/>
                </a:ln>
                <a:solidFill>
                  <a:sysClr val="windowText" lastClr="000000"/>
                </a:solidFill>
                <a:effectLst/>
                <a:uLnTx/>
                <a:uFillTx/>
                <a:latin typeface="Arial"/>
                <a:cs typeface="Arial"/>
              </a:rPr>
              <a:t>2</a:t>
            </a:r>
            <a:endParaRPr kumimoji="0" sz="800" b="0" i="0" u="none" strike="noStrike" kern="0" cap="none" spc="0" normalizeH="0" baseline="0" noProof="0">
              <a:ln>
                <a:noFill/>
              </a:ln>
              <a:solidFill>
                <a:sysClr val="windowText" lastClr="000000"/>
              </a:solidFill>
              <a:effectLst/>
              <a:uLnTx/>
              <a:uFillTx/>
              <a:latin typeface="Arial"/>
              <a:cs typeface="Arial"/>
            </a:endParaRPr>
          </a:p>
          <a:p>
            <a:pPr marL="0" marR="0" lvl="0" indent="0" defTabSz="914400" eaLnBrk="1" fontAlgn="auto" latinLnBrk="0" hangingPunct="1">
              <a:lnSpc>
                <a:spcPct val="100000"/>
              </a:lnSpc>
              <a:spcBef>
                <a:spcPts val="30"/>
              </a:spcBef>
              <a:spcAft>
                <a:spcPts val="0"/>
              </a:spcAft>
              <a:buClrTx/>
              <a:buSzTx/>
              <a:buFontTx/>
              <a:buNone/>
              <a:tabLst/>
              <a:defRPr/>
            </a:pPr>
            <a:endParaRPr kumimoji="0" sz="700" b="0" i="0" u="none" strike="noStrike" kern="0" cap="none" spc="0" normalizeH="0" baseline="0" noProof="0">
              <a:ln>
                <a:noFill/>
              </a:ln>
              <a:solidFill>
                <a:sysClr val="windowText" lastClr="000000"/>
              </a:solidFill>
              <a:effectLst/>
              <a:uLnTx/>
              <a:uFillTx/>
              <a:latin typeface="Arial"/>
              <a:cs typeface="Arial"/>
            </a:endParaRPr>
          </a:p>
          <a:p>
            <a:pPr marL="12700" marR="0" lvl="0" indent="0" defTabSz="914400" eaLnBrk="1" fontAlgn="auto" latinLnBrk="0" hangingPunct="1">
              <a:lnSpc>
                <a:spcPct val="100000"/>
              </a:lnSpc>
              <a:spcBef>
                <a:spcPts val="5"/>
              </a:spcBef>
              <a:spcAft>
                <a:spcPts val="0"/>
              </a:spcAft>
              <a:buClrTx/>
              <a:buSzTx/>
              <a:buFontTx/>
              <a:buNone/>
              <a:tabLst/>
              <a:defRPr/>
            </a:pPr>
            <a:r>
              <a:rPr kumimoji="0" sz="800" b="1" i="0" u="none" strike="noStrike" kern="0" cap="none" spc="0" normalizeH="0" baseline="0" noProof="0" dirty="0">
                <a:ln>
                  <a:noFill/>
                </a:ln>
                <a:solidFill>
                  <a:sysClr val="windowText" lastClr="000000"/>
                </a:solidFill>
                <a:effectLst/>
                <a:uLnTx/>
                <a:uFillTx/>
                <a:latin typeface="Arial"/>
                <a:cs typeface="Arial"/>
              </a:rPr>
              <a:t>Worker-</a:t>
            </a:r>
            <a:r>
              <a:rPr kumimoji="0" sz="800" b="1" i="0" u="none" strike="noStrike" kern="0" cap="none" spc="-50" normalizeH="0" baseline="0" noProof="0" dirty="0">
                <a:ln>
                  <a:noFill/>
                </a:ln>
                <a:solidFill>
                  <a:sysClr val="windowText" lastClr="000000"/>
                </a:solidFill>
                <a:effectLst/>
                <a:uLnTx/>
                <a:uFillTx/>
                <a:latin typeface="Arial"/>
                <a:cs typeface="Arial"/>
              </a:rPr>
              <a:t>1</a:t>
            </a:r>
            <a:endParaRPr kumimoji="0" sz="800" b="0" i="0" u="none" strike="noStrike" kern="0" cap="none" spc="0" normalizeH="0" baseline="0" noProof="0">
              <a:ln>
                <a:noFill/>
              </a:ln>
              <a:solidFill>
                <a:sysClr val="windowText" lastClr="000000"/>
              </a:solidFill>
              <a:effectLst/>
              <a:uLnTx/>
              <a:uFillTx/>
              <a:latin typeface="Arial"/>
              <a:cs typeface="Arial"/>
            </a:endParaRPr>
          </a:p>
        </p:txBody>
      </p:sp>
      <p:sp>
        <p:nvSpPr>
          <p:cNvPr id="75" name="object 75"/>
          <p:cNvSpPr txBox="1"/>
          <p:nvPr/>
        </p:nvSpPr>
        <p:spPr>
          <a:xfrm>
            <a:off x="2423922" y="1622806"/>
            <a:ext cx="474980" cy="147955"/>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kumimoji="0" sz="800" b="1" i="0" u="none" strike="noStrike" kern="0" cap="none" spc="0" normalizeH="0" baseline="0" noProof="0" dirty="0">
                <a:ln>
                  <a:noFill/>
                </a:ln>
                <a:solidFill>
                  <a:sysClr val="windowText" lastClr="000000"/>
                </a:solidFill>
                <a:effectLst/>
                <a:uLnTx/>
                <a:uFillTx/>
                <a:latin typeface="Arial"/>
                <a:cs typeface="Arial"/>
              </a:rPr>
              <a:t>Worker-</a:t>
            </a:r>
            <a:r>
              <a:rPr kumimoji="0" sz="800" b="1" i="0" u="none" strike="noStrike" kern="0" cap="none" spc="-50" normalizeH="0" baseline="0" noProof="0" dirty="0">
                <a:ln>
                  <a:noFill/>
                </a:ln>
                <a:solidFill>
                  <a:sysClr val="windowText" lastClr="000000"/>
                </a:solidFill>
                <a:effectLst/>
                <a:uLnTx/>
                <a:uFillTx/>
                <a:latin typeface="Arial"/>
                <a:cs typeface="Arial"/>
              </a:rPr>
              <a:t>n</a:t>
            </a:r>
            <a:endParaRPr kumimoji="0" sz="800" b="0" i="0" u="none" strike="noStrike" kern="0" cap="none" spc="0" normalizeH="0" baseline="0" noProof="0">
              <a:ln>
                <a:noFill/>
              </a:ln>
              <a:solidFill>
                <a:sysClr val="windowText" lastClr="000000"/>
              </a:solidFill>
              <a:effectLst/>
              <a:uLnTx/>
              <a:uFillTx/>
              <a:latin typeface="Arial"/>
              <a:cs typeface="Arial"/>
            </a:endParaRPr>
          </a:p>
        </p:txBody>
      </p:sp>
      <p:sp>
        <p:nvSpPr>
          <p:cNvPr id="76" name="object 76"/>
          <p:cNvSpPr txBox="1"/>
          <p:nvPr/>
        </p:nvSpPr>
        <p:spPr>
          <a:xfrm>
            <a:off x="7503032" y="3473958"/>
            <a:ext cx="160655" cy="193675"/>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kumimoji="0" sz="1100" b="1" i="0" u="none" strike="noStrike" kern="0" cap="none" spc="0" normalizeH="0" baseline="0" noProof="0" dirty="0">
                <a:ln>
                  <a:noFill/>
                </a:ln>
                <a:solidFill>
                  <a:sysClr val="windowText" lastClr="000000"/>
                </a:solidFill>
                <a:effectLst/>
                <a:uLnTx/>
                <a:uFillTx/>
                <a:latin typeface="微软雅黑"/>
                <a:cs typeface="微软雅黑"/>
              </a:rPr>
              <a:t>…</a:t>
            </a:r>
            <a:endParaRPr kumimoji="0" sz="1100" b="0" i="0" u="none" strike="noStrike" kern="0" cap="none" spc="0" normalizeH="0" baseline="0" noProof="0">
              <a:ln>
                <a:noFill/>
              </a:ln>
              <a:solidFill>
                <a:sysClr val="windowText" lastClr="000000"/>
              </a:solidFill>
              <a:effectLst/>
              <a:uLnTx/>
              <a:uFillTx/>
              <a:latin typeface="微软雅黑"/>
              <a:cs typeface="微软雅黑"/>
            </a:endParaRPr>
          </a:p>
        </p:txBody>
      </p:sp>
      <p:sp>
        <p:nvSpPr>
          <p:cNvPr id="77" name="object 77"/>
          <p:cNvSpPr txBox="1"/>
          <p:nvPr/>
        </p:nvSpPr>
        <p:spPr>
          <a:xfrm>
            <a:off x="2422651" y="985265"/>
            <a:ext cx="825500" cy="16256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900" b="1" i="0" u="none" strike="noStrike" kern="0" cap="none" spc="-10" normalizeH="0" baseline="0" noProof="0" dirty="0">
                <a:ln>
                  <a:noFill/>
                </a:ln>
                <a:solidFill>
                  <a:sysClr val="windowText" lastClr="000000"/>
                </a:solidFill>
                <a:effectLst/>
                <a:uLnTx/>
                <a:uFillTx/>
                <a:latin typeface="微软雅黑"/>
                <a:cs typeface="微软雅黑"/>
              </a:rPr>
              <a:t>数据集进行切分</a:t>
            </a:r>
            <a:endParaRPr kumimoji="0" sz="900" b="0" i="0" u="none" strike="noStrike" kern="0" cap="none" spc="0" normalizeH="0" baseline="0" noProof="0">
              <a:ln>
                <a:noFill/>
              </a:ln>
              <a:solidFill>
                <a:sysClr val="windowText" lastClr="000000"/>
              </a:solidFill>
              <a:effectLst/>
              <a:uLnTx/>
              <a:uFillTx/>
              <a:latin typeface="微软雅黑"/>
              <a:cs typeface="微软雅黑"/>
            </a:endParaRPr>
          </a:p>
        </p:txBody>
      </p:sp>
      <p:sp>
        <p:nvSpPr>
          <p:cNvPr id="78" name="object 78"/>
          <p:cNvSpPr/>
          <p:nvPr/>
        </p:nvSpPr>
        <p:spPr>
          <a:xfrm>
            <a:off x="6713219" y="1601724"/>
            <a:ext cx="661670" cy="180340"/>
          </a:xfrm>
          <a:custGeom>
            <a:avLst/>
            <a:gdLst/>
            <a:ahLst/>
            <a:cxnLst/>
            <a:rect l="l" t="t" r="r" b="b"/>
            <a:pathLst>
              <a:path w="661670" h="180339">
                <a:moveTo>
                  <a:pt x="631444" y="0"/>
                </a:moveTo>
                <a:lnTo>
                  <a:pt x="29972" y="0"/>
                </a:lnTo>
                <a:lnTo>
                  <a:pt x="18323" y="2361"/>
                </a:lnTo>
                <a:lnTo>
                  <a:pt x="8794" y="8794"/>
                </a:lnTo>
                <a:lnTo>
                  <a:pt x="2361" y="18323"/>
                </a:lnTo>
                <a:lnTo>
                  <a:pt x="0" y="29972"/>
                </a:lnTo>
                <a:lnTo>
                  <a:pt x="0" y="149860"/>
                </a:lnTo>
                <a:lnTo>
                  <a:pt x="2361" y="161508"/>
                </a:lnTo>
                <a:lnTo>
                  <a:pt x="8794" y="171037"/>
                </a:lnTo>
                <a:lnTo>
                  <a:pt x="18323" y="177470"/>
                </a:lnTo>
                <a:lnTo>
                  <a:pt x="29972" y="179832"/>
                </a:lnTo>
                <a:lnTo>
                  <a:pt x="631444" y="179832"/>
                </a:lnTo>
                <a:lnTo>
                  <a:pt x="643092" y="177470"/>
                </a:lnTo>
                <a:lnTo>
                  <a:pt x="652621" y="171037"/>
                </a:lnTo>
                <a:lnTo>
                  <a:pt x="659054" y="161508"/>
                </a:lnTo>
                <a:lnTo>
                  <a:pt x="661416" y="149860"/>
                </a:lnTo>
                <a:lnTo>
                  <a:pt x="661416" y="29972"/>
                </a:lnTo>
                <a:lnTo>
                  <a:pt x="659054" y="18323"/>
                </a:lnTo>
                <a:lnTo>
                  <a:pt x="652621" y="8794"/>
                </a:lnTo>
                <a:lnTo>
                  <a:pt x="643092" y="2361"/>
                </a:lnTo>
                <a:lnTo>
                  <a:pt x="631444" y="0"/>
                </a:lnTo>
                <a:close/>
              </a:path>
            </a:pathLst>
          </a:custGeom>
          <a:solidFill>
            <a:srgbClr val="FFC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9" name="object 79"/>
          <p:cNvSpPr txBox="1"/>
          <p:nvPr/>
        </p:nvSpPr>
        <p:spPr>
          <a:xfrm>
            <a:off x="6854443" y="1623187"/>
            <a:ext cx="390525" cy="147955"/>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kumimoji="0" sz="800" b="1" i="0" u="none" strike="noStrike" kern="0" cap="none" spc="-25" normalizeH="0" baseline="0" noProof="0" dirty="0">
                <a:ln>
                  <a:noFill/>
                </a:ln>
                <a:solidFill>
                  <a:sysClr val="windowText" lastClr="000000"/>
                </a:solidFill>
                <a:effectLst/>
                <a:uLnTx/>
                <a:uFillTx/>
                <a:latin typeface="Arial"/>
                <a:cs typeface="Arial"/>
              </a:rPr>
              <a:t>DATA-</a:t>
            </a:r>
            <a:r>
              <a:rPr kumimoji="0" sz="800" b="1" i="0" u="none" strike="noStrike" kern="0" cap="none" spc="-50" normalizeH="0" baseline="0" noProof="0" dirty="0">
                <a:ln>
                  <a:noFill/>
                </a:ln>
                <a:solidFill>
                  <a:sysClr val="windowText" lastClr="000000"/>
                </a:solidFill>
                <a:effectLst/>
                <a:uLnTx/>
                <a:uFillTx/>
                <a:latin typeface="Arial"/>
                <a:cs typeface="Arial"/>
              </a:rPr>
              <a:t>1</a:t>
            </a:r>
            <a:endParaRPr kumimoji="0" sz="800" b="0" i="0" u="none" strike="noStrike" kern="0" cap="none" spc="0" normalizeH="0" baseline="0" noProof="0">
              <a:ln>
                <a:noFill/>
              </a:ln>
              <a:solidFill>
                <a:sysClr val="windowText" lastClr="000000"/>
              </a:solidFill>
              <a:effectLst/>
              <a:uLnTx/>
              <a:uFillTx/>
              <a:latin typeface="Arial"/>
              <a:cs typeface="Arial"/>
            </a:endParaRPr>
          </a:p>
        </p:txBody>
      </p:sp>
      <p:sp>
        <p:nvSpPr>
          <p:cNvPr id="80" name="object 80"/>
          <p:cNvSpPr/>
          <p:nvPr/>
        </p:nvSpPr>
        <p:spPr>
          <a:xfrm>
            <a:off x="7712964" y="1601724"/>
            <a:ext cx="661670" cy="180340"/>
          </a:xfrm>
          <a:custGeom>
            <a:avLst/>
            <a:gdLst/>
            <a:ahLst/>
            <a:cxnLst/>
            <a:rect l="l" t="t" r="r" b="b"/>
            <a:pathLst>
              <a:path w="661670" h="180339">
                <a:moveTo>
                  <a:pt x="631444" y="0"/>
                </a:moveTo>
                <a:lnTo>
                  <a:pt x="29972" y="0"/>
                </a:lnTo>
                <a:lnTo>
                  <a:pt x="18323" y="2361"/>
                </a:lnTo>
                <a:lnTo>
                  <a:pt x="8794" y="8794"/>
                </a:lnTo>
                <a:lnTo>
                  <a:pt x="2361" y="18323"/>
                </a:lnTo>
                <a:lnTo>
                  <a:pt x="0" y="29972"/>
                </a:lnTo>
                <a:lnTo>
                  <a:pt x="0" y="149860"/>
                </a:lnTo>
                <a:lnTo>
                  <a:pt x="2361" y="161508"/>
                </a:lnTo>
                <a:lnTo>
                  <a:pt x="8794" y="171037"/>
                </a:lnTo>
                <a:lnTo>
                  <a:pt x="18323" y="177470"/>
                </a:lnTo>
                <a:lnTo>
                  <a:pt x="29972" y="179832"/>
                </a:lnTo>
                <a:lnTo>
                  <a:pt x="631444" y="179832"/>
                </a:lnTo>
                <a:lnTo>
                  <a:pt x="643092" y="177470"/>
                </a:lnTo>
                <a:lnTo>
                  <a:pt x="652621" y="171037"/>
                </a:lnTo>
                <a:lnTo>
                  <a:pt x="659054" y="161508"/>
                </a:lnTo>
                <a:lnTo>
                  <a:pt x="661416" y="149860"/>
                </a:lnTo>
                <a:lnTo>
                  <a:pt x="661416" y="29972"/>
                </a:lnTo>
                <a:lnTo>
                  <a:pt x="659054" y="18323"/>
                </a:lnTo>
                <a:lnTo>
                  <a:pt x="652621" y="8794"/>
                </a:lnTo>
                <a:lnTo>
                  <a:pt x="643092" y="2361"/>
                </a:lnTo>
                <a:lnTo>
                  <a:pt x="631444" y="0"/>
                </a:lnTo>
                <a:close/>
              </a:path>
            </a:pathLst>
          </a:custGeom>
          <a:solidFill>
            <a:srgbClr val="FFC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1" name="object 81"/>
          <p:cNvSpPr txBox="1"/>
          <p:nvPr/>
        </p:nvSpPr>
        <p:spPr>
          <a:xfrm>
            <a:off x="7854188" y="1623187"/>
            <a:ext cx="390525" cy="147955"/>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kumimoji="0" sz="800" b="1" i="0" u="none" strike="noStrike" kern="0" cap="none" spc="-25" normalizeH="0" baseline="0" noProof="0" dirty="0">
                <a:ln>
                  <a:noFill/>
                </a:ln>
                <a:solidFill>
                  <a:sysClr val="windowText" lastClr="000000"/>
                </a:solidFill>
                <a:effectLst/>
                <a:uLnTx/>
                <a:uFillTx/>
                <a:latin typeface="Arial"/>
                <a:cs typeface="Arial"/>
              </a:rPr>
              <a:t>DATA-</a:t>
            </a:r>
            <a:r>
              <a:rPr kumimoji="0" sz="800" b="1" i="0" u="none" strike="noStrike" kern="0" cap="none" spc="-50" normalizeH="0" baseline="0" noProof="0" dirty="0">
                <a:ln>
                  <a:noFill/>
                </a:ln>
                <a:solidFill>
                  <a:sysClr val="windowText" lastClr="000000"/>
                </a:solidFill>
                <a:effectLst/>
                <a:uLnTx/>
                <a:uFillTx/>
                <a:latin typeface="Arial"/>
                <a:cs typeface="Arial"/>
              </a:rPr>
              <a:t>2</a:t>
            </a:r>
            <a:endParaRPr kumimoji="0" sz="800" b="0" i="0" u="none" strike="noStrike" kern="0" cap="none" spc="0" normalizeH="0" baseline="0" noProof="0">
              <a:ln>
                <a:noFill/>
              </a:ln>
              <a:solidFill>
                <a:sysClr val="windowText" lastClr="000000"/>
              </a:solidFill>
              <a:effectLst/>
              <a:uLnTx/>
              <a:uFillTx/>
              <a:latin typeface="Arial"/>
              <a:cs typeface="Arial"/>
            </a:endParaRPr>
          </a:p>
        </p:txBody>
      </p:sp>
      <p:sp>
        <p:nvSpPr>
          <p:cNvPr id="82" name="object 82"/>
          <p:cNvSpPr/>
          <p:nvPr/>
        </p:nvSpPr>
        <p:spPr>
          <a:xfrm>
            <a:off x="7008114" y="1253489"/>
            <a:ext cx="2120265" cy="277495"/>
          </a:xfrm>
          <a:custGeom>
            <a:avLst/>
            <a:gdLst/>
            <a:ahLst/>
            <a:cxnLst/>
            <a:rect l="l" t="t" r="r" b="b"/>
            <a:pathLst>
              <a:path w="2120265" h="277494">
                <a:moveTo>
                  <a:pt x="0" y="277367"/>
                </a:moveTo>
                <a:lnTo>
                  <a:pt x="6151" y="223391"/>
                </a:lnTo>
                <a:lnTo>
                  <a:pt x="22923" y="179308"/>
                </a:lnTo>
                <a:lnTo>
                  <a:pt x="47791" y="149584"/>
                </a:lnTo>
                <a:lnTo>
                  <a:pt x="78232" y="138683"/>
                </a:lnTo>
                <a:lnTo>
                  <a:pt x="981710" y="138683"/>
                </a:lnTo>
                <a:lnTo>
                  <a:pt x="1012150" y="127783"/>
                </a:lnTo>
                <a:lnTo>
                  <a:pt x="1037018" y="98059"/>
                </a:lnTo>
                <a:lnTo>
                  <a:pt x="1053790" y="53976"/>
                </a:lnTo>
                <a:lnTo>
                  <a:pt x="1059942" y="0"/>
                </a:lnTo>
                <a:lnTo>
                  <a:pt x="1066093" y="53976"/>
                </a:lnTo>
                <a:lnTo>
                  <a:pt x="1082865" y="98059"/>
                </a:lnTo>
                <a:lnTo>
                  <a:pt x="1107733" y="127783"/>
                </a:lnTo>
                <a:lnTo>
                  <a:pt x="1138174" y="138683"/>
                </a:lnTo>
                <a:lnTo>
                  <a:pt x="2041652" y="138683"/>
                </a:lnTo>
                <a:lnTo>
                  <a:pt x="2072092" y="149584"/>
                </a:lnTo>
                <a:lnTo>
                  <a:pt x="2096960" y="179308"/>
                </a:lnTo>
                <a:lnTo>
                  <a:pt x="2113732" y="223391"/>
                </a:lnTo>
                <a:lnTo>
                  <a:pt x="2119884" y="277367"/>
                </a:lnTo>
              </a:path>
            </a:pathLst>
          </a:custGeom>
          <a:ln w="28575">
            <a:solidFill>
              <a:srgbClr val="C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3" name="object 83"/>
          <p:cNvSpPr txBox="1"/>
          <p:nvPr/>
        </p:nvSpPr>
        <p:spPr>
          <a:xfrm>
            <a:off x="8526906" y="1568957"/>
            <a:ext cx="160655" cy="193675"/>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kumimoji="0" sz="1100" b="1" i="0" u="none" strike="noStrike" kern="0" cap="none" spc="0" normalizeH="0" baseline="0" noProof="0" dirty="0">
                <a:ln>
                  <a:noFill/>
                </a:ln>
                <a:solidFill>
                  <a:sysClr val="windowText" lastClr="000000"/>
                </a:solidFill>
                <a:effectLst/>
                <a:uLnTx/>
                <a:uFillTx/>
                <a:latin typeface="微软雅黑"/>
                <a:cs typeface="微软雅黑"/>
              </a:rPr>
              <a:t>…</a:t>
            </a:r>
            <a:endParaRPr kumimoji="0" sz="1100" b="0" i="0" u="none" strike="noStrike" kern="0" cap="none" spc="0" normalizeH="0" baseline="0" noProof="0">
              <a:ln>
                <a:noFill/>
              </a:ln>
              <a:solidFill>
                <a:sysClr val="windowText" lastClr="000000"/>
              </a:solidFill>
              <a:effectLst/>
              <a:uLnTx/>
              <a:uFillTx/>
              <a:latin typeface="微软雅黑"/>
              <a:cs typeface="微软雅黑"/>
            </a:endParaRPr>
          </a:p>
        </p:txBody>
      </p:sp>
      <p:sp>
        <p:nvSpPr>
          <p:cNvPr id="84" name="object 84"/>
          <p:cNvSpPr/>
          <p:nvPr/>
        </p:nvSpPr>
        <p:spPr>
          <a:xfrm>
            <a:off x="8813292" y="1601724"/>
            <a:ext cx="661670" cy="180340"/>
          </a:xfrm>
          <a:custGeom>
            <a:avLst/>
            <a:gdLst/>
            <a:ahLst/>
            <a:cxnLst/>
            <a:rect l="l" t="t" r="r" b="b"/>
            <a:pathLst>
              <a:path w="661670" h="180339">
                <a:moveTo>
                  <a:pt x="631444" y="0"/>
                </a:moveTo>
                <a:lnTo>
                  <a:pt x="29972" y="0"/>
                </a:lnTo>
                <a:lnTo>
                  <a:pt x="18323" y="2361"/>
                </a:lnTo>
                <a:lnTo>
                  <a:pt x="8794" y="8794"/>
                </a:lnTo>
                <a:lnTo>
                  <a:pt x="2361" y="18323"/>
                </a:lnTo>
                <a:lnTo>
                  <a:pt x="0" y="29972"/>
                </a:lnTo>
                <a:lnTo>
                  <a:pt x="0" y="149860"/>
                </a:lnTo>
                <a:lnTo>
                  <a:pt x="2361" y="161508"/>
                </a:lnTo>
                <a:lnTo>
                  <a:pt x="8794" y="171037"/>
                </a:lnTo>
                <a:lnTo>
                  <a:pt x="18323" y="177470"/>
                </a:lnTo>
                <a:lnTo>
                  <a:pt x="29972" y="179832"/>
                </a:lnTo>
                <a:lnTo>
                  <a:pt x="631444" y="179832"/>
                </a:lnTo>
                <a:lnTo>
                  <a:pt x="643092" y="177470"/>
                </a:lnTo>
                <a:lnTo>
                  <a:pt x="652621" y="171037"/>
                </a:lnTo>
                <a:lnTo>
                  <a:pt x="659054" y="161508"/>
                </a:lnTo>
                <a:lnTo>
                  <a:pt x="661416" y="149860"/>
                </a:lnTo>
                <a:lnTo>
                  <a:pt x="661416" y="29972"/>
                </a:lnTo>
                <a:lnTo>
                  <a:pt x="659054" y="18323"/>
                </a:lnTo>
                <a:lnTo>
                  <a:pt x="652621" y="8794"/>
                </a:lnTo>
                <a:lnTo>
                  <a:pt x="643092" y="2361"/>
                </a:lnTo>
                <a:lnTo>
                  <a:pt x="631444" y="0"/>
                </a:lnTo>
                <a:close/>
              </a:path>
            </a:pathLst>
          </a:custGeom>
          <a:solidFill>
            <a:srgbClr val="FFC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5" name="object 85"/>
          <p:cNvSpPr txBox="1"/>
          <p:nvPr/>
        </p:nvSpPr>
        <p:spPr>
          <a:xfrm>
            <a:off x="8952738" y="1623187"/>
            <a:ext cx="394335" cy="147955"/>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kumimoji="0" sz="800" b="1" i="0" u="none" strike="noStrike" kern="0" cap="none" spc="-25" normalizeH="0" baseline="0" noProof="0" dirty="0">
                <a:ln>
                  <a:noFill/>
                </a:ln>
                <a:solidFill>
                  <a:sysClr val="windowText" lastClr="000000"/>
                </a:solidFill>
                <a:effectLst/>
                <a:uLnTx/>
                <a:uFillTx/>
                <a:latin typeface="Arial"/>
                <a:cs typeface="Arial"/>
              </a:rPr>
              <a:t>DATA-</a:t>
            </a:r>
            <a:r>
              <a:rPr kumimoji="0" sz="800" b="1" i="0" u="none" strike="noStrike" kern="0" cap="none" spc="-50" normalizeH="0" baseline="0" noProof="0" dirty="0">
                <a:ln>
                  <a:noFill/>
                </a:ln>
                <a:solidFill>
                  <a:sysClr val="windowText" lastClr="000000"/>
                </a:solidFill>
                <a:effectLst/>
                <a:uLnTx/>
                <a:uFillTx/>
                <a:latin typeface="Arial"/>
                <a:cs typeface="Arial"/>
              </a:rPr>
              <a:t>n</a:t>
            </a:r>
            <a:endParaRPr kumimoji="0" sz="800" b="0" i="0" u="none" strike="noStrike" kern="0" cap="none" spc="0" normalizeH="0" baseline="0" noProof="0">
              <a:ln>
                <a:noFill/>
              </a:ln>
              <a:solidFill>
                <a:sysClr val="windowText" lastClr="000000"/>
              </a:solidFill>
              <a:effectLst/>
              <a:uLnTx/>
              <a:uFillTx/>
              <a:latin typeface="Arial"/>
              <a:cs typeface="Arial"/>
            </a:endParaRPr>
          </a:p>
        </p:txBody>
      </p:sp>
      <p:sp>
        <p:nvSpPr>
          <p:cNvPr id="86" name="object 86"/>
          <p:cNvSpPr/>
          <p:nvPr/>
        </p:nvSpPr>
        <p:spPr>
          <a:xfrm>
            <a:off x="5172456" y="1803653"/>
            <a:ext cx="4693920" cy="2291080"/>
          </a:xfrm>
          <a:custGeom>
            <a:avLst/>
            <a:gdLst/>
            <a:ahLst/>
            <a:cxnLst/>
            <a:rect l="l" t="t" r="r" b="b"/>
            <a:pathLst>
              <a:path w="4693920" h="2291079">
                <a:moveTo>
                  <a:pt x="1895983" y="6096"/>
                </a:moveTo>
                <a:lnTo>
                  <a:pt x="1857883" y="6096"/>
                </a:lnTo>
                <a:lnTo>
                  <a:pt x="1857883" y="502412"/>
                </a:lnTo>
                <a:lnTo>
                  <a:pt x="57150" y="502412"/>
                </a:lnTo>
                <a:lnTo>
                  <a:pt x="49720" y="503910"/>
                </a:lnTo>
                <a:lnTo>
                  <a:pt x="43662" y="507987"/>
                </a:lnTo>
                <a:lnTo>
                  <a:pt x="39585" y="514045"/>
                </a:lnTo>
                <a:lnTo>
                  <a:pt x="38100" y="521462"/>
                </a:lnTo>
                <a:lnTo>
                  <a:pt x="38100" y="2176526"/>
                </a:lnTo>
                <a:lnTo>
                  <a:pt x="0" y="2176526"/>
                </a:lnTo>
                <a:lnTo>
                  <a:pt x="57150" y="2290826"/>
                </a:lnTo>
                <a:lnTo>
                  <a:pt x="104775" y="2195576"/>
                </a:lnTo>
                <a:lnTo>
                  <a:pt x="114300" y="2176526"/>
                </a:lnTo>
                <a:lnTo>
                  <a:pt x="76200" y="2176526"/>
                </a:lnTo>
                <a:lnTo>
                  <a:pt x="76200" y="540512"/>
                </a:lnTo>
                <a:lnTo>
                  <a:pt x="1876933" y="540512"/>
                </a:lnTo>
                <a:lnTo>
                  <a:pt x="1884349" y="539026"/>
                </a:lnTo>
                <a:lnTo>
                  <a:pt x="1890407" y="534949"/>
                </a:lnTo>
                <a:lnTo>
                  <a:pt x="1894484" y="528891"/>
                </a:lnTo>
                <a:lnTo>
                  <a:pt x="1895983" y="521462"/>
                </a:lnTo>
                <a:lnTo>
                  <a:pt x="1895983" y="502412"/>
                </a:lnTo>
                <a:lnTo>
                  <a:pt x="1895983" y="6096"/>
                </a:lnTo>
                <a:close/>
              </a:path>
              <a:path w="4693920" h="2291079">
                <a:moveTo>
                  <a:pt x="4693412" y="2167128"/>
                </a:moveTo>
                <a:lnTo>
                  <a:pt x="4655312" y="2167128"/>
                </a:lnTo>
                <a:lnTo>
                  <a:pt x="4655312" y="541528"/>
                </a:lnTo>
                <a:lnTo>
                  <a:pt x="4655312" y="522478"/>
                </a:lnTo>
                <a:lnTo>
                  <a:pt x="4653813" y="515061"/>
                </a:lnTo>
                <a:lnTo>
                  <a:pt x="4649736" y="509003"/>
                </a:lnTo>
                <a:lnTo>
                  <a:pt x="4643679" y="504926"/>
                </a:lnTo>
                <a:lnTo>
                  <a:pt x="4636262" y="503428"/>
                </a:lnTo>
                <a:lnTo>
                  <a:pt x="2939796" y="503428"/>
                </a:lnTo>
                <a:lnTo>
                  <a:pt x="2939796" y="0"/>
                </a:lnTo>
                <a:lnTo>
                  <a:pt x="2901696" y="0"/>
                </a:lnTo>
                <a:lnTo>
                  <a:pt x="2901696" y="522478"/>
                </a:lnTo>
                <a:lnTo>
                  <a:pt x="2903182" y="529856"/>
                </a:lnTo>
                <a:lnTo>
                  <a:pt x="2907258" y="535914"/>
                </a:lnTo>
                <a:lnTo>
                  <a:pt x="2913316" y="540016"/>
                </a:lnTo>
                <a:lnTo>
                  <a:pt x="2920746" y="541528"/>
                </a:lnTo>
                <a:lnTo>
                  <a:pt x="4617212" y="541528"/>
                </a:lnTo>
                <a:lnTo>
                  <a:pt x="4617212" y="2167128"/>
                </a:lnTo>
                <a:lnTo>
                  <a:pt x="4579112" y="2167128"/>
                </a:lnTo>
                <a:lnTo>
                  <a:pt x="4636262" y="2281428"/>
                </a:lnTo>
                <a:lnTo>
                  <a:pt x="4683887" y="2186178"/>
                </a:lnTo>
                <a:lnTo>
                  <a:pt x="4693412" y="2167128"/>
                </a:lnTo>
                <a:close/>
              </a:path>
            </a:pathLst>
          </a:custGeom>
          <a:solidFill>
            <a:srgbClr val="7E7E7E"/>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7" name="object 87"/>
          <p:cNvSpPr txBox="1"/>
          <p:nvPr/>
        </p:nvSpPr>
        <p:spPr>
          <a:xfrm>
            <a:off x="3044951" y="3834384"/>
            <a:ext cx="4351020" cy="2616835"/>
          </a:xfrm>
          <a:prstGeom prst="rect">
            <a:avLst/>
          </a:prstGeom>
          <a:ln w="6350">
            <a:solidFill>
              <a:srgbClr val="A6A6A6"/>
            </a:solidFill>
          </a:ln>
        </p:spPr>
        <p:txBody>
          <a:bodyPr vert="horz" wrap="square" lIns="0" tIns="44450" rIns="0" bIns="0" rtlCol="0">
            <a:spAutoFit/>
          </a:bodyPr>
          <a:lstStyle/>
          <a:p>
            <a:pPr marL="86360" marR="0" lvl="0" indent="0" defTabSz="914400" eaLnBrk="1" fontAlgn="auto" latinLnBrk="0" hangingPunct="1">
              <a:lnSpc>
                <a:spcPct val="100000"/>
              </a:lnSpc>
              <a:spcBef>
                <a:spcPts val="350"/>
              </a:spcBef>
              <a:spcAft>
                <a:spcPts val="0"/>
              </a:spcAft>
              <a:buClrTx/>
              <a:buSzTx/>
              <a:buFontTx/>
              <a:buNone/>
              <a:tabLst/>
              <a:defRPr/>
            </a:pPr>
            <a:r>
              <a:rPr kumimoji="0" sz="800" b="1" i="0" u="none" strike="noStrike" kern="0" cap="none" spc="0" normalizeH="0" baseline="0" noProof="0" dirty="0">
                <a:ln>
                  <a:noFill/>
                </a:ln>
                <a:solidFill>
                  <a:sysClr val="windowText" lastClr="000000"/>
                </a:solidFill>
                <a:effectLst/>
                <a:uLnTx/>
                <a:uFillTx/>
                <a:latin typeface="Arial"/>
                <a:cs typeface="Arial"/>
              </a:rPr>
              <a:t>Worker-</a:t>
            </a:r>
            <a:r>
              <a:rPr kumimoji="0" sz="800" b="1" i="0" u="none" strike="noStrike" kern="0" cap="none" spc="-50" normalizeH="0" baseline="0" noProof="0" dirty="0">
                <a:ln>
                  <a:noFill/>
                </a:ln>
                <a:solidFill>
                  <a:sysClr val="windowText" lastClr="000000"/>
                </a:solidFill>
                <a:effectLst/>
                <a:uLnTx/>
                <a:uFillTx/>
                <a:latin typeface="Arial"/>
                <a:cs typeface="Arial"/>
              </a:rPr>
              <a:t>1</a:t>
            </a:r>
            <a:endParaRPr kumimoji="0" sz="800" b="0" i="0" u="none" strike="noStrike" kern="0" cap="none" spc="0" normalizeH="0" baseline="0" noProof="0">
              <a:ln>
                <a:noFill/>
              </a:ln>
              <a:solidFill>
                <a:sysClr val="windowText" lastClr="000000"/>
              </a:solidFill>
              <a:effectLst/>
              <a:uLnTx/>
              <a:uFillTx/>
              <a:latin typeface="Arial"/>
              <a:cs typeface="Arial"/>
            </a:endParaRPr>
          </a:p>
        </p:txBody>
      </p:sp>
      <p:sp>
        <p:nvSpPr>
          <p:cNvPr id="88" name="object 88"/>
          <p:cNvSpPr txBox="1"/>
          <p:nvPr/>
        </p:nvSpPr>
        <p:spPr>
          <a:xfrm>
            <a:off x="7549895" y="3834384"/>
            <a:ext cx="4351020" cy="2616835"/>
          </a:xfrm>
          <a:prstGeom prst="rect">
            <a:avLst/>
          </a:prstGeom>
          <a:ln w="6350">
            <a:solidFill>
              <a:srgbClr val="A6A6A6"/>
            </a:solidFill>
          </a:ln>
        </p:spPr>
        <p:txBody>
          <a:bodyPr vert="horz" wrap="square" lIns="0" tIns="44450" rIns="0" bIns="0" rtlCol="0">
            <a:spAutoFit/>
          </a:bodyPr>
          <a:lstStyle/>
          <a:p>
            <a:pPr marL="124460" marR="0" lvl="0" indent="0" defTabSz="914400" eaLnBrk="1" fontAlgn="auto" latinLnBrk="0" hangingPunct="1">
              <a:lnSpc>
                <a:spcPct val="100000"/>
              </a:lnSpc>
              <a:spcBef>
                <a:spcPts val="350"/>
              </a:spcBef>
              <a:spcAft>
                <a:spcPts val="0"/>
              </a:spcAft>
              <a:buClrTx/>
              <a:buSzTx/>
              <a:buFontTx/>
              <a:buNone/>
              <a:tabLst/>
              <a:defRPr/>
            </a:pPr>
            <a:r>
              <a:rPr kumimoji="0" sz="800" b="1" i="0" u="none" strike="noStrike" kern="0" cap="none" spc="0" normalizeH="0" baseline="0" noProof="0" dirty="0">
                <a:ln>
                  <a:noFill/>
                </a:ln>
                <a:solidFill>
                  <a:sysClr val="windowText" lastClr="000000"/>
                </a:solidFill>
                <a:effectLst/>
                <a:uLnTx/>
                <a:uFillTx/>
                <a:latin typeface="Arial"/>
                <a:cs typeface="Arial"/>
              </a:rPr>
              <a:t>Worker-</a:t>
            </a:r>
            <a:r>
              <a:rPr kumimoji="0" sz="800" b="1" i="0" u="none" strike="noStrike" kern="0" cap="none" spc="-50" normalizeH="0" baseline="0" noProof="0" dirty="0">
                <a:ln>
                  <a:noFill/>
                </a:ln>
                <a:solidFill>
                  <a:sysClr val="windowText" lastClr="000000"/>
                </a:solidFill>
                <a:effectLst/>
                <a:uLnTx/>
                <a:uFillTx/>
                <a:latin typeface="Arial"/>
                <a:cs typeface="Arial"/>
              </a:rPr>
              <a:t>2</a:t>
            </a:r>
            <a:endParaRPr kumimoji="0" sz="800" b="0" i="0" u="none" strike="noStrike" kern="0" cap="none" spc="0" normalizeH="0" baseline="0" noProof="0">
              <a:ln>
                <a:noFill/>
              </a:ln>
              <a:solidFill>
                <a:sysClr val="windowText" lastClr="000000"/>
              </a:solidFill>
              <a:effectLst/>
              <a:uLnTx/>
              <a:uFillTx/>
              <a:latin typeface="Arial"/>
              <a:cs typeface="Arial"/>
            </a:endParaRPr>
          </a:p>
        </p:txBody>
      </p:sp>
      <p:sp>
        <p:nvSpPr>
          <p:cNvPr id="89" name="object 89"/>
          <p:cNvSpPr/>
          <p:nvPr/>
        </p:nvSpPr>
        <p:spPr>
          <a:xfrm>
            <a:off x="4945380" y="2500883"/>
            <a:ext cx="550545" cy="478790"/>
          </a:xfrm>
          <a:custGeom>
            <a:avLst/>
            <a:gdLst/>
            <a:ahLst/>
            <a:cxnLst/>
            <a:rect l="l" t="t" r="r" b="b"/>
            <a:pathLst>
              <a:path w="550545" h="478789">
                <a:moveTo>
                  <a:pt x="207264" y="122174"/>
                </a:moveTo>
                <a:lnTo>
                  <a:pt x="103632" y="0"/>
                </a:lnTo>
                <a:lnTo>
                  <a:pt x="0" y="122174"/>
                </a:lnTo>
                <a:lnTo>
                  <a:pt x="70866" y="122174"/>
                </a:lnTo>
                <a:lnTo>
                  <a:pt x="70866" y="467868"/>
                </a:lnTo>
                <a:lnTo>
                  <a:pt x="136398" y="467868"/>
                </a:lnTo>
                <a:lnTo>
                  <a:pt x="136398" y="122174"/>
                </a:lnTo>
                <a:lnTo>
                  <a:pt x="207264" y="122174"/>
                </a:lnTo>
                <a:close/>
              </a:path>
              <a:path w="550545" h="478789">
                <a:moveTo>
                  <a:pt x="550164" y="357251"/>
                </a:moveTo>
                <a:lnTo>
                  <a:pt x="479806" y="357251"/>
                </a:lnTo>
                <a:lnTo>
                  <a:pt x="479806" y="10668"/>
                </a:lnTo>
                <a:lnTo>
                  <a:pt x="414782" y="10668"/>
                </a:lnTo>
                <a:lnTo>
                  <a:pt x="414782" y="357251"/>
                </a:lnTo>
                <a:lnTo>
                  <a:pt x="344424" y="357251"/>
                </a:lnTo>
                <a:lnTo>
                  <a:pt x="447294" y="478536"/>
                </a:lnTo>
                <a:lnTo>
                  <a:pt x="550164" y="357251"/>
                </a:lnTo>
                <a:close/>
              </a:path>
            </a:pathLst>
          </a:custGeom>
          <a:solidFill>
            <a:srgbClr val="C00000">
              <a:alpha val="79998"/>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0" name="object 90"/>
          <p:cNvSpPr txBox="1"/>
          <p:nvPr/>
        </p:nvSpPr>
        <p:spPr>
          <a:xfrm>
            <a:off x="4726051" y="2651886"/>
            <a:ext cx="254000" cy="16256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900" b="1" i="0" u="none" strike="noStrike" kern="0" cap="none" spc="-25" normalizeH="0" baseline="0" noProof="0" dirty="0">
                <a:ln>
                  <a:noFill/>
                </a:ln>
                <a:solidFill>
                  <a:sysClr val="windowText" lastClr="000000"/>
                </a:solidFill>
                <a:effectLst/>
                <a:uLnTx/>
                <a:uFillTx/>
                <a:latin typeface="微软雅黑"/>
                <a:cs typeface="微软雅黑"/>
              </a:rPr>
              <a:t>聚合</a:t>
            </a:r>
            <a:endParaRPr kumimoji="0" sz="900" b="0" i="0" u="none" strike="noStrike" kern="0" cap="none" spc="0" normalizeH="0" baseline="0" noProof="0">
              <a:ln>
                <a:noFill/>
              </a:ln>
              <a:solidFill>
                <a:sysClr val="windowText" lastClr="000000"/>
              </a:solidFill>
              <a:effectLst/>
              <a:uLnTx/>
              <a:uFillTx/>
              <a:latin typeface="微软雅黑"/>
              <a:cs typeface="微软雅黑"/>
            </a:endParaRPr>
          </a:p>
        </p:txBody>
      </p:sp>
      <p:sp>
        <p:nvSpPr>
          <p:cNvPr id="91" name="object 91"/>
          <p:cNvSpPr txBox="1"/>
          <p:nvPr/>
        </p:nvSpPr>
        <p:spPr>
          <a:xfrm>
            <a:off x="5470652" y="2648203"/>
            <a:ext cx="254000" cy="16256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900" b="1" i="0" u="none" strike="noStrike" kern="0" cap="none" spc="-25" normalizeH="0" baseline="0" noProof="0" dirty="0">
                <a:ln>
                  <a:noFill/>
                </a:ln>
                <a:solidFill>
                  <a:sysClr val="windowText" lastClr="000000"/>
                </a:solidFill>
                <a:effectLst/>
                <a:uLnTx/>
                <a:uFillTx/>
                <a:latin typeface="微软雅黑"/>
                <a:cs typeface="微软雅黑"/>
              </a:rPr>
              <a:t>分发</a:t>
            </a:r>
            <a:endParaRPr kumimoji="0" sz="900" b="0" i="0" u="none" strike="noStrike" kern="0" cap="none" spc="0" normalizeH="0" baseline="0" noProof="0">
              <a:ln>
                <a:noFill/>
              </a:ln>
              <a:solidFill>
                <a:sysClr val="windowText" lastClr="000000"/>
              </a:solidFill>
              <a:effectLst/>
              <a:uLnTx/>
              <a:uFillTx/>
              <a:latin typeface="微软雅黑"/>
              <a:cs typeface="微软雅黑"/>
            </a:endParaRPr>
          </a:p>
        </p:txBody>
      </p:sp>
      <p:sp>
        <p:nvSpPr>
          <p:cNvPr id="92" name="object 92"/>
          <p:cNvSpPr/>
          <p:nvPr/>
        </p:nvSpPr>
        <p:spPr>
          <a:xfrm>
            <a:off x="9544812" y="2423159"/>
            <a:ext cx="550545" cy="480059"/>
          </a:xfrm>
          <a:custGeom>
            <a:avLst/>
            <a:gdLst/>
            <a:ahLst/>
            <a:cxnLst/>
            <a:rect l="l" t="t" r="r" b="b"/>
            <a:pathLst>
              <a:path w="550545" h="480060">
                <a:moveTo>
                  <a:pt x="205740" y="121285"/>
                </a:moveTo>
                <a:lnTo>
                  <a:pt x="102870" y="0"/>
                </a:lnTo>
                <a:lnTo>
                  <a:pt x="0" y="121285"/>
                </a:lnTo>
                <a:lnTo>
                  <a:pt x="70358" y="121285"/>
                </a:lnTo>
                <a:lnTo>
                  <a:pt x="70358" y="467868"/>
                </a:lnTo>
                <a:lnTo>
                  <a:pt x="135382" y="467868"/>
                </a:lnTo>
                <a:lnTo>
                  <a:pt x="135382" y="121285"/>
                </a:lnTo>
                <a:lnTo>
                  <a:pt x="205740" y="121285"/>
                </a:lnTo>
                <a:close/>
              </a:path>
              <a:path w="550545" h="480060">
                <a:moveTo>
                  <a:pt x="550164" y="357886"/>
                </a:moveTo>
                <a:lnTo>
                  <a:pt x="479298" y="357886"/>
                </a:lnTo>
                <a:lnTo>
                  <a:pt x="479298" y="12192"/>
                </a:lnTo>
                <a:lnTo>
                  <a:pt x="413766" y="12192"/>
                </a:lnTo>
                <a:lnTo>
                  <a:pt x="413766" y="357886"/>
                </a:lnTo>
                <a:lnTo>
                  <a:pt x="342900" y="357886"/>
                </a:lnTo>
                <a:lnTo>
                  <a:pt x="446532" y="480060"/>
                </a:lnTo>
                <a:lnTo>
                  <a:pt x="550164" y="357886"/>
                </a:lnTo>
                <a:close/>
              </a:path>
            </a:pathLst>
          </a:custGeom>
          <a:solidFill>
            <a:srgbClr val="C00000">
              <a:alpha val="79998"/>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3" name="object 93"/>
          <p:cNvSpPr txBox="1"/>
          <p:nvPr/>
        </p:nvSpPr>
        <p:spPr>
          <a:xfrm>
            <a:off x="9325102" y="2574797"/>
            <a:ext cx="254000" cy="16256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900" b="1" i="0" u="none" strike="noStrike" kern="0" cap="none" spc="-25" normalizeH="0" baseline="0" noProof="0" dirty="0">
                <a:ln>
                  <a:noFill/>
                </a:ln>
                <a:solidFill>
                  <a:sysClr val="windowText" lastClr="000000"/>
                </a:solidFill>
                <a:effectLst/>
                <a:uLnTx/>
                <a:uFillTx/>
                <a:latin typeface="微软雅黑"/>
                <a:cs typeface="微软雅黑"/>
              </a:rPr>
              <a:t>聚合</a:t>
            </a:r>
            <a:endParaRPr kumimoji="0" sz="900" b="0" i="0" u="none" strike="noStrike" kern="0" cap="none" spc="0" normalizeH="0" baseline="0" noProof="0">
              <a:ln>
                <a:noFill/>
              </a:ln>
              <a:solidFill>
                <a:sysClr val="windowText" lastClr="000000"/>
              </a:solidFill>
              <a:effectLst/>
              <a:uLnTx/>
              <a:uFillTx/>
              <a:latin typeface="微软雅黑"/>
              <a:cs typeface="微软雅黑"/>
            </a:endParaRPr>
          </a:p>
        </p:txBody>
      </p:sp>
      <p:sp>
        <p:nvSpPr>
          <p:cNvPr id="94" name="object 94"/>
          <p:cNvSpPr txBox="1"/>
          <p:nvPr/>
        </p:nvSpPr>
        <p:spPr>
          <a:xfrm>
            <a:off x="10069830" y="2571115"/>
            <a:ext cx="254000" cy="16256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900" b="1" i="0" u="none" strike="noStrike" kern="0" cap="none" spc="-25" normalizeH="0" baseline="0" noProof="0" dirty="0">
                <a:ln>
                  <a:noFill/>
                </a:ln>
                <a:solidFill>
                  <a:sysClr val="windowText" lastClr="000000"/>
                </a:solidFill>
                <a:effectLst/>
                <a:uLnTx/>
                <a:uFillTx/>
                <a:latin typeface="微软雅黑"/>
                <a:cs typeface="微软雅黑"/>
              </a:rPr>
              <a:t>分发</a:t>
            </a:r>
            <a:endParaRPr kumimoji="0" sz="900" b="0" i="0" u="none" strike="noStrike" kern="0" cap="none" spc="0" normalizeH="0" baseline="0" noProof="0">
              <a:ln>
                <a:noFill/>
              </a:ln>
              <a:solidFill>
                <a:sysClr val="windowText" lastClr="000000"/>
              </a:solidFill>
              <a:effectLst/>
              <a:uLnTx/>
              <a:uFillTx/>
              <a:latin typeface="微软雅黑"/>
              <a:cs typeface="微软雅黑"/>
            </a:endParaRPr>
          </a:p>
        </p:txBody>
      </p:sp>
      <p:sp>
        <p:nvSpPr>
          <p:cNvPr id="95" name="object 95"/>
          <p:cNvSpPr/>
          <p:nvPr/>
        </p:nvSpPr>
        <p:spPr>
          <a:xfrm>
            <a:off x="5369306" y="2642869"/>
            <a:ext cx="4274820" cy="1174750"/>
          </a:xfrm>
          <a:custGeom>
            <a:avLst/>
            <a:gdLst/>
            <a:ahLst/>
            <a:cxnLst/>
            <a:rect l="l" t="t" r="r" b="b"/>
            <a:pathLst>
              <a:path w="4274820" h="1174750">
                <a:moveTo>
                  <a:pt x="4060952" y="1122553"/>
                </a:moveTo>
                <a:lnTo>
                  <a:pt x="4052316" y="1035304"/>
                </a:lnTo>
                <a:lnTo>
                  <a:pt x="4040251" y="983361"/>
                </a:lnTo>
                <a:lnTo>
                  <a:pt x="4023614" y="932180"/>
                </a:lnTo>
                <a:lnTo>
                  <a:pt x="4002151" y="882269"/>
                </a:lnTo>
                <a:lnTo>
                  <a:pt x="3975989" y="833374"/>
                </a:lnTo>
                <a:lnTo>
                  <a:pt x="3945636" y="785495"/>
                </a:lnTo>
                <a:lnTo>
                  <a:pt x="3910838" y="738886"/>
                </a:lnTo>
                <a:lnTo>
                  <a:pt x="3872103" y="693547"/>
                </a:lnTo>
                <a:lnTo>
                  <a:pt x="3829304" y="649478"/>
                </a:lnTo>
                <a:lnTo>
                  <a:pt x="3782568" y="606679"/>
                </a:lnTo>
                <a:lnTo>
                  <a:pt x="3732149" y="565404"/>
                </a:lnTo>
                <a:lnTo>
                  <a:pt x="3678174" y="525399"/>
                </a:lnTo>
                <a:lnTo>
                  <a:pt x="3620643" y="487045"/>
                </a:lnTo>
                <a:lnTo>
                  <a:pt x="3559810" y="450215"/>
                </a:lnTo>
                <a:lnTo>
                  <a:pt x="3495802" y="414909"/>
                </a:lnTo>
                <a:lnTo>
                  <a:pt x="3428619" y="381381"/>
                </a:lnTo>
                <a:lnTo>
                  <a:pt x="3358515" y="349504"/>
                </a:lnTo>
                <a:lnTo>
                  <a:pt x="3285490" y="319405"/>
                </a:lnTo>
                <a:lnTo>
                  <a:pt x="3209798" y="291084"/>
                </a:lnTo>
                <a:lnTo>
                  <a:pt x="3131566" y="264668"/>
                </a:lnTo>
                <a:lnTo>
                  <a:pt x="3050667" y="240284"/>
                </a:lnTo>
                <a:lnTo>
                  <a:pt x="2967609" y="217805"/>
                </a:lnTo>
                <a:lnTo>
                  <a:pt x="2882265" y="197358"/>
                </a:lnTo>
                <a:lnTo>
                  <a:pt x="2794762" y="179197"/>
                </a:lnTo>
                <a:lnTo>
                  <a:pt x="2705354" y="163068"/>
                </a:lnTo>
                <a:lnTo>
                  <a:pt x="2614168" y="149352"/>
                </a:lnTo>
                <a:lnTo>
                  <a:pt x="2574315" y="144399"/>
                </a:lnTo>
                <a:lnTo>
                  <a:pt x="2521204" y="137795"/>
                </a:lnTo>
                <a:lnTo>
                  <a:pt x="2426589" y="128524"/>
                </a:lnTo>
                <a:lnTo>
                  <a:pt x="2330450" y="121920"/>
                </a:lnTo>
                <a:lnTo>
                  <a:pt x="2233168" y="117602"/>
                </a:lnTo>
                <a:lnTo>
                  <a:pt x="2134489" y="115824"/>
                </a:lnTo>
                <a:lnTo>
                  <a:pt x="2034794" y="116713"/>
                </a:lnTo>
                <a:lnTo>
                  <a:pt x="1935226" y="120269"/>
                </a:lnTo>
                <a:lnTo>
                  <a:pt x="1837182" y="126238"/>
                </a:lnTo>
                <a:lnTo>
                  <a:pt x="1740916" y="134747"/>
                </a:lnTo>
                <a:lnTo>
                  <a:pt x="1646174" y="145669"/>
                </a:lnTo>
                <a:lnTo>
                  <a:pt x="1553464" y="159004"/>
                </a:lnTo>
                <a:lnTo>
                  <a:pt x="1462659" y="174498"/>
                </a:lnTo>
                <a:lnTo>
                  <a:pt x="1373886" y="192278"/>
                </a:lnTo>
                <a:lnTo>
                  <a:pt x="1287399" y="212344"/>
                </a:lnTo>
                <a:lnTo>
                  <a:pt x="1203198" y="234315"/>
                </a:lnTo>
                <a:lnTo>
                  <a:pt x="1121410" y="258445"/>
                </a:lnTo>
                <a:lnTo>
                  <a:pt x="1042162" y="284480"/>
                </a:lnTo>
                <a:lnTo>
                  <a:pt x="965708" y="312293"/>
                </a:lnTo>
                <a:lnTo>
                  <a:pt x="891921" y="342011"/>
                </a:lnTo>
                <a:lnTo>
                  <a:pt x="820928" y="373634"/>
                </a:lnTo>
                <a:lnTo>
                  <a:pt x="752983" y="406908"/>
                </a:lnTo>
                <a:lnTo>
                  <a:pt x="688213" y="441833"/>
                </a:lnTo>
                <a:lnTo>
                  <a:pt x="626745" y="478282"/>
                </a:lnTo>
                <a:lnTo>
                  <a:pt x="568452" y="516382"/>
                </a:lnTo>
                <a:lnTo>
                  <a:pt x="513715" y="555752"/>
                </a:lnTo>
                <a:lnTo>
                  <a:pt x="462534" y="596773"/>
                </a:lnTo>
                <a:lnTo>
                  <a:pt x="415163" y="639064"/>
                </a:lnTo>
                <a:lnTo>
                  <a:pt x="371475" y="682498"/>
                </a:lnTo>
                <a:lnTo>
                  <a:pt x="331851" y="727329"/>
                </a:lnTo>
                <a:lnTo>
                  <a:pt x="296164" y="773430"/>
                </a:lnTo>
                <a:lnTo>
                  <a:pt x="264795" y="820547"/>
                </a:lnTo>
                <a:lnTo>
                  <a:pt x="237744" y="868680"/>
                </a:lnTo>
                <a:lnTo>
                  <a:pt x="215138" y="917956"/>
                </a:lnTo>
                <a:lnTo>
                  <a:pt x="197104" y="968121"/>
                </a:lnTo>
                <a:lnTo>
                  <a:pt x="184150" y="1017778"/>
                </a:lnTo>
                <a:lnTo>
                  <a:pt x="183896" y="1018540"/>
                </a:lnTo>
                <a:lnTo>
                  <a:pt x="182626" y="1030973"/>
                </a:lnTo>
                <a:lnTo>
                  <a:pt x="124968" y="1027684"/>
                </a:lnTo>
                <a:lnTo>
                  <a:pt x="188087" y="1174369"/>
                </a:lnTo>
                <a:lnTo>
                  <a:pt x="260946" y="1047369"/>
                </a:lnTo>
                <a:lnTo>
                  <a:pt x="267589" y="1035812"/>
                </a:lnTo>
                <a:lnTo>
                  <a:pt x="211201" y="1032598"/>
                </a:lnTo>
                <a:lnTo>
                  <a:pt x="211988" y="1025017"/>
                </a:lnTo>
                <a:lnTo>
                  <a:pt x="212090" y="1024026"/>
                </a:lnTo>
                <a:lnTo>
                  <a:pt x="212394" y="1022858"/>
                </a:lnTo>
                <a:lnTo>
                  <a:pt x="224790" y="975360"/>
                </a:lnTo>
                <a:lnTo>
                  <a:pt x="241935" y="927608"/>
                </a:lnTo>
                <a:lnTo>
                  <a:pt x="263652" y="880745"/>
                </a:lnTo>
                <a:lnTo>
                  <a:pt x="289687" y="834517"/>
                </a:lnTo>
                <a:lnTo>
                  <a:pt x="319913" y="789305"/>
                </a:lnTo>
                <a:lnTo>
                  <a:pt x="354457" y="744855"/>
                </a:lnTo>
                <a:lnTo>
                  <a:pt x="392811" y="701548"/>
                </a:lnTo>
                <a:lnTo>
                  <a:pt x="435356" y="659257"/>
                </a:lnTo>
                <a:lnTo>
                  <a:pt x="481584" y="618109"/>
                </a:lnTo>
                <a:lnTo>
                  <a:pt x="531622" y="578104"/>
                </a:lnTo>
                <a:lnTo>
                  <a:pt x="585089" y="539496"/>
                </a:lnTo>
                <a:lnTo>
                  <a:pt x="642239" y="502285"/>
                </a:lnTo>
                <a:lnTo>
                  <a:pt x="702818" y="466344"/>
                </a:lnTo>
                <a:lnTo>
                  <a:pt x="766572" y="432054"/>
                </a:lnTo>
                <a:lnTo>
                  <a:pt x="833501" y="399288"/>
                </a:lnTo>
                <a:lnTo>
                  <a:pt x="903478" y="368173"/>
                </a:lnTo>
                <a:lnTo>
                  <a:pt x="976376" y="338836"/>
                </a:lnTo>
                <a:lnTo>
                  <a:pt x="1051941" y="311277"/>
                </a:lnTo>
                <a:lnTo>
                  <a:pt x="1130300" y="285496"/>
                </a:lnTo>
                <a:lnTo>
                  <a:pt x="1211199" y="261747"/>
                </a:lnTo>
                <a:lnTo>
                  <a:pt x="1294638" y="240030"/>
                </a:lnTo>
                <a:lnTo>
                  <a:pt x="1380363" y="220218"/>
                </a:lnTo>
                <a:lnTo>
                  <a:pt x="1468247" y="202565"/>
                </a:lnTo>
                <a:lnTo>
                  <a:pt x="1558290" y="187198"/>
                </a:lnTo>
                <a:lnTo>
                  <a:pt x="1650238" y="173990"/>
                </a:lnTo>
                <a:lnTo>
                  <a:pt x="1744218" y="163195"/>
                </a:lnTo>
                <a:lnTo>
                  <a:pt x="1839722" y="154813"/>
                </a:lnTo>
                <a:lnTo>
                  <a:pt x="1937004" y="148844"/>
                </a:lnTo>
                <a:lnTo>
                  <a:pt x="2035683" y="145288"/>
                </a:lnTo>
                <a:lnTo>
                  <a:pt x="2171357" y="145072"/>
                </a:lnTo>
                <a:lnTo>
                  <a:pt x="2232660" y="146177"/>
                </a:lnTo>
                <a:lnTo>
                  <a:pt x="2329180" y="150368"/>
                </a:lnTo>
                <a:lnTo>
                  <a:pt x="2424557" y="157099"/>
                </a:lnTo>
                <a:lnTo>
                  <a:pt x="2518410" y="166116"/>
                </a:lnTo>
                <a:lnTo>
                  <a:pt x="2610612" y="177673"/>
                </a:lnTo>
                <a:lnTo>
                  <a:pt x="2701036" y="191262"/>
                </a:lnTo>
                <a:lnTo>
                  <a:pt x="2789809" y="207264"/>
                </a:lnTo>
                <a:lnTo>
                  <a:pt x="2876423" y="225425"/>
                </a:lnTo>
                <a:lnTo>
                  <a:pt x="2961005" y="245618"/>
                </a:lnTo>
                <a:lnTo>
                  <a:pt x="3043301" y="267843"/>
                </a:lnTo>
                <a:lnTo>
                  <a:pt x="3123184" y="291973"/>
                </a:lnTo>
                <a:lnTo>
                  <a:pt x="3200781" y="318135"/>
                </a:lnTo>
                <a:lnTo>
                  <a:pt x="3275584" y="346075"/>
                </a:lnTo>
                <a:lnTo>
                  <a:pt x="3347593" y="375793"/>
                </a:lnTo>
                <a:lnTo>
                  <a:pt x="3416808" y="407416"/>
                </a:lnTo>
                <a:lnTo>
                  <a:pt x="3482975" y="440436"/>
                </a:lnTo>
                <a:lnTo>
                  <a:pt x="3546094" y="475234"/>
                </a:lnTo>
                <a:lnTo>
                  <a:pt x="3605911" y="511429"/>
                </a:lnTo>
                <a:lnTo>
                  <a:pt x="3662299" y="549275"/>
                </a:lnTo>
                <a:lnTo>
                  <a:pt x="3715131" y="588391"/>
                </a:lnTo>
                <a:lnTo>
                  <a:pt x="3764534" y="628777"/>
                </a:lnTo>
                <a:lnTo>
                  <a:pt x="3810000" y="670560"/>
                </a:lnTo>
                <a:lnTo>
                  <a:pt x="3851529" y="713486"/>
                </a:lnTo>
                <a:lnTo>
                  <a:pt x="3889121" y="757555"/>
                </a:lnTo>
                <a:lnTo>
                  <a:pt x="3922649" y="802513"/>
                </a:lnTo>
                <a:lnTo>
                  <a:pt x="3951859" y="848614"/>
                </a:lnTo>
                <a:lnTo>
                  <a:pt x="3976878" y="895731"/>
                </a:lnTo>
                <a:lnTo>
                  <a:pt x="3997325" y="943483"/>
                </a:lnTo>
                <a:lnTo>
                  <a:pt x="4013200" y="992251"/>
                </a:lnTo>
                <a:lnTo>
                  <a:pt x="4024376" y="1041654"/>
                </a:lnTo>
                <a:lnTo>
                  <a:pt x="4030853" y="1091692"/>
                </a:lnTo>
                <a:lnTo>
                  <a:pt x="4032504" y="1124077"/>
                </a:lnTo>
                <a:lnTo>
                  <a:pt x="4060952" y="1122553"/>
                </a:lnTo>
                <a:close/>
              </a:path>
              <a:path w="4274820" h="1174750">
                <a:moveTo>
                  <a:pt x="4274693" y="984377"/>
                </a:moveTo>
                <a:lnTo>
                  <a:pt x="4216997" y="992352"/>
                </a:lnTo>
                <a:lnTo>
                  <a:pt x="4210050" y="960374"/>
                </a:lnTo>
                <a:lnTo>
                  <a:pt x="4189984" y="902970"/>
                </a:lnTo>
                <a:lnTo>
                  <a:pt x="4165092" y="847217"/>
                </a:lnTo>
                <a:lnTo>
                  <a:pt x="4135374" y="792607"/>
                </a:lnTo>
                <a:lnTo>
                  <a:pt x="4100703" y="739267"/>
                </a:lnTo>
                <a:lnTo>
                  <a:pt x="4061587" y="687197"/>
                </a:lnTo>
                <a:lnTo>
                  <a:pt x="4017899" y="636651"/>
                </a:lnTo>
                <a:lnTo>
                  <a:pt x="3970020" y="587375"/>
                </a:lnTo>
                <a:lnTo>
                  <a:pt x="3917823" y="539623"/>
                </a:lnTo>
                <a:lnTo>
                  <a:pt x="3861816" y="493395"/>
                </a:lnTo>
                <a:lnTo>
                  <a:pt x="3801745" y="448945"/>
                </a:lnTo>
                <a:lnTo>
                  <a:pt x="3737991" y="406146"/>
                </a:lnTo>
                <a:lnTo>
                  <a:pt x="3670554" y="364998"/>
                </a:lnTo>
                <a:lnTo>
                  <a:pt x="3599688" y="325755"/>
                </a:lnTo>
                <a:lnTo>
                  <a:pt x="3525393" y="288290"/>
                </a:lnTo>
                <a:lnTo>
                  <a:pt x="3447923" y="252984"/>
                </a:lnTo>
                <a:lnTo>
                  <a:pt x="3367405" y="219583"/>
                </a:lnTo>
                <a:lnTo>
                  <a:pt x="3283839" y="188214"/>
                </a:lnTo>
                <a:lnTo>
                  <a:pt x="3197479" y="159131"/>
                </a:lnTo>
                <a:lnTo>
                  <a:pt x="3108452" y="132080"/>
                </a:lnTo>
                <a:lnTo>
                  <a:pt x="3016758" y="107442"/>
                </a:lnTo>
                <a:lnTo>
                  <a:pt x="2922778" y="85217"/>
                </a:lnTo>
                <a:lnTo>
                  <a:pt x="2826385" y="65278"/>
                </a:lnTo>
                <a:lnTo>
                  <a:pt x="2727833" y="48006"/>
                </a:lnTo>
                <a:lnTo>
                  <a:pt x="2627376" y="33147"/>
                </a:lnTo>
                <a:lnTo>
                  <a:pt x="2588933" y="28575"/>
                </a:lnTo>
                <a:lnTo>
                  <a:pt x="2524887" y="20955"/>
                </a:lnTo>
                <a:lnTo>
                  <a:pt x="2420620" y="11557"/>
                </a:lnTo>
                <a:lnTo>
                  <a:pt x="2314829" y="4826"/>
                </a:lnTo>
                <a:lnTo>
                  <a:pt x="2207514" y="1016"/>
                </a:lnTo>
                <a:lnTo>
                  <a:pt x="2098802" y="0"/>
                </a:lnTo>
                <a:lnTo>
                  <a:pt x="1990852" y="2032"/>
                </a:lnTo>
                <a:lnTo>
                  <a:pt x="1884426" y="6858"/>
                </a:lnTo>
                <a:lnTo>
                  <a:pt x="1779524" y="14605"/>
                </a:lnTo>
                <a:lnTo>
                  <a:pt x="1676273" y="25019"/>
                </a:lnTo>
                <a:lnTo>
                  <a:pt x="1574927" y="38100"/>
                </a:lnTo>
                <a:lnTo>
                  <a:pt x="1475359" y="53721"/>
                </a:lnTo>
                <a:lnTo>
                  <a:pt x="1378204" y="71755"/>
                </a:lnTo>
                <a:lnTo>
                  <a:pt x="1282954" y="92456"/>
                </a:lnTo>
                <a:lnTo>
                  <a:pt x="1190244" y="115443"/>
                </a:lnTo>
                <a:lnTo>
                  <a:pt x="1099947" y="140716"/>
                </a:lnTo>
                <a:lnTo>
                  <a:pt x="1012190" y="168275"/>
                </a:lnTo>
                <a:lnTo>
                  <a:pt x="927227" y="197866"/>
                </a:lnTo>
                <a:lnTo>
                  <a:pt x="845058" y="229743"/>
                </a:lnTo>
                <a:lnTo>
                  <a:pt x="765937" y="263652"/>
                </a:lnTo>
                <a:lnTo>
                  <a:pt x="689864" y="299339"/>
                </a:lnTo>
                <a:lnTo>
                  <a:pt x="617093" y="337058"/>
                </a:lnTo>
                <a:lnTo>
                  <a:pt x="547624" y="376555"/>
                </a:lnTo>
                <a:lnTo>
                  <a:pt x="481711" y="417830"/>
                </a:lnTo>
                <a:lnTo>
                  <a:pt x="419354" y="460883"/>
                </a:lnTo>
                <a:lnTo>
                  <a:pt x="360807" y="505587"/>
                </a:lnTo>
                <a:lnTo>
                  <a:pt x="306070" y="551815"/>
                </a:lnTo>
                <a:lnTo>
                  <a:pt x="255524" y="599567"/>
                </a:lnTo>
                <a:lnTo>
                  <a:pt x="208915" y="648716"/>
                </a:lnTo>
                <a:lnTo>
                  <a:pt x="166751" y="699262"/>
                </a:lnTo>
                <a:lnTo>
                  <a:pt x="128905" y="751205"/>
                </a:lnTo>
                <a:lnTo>
                  <a:pt x="95631" y="804291"/>
                </a:lnTo>
                <a:lnTo>
                  <a:pt x="67056" y="858647"/>
                </a:lnTo>
                <a:lnTo>
                  <a:pt x="43434" y="914146"/>
                </a:lnTo>
                <a:lnTo>
                  <a:pt x="24638" y="970661"/>
                </a:lnTo>
                <a:lnTo>
                  <a:pt x="11049" y="1028192"/>
                </a:lnTo>
                <a:lnTo>
                  <a:pt x="2794" y="1086612"/>
                </a:lnTo>
                <a:lnTo>
                  <a:pt x="0" y="1145794"/>
                </a:lnTo>
                <a:lnTo>
                  <a:pt x="28448" y="1147191"/>
                </a:lnTo>
                <a:lnTo>
                  <a:pt x="31115" y="1090549"/>
                </a:lnTo>
                <a:lnTo>
                  <a:pt x="38862" y="1034796"/>
                </a:lnTo>
                <a:lnTo>
                  <a:pt x="51816" y="979678"/>
                </a:lnTo>
                <a:lnTo>
                  <a:pt x="69596" y="925322"/>
                </a:lnTo>
                <a:lnTo>
                  <a:pt x="92456" y="871855"/>
                </a:lnTo>
                <a:lnTo>
                  <a:pt x="119888" y="819404"/>
                </a:lnTo>
                <a:lnTo>
                  <a:pt x="152019" y="767969"/>
                </a:lnTo>
                <a:lnTo>
                  <a:pt x="188595" y="717550"/>
                </a:lnTo>
                <a:lnTo>
                  <a:pt x="229616" y="668274"/>
                </a:lnTo>
                <a:lnTo>
                  <a:pt x="275082" y="620268"/>
                </a:lnTo>
                <a:lnTo>
                  <a:pt x="324485" y="573532"/>
                </a:lnTo>
                <a:lnTo>
                  <a:pt x="378206" y="528320"/>
                </a:lnTo>
                <a:lnTo>
                  <a:pt x="435610" y="484378"/>
                </a:lnTo>
                <a:lnTo>
                  <a:pt x="496824" y="442087"/>
                </a:lnTo>
                <a:lnTo>
                  <a:pt x="561721" y="401447"/>
                </a:lnTo>
                <a:lnTo>
                  <a:pt x="630174" y="362458"/>
                </a:lnTo>
                <a:lnTo>
                  <a:pt x="702056" y="325247"/>
                </a:lnTo>
                <a:lnTo>
                  <a:pt x="777240" y="289814"/>
                </a:lnTo>
                <a:lnTo>
                  <a:pt x="855345" y="256286"/>
                </a:lnTo>
                <a:lnTo>
                  <a:pt x="936625" y="224917"/>
                </a:lnTo>
                <a:lnTo>
                  <a:pt x="1020699" y="195453"/>
                </a:lnTo>
                <a:lnTo>
                  <a:pt x="1107694" y="168148"/>
                </a:lnTo>
                <a:lnTo>
                  <a:pt x="1197102" y="143129"/>
                </a:lnTo>
                <a:lnTo>
                  <a:pt x="1289050" y="120396"/>
                </a:lnTo>
                <a:lnTo>
                  <a:pt x="1383411" y="99949"/>
                </a:lnTo>
                <a:lnTo>
                  <a:pt x="1479931" y="81915"/>
                </a:lnTo>
                <a:lnTo>
                  <a:pt x="1578483" y="66421"/>
                </a:lnTo>
                <a:lnTo>
                  <a:pt x="1679067" y="53340"/>
                </a:lnTo>
                <a:lnTo>
                  <a:pt x="1781556" y="43180"/>
                </a:lnTo>
                <a:lnTo>
                  <a:pt x="1885696" y="35433"/>
                </a:lnTo>
                <a:lnTo>
                  <a:pt x="1991360" y="30607"/>
                </a:lnTo>
                <a:lnTo>
                  <a:pt x="2098548" y="28575"/>
                </a:lnTo>
                <a:lnTo>
                  <a:pt x="2206498" y="29591"/>
                </a:lnTo>
                <a:lnTo>
                  <a:pt x="2313051" y="33401"/>
                </a:lnTo>
                <a:lnTo>
                  <a:pt x="2418080" y="40005"/>
                </a:lnTo>
                <a:lnTo>
                  <a:pt x="2521585" y="49403"/>
                </a:lnTo>
                <a:lnTo>
                  <a:pt x="2623185" y="61468"/>
                </a:lnTo>
                <a:lnTo>
                  <a:pt x="2723007" y="76073"/>
                </a:lnTo>
                <a:lnTo>
                  <a:pt x="2820670" y="93218"/>
                </a:lnTo>
                <a:lnTo>
                  <a:pt x="2916174" y="113030"/>
                </a:lnTo>
                <a:lnTo>
                  <a:pt x="3009392" y="135128"/>
                </a:lnTo>
                <a:lnTo>
                  <a:pt x="3100197" y="159385"/>
                </a:lnTo>
                <a:lnTo>
                  <a:pt x="3188335" y="186182"/>
                </a:lnTo>
                <a:lnTo>
                  <a:pt x="3273806" y="215011"/>
                </a:lnTo>
                <a:lnTo>
                  <a:pt x="3356356" y="245872"/>
                </a:lnTo>
                <a:lnTo>
                  <a:pt x="3436112" y="279019"/>
                </a:lnTo>
                <a:lnTo>
                  <a:pt x="3512566" y="313817"/>
                </a:lnTo>
                <a:lnTo>
                  <a:pt x="3585845" y="350774"/>
                </a:lnTo>
                <a:lnTo>
                  <a:pt x="3655695" y="389382"/>
                </a:lnTo>
                <a:lnTo>
                  <a:pt x="3722116" y="429895"/>
                </a:lnTo>
                <a:lnTo>
                  <a:pt x="3784727" y="471805"/>
                </a:lnTo>
                <a:lnTo>
                  <a:pt x="3843655" y="515493"/>
                </a:lnTo>
                <a:lnTo>
                  <a:pt x="3898646" y="560705"/>
                </a:lnTo>
                <a:lnTo>
                  <a:pt x="3949573" y="607314"/>
                </a:lnTo>
                <a:lnTo>
                  <a:pt x="3996309" y="655193"/>
                </a:lnTo>
                <a:lnTo>
                  <a:pt x="4038727" y="704469"/>
                </a:lnTo>
                <a:lnTo>
                  <a:pt x="4076700" y="754888"/>
                </a:lnTo>
                <a:lnTo>
                  <a:pt x="4110355" y="806323"/>
                </a:lnTo>
                <a:lnTo>
                  <a:pt x="4139057" y="858901"/>
                </a:lnTo>
                <a:lnTo>
                  <a:pt x="4163060" y="912495"/>
                </a:lnTo>
                <a:lnTo>
                  <a:pt x="4182110" y="966470"/>
                </a:lnTo>
                <a:lnTo>
                  <a:pt x="4188599" y="996276"/>
                </a:lnTo>
                <a:lnTo>
                  <a:pt x="4133088" y="1003935"/>
                </a:lnTo>
                <a:lnTo>
                  <a:pt x="4223385" y="1135634"/>
                </a:lnTo>
                <a:lnTo>
                  <a:pt x="4265549" y="1011301"/>
                </a:lnTo>
                <a:lnTo>
                  <a:pt x="4274693" y="984377"/>
                </a:lnTo>
                <a:close/>
              </a:path>
            </a:pathLst>
          </a:custGeom>
          <a:solidFill>
            <a:srgbClr val="C00000">
              <a:alpha val="79998"/>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88644" y="428250"/>
            <a:ext cx="7649111" cy="629018"/>
          </a:xfrm>
          <a:prstGeom prst="rect">
            <a:avLst/>
          </a:prstGeom>
        </p:spPr>
        <p:txBody>
          <a:bodyPr vert="horz" wrap="square" lIns="0" tIns="13335" rIns="0" bIns="0" rtlCol="0">
            <a:spAutoFit/>
          </a:bodyPr>
          <a:lstStyle/>
          <a:p>
            <a:pPr marL="12700">
              <a:lnSpc>
                <a:spcPct val="100000"/>
              </a:lnSpc>
              <a:spcBef>
                <a:spcPts val="105"/>
              </a:spcBef>
            </a:pPr>
            <a:r>
              <a:rPr spc="-10" dirty="0"/>
              <a:t>大模型训练对算力和通信的需求</a:t>
            </a:r>
          </a:p>
        </p:txBody>
      </p:sp>
      <p:sp>
        <p:nvSpPr>
          <p:cNvPr id="8" name="object 8"/>
          <p:cNvSpPr txBox="1">
            <a:spLocks noGrp="1"/>
          </p:cNvSpPr>
          <p:nvPr>
            <p:ph type="ftr" sz="quarter" idx="5"/>
          </p:nvPr>
        </p:nvSpPr>
        <p:spPr>
          <a:xfrm>
            <a:off x="5739510" y="6584966"/>
            <a:ext cx="713104" cy="192404"/>
          </a:xfrm>
          <a:prstGeom prst="rect">
            <a:avLst/>
          </a:prstGeom>
        </p:spPr>
        <p:txBody>
          <a:bodyPr vert="horz" wrap="square" lIns="0" tIns="0" rIns="0" bIns="0" rtlCol="0">
            <a:spAutoFit/>
          </a:bodyPr>
          <a:lstStyle>
            <a:defPPr>
              <a:defRPr kern="0"/>
            </a:defPPr>
            <a:lvl1pPr>
              <a:defRPr sz="1000" b="1" i="0">
                <a:solidFill>
                  <a:schemeClr val="bg1"/>
                </a:solidFill>
                <a:latin typeface="微软雅黑"/>
                <a:cs typeface="微软雅黑"/>
              </a:defRPr>
            </a:lvl1pPr>
          </a:lstStyle>
          <a:p>
            <a:pPr marL="12700" marR="0" lvl="0" indent="0" algn="l" defTabSz="914400" rtl="0" eaLnBrk="1" fontAlgn="auto" latinLnBrk="0" hangingPunct="1">
              <a:lnSpc>
                <a:spcPct val="100000"/>
              </a:lnSpc>
              <a:spcBef>
                <a:spcPts val="15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微软雅黑"/>
                <a:ea typeface="+mn-ea"/>
              </a:rPr>
              <a:t>Secret</a:t>
            </a:r>
            <a:r>
              <a:rPr kumimoji="0" lang="en-US" sz="1000" b="1" i="0" u="none" strike="noStrike" kern="1200" cap="none" spc="-30" normalizeH="0" baseline="0" noProof="0">
                <a:ln>
                  <a:noFill/>
                </a:ln>
                <a:solidFill>
                  <a:prstClr val="white"/>
                </a:solidFill>
                <a:effectLst/>
                <a:uLnTx/>
                <a:uFillTx/>
                <a:latin typeface="微软雅黑"/>
                <a:ea typeface="+mn-ea"/>
              </a:rPr>
              <a:t> </a:t>
            </a:r>
            <a:r>
              <a:rPr kumimoji="0" lang="zh-CN" altLang="en-US" sz="1000" b="1" i="0" u="none" strike="noStrike" kern="1200" cap="none" spc="-30" normalizeH="0" baseline="0" noProof="0">
                <a:ln>
                  <a:noFill/>
                </a:ln>
                <a:solidFill>
                  <a:prstClr val="white"/>
                </a:solidFill>
                <a:effectLst/>
                <a:uLnTx/>
                <a:uFillTx/>
                <a:latin typeface="微软雅黑"/>
                <a:ea typeface="等线" panose="02010600030101010101" pitchFamily="2" charset="-122"/>
              </a:rPr>
              <a:t>机密</a:t>
            </a:r>
            <a:endParaRPr kumimoji="0" sz="1000" b="1" i="0" u="none" strike="noStrike" kern="1200" cap="none" spc="-30" normalizeH="0" baseline="0" noProof="0" dirty="0">
              <a:ln>
                <a:noFill/>
              </a:ln>
              <a:solidFill>
                <a:prstClr val="white"/>
              </a:solidFill>
              <a:effectLst/>
              <a:uLnTx/>
              <a:uFillTx/>
              <a:latin typeface="微软雅黑"/>
              <a:ea typeface="+mn-ea"/>
            </a:endParaRPr>
          </a:p>
        </p:txBody>
      </p:sp>
      <p:sp>
        <p:nvSpPr>
          <p:cNvPr id="10" name="object 10"/>
          <p:cNvSpPr txBox="1">
            <a:spLocks noGrp="1"/>
          </p:cNvSpPr>
          <p:nvPr>
            <p:ph type="sldNum" sz="quarter" idx="7"/>
          </p:nvPr>
        </p:nvSpPr>
        <p:spPr>
          <a:xfrm>
            <a:off x="485241" y="6604298"/>
            <a:ext cx="229234" cy="167004"/>
          </a:xfrm>
          <a:prstGeom prst="rect">
            <a:avLst/>
          </a:prstGeom>
        </p:spPr>
        <p:txBody>
          <a:bodyPr vert="horz" wrap="square" lIns="0" tIns="0" rIns="0" bIns="0" rtlCol="0">
            <a:spAutoFit/>
          </a:bodyPr>
          <a:lstStyle>
            <a:defPPr>
              <a:defRPr kern="0"/>
            </a:defPPr>
            <a:lvl1pPr>
              <a:defRPr sz="1000" b="0" i="0">
                <a:solidFill>
                  <a:schemeClr val="bg1"/>
                </a:solidFill>
                <a:latin typeface="Arial"/>
                <a:cs typeface="Arial"/>
              </a:defRPr>
            </a:lvl1pPr>
          </a:lstStyle>
          <a:p>
            <a:pPr marL="38100" marR="0" lvl="0" indent="0" algn="l" defTabSz="914400" rtl="0" eaLnBrk="1" fontAlgn="auto" latinLnBrk="0" hangingPunct="1">
              <a:lnSpc>
                <a:spcPct val="100000"/>
              </a:lnSpc>
              <a:spcBef>
                <a:spcPts val="0"/>
              </a:spcBef>
              <a:spcAft>
                <a:spcPts val="0"/>
              </a:spcAft>
              <a:buClrTx/>
              <a:buSzTx/>
              <a:buFontTx/>
              <a:buNone/>
              <a:tabLst/>
              <a:defRPr/>
            </a:pPr>
            <a:fld id="{81D60167-4931-47E6-BA6A-407CBD079E47}" type="slidenum">
              <a:rPr kumimoji="0" lang="en-US" altLang="zh-CN" sz="1000" b="0" i="0" u="none" strike="noStrike" kern="1200" cap="none" spc="-25" normalizeH="0" baseline="0" noProof="0" smtClean="0">
                <a:ln>
                  <a:noFill/>
                </a:ln>
                <a:solidFill>
                  <a:prstClr val="white"/>
                </a:solidFill>
                <a:effectLst/>
                <a:uLnTx/>
                <a:uFillTx/>
                <a:latin typeface="Arial"/>
                <a:ea typeface="等线" panose="02010600030101010101" pitchFamily="2" charset="-122"/>
                <a:cs typeface="Arial"/>
              </a:rPr>
              <a:pPr marL="38100" marR="0" lvl="0" indent="0" algn="l" defTabSz="914400" rtl="0" eaLnBrk="1" fontAlgn="auto" latinLnBrk="0" hangingPunct="1">
                <a:lnSpc>
                  <a:spcPct val="100000"/>
                </a:lnSpc>
                <a:spcBef>
                  <a:spcPts val="0"/>
                </a:spcBef>
                <a:spcAft>
                  <a:spcPts val="0"/>
                </a:spcAft>
                <a:buClrTx/>
                <a:buSzTx/>
                <a:buFontTx/>
                <a:buNone/>
                <a:tabLst/>
                <a:defRPr/>
              </a:pPr>
              <a:t>48</a:t>
            </a:fld>
            <a:endParaRPr kumimoji="0" sz="1000" b="0" i="0" u="none" strike="noStrike" kern="1200" cap="none" spc="-25" normalizeH="0" baseline="0" noProof="0" dirty="0">
              <a:ln>
                <a:noFill/>
              </a:ln>
              <a:solidFill>
                <a:prstClr val="white"/>
              </a:solidFill>
              <a:effectLst/>
              <a:uLnTx/>
              <a:uFillTx/>
              <a:latin typeface="Arial"/>
              <a:ea typeface="+mn-ea"/>
              <a:cs typeface="Arial"/>
            </a:endParaRPr>
          </a:p>
        </p:txBody>
      </p:sp>
      <p:graphicFrame>
        <p:nvGraphicFramePr>
          <p:cNvPr id="4" name="object 4"/>
          <p:cNvGraphicFramePr>
            <a:graphicFrameLocks noGrp="1"/>
          </p:cNvGraphicFramePr>
          <p:nvPr/>
        </p:nvGraphicFramePr>
        <p:xfrm>
          <a:off x="744918" y="1115822"/>
          <a:ext cx="10563224" cy="3195955"/>
        </p:xfrm>
        <a:graphic>
          <a:graphicData uri="http://schemas.openxmlformats.org/drawingml/2006/table">
            <a:tbl>
              <a:tblPr firstRow="1" bandRow="1">
                <a:tableStyleId>{2D5ABB26-0587-4C30-8999-92F81FD0307C}</a:tableStyleId>
              </a:tblPr>
              <a:tblGrid>
                <a:gridCol w="2137410">
                  <a:extLst>
                    <a:ext uri="{9D8B030D-6E8A-4147-A177-3AD203B41FA5}">
                      <a16:colId xmlns:a16="http://schemas.microsoft.com/office/drawing/2014/main" val="20000"/>
                    </a:ext>
                  </a:extLst>
                </a:gridCol>
                <a:gridCol w="1514475">
                  <a:extLst>
                    <a:ext uri="{9D8B030D-6E8A-4147-A177-3AD203B41FA5}">
                      <a16:colId xmlns:a16="http://schemas.microsoft.com/office/drawing/2014/main" val="20001"/>
                    </a:ext>
                  </a:extLst>
                </a:gridCol>
                <a:gridCol w="1895475">
                  <a:extLst>
                    <a:ext uri="{9D8B030D-6E8A-4147-A177-3AD203B41FA5}">
                      <a16:colId xmlns:a16="http://schemas.microsoft.com/office/drawing/2014/main" val="20002"/>
                    </a:ext>
                  </a:extLst>
                </a:gridCol>
                <a:gridCol w="1657349">
                  <a:extLst>
                    <a:ext uri="{9D8B030D-6E8A-4147-A177-3AD203B41FA5}">
                      <a16:colId xmlns:a16="http://schemas.microsoft.com/office/drawing/2014/main" val="20003"/>
                    </a:ext>
                  </a:extLst>
                </a:gridCol>
                <a:gridCol w="1405890">
                  <a:extLst>
                    <a:ext uri="{9D8B030D-6E8A-4147-A177-3AD203B41FA5}">
                      <a16:colId xmlns:a16="http://schemas.microsoft.com/office/drawing/2014/main" val="20004"/>
                    </a:ext>
                  </a:extLst>
                </a:gridCol>
                <a:gridCol w="1952625">
                  <a:extLst>
                    <a:ext uri="{9D8B030D-6E8A-4147-A177-3AD203B41FA5}">
                      <a16:colId xmlns:a16="http://schemas.microsoft.com/office/drawing/2014/main" val="20005"/>
                    </a:ext>
                  </a:extLst>
                </a:gridCol>
              </a:tblGrid>
              <a:tr h="569595">
                <a:tc>
                  <a:txBody>
                    <a:bodyPr/>
                    <a:lstStyle/>
                    <a:p>
                      <a:pPr algn="ctr">
                        <a:lnSpc>
                          <a:spcPct val="100000"/>
                        </a:lnSpc>
                        <a:spcBef>
                          <a:spcPts val="1095"/>
                        </a:spcBef>
                      </a:pPr>
                      <a:r>
                        <a:rPr sz="1800" b="1" spc="-15" dirty="0">
                          <a:solidFill>
                            <a:srgbClr val="FFFFFF"/>
                          </a:solidFill>
                          <a:latin typeface="微软雅黑"/>
                          <a:cs typeface="微软雅黑"/>
                        </a:rPr>
                        <a:t>切分方式</a:t>
                      </a:r>
                      <a:endParaRPr sz="1800">
                        <a:latin typeface="微软雅黑"/>
                        <a:cs typeface="微软雅黑"/>
                      </a:endParaRPr>
                    </a:p>
                  </a:txBody>
                  <a:tcPr marL="0" marR="0" marT="13906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31788E"/>
                    </a:solidFill>
                  </a:tcPr>
                </a:tc>
                <a:tc>
                  <a:txBody>
                    <a:bodyPr/>
                    <a:lstStyle/>
                    <a:p>
                      <a:pPr algn="ctr">
                        <a:lnSpc>
                          <a:spcPct val="100000"/>
                        </a:lnSpc>
                        <a:spcBef>
                          <a:spcPts val="1095"/>
                        </a:spcBef>
                      </a:pPr>
                      <a:r>
                        <a:rPr sz="1800" b="1" spc="-15" dirty="0">
                          <a:solidFill>
                            <a:srgbClr val="FFFFFF"/>
                          </a:solidFill>
                          <a:latin typeface="微软雅黑"/>
                          <a:cs typeface="微软雅黑"/>
                        </a:rPr>
                        <a:t>通信操作</a:t>
                      </a:r>
                      <a:endParaRPr sz="1800">
                        <a:latin typeface="微软雅黑"/>
                        <a:cs typeface="微软雅黑"/>
                      </a:endParaRPr>
                    </a:p>
                  </a:txBody>
                  <a:tcPr marL="0" marR="0" marT="13906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31788E"/>
                    </a:solidFill>
                  </a:tcPr>
                </a:tc>
                <a:tc>
                  <a:txBody>
                    <a:bodyPr/>
                    <a:lstStyle/>
                    <a:p>
                      <a:pPr marL="1270" algn="ctr">
                        <a:lnSpc>
                          <a:spcPct val="100000"/>
                        </a:lnSpc>
                        <a:spcBef>
                          <a:spcPts val="1095"/>
                        </a:spcBef>
                      </a:pPr>
                      <a:r>
                        <a:rPr sz="1800" b="1" dirty="0">
                          <a:solidFill>
                            <a:srgbClr val="FFFFFF"/>
                          </a:solidFill>
                          <a:latin typeface="微软雅黑"/>
                          <a:cs typeface="微软雅黑"/>
                        </a:rPr>
                        <a:t>通信量（单卡</a:t>
                      </a:r>
                      <a:r>
                        <a:rPr sz="1800" b="1" spc="-50" dirty="0">
                          <a:solidFill>
                            <a:srgbClr val="FFFFFF"/>
                          </a:solidFill>
                          <a:latin typeface="微软雅黑"/>
                          <a:cs typeface="微软雅黑"/>
                        </a:rPr>
                        <a:t>）</a:t>
                      </a:r>
                      <a:endParaRPr sz="1800">
                        <a:latin typeface="微软雅黑"/>
                        <a:cs typeface="微软雅黑"/>
                      </a:endParaRPr>
                    </a:p>
                  </a:txBody>
                  <a:tcPr marL="0" marR="0" marT="13906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31788E"/>
                    </a:solidFill>
                  </a:tcPr>
                </a:tc>
                <a:tc>
                  <a:txBody>
                    <a:bodyPr/>
                    <a:lstStyle/>
                    <a:p>
                      <a:pPr marL="635" algn="ctr">
                        <a:lnSpc>
                          <a:spcPct val="100000"/>
                        </a:lnSpc>
                        <a:spcBef>
                          <a:spcPts val="1095"/>
                        </a:spcBef>
                      </a:pPr>
                      <a:r>
                        <a:rPr sz="1800" b="1" spc="-15" dirty="0">
                          <a:solidFill>
                            <a:srgbClr val="FFFFFF"/>
                          </a:solidFill>
                          <a:latin typeface="微软雅黑"/>
                          <a:cs typeface="微软雅黑"/>
                        </a:rPr>
                        <a:t>通信卡数</a:t>
                      </a:r>
                      <a:endParaRPr sz="1800">
                        <a:latin typeface="微软雅黑"/>
                        <a:cs typeface="微软雅黑"/>
                      </a:endParaRPr>
                    </a:p>
                  </a:txBody>
                  <a:tcPr marL="0" marR="0" marT="13906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31788E"/>
                    </a:solidFill>
                  </a:tcPr>
                </a:tc>
                <a:tc>
                  <a:txBody>
                    <a:bodyPr/>
                    <a:lstStyle/>
                    <a:p>
                      <a:pPr marL="635" algn="ctr">
                        <a:lnSpc>
                          <a:spcPct val="100000"/>
                        </a:lnSpc>
                        <a:spcBef>
                          <a:spcPts val="1095"/>
                        </a:spcBef>
                      </a:pPr>
                      <a:r>
                        <a:rPr sz="1800" b="1" spc="-15" dirty="0">
                          <a:solidFill>
                            <a:srgbClr val="FFFFFF"/>
                          </a:solidFill>
                          <a:latin typeface="微软雅黑"/>
                          <a:cs typeface="微软雅黑"/>
                        </a:rPr>
                        <a:t>计算时间</a:t>
                      </a:r>
                      <a:endParaRPr sz="1800">
                        <a:latin typeface="微软雅黑"/>
                        <a:cs typeface="微软雅黑"/>
                      </a:endParaRPr>
                    </a:p>
                  </a:txBody>
                  <a:tcPr marL="0" marR="0" marT="13906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31788E"/>
                    </a:solidFill>
                  </a:tcPr>
                </a:tc>
                <a:tc>
                  <a:txBody>
                    <a:bodyPr/>
                    <a:lstStyle/>
                    <a:p>
                      <a:pPr marL="1270" algn="ctr">
                        <a:lnSpc>
                          <a:spcPct val="100000"/>
                        </a:lnSpc>
                        <a:spcBef>
                          <a:spcPts val="1095"/>
                        </a:spcBef>
                      </a:pPr>
                      <a:r>
                        <a:rPr sz="1800" b="1" spc="-10" dirty="0">
                          <a:solidFill>
                            <a:srgbClr val="FFFFFF"/>
                          </a:solidFill>
                          <a:latin typeface="微软雅黑"/>
                          <a:cs typeface="微软雅黑"/>
                        </a:rPr>
                        <a:t>对集群的需求</a:t>
                      </a:r>
                      <a:endParaRPr sz="1800">
                        <a:latin typeface="微软雅黑"/>
                        <a:cs typeface="微软雅黑"/>
                      </a:endParaRPr>
                    </a:p>
                  </a:txBody>
                  <a:tcPr marL="0" marR="0" marT="13906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31788E"/>
                    </a:solidFill>
                  </a:tcPr>
                </a:tc>
                <a:extLst>
                  <a:ext uri="{0D108BD9-81ED-4DB2-BD59-A6C34878D82A}">
                    <a16:rowId xmlns:a16="http://schemas.microsoft.com/office/drawing/2014/main" val="10000"/>
                  </a:ext>
                </a:extLst>
              </a:tr>
              <a:tr h="480695">
                <a:tc>
                  <a:txBody>
                    <a:bodyPr/>
                    <a:lstStyle/>
                    <a:p>
                      <a:pPr algn="ctr">
                        <a:lnSpc>
                          <a:spcPct val="100000"/>
                        </a:lnSpc>
                        <a:spcBef>
                          <a:spcPts val="1000"/>
                        </a:spcBef>
                      </a:pPr>
                      <a:r>
                        <a:rPr sz="1400" dirty="0">
                          <a:latin typeface="微软雅黑"/>
                          <a:cs typeface="微软雅黑"/>
                        </a:rPr>
                        <a:t>张量并行</a:t>
                      </a:r>
                      <a:r>
                        <a:rPr sz="1400" spc="-20" dirty="0">
                          <a:latin typeface="微软雅黑"/>
                          <a:cs typeface="微软雅黑"/>
                        </a:rPr>
                        <a:t>（TP）</a:t>
                      </a:r>
                      <a:endParaRPr sz="1400">
                        <a:latin typeface="微软雅黑"/>
                        <a:cs typeface="微软雅黑"/>
                      </a:endParaRPr>
                    </a:p>
                  </a:txBody>
                  <a:tcPr marL="0" marR="0" marT="12700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DD5DB"/>
                    </a:solidFill>
                  </a:tcPr>
                </a:tc>
                <a:tc>
                  <a:txBody>
                    <a:bodyPr/>
                    <a:lstStyle/>
                    <a:p>
                      <a:pPr algn="ctr">
                        <a:lnSpc>
                          <a:spcPct val="100000"/>
                        </a:lnSpc>
                        <a:spcBef>
                          <a:spcPts val="1000"/>
                        </a:spcBef>
                      </a:pPr>
                      <a:r>
                        <a:rPr sz="1400" spc="-10" dirty="0">
                          <a:latin typeface="微软雅黑"/>
                          <a:cs typeface="微软雅黑"/>
                        </a:rPr>
                        <a:t>AllReduce</a:t>
                      </a:r>
                      <a:endParaRPr sz="1400">
                        <a:latin typeface="微软雅黑"/>
                        <a:cs typeface="微软雅黑"/>
                      </a:endParaRPr>
                    </a:p>
                  </a:txBody>
                  <a:tcPr marL="0" marR="0" marT="12700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DD5DB"/>
                    </a:solidFill>
                  </a:tcPr>
                </a:tc>
                <a:tc>
                  <a:txBody>
                    <a:bodyPr/>
                    <a:lstStyle/>
                    <a:p>
                      <a:pPr marL="1270" algn="ctr">
                        <a:lnSpc>
                          <a:spcPct val="100000"/>
                        </a:lnSpc>
                        <a:spcBef>
                          <a:spcPts val="1000"/>
                        </a:spcBef>
                      </a:pPr>
                      <a:r>
                        <a:rPr sz="1400" dirty="0">
                          <a:latin typeface="微软雅黑"/>
                          <a:cs typeface="微软雅黑"/>
                        </a:rPr>
                        <a:t>百</a:t>
                      </a:r>
                      <a:r>
                        <a:rPr sz="1400" spc="-10" dirty="0">
                          <a:latin typeface="微软雅黑"/>
                          <a:cs typeface="微软雅黑"/>
                        </a:rPr>
                        <a:t>GB/PP</a:t>
                      </a:r>
                      <a:r>
                        <a:rPr sz="1400" spc="-25" dirty="0">
                          <a:latin typeface="微软雅黑"/>
                          <a:cs typeface="微软雅黑"/>
                        </a:rPr>
                        <a:t>数量</a:t>
                      </a:r>
                      <a:endParaRPr sz="1400">
                        <a:latin typeface="微软雅黑"/>
                        <a:cs typeface="微软雅黑"/>
                      </a:endParaRPr>
                    </a:p>
                  </a:txBody>
                  <a:tcPr marL="0" marR="0" marT="12700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DD5DB"/>
                    </a:solidFill>
                  </a:tcPr>
                </a:tc>
                <a:tc>
                  <a:txBody>
                    <a:bodyPr/>
                    <a:lstStyle/>
                    <a:p>
                      <a:pPr marL="635" algn="ctr">
                        <a:lnSpc>
                          <a:spcPct val="100000"/>
                        </a:lnSpc>
                        <a:spcBef>
                          <a:spcPts val="1000"/>
                        </a:spcBef>
                      </a:pPr>
                      <a:r>
                        <a:rPr sz="1400" dirty="0">
                          <a:latin typeface="微软雅黑"/>
                          <a:cs typeface="微软雅黑"/>
                        </a:rPr>
                        <a:t>单机8</a:t>
                      </a:r>
                      <a:r>
                        <a:rPr sz="1400" spc="-50" dirty="0">
                          <a:latin typeface="微软雅黑"/>
                          <a:cs typeface="微软雅黑"/>
                        </a:rPr>
                        <a:t>卡</a:t>
                      </a:r>
                      <a:endParaRPr sz="1400">
                        <a:latin typeface="微软雅黑"/>
                        <a:cs typeface="微软雅黑"/>
                      </a:endParaRPr>
                    </a:p>
                  </a:txBody>
                  <a:tcPr marL="0" marR="0" marT="12700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DD5DB"/>
                    </a:solidFill>
                  </a:tcPr>
                </a:tc>
                <a:tc>
                  <a:txBody>
                    <a:bodyPr/>
                    <a:lstStyle/>
                    <a:p>
                      <a:pPr marL="635" algn="ctr">
                        <a:lnSpc>
                          <a:spcPct val="100000"/>
                        </a:lnSpc>
                        <a:spcBef>
                          <a:spcPts val="1000"/>
                        </a:spcBef>
                      </a:pPr>
                      <a:r>
                        <a:rPr sz="1400" spc="-25" dirty="0">
                          <a:latin typeface="微软雅黑"/>
                          <a:cs typeface="微软雅黑"/>
                        </a:rPr>
                        <a:t>秒级</a:t>
                      </a:r>
                      <a:endParaRPr sz="1400">
                        <a:latin typeface="微软雅黑"/>
                        <a:cs typeface="微软雅黑"/>
                      </a:endParaRPr>
                    </a:p>
                  </a:txBody>
                  <a:tcPr marL="0" marR="0" marT="12700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DD5DB"/>
                    </a:solidFill>
                  </a:tcPr>
                </a:tc>
                <a:tc>
                  <a:txBody>
                    <a:bodyPr/>
                    <a:lstStyle/>
                    <a:p>
                      <a:pPr marL="1270" algn="ctr">
                        <a:lnSpc>
                          <a:spcPct val="100000"/>
                        </a:lnSpc>
                        <a:spcBef>
                          <a:spcPts val="1000"/>
                        </a:spcBef>
                      </a:pPr>
                      <a:r>
                        <a:rPr sz="1400" spc="-10" dirty="0">
                          <a:latin typeface="微软雅黑"/>
                          <a:cs typeface="微软雅黑"/>
                        </a:rPr>
                        <a:t>机内高速互联</a:t>
                      </a:r>
                      <a:endParaRPr sz="1400">
                        <a:latin typeface="微软雅黑"/>
                        <a:cs typeface="微软雅黑"/>
                      </a:endParaRPr>
                    </a:p>
                  </a:txBody>
                  <a:tcPr marL="0" marR="0" marT="12700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DD5DB"/>
                    </a:solidFill>
                  </a:tcPr>
                </a:tc>
                <a:extLst>
                  <a:ext uri="{0D108BD9-81ED-4DB2-BD59-A6C34878D82A}">
                    <a16:rowId xmlns:a16="http://schemas.microsoft.com/office/drawing/2014/main" val="10001"/>
                  </a:ext>
                </a:extLst>
              </a:tr>
              <a:tr h="558165">
                <a:tc>
                  <a:txBody>
                    <a:bodyPr/>
                    <a:lstStyle/>
                    <a:p>
                      <a:pPr algn="ctr">
                        <a:lnSpc>
                          <a:spcPct val="100000"/>
                        </a:lnSpc>
                        <a:spcBef>
                          <a:spcPts val="1305"/>
                        </a:spcBef>
                      </a:pPr>
                      <a:r>
                        <a:rPr sz="1400" dirty="0">
                          <a:latin typeface="微软雅黑"/>
                          <a:cs typeface="微软雅黑"/>
                        </a:rPr>
                        <a:t>流水并行</a:t>
                      </a:r>
                      <a:r>
                        <a:rPr sz="1400" spc="-20" dirty="0">
                          <a:latin typeface="微软雅黑"/>
                          <a:cs typeface="微软雅黑"/>
                        </a:rPr>
                        <a:t>（PP）</a:t>
                      </a:r>
                      <a:endParaRPr sz="1400">
                        <a:latin typeface="微软雅黑"/>
                        <a:cs typeface="微软雅黑"/>
                      </a:endParaRPr>
                    </a:p>
                  </a:txBody>
                  <a:tcPr marL="0" marR="0" marT="165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BED"/>
                    </a:solidFill>
                  </a:tcPr>
                </a:tc>
                <a:tc>
                  <a:txBody>
                    <a:bodyPr/>
                    <a:lstStyle/>
                    <a:p>
                      <a:pPr marL="1270" algn="ctr">
                        <a:lnSpc>
                          <a:spcPct val="100000"/>
                        </a:lnSpc>
                        <a:spcBef>
                          <a:spcPts val="1305"/>
                        </a:spcBef>
                      </a:pPr>
                      <a:r>
                        <a:rPr sz="1400" spc="-10" dirty="0">
                          <a:latin typeface="微软雅黑"/>
                          <a:cs typeface="微软雅黑"/>
                        </a:rPr>
                        <a:t>Send/Recv</a:t>
                      </a:r>
                      <a:endParaRPr sz="1400">
                        <a:latin typeface="微软雅黑"/>
                        <a:cs typeface="微软雅黑"/>
                      </a:endParaRPr>
                    </a:p>
                  </a:txBody>
                  <a:tcPr marL="0" marR="0" marT="165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BED"/>
                    </a:solidFill>
                  </a:tcPr>
                </a:tc>
                <a:tc>
                  <a:txBody>
                    <a:bodyPr/>
                    <a:lstStyle/>
                    <a:p>
                      <a:pPr marL="1270" algn="ctr">
                        <a:lnSpc>
                          <a:spcPct val="100000"/>
                        </a:lnSpc>
                        <a:spcBef>
                          <a:spcPts val="1305"/>
                        </a:spcBef>
                      </a:pPr>
                      <a:r>
                        <a:rPr sz="1400" spc="-10" dirty="0">
                          <a:latin typeface="微软雅黑"/>
                          <a:cs typeface="微软雅黑"/>
                        </a:rPr>
                        <a:t>MB</a:t>
                      </a:r>
                      <a:r>
                        <a:rPr sz="1400" spc="-25" dirty="0">
                          <a:latin typeface="微软雅黑"/>
                          <a:cs typeface="微软雅黑"/>
                        </a:rPr>
                        <a:t>级别</a:t>
                      </a:r>
                      <a:endParaRPr sz="1400">
                        <a:latin typeface="微软雅黑"/>
                        <a:cs typeface="微软雅黑"/>
                      </a:endParaRPr>
                    </a:p>
                  </a:txBody>
                  <a:tcPr marL="0" marR="0" marT="165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BED"/>
                    </a:solidFill>
                  </a:tcPr>
                </a:tc>
                <a:tc>
                  <a:txBody>
                    <a:bodyPr/>
                    <a:lstStyle/>
                    <a:p>
                      <a:pPr marL="635" algn="ctr">
                        <a:lnSpc>
                          <a:spcPct val="100000"/>
                        </a:lnSpc>
                        <a:spcBef>
                          <a:spcPts val="1305"/>
                        </a:spcBef>
                      </a:pPr>
                      <a:r>
                        <a:rPr sz="1400" dirty="0">
                          <a:latin typeface="微软雅黑"/>
                          <a:cs typeface="微软雅黑"/>
                        </a:rPr>
                        <a:t>多机2</a:t>
                      </a:r>
                      <a:r>
                        <a:rPr sz="1400" spc="-50" dirty="0">
                          <a:latin typeface="微软雅黑"/>
                          <a:cs typeface="微软雅黑"/>
                        </a:rPr>
                        <a:t>卡</a:t>
                      </a:r>
                      <a:endParaRPr sz="1400">
                        <a:latin typeface="微软雅黑"/>
                        <a:cs typeface="微软雅黑"/>
                      </a:endParaRPr>
                    </a:p>
                  </a:txBody>
                  <a:tcPr marL="0" marR="0" marT="165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BED"/>
                    </a:solidFill>
                  </a:tcPr>
                </a:tc>
                <a:tc>
                  <a:txBody>
                    <a:bodyPr/>
                    <a:lstStyle/>
                    <a:p>
                      <a:pPr marL="635" algn="ctr">
                        <a:lnSpc>
                          <a:spcPct val="100000"/>
                        </a:lnSpc>
                        <a:spcBef>
                          <a:spcPts val="1305"/>
                        </a:spcBef>
                      </a:pPr>
                      <a:r>
                        <a:rPr sz="1400" spc="-25" dirty="0">
                          <a:latin typeface="微软雅黑"/>
                          <a:cs typeface="微软雅黑"/>
                        </a:rPr>
                        <a:t>秒级</a:t>
                      </a:r>
                      <a:endParaRPr sz="1400">
                        <a:latin typeface="微软雅黑"/>
                        <a:cs typeface="微软雅黑"/>
                      </a:endParaRPr>
                    </a:p>
                  </a:txBody>
                  <a:tcPr marL="0" marR="0" marT="165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BED"/>
                    </a:solidFill>
                  </a:tcPr>
                </a:tc>
                <a:tc>
                  <a:txBody>
                    <a:bodyPr/>
                    <a:lstStyle/>
                    <a:p>
                      <a:pPr marL="1270" algn="ctr">
                        <a:lnSpc>
                          <a:spcPct val="100000"/>
                        </a:lnSpc>
                        <a:spcBef>
                          <a:spcPts val="1305"/>
                        </a:spcBef>
                      </a:pPr>
                      <a:r>
                        <a:rPr sz="1400" dirty="0">
                          <a:latin typeface="微软雅黑"/>
                          <a:cs typeface="微软雅黑"/>
                        </a:rPr>
                        <a:t>P2P</a:t>
                      </a:r>
                      <a:r>
                        <a:rPr sz="1400" spc="-15" dirty="0">
                          <a:latin typeface="微软雅黑"/>
                          <a:cs typeface="微软雅黑"/>
                        </a:rPr>
                        <a:t> 低延迟</a:t>
                      </a:r>
                      <a:endParaRPr sz="1400">
                        <a:latin typeface="微软雅黑"/>
                        <a:cs typeface="微软雅黑"/>
                      </a:endParaRPr>
                    </a:p>
                  </a:txBody>
                  <a:tcPr marL="0" marR="0" marT="165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BED"/>
                    </a:solidFill>
                  </a:tcPr>
                </a:tc>
                <a:extLst>
                  <a:ext uri="{0D108BD9-81ED-4DB2-BD59-A6C34878D82A}">
                    <a16:rowId xmlns:a16="http://schemas.microsoft.com/office/drawing/2014/main" val="10002"/>
                  </a:ext>
                </a:extLst>
              </a:tr>
              <a:tr h="509905">
                <a:tc>
                  <a:txBody>
                    <a:bodyPr/>
                    <a:lstStyle/>
                    <a:p>
                      <a:pPr algn="ctr">
                        <a:lnSpc>
                          <a:spcPct val="100000"/>
                        </a:lnSpc>
                        <a:spcBef>
                          <a:spcPts val="1115"/>
                        </a:spcBef>
                      </a:pPr>
                      <a:r>
                        <a:rPr sz="1400" dirty="0">
                          <a:latin typeface="微软雅黑"/>
                          <a:cs typeface="微软雅黑"/>
                        </a:rPr>
                        <a:t>数据并行</a:t>
                      </a:r>
                      <a:r>
                        <a:rPr sz="1400" spc="-20" dirty="0">
                          <a:latin typeface="微软雅黑"/>
                          <a:cs typeface="微软雅黑"/>
                        </a:rPr>
                        <a:t>（DP）</a:t>
                      </a:r>
                      <a:endParaRPr sz="1400">
                        <a:latin typeface="微软雅黑"/>
                        <a:cs typeface="微软雅黑"/>
                      </a:endParaRPr>
                    </a:p>
                  </a:txBody>
                  <a:tcPr marL="0" marR="0" marT="1416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D5DB"/>
                    </a:solidFill>
                  </a:tcPr>
                </a:tc>
                <a:tc>
                  <a:txBody>
                    <a:bodyPr/>
                    <a:lstStyle/>
                    <a:p>
                      <a:pPr algn="ctr">
                        <a:lnSpc>
                          <a:spcPct val="100000"/>
                        </a:lnSpc>
                        <a:spcBef>
                          <a:spcPts val="1115"/>
                        </a:spcBef>
                      </a:pPr>
                      <a:r>
                        <a:rPr sz="1400" spc="-10" dirty="0">
                          <a:latin typeface="微软雅黑"/>
                          <a:cs typeface="微软雅黑"/>
                        </a:rPr>
                        <a:t>AllReduce</a:t>
                      </a:r>
                      <a:endParaRPr sz="1400">
                        <a:latin typeface="微软雅黑"/>
                        <a:cs typeface="微软雅黑"/>
                      </a:endParaRPr>
                    </a:p>
                  </a:txBody>
                  <a:tcPr marL="0" marR="0" marT="1416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D5DB"/>
                    </a:solidFill>
                  </a:tcPr>
                </a:tc>
                <a:tc>
                  <a:txBody>
                    <a:bodyPr/>
                    <a:lstStyle/>
                    <a:p>
                      <a:pPr algn="ctr">
                        <a:lnSpc>
                          <a:spcPct val="100000"/>
                        </a:lnSpc>
                        <a:spcBef>
                          <a:spcPts val="1115"/>
                        </a:spcBef>
                      </a:pPr>
                      <a:r>
                        <a:rPr sz="1400" spc="-10" dirty="0">
                          <a:latin typeface="微软雅黑"/>
                          <a:cs typeface="微软雅黑"/>
                        </a:rPr>
                        <a:t>GB</a:t>
                      </a:r>
                      <a:r>
                        <a:rPr sz="1400" spc="-25" dirty="0">
                          <a:latin typeface="微软雅黑"/>
                          <a:cs typeface="微软雅黑"/>
                        </a:rPr>
                        <a:t>级别</a:t>
                      </a:r>
                      <a:endParaRPr sz="1400">
                        <a:latin typeface="微软雅黑"/>
                        <a:cs typeface="微软雅黑"/>
                      </a:endParaRPr>
                    </a:p>
                  </a:txBody>
                  <a:tcPr marL="0" marR="0" marT="1416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D5DB"/>
                    </a:solidFill>
                  </a:tcPr>
                </a:tc>
                <a:tc>
                  <a:txBody>
                    <a:bodyPr/>
                    <a:lstStyle/>
                    <a:p>
                      <a:pPr marL="1905" algn="ctr">
                        <a:lnSpc>
                          <a:spcPct val="100000"/>
                        </a:lnSpc>
                        <a:spcBef>
                          <a:spcPts val="1115"/>
                        </a:spcBef>
                      </a:pPr>
                      <a:r>
                        <a:rPr sz="1400" spc="-10" dirty="0">
                          <a:latin typeface="微软雅黑"/>
                          <a:cs typeface="微软雅黑"/>
                        </a:rPr>
                        <a:t>全部卡，分多组</a:t>
                      </a:r>
                      <a:endParaRPr sz="1400">
                        <a:latin typeface="微软雅黑"/>
                        <a:cs typeface="微软雅黑"/>
                      </a:endParaRPr>
                    </a:p>
                  </a:txBody>
                  <a:tcPr marL="0" marR="0" marT="1416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D5DB"/>
                    </a:solidFill>
                  </a:tcPr>
                </a:tc>
                <a:tc>
                  <a:txBody>
                    <a:bodyPr/>
                    <a:lstStyle/>
                    <a:p>
                      <a:pPr marL="1905" algn="ctr">
                        <a:lnSpc>
                          <a:spcPct val="100000"/>
                        </a:lnSpc>
                        <a:spcBef>
                          <a:spcPts val="1115"/>
                        </a:spcBef>
                      </a:pPr>
                      <a:r>
                        <a:rPr sz="1400" spc="-20" dirty="0">
                          <a:latin typeface="微软雅黑"/>
                          <a:cs typeface="微软雅黑"/>
                        </a:rPr>
                        <a:t>十秒级</a:t>
                      </a:r>
                      <a:endParaRPr sz="1400">
                        <a:latin typeface="微软雅黑"/>
                        <a:cs typeface="微软雅黑"/>
                      </a:endParaRPr>
                    </a:p>
                  </a:txBody>
                  <a:tcPr marL="0" marR="0" marT="1416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D5DB"/>
                    </a:solidFill>
                  </a:tcPr>
                </a:tc>
                <a:tc>
                  <a:txBody>
                    <a:bodyPr/>
                    <a:lstStyle/>
                    <a:p>
                      <a:pPr marL="1905" algn="ctr">
                        <a:lnSpc>
                          <a:spcPct val="100000"/>
                        </a:lnSpc>
                        <a:spcBef>
                          <a:spcPts val="1115"/>
                        </a:spcBef>
                      </a:pPr>
                      <a:r>
                        <a:rPr sz="1400" spc="-5" dirty="0">
                          <a:latin typeface="微软雅黑"/>
                          <a:cs typeface="微软雅黑"/>
                        </a:rPr>
                        <a:t>高吞吐 </a:t>
                      </a:r>
                      <a:r>
                        <a:rPr sz="1400" spc="-10" dirty="0">
                          <a:latin typeface="微软雅黑"/>
                          <a:cs typeface="微软雅黑"/>
                        </a:rPr>
                        <a:t>AllReduce</a:t>
                      </a:r>
                      <a:endParaRPr sz="1400">
                        <a:latin typeface="微软雅黑"/>
                        <a:cs typeface="微软雅黑"/>
                      </a:endParaRPr>
                    </a:p>
                  </a:txBody>
                  <a:tcPr marL="0" marR="0" marT="1416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D5DB"/>
                    </a:solidFill>
                  </a:tcPr>
                </a:tc>
                <a:extLst>
                  <a:ext uri="{0D108BD9-81ED-4DB2-BD59-A6C34878D82A}">
                    <a16:rowId xmlns:a16="http://schemas.microsoft.com/office/drawing/2014/main" val="10003"/>
                  </a:ext>
                </a:extLst>
              </a:tr>
              <a:tr h="539115">
                <a:tc>
                  <a:txBody>
                    <a:bodyPr/>
                    <a:lstStyle/>
                    <a:p>
                      <a:pPr algn="ctr">
                        <a:lnSpc>
                          <a:spcPct val="100000"/>
                        </a:lnSpc>
                        <a:spcBef>
                          <a:spcPts val="1230"/>
                        </a:spcBef>
                      </a:pPr>
                      <a:r>
                        <a:rPr sz="1400" dirty="0">
                          <a:latin typeface="微软雅黑"/>
                          <a:cs typeface="微软雅黑"/>
                        </a:rPr>
                        <a:t>参数分组</a:t>
                      </a:r>
                      <a:r>
                        <a:rPr sz="1400" spc="-10" dirty="0">
                          <a:latin typeface="微软雅黑"/>
                          <a:cs typeface="微软雅黑"/>
                        </a:rPr>
                        <a:t>（Sharding）</a:t>
                      </a:r>
                      <a:endParaRPr sz="1400">
                        <a:latin typeface="微软雅黑"/>
                        <a:cs typeface="微软雅黑"/>
                      </a:endParaRPr>
                    </a:p>
                  </a:txBody>
                  <a:tcPr marL="0" marR="0" marT="1562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BED"/>
                    </a:solidFill>
                  </a:tcPr>
                </a:tc>
                <a:tc>
                  <a:txBody>
                    <a:bodyPr/>
                    <a:lstStyle/>
                    <a:p>
                      <a:pPr marL="358775" marR="292735" indent="-59690">
                        <a:lnSpc>
                          <a:spcPct val="100000"/>
                        </a:lnSpc>
                        <a:spcBef>
                          <a:spcPts val="390"/>
                        </a:spcBef>
                      </a:pPr>
                      <a:r>
                        <a:rPr sz="1400" spc="-10" dirty="0">
                          <a:latin typeface="微软雅黑"/>
                          <a:cs typeface="微软雅黑"/>
                        </a:rPr>
                        <a:t>Broadcast/ AllGather</a:t>
                      </a:r>
                      <a:endParaRPr sz="1400">
                        <a:latin typeface="微软雅黑"/>
                        <a:cs typeface="微软雅黑"/>
                      </a:endParaRPr>
                    </a:p>
                  </a:txBody>
                  <a:tcPr marL="0" marR="0" marT="495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BED"/>
                    </a:solidFill>
                  </a:tcPr>
                </a:tc>
                <a:tc>
                  <a:txBody>
                    <a:bodyPr/>
                    <a:lstStyle/>
                    <a:p>
                      <a:pPr marL="1270" algn="ctr">
                        <a:lnSpc>
                          <a:spcPct val="100000"/>
                        </a:lnSpc>
                        <a:spcBef>
                          <a:spcPts val="1230"/>
                        </a:spcBef>
                      </a:pPr>
                      <a:r>
                        <a:rPr sz="1400" dirty="0">
                          <a:latin typeface="微软雅黑"/>
                          <a:cs typeface="微软雅黑"/>
                        </a:rPr>
                        <a:t>百</a:t>
                      </a:r>
                      <a:r>
                        <a:rPr sz="1400" spc="-10" dirty="0">
                          <a:latin typeface="微软雅黑"/>
                          <a:cs typeface="微软雅黑"/>
                        </a:rPr>
                        <a:t>GB/PP</a:t>
                      </a:r>
                      <a:r>
                        <a:rPr sz="1400" spc="-25" dirty="0">
                          <a:latin typeface="微软雅黑"/>
                          <a:cs typeface="微软雅黑"/>
                        </a:rPr>
                        <a:t>数量</a:t>
                      </a:r>
                      <a:endParaRPr sz="1400">
                        <a:latin typeface="微软雅黑"/>
                        <a:cs typeface="微软雅黑"/>
                      </a:endParaRPr>
                    </a:p>
                  </a:txBody>
                  <a:tcPr marL="0" marR="0" marT="1562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BED"/>
                    </a:solidFill>
                  </a:tcPr>
                </a:tc>
                <a:tc>
                  <a:txBody>
                    <a:bodyPr/>
                    <a:lstStyle/>
                    <a:p>
                      <a:pPr marL="635" algn="ctr">
                        <a:lnSpc>
                          <a:spcPct val="100000"/>
                        </a:lnSpc>
                        <a:spcBef>
                          <a:spcPts val="1230"/>
                        </a:spcBef>
                      </a:pPr>
                      <a:r>
                        <a:rPr sz="1400" dirty="0">
                          <a:latin typeface="微软雅黑"/>
                          <a:cs typeface="微软雅黑"/>
                        </a:rPr>
                        <a:t>单机8</a:t>
                      </a:r>
                      <a:r>
                        <a:rPr sz="1400" spc="-50" dirty="0">
                          <a:latin typeface="微软雅黑"/>
                          <a:cs typeface="微软雅黑"/>
                        </a:rPr>
                        <a:t>卡</a:t>
                      </a:r>
                      <a:endParaRPr sz="1400">
                        <a:latin typeface="微软雅黑"/>
                        <a:cs typeface="微软雅黑"/>
                      </a:endParaRPr>
                    </a:p>
                  </a:txBody>
                  <a:tcPr marL="0" marR="0" marT="1562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BED"/>
                    </a:solidFill>
                  </a:tcPr>
                </a:tc>
                <a:tc>
                  <a:txBody>
                    <a:bodyPr/>
                    <a:lstStyle/>
                    <a:p>
                      <a:pPr marL="635" algn="ctr">
                        <a:lnSpc>
                          <a:spcPct val="100000"/>
                        </a:lnSpc>
                        <a:spcBef>
                          <a:spcPts val="1230"/>
                        </a:spcBef>
                      </a:pPr>
                      <a:r>
                        <a:rPr sz="1400" spc="-25" dirty="0">
                          <a:latin typeface="微软雅黑"/>
                          <a:cs typeface="微软雅黑"/>
                        </a:rPr>
                        <a:t>秒级</a:t>
                      </a:r>
                      <a:endParaRPr sz="1400">
                        <a:latin typeface="微软雅黑"/>
                        <a:cs typeface="微软雅黑"/>
                      </a:endParaRPr>
                    </a:p>
                  </a:txBody>
                  <a:tcPr marL="0" marR="0" marT="1562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BED"/>
                    </a:solidFill>
                  </a:tcPr>
                </a:tc>
                <a:tc>
                  <a:txBody>
                    <a:bodyPr/>
                    <a:lstStyle/>
                    <a:p>
                      <a:pPr marL="1270" algn="ctr">
                        <a:lnSpc>
                          <a:spcPct val="100000"/>
                        </a:lnSpc>
                        <a:spcBef>
                          <a:spcPts val="1230"/>
                        </a:spcBef>
                      </a:pPr>
                      <a:r>
                        <a:rPr sz="1400" spc="-10" dirty="0">
                          <a:latin typeface="微软雅黑"/>
                          <a:cs typeface="微软雅黑"/>
                        </a:rPr>
                        <a:t>机内高速互联</a:t>
                      </a:r>
                      <a:endParaRPr sz="1400">
                        <a:latin typeface="微软雅黑"/>
                        <a:cs typeface="微软雅黑"/>
                      </a:endParaRPr>
                    </a:p>
                  </a:txBody>
                  <a:tcPr marL="0" marR="0" marT="1562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BED"/>
                    </a:solidFill>
                  </a:tcPr>
                </a:tc>
                <a:extLst>
                  <a:ext uri="{0D108BD9-81ED-4DB2-BD59-A6C34878D82A}">
                    <a16:rowId xmlns:a16="http://schemas.microsoft.com/office/drawing/2014/main" val="10004"/>
                  </a:ext>
                </a:extLst>
              </a:tr>
              <a:tr h="538480">
                <a:tc>
                  <a:txBody>
                    <a:bodyPr/>
                    <a:lstStyle/>
                    <a:p>
                      <a:pPr algn="ctr">
                        <a:lnSpc>
                          <a:spcPct val="100000"/>
                        </a:lnSpc>
                        <a:spcBef>
                          <a:spcPts val="1230"/>
                        </a:spcBef>
                      </a:pPr>
                      <a:r>
                        <a:rPr sz="1400" dirty="0">
                          <a:latin typeface="微软雅黑"/>
                          <a:cs typeface="微软雅黑"/>
                        </a:rPr>
                        <a:t>专家并行</a:t>
                      </a:r>
                      <a:r>
                        <a:rPr sz="1400" spc="-20" dirty="0">
                          <a:latin typeface="微软雅黑"/>
                          <a:cs typeface="微软雅黑"/>
                        </a:rPr>
                        <a:t>（MoE）</a:t>
                      </a:r>
                      <a:endParaRPr sz="1400">
                        <a:latin typeface="微软雅黑"/>
                        <a:cs typeface="微软雅黑"/>
                      </a:endParaRPr>
                    </a:p>
                  </a:txBody>
                  <a:tcPr marL="0" marR="0" marT="1562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D5DB"/>
                    </a:solidFill>
                  </a:tcPr>
                </a:tc>
                <a:tc>
                  <a:txBody>
                    <a:bodyPr/>
                    <a:lstStyle/>
                    <a:p>
                      <a:pPr marL="1270" algn="ctr">
                        <a:lnSpc>
                          <a:spcPct val="100000"/>
                        </a:lnSpc>
                        <a:spcBef>
                          <a:spcPts val="1230"/>
                        </a:spcBef>
                      </a:pPr>
                      <a:r>
                        <a:rPr sz="1400" spc="-10" dirty="0">
                          <a:latin typeface="微软雅黑"/>
                          <a:cs typeface="微软雅黑"/>
                        </a:rPr>
                        <a:t>AlltoAll</a:t>
                      </a:r>
                      <a:endParaRPr sz="1400">
                        <a:latin typeface="微软雅黑"/>
                        <a:cs typeface="微软雅黑"/>
                      </a:endParaRPr>
                    </a:p>
                  </a:txBody>
                  <a:tcPr marL="0" marR="0" marT="1562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D5DB"/>
                    </a:solidFill>
                  </a:tcPr>
                </a:tc>
                <a:tc>
                  <a:txBody>
                    <a:bodyPr/>
                    <a:lstStyle/>
                    <a:p>
                      <a:pPr marL="1905" algn="ctr">
                        <a:lnSpc>
                          <a:spcPct val="100000"/>
                        </a:lnSpc>
                        <a:spcBef>
                          <a:spcPts val="1230"/>
                        </a:spcBef>
                      </a:pPr>
                      <a:r>
                        <a:rPr sz="1400" dirty="0">
                          <a:latin typeface="微软雅黑"/>
                          <a:cs typeface="微软雅黑"/>
                        </a:rPr>
                        <a:t>百</a:t>
                      </a:r>
                      <a:r>
                        <a:rPr sz="1400" spc="-25" dirty="0">
                          <a:latin typeface="微软雅黑"/>
                          <a:cs typeface="微软雅黑"/>
                        </a:rPr>
                        <a:t>GB</a:t>
                      </a:r>
                      <a:endParaRPr sz="1400">
                        <a:latin typeface="微软雅黑"/>
                        <a:cs typeface="微软雅黑"/>
                      </a:endParaRPr>
                    </a:p>
                  </a:txBody>
                  <a:tcPr marL="0" marR="0" marT="1562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D5DB"/>
                    </a:solidFill>
                  </a:tcPr>
                </a:tc>
                <a:tc>
                  <a:txBody>
                    <a:bodyPr/>
                    <a:lstStyle/>
                    <a:p>
                      <a:pPr marL="635" algn="ctr">
                        <a:lnSpc>
                          <a:spcPct val="100000"/>
                        </a:lnSpc>
                        <a:spcBef>
                          <a:spcPts val="1230"/>
                        </a:spcBef>
                      </a:pPr>
                      <a:r>
                        <a:rPr sz="1400" spc="-25" dirty="0">
                          <a:latin typeface="微软雅黑"/>
                          <a:cs typeface="微软雅黑"/>
                        </a:rPr>
                        <a:t>百卡</a:t>
                      </a:r>
                      <a:endParaRPr sz="1400">
                        <a:latin typeface="微软雅黑"/>
                        <a:cs typeface="微软雅黑"/>
                      </a:endParaRPr>
                    </a:p>
                  </a:txBody>
                  <a:tcPr marL="0" marR="0" marT="1562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D5DB"/>
                    </a:solidFill>
                  </a:tcPr>
                </a:tc>
                <a:tc>
                  <a:txBody>
                    <a:bodyPr/>
                    <a:lstStyle/>
                    <a:p>
                      <a:pPr marL="635" algn="ctr">
                        <a:lnSpc>
                          <a:spcPct val="100000"/>
                        </a:lnSpc>
                        <a:spcBef>
                          <a:spcPts val="1230"/>
                        </a:spcBef>
                      </a:pPr>
                      <a:r>
                        <a:rPr sz="1400" spc="-25" dirty="0">
                          <a:latin typeface="微软雅黑"/>
                          <a:cs typeface="微软雅黑"/>
                        </a:rPr>
                        <a:t>秒级</a:t>
                      </a:r>
                      <a:endParaRPr sz="1400">
                        <a:latin typeface="微软雅黑"/>
                        <a:cs typeface="微软雅黑"/>
                      </a:endParaRPr>
                    </a:p>
                  </a:txBody>
                  <a:tcPr marL="0" marR="0" marT="1562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D5DB"/>
                    </a:solidFill>
                  </a:tcPr>
                </a:tc>
                <a:tc>
                  <a:txBody>
                    <a:bodyPr/>
                    <a:lstStyle/>
                    <a:p>
                      <a:pPr algn="ctr">
                        <a:lnSpc>
                          <a:spcPct val="100000"/>
                        </a:lnSpc>
                        <a:spcBef>
                          <a:spcPts val="1230"/>
                        </a:spcBef>
                      </a:pPr>
                      <a:r>
                        <a:rPr sz="1400" spc="-10" dirty="0">
                          <a:latin typeface="微软雅黑"/>
                          <a:cs typeface="微软雅黑"/>
                        </a:rPr>
                        <a:t>高级群整体网络吞吐</a:t>
                      </a:r>
                      <a:endParaRPr sz="1400">
                        <a:latin typeface="微软雅黑"/>
                        <a:cs typeface="微软雅黑"/>
                      </a:endParaRPr>
                    </a:p>
                  </a:txBody>
                  <a:tcPr marL="0" marR="0" marT="1562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D5DB"/>
                    </a:solidFill>
                  </a:tcPr>
                </a:tc>
                <a:extLst>
                  <a:ext uri="{0D108BD9-81ED-4DB2-BD59-A6C34878D82A}">
                    <a16:rowId xmlns:a16="http://schemas.microsoft.com/office/drawing/2014/main" val="10005"/>
                  </a:ext>
                </a:extLst>
              </a:tr>
            </a:tbl>
          </a:graphicData>
        </a:graphic>
      </p:graphicFrame>
      <p:sp>
        <p:nvSpPr>
          <p:cNvPr id="5" name="object 5"/>
          <p:cNvSpPr txBox="1"/>
          <p:nvPr/>
        </p:nvSpPr>
        <p:spPr>
          <a:xfrm>
            <a:off x="4381500" y="4485132"/>
            <a:ext cx="3299460" cy="1423670"/>
          </a:xfrm>
          <a:prstGeom prst="rect">
            <a:avLst/>
          </a:prstGeom>
          <a:solidFill>
            <a:srgbClr val="EBF0F0"/>
          </a:solidFill>
        </p:spPr>
        <p:txBody>
          <a:bodyPr vert="horz" wrap="square" lIns="0" tIns="4445" rIns="0" bIns="0" rtlCol="0">
            <a:spAutoFit/>
          </a:bodyPr>
          <a:lstStyle/>
          <a:p>
            <a:pPr marL="0" marR="0" lvl="0" indent="0" algn="l" defTabSz="914400" rtl="0" eaLnBrk="1" fontAlgn="auto" latinLnBrk="0" hangingPunct="1">
              <a:lnSpc>
                <a:spcPct val="100000"/>
              </a:lnSpc>
              <a:spcBef>
                <a:spcPts val="35"/>
              </a:spcBef>
              <a:spcAft>
                <a:spcPts val="0"/>
              </a:spcAft>
              <a:buClrTx/>
              <a:buSzTx/>
              <a:buFontTx/>
              <a:buNone/>
              <a:tabLst/>
              <a:defRPr/>
            </a:pPr>
            <a:endParaRPr kumimoji="0" sz="1750" b="0" i="0" u="none" strike="noStrike" kern="1200" cap="none" spc="0" normalizeH="0" baseline="0" noProof="0">
              <a:ln>
                <a:noFill/>
              </a:ln>
              <a:solidFill>
                <a:prstClr val="black"/>
              </a:solidFill>
              <a:effectLst/>
              <a:uLnTx/>
              <a:uFillTx/>
              <a:latin typeface="Times New Roman"/>
              <a:ea typeface="+mn-ea"/>
              <a:cs typeface="Times New Roman"/>
            </a:endParaRPr>
          </a:p>
          <a:p>
            <a:pPr marL="560705" marR="0" lvl="0" indent="0" algn="l" defTabSz="914400" rtl="0" eaLnBrk="1" fontAlgn="auto" latinLnBrk="0" hangingPunct="1">
              <a:lnSpc>
                <a:spcPct val="100000"/>
              </a:lnSpc>
              <a:spcBef>
                <a:spcPts val="0"/>
              </a:spcBef>
              <a:spcAft>
                <a:spcPts val="0"/>
              </a:spcAft>
              <a:buClrTx/>
              <a:buSzTx/>
              <a:buFontTx/>
              <a:buNone/>
              <a:tabLst/>
              <a:defRPr/>
            </a:pPr>
            <a:r>
              <a:rPr kumimoji="0" sz="1600" b="1" i="0" u="none" strike="noStrike" kern="1200" cap="none" spc="-30" normalizeH="0" baseline="0" noProof="0" dirty="0">
                <a:ln>
                  <a:noFill/>
                </a:ln>
                <a:solidFill>
                  <a:srgbClr val="252525"/>
                </a:solidFill>
                <a:effectLst/>
                <a:uLnTx/>
                <a:uFillTx/>
                <a:latin typeface="微软雅黑"/>
                <a:ea typeface="+mn-ea"/>
                <a:cs typeface="微软雅黑"/>
              </a:rPr>
              <a:t>单机内并行：</a:t>
            </a:r>
            <a:r>
              <a:rPr kumimoji="0" sz="1600" b="1" i="0" u="none" strike="noStrike" kern="1200" cap="none" spc="-10" normalizeH="0" baseline="0" noProof="0" dirty="0">
                <a:ln>
                  <a:noFill/>
                </a:ln>
                <a:solidFill>
                  <a:srgbClr val="252525"/>
                </a:solidFill>
                <a:effectLst/>
                <a:uLnTx/>
                <a:uFillTx/>
                <a:latin typeface="微软雅黑"/>
                <a:ea typeface="+mn-ea"/>
                <a:cs typeface="微软雅黑"/>
              </a:rPr>
              <a:t>Nvlink</a:t>
            </a:r>
            <a:endParaRPr kumimoji="0" sz="1600" b="0" i="0" u="none" strike="noStrike" kern="1200" cap="none" spc="0" normalizeH="0" baseline="0" noProof="0">
              <a:ln>
                <a:noFill/>
              </a:ln>
              <a:solidFill>
                <a:prstClr val="black"/>
              </a:solidFill>
              <a:effectLst/>
              <a:uLnTx/>
              <a:uFillTx/>
              <a:latin typeface="微软雅黑"/>
              <a:ea typeface="+mn-ea"/>
              <a:cs typeface="微软雅黑"/>
            </a:endParaRPr>
          </a:p>
          <a:p>
            <a:pPr marL="1228725" marR="0" lvl="0" indent="-172720" algn="l" defTabSz="914400" rtl="0" eaLnBrk="1" fontAlgn="auto" latinLnBrk="0" hangingPunct="1">
              <a:lnSpc>
                <a:spcPct val="100000"/>
              </a:lnSpc>
              <a:spcBef>
                <a:spcPts val="900"/>
              </a:spcBef>
              <a:spcAft>
                <a:spcPts val="0"/>
              </a:spcAft>
              <a:buClrTx/>
              <a:buSzTx/>
              <a:buFont typeface="Arial"/>
              <a:buChar char="•"/>
              <a:tabLst>
                <a:tab pos="1229360" algn="l"/>
              </a:tabLst>
              <a:defRPr/>
            </a:pPr>
            <a:r>
              <a:rPr kumimoji="0" sz="1400" b="0" i="0" u="none" strike="noStrike" kern="1200" cap="none" spc="-15" normalizeH="0" baseline="0" noProof="0" dirty="0">
                <a:ln>
                  <a:noFill/>
                </a:ln>
                <a:solidFill>
                  <a:srgbClr val="252525"/>
                </a:solidFill>
                <a:effectLst/>
                <a:uLnTx/>
                <a:uFillTx/>
                <a:latin typeface="微软雅黑"/>
                <a:ea typeface="+mn-ea"/>
                <a:cs typeface="微软雅黑"/>
              </a:rPr>
              <a:t>张量并行</a:t>
            </a:r>
            <a:endParaRPr kumimoji="0" sz="14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6" name="object 6"/>
          <p:cNvSpPr txBox="1"/>
          <p:nvPr/>
        </p:nvSpPr>
        <p:spPr>
          <a:xfrm>
            <a:off x="751331" y="4491228"/>
            <a:ext cx="3299460" cy="1417320"/>
          </a:xfrm>
          <a:prstGeom prst="rect">
            <a:avLst/>
          </a:prstGeom>
          <a:solidFill>
            <a:srgbClr val="EBF0F0"/>
          </a:solidFill>
        </p:spPr>
        <p:txBody>
          <a:bodyPr vert="horz" wrap="square" lIns="0" tIns="5715" rIns="0" bIns="0" rtlCol="0">
            <a:spAutoFit/>
          </a:bodyPr>
          <a:lstStyle/>
          <a:p>
            <a:pPr marL="0" marR="0" lvl="0" indent="0" algn="l" defTabSz="914400" rtl="0" eaLnBrk="1" fontAlgn="auto" latinLnBrk="0" hangingPunct="1">
              <a:lnSpc>
                <a:spcPct val="100000"/>
              </a:lnSpc>
              <a:spcBef>
                <a:spcPts val="45"/>
              </a:spcBef>
              <a:spcAft>
                <a:spcPts val="0"/>
              </a:spcAft>
              <a:buClrTx/>
              <a:buSzTx/>
              <a:buFontTx/>
              <a:buNone/>
              <a:tabLst/>
              <a:defRPr/>
            </a:pPr>
            <a:endParaRPr kumimoji="0" sz="1700" b="0" i="0" u="none" strike="noStrike" kern="1200" cap="none" spc="0" normalizeH="0" baseline="0" noProof="0">
              <a:ln>
                <a:noFill/>
              </a:ln>
              <a:solidFill>
                <a:prstClr val="black"/>
              </a:solidFill>
              <a:effectLst/>
              <a:uLnTx/>
              <a:uFillTx/>
              <a:latin typeface="Times New Roman"/>
              <a:ea typeface="+mn-ea"/>
              <a:cs typeface="Times New Roman"/>
            </a:endParaRPr>
          </a:p>
          <a:p>
            <a:pPr marL="0" marR="259715" lvl="0" indent="0" algn="ctr" defTabSz="914400" rtl="0" eaLnBrk="1" fontAlgn="auto" latinLnBrk="0" hangingPunct="1">
              <a:lnSpc>
                <a:spcPct val="100000"/>
              </a:lnSpc>
              <a:spcBef>
                <a:spcPts val="0"/>
              </a:spcBef>
              <a:spcAft>
                <a:spcPts val="0"/>
              </a:spcAft>
              <a:buClrTx/>
              <a:buSzTx/>
              <a:buFontTx/>
              <a:buNone/>
              <a:tabLst/>
              <a:defRPr/>
            </a:pPr>
            <a:r>
              <a:rPr kumimoji="0" sz="1600" b="1" i="0" u="none" strike="noStrike" kern="1200" cap="none" spc="-35" normalizeH="0" baseline="0" noProof="0" dirty="0">
                <a:ln>
                  <a:noFill/>
                </a:ln>
                <a:solidFill>
                  <a:srgbClr val="252525"/>
                </a:solidFill>
                <a:effectLst/>
                <a:uLnTx/>
                <a:uFillTx/>
                <a:latin typeface="微软雅黑"/>
                <a:ea typeface="+mn-ea"/>
                <a:cs typeface="微软雅黑"/>
              </a:rPr>
              <a:t>并行成本</a:t>
            </a:r>
            <a:endParaRPr kumimoji="0" sz="1600" b="0" i="0" u="none" strike="noStrike" kern="1200" cap="none" spc="0" normalizeH="0" baseline="0" noProof="0">
              <a:ln>
                <a:noFill/>
              </a:ln>
              <a:solidFill>
                <a:prstClr val="black"/>
              </a:solidFill>
              <a:effectLst/>
              <a:uLnTx/>
              <a:uFillTx/>
              <a:latin typeface="微软雅黑"/>
              <a:ea typeface="+mn-ea"/>
              <a:cs typeface="微软雅黑"/>
            </a:endParaRPr>
          </a:p>
          <a:p>
            <a:pPr marL="0" marR="259715" lvl="0" indent="0" algn="ctr" defTabSz="914400" rtl="0" eaLnBrk="1" fontAlgn="auto" latinLnBrk="0" hangingPunct="1">
              <a:lnSpc>
                <a:spcPct val="100000"/>
              </a:lnSpc>
              <a:spcBef>
                <a:spcPts val="900"/>
              </a:spcBef>
              <a:spcAft>
                <a:spcPts val="0"/>
              </a:spcAft>
              <a:buClrTx/>
              <a:buSzTx/>
              <a:buFontTx/>
              <a:buNone/>
              <a:tabLst/>
              <a:defRPr/>
            </a:pPr>
            <a:r>
              <a:rPr kumimoji="0" sz="1400" b="0" i="0" u="none" strike="noStrike" kern="1200" cap="none" spc="-15" normalizeH="0" baseline="0" noProof="0" dirty="0">
                <a:ln>
                  <a:noFill/>
                </a:ln>
                <a:solidFill>
                  <a:srgbClr val="252525"/>
                </a:solidFill>
                <a:effectLst/>
                <a:uLnTx/>
                <a:uFillTx/>
                <a:latin typeface="微软雅黑"/>
                <a:ea typeface="+mn-ea"/>
                <a:cs typeface="微软雅黑"/>
              </a:rPr>
              <a:t>张量并行</a:t>
            </a:r>
            <a:endParaRPr kumimoji="0" sz="1400" b="0" i="0" u="none" strike="noStrike" kern="1200" cap="none" spc="0" normalizeH="0" baseline="0" noProof="0">
              <a:ln>
                <a:noFill/>
              </a:ln>
              <a:solidFill>
                <a:prstClr val="black"/>
              </a:solidFill>
              <a:effectLst/>
              <a:uLnTx/>
              <a:uFillTx/>
              <a:latin typeface="微软雅黑"/>
              <a:ea typeface="+mn-ea"/>
              <a:cs typeface="微软雅黑"/>
            </a:endParaRPr>
          </a:p>
          <a:p>
            <a:pPr marL="0" marR="259715" lvl="0" indent="0" algn="ctr" defTabSz="914400" rtl="0" eaLnBrk="1" fontAlgn="auto" latinLnBrk="0" hangingPunct="1">
              <a:lnSpc>
                <a:spcPct val="100000"/>
              </a:lnSpc>
              <a:spcBef>
                <a:spcPts val="840"/>
              </a:spcBef>
              <a:spcAft>
                <a:spcPts val="0"/>
              </a:spcAft>
              <a:buClrTx/>
              <a:buSzTx/>
              <a:buFontTx/>
              <a:buNone/>
              <a:tabLst/>
              <a:defRPr/>
            </a:pPr>
            <a:r>
              <a:rPr kumimoji="0" sz="1400" b="0" i="0" u="none" strike="noStrike" kern="1200" cap="none" spc="-5" normalizeH="0" baseline="0" noProof="0" dirty="0">
                <a:ln>
                  <a:noFill/>
                </a:ln>
                <a:solidFill>
                  <a:srgbClr val="252525"/>
                </a:solidFill>
                <a:effectLst/>
                <a:uLnTx/>
                <a:uFillTx/>
                <a:latin typeface="微软雅黑"/>
                <a:ea typeface="+mn-ea"/>
                <a:cs typeface="微软雅黑"/>
              </a:rPr>
              <a:t>＞流水并行＞数据并行</a:t>
            </a:r>
            <a:endParaRPr kumimoji="0" sz="14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7" name="object 7"/>
          <p:cNvSpPr txBox="1"/>
          <p:nvPr/>
        </p:nvSpPr>
        <p:spPr>
          <a:xfrm>
            <a:off x="8011668" y="4491228"/>
            <a:ext cx="3299460" cy="1417320"/>
          </a:xfrm>
          <a:prstGeom prst="rect">
            <a:avLst/>
          </a:prstGeom>
          <a:solidFill>
            <a:srgbClr val="EBF0F0"/>
          </a:solidFill>
        </p:spPr>
        <p:txBody>
          <a:bodyPr vert="horz" wrap="square" lIns="0" tIns="5715" rIns="0" bIns="0" rtlCol="0">
            <a:spAutoFit/>
          </a:bodyPr>
          <a:lstStyle/>
          <a:p>
            <a:pPr marL="0" marR="0" lvl="0" indent="0" algn="l" defTabSz="914400" rtl="0" eaLnBrk="1" fontAlgn="auto" latinLnBrk="0" hangingPunct="1">
              <a:lnSpc>
                <a:spcPct val="100000"/>
              </a:lnSpc>
              <a:spcBef>
                <a:spcPts val="45"/>
              </a:spcBef>
              <a:spcAft>
                <a:spcPts val="0"/>
              </a:spcAft>
              <a:buClrTx/>
              <a:buSzTx/>
              <a:buFontTx/>
              <a:buNone/>
              <a:tabLst/>
              <a:defRPr/>
            </a:pPr>
            <a:endParaRPr kumimoji="0" sz="1700" b="0" i="0" u="none" strike="noStrike" kern="1200" cap="none" spc="0" normalizeH="0" baseline="0" noProof="0">
              <a:ln>
                <a:noFill/>
              </a:ln>
              <a:solidFill>
                <a:prstClr val="black"/>
              </a:solidFill>
              <a:effectLst/>
              <a:uLnTx/>
              <a:uFillTx/>
              <a:latin typeface="Times New Roman"/>
              <a:ea typeface="+mn-ea"/>
              <a:cs typeface="Times New Roman"/>
            </a:endParaRPr>
          </a:p>
          <a:p>
            <a:pPr marL="539115" marR="0" lvl="0" indent="0" algn="l" defTabSz="914400" rtl="0" eaLnBrk="1" fontAlgn="auto" latinLnBrk="0" hangingPunct="1">
              <a:lnSpc>
                <a:spcPct val="100000"/>
              </a:lnSpc>
              <a:spcBef>
                <a:spcPts val="0"/>
              </a:spcBef>
              <a:spcAft>
                <a:spcPts val="0"/>
              </a:spcAft>
              <a:buClrTx/>
              <a:buSzTx/>
              <a:buFontTx/>
              <a:buNone/>
              <a:tabLst/>
              <a:defRPr/>
            </a:pPr>
            <a:r>
              <a:rPr kumimoji="0" sz="1600" b="1" i="0" u="none" strike="noStrike" kern="1200" cap="none" spc="-30" normalizeH="0" baseline="0" noProof="0" dirty="0">
                <a:ln>
                  <a:noFill/>
                </a:ln>
                <a:solidFill>
                  <a:srgbClr val="252525"/>
                </a:solidFill>
                <a:effectLst/>
                <a:uLnTx/>
                <a:uFillTx/>
                <a:latin typeface="微软雅黑"/>
                <a:ea typeface="+mn-ea"/>
                <a:cs typeface="微软雅黑"/>
              </a:rPr>
              <a:t>多机间并行</a:t>
            </a:r>
            <a:r>
              <a:rPr kumimoji="0" sz="1600" b="1" i="0" u="none" strike="noStrike" kern="1200" cap="none" spc="-10" normalizeH="0" baseline="0" noProof="0" dirty="0">
                <a:ln>
                  <a:noFill/>
                </a:ln>
                <a:solidFill>
                  <a:srgbClr val="252525"/>
                </a:solidFill>
                <a:effectLst/>
                <a:uLnTx/>
                <a:uFillTx/>
                <a:latin typeface="微软雅黑"/>
                <a:ea typeface="+mn-ea"/>
                <a:cs typeface="微软雅黑"/>
              </a:rPr>
              <a:t>：RDMA</a:t>
            </a:r>
            <a:endParaRPr kumimoji="0" sz="1600" b="0" i="0" u="none" strike="noStrike" kern="1200" cap="none" spc="0" normalizeH="0" baseline="0" noProof="0">
              <a:ln>
                <a:noFill/>
              </a:ln>
              <a:solidFill>
                <a:prstClr val="black"/>
              </a:solidFill>
              <a:effectLst/>
              <a:uLnTx/>
              <a:uFillTx/>
              <a:latin typeface="微软雅黑"/>
              <a:ea typeface="+mn-ea"/>
              <a:cs typeface="微软雅黑"/>
            </a:endParaRPr>
          </a:p>
          <a:p>
            <a:pPr marL="1236980" marR="0" lvl="0" indent="-172720" algn="l" defTabSz="914400" rtl="0" eaLnBrk="1" fontAlgn="auto" latinLnBrk="0" hangingPunct="1">
              <a:lnSpc>
                <a:spcPct val="100000"/>
              </a:lnSpc>
              <a:spcBef>
                <a:spcPts val="900"/>
              </a:spcBef>
              <a:spcAft>
                <a:spcPts val="0"/>
              </a:spcAft>
              <a:buClrTx/>
              <a:buSzTx/>
              <a:buFont typeface="Arial"/>
              <a:buChar char="•"/>
              <a:tabLst>
                <a:tab pos="1237615" algn="l"/>
              </a:tabLst>
              <a:defRPr/>
            </a:pPr>
            <a:r>
              <a:rPr kumimoji="0" sz="1400" b="0" i="0" u="none" strike="noStrike" kern="1200" cap="none" spc="-15" normalizeH="0" baseline="0" noProof="0" dirty="0">
                <a:ln>
                  <a:noFill/>
                </a:ln>
                <a:solidFill>
                  <a:srgbClr val="252525"/>
                </a:solidFill>
                <a:effectLst/>
                <a:uLnTx/>
                <a:uFillTx/>
                <a:latin typeface="微软雅黑"/>
                <a:ea typeface="+mn-ea"/>
                <a:cs typeface="微软雅黑"/>
              </a:rPr>
              <a:t>流水并行</a:t>
            </a:r>
            <a:endParaRPr kumimoji="0" sz="1400" b="0" i="0" u="none" strike="noStrike" kern="1200" cap="none" spc="0" normalizeH="0" baseline="0" noProof="0">
              <a:ln>
                <a:noFill/>
              </a:ln>
              <a:solidFill>
                <a:prstClr val="black"/>
              </a:solidFill>
              <a:effectLst/>
              <a:uLnTx/>
              <a:uFillTx/>
              <a:latin typeface="微软雅黑"/>
              <a:ea typeface="+mn-ea"/>
              <a:cs typeface="微软雅黑"/>
            </a:endParaRPr>
          </a:p>
          <a:p>
            <a:pPr marL="1236980" marR="0" lvl="0" indent="-172720" algn="l" defTabSz="914400" rtl="0" eaLnBrk="1" fontAlgn="auto" latinLnBrk="0" hangingPunct="1">
              <a:lnSpc>
                <a:spcPct val="100000"/>
              </a:lnSpc>
              <a:spcBef>
                <a:spcPts val="840"/>
              </a:spcBef>
              <a:spcAft>
                <a:spcPts val="0"/>
              </a:spcAft>
              <a:buClrTx/>
              <a:buSzTx/>
              <a:buFont typeface="Arial"/>
              <a:buChar char="•"/>
              <a:tabLst>
                <a:tab pos="1237615" algn="l"/>
              </a:tabLst>
              <a:defRPr/>
            </a:pPr>
            <a:r>
              <a:rPr kumimoji="0" sz="1400" b="0" i="0" u="none" strike="noStrike" kern="1200" cap="none" spc="-15" normalizeH="0" baseline="0" noProof="0" dirty="0">
                <a:ln>
                  <a:noFill/>
                </a:ln>
                <a:solidFill>
                  <a:srgbClr val="252525"/>
                </a:solidFill>
                <a:effectLst/>
                <a:uLnTx/>
                <a:uFillTx/>
                <a:latin typeface="微软雅黑"/>
                <a:ea typeface="+mn-ea"/>
                <a:cs typeface="微软雅黑"/>
              </a:rPr>
              <a:t>数据并行</a:t>
            </a:r>
            <a:endParaRPr kumimoji="0" sz="1400" b="0" i="0" u="none" strike="noStrike" kern="1200" cap="none" spc="0" normalizeH="0" baseline="0" noProof="0">
              <a:ln>
                <a:noFill/>
              </a:ln>
              <a:solidFill>
                <a:prstClr val="black"/>
              </a:solidFill>
              <a:effectLst/>
              <a:uLnTx/>
              <a:uFillTx/>
              <a:latin typeface="微软雅黑"/>
              <a:ea typeface="+mn-ea"/>
              <a:cs typeface="微软雅黑"/>
            </a:endParaRPr>
          </a:p>
        </p:txBody>
      </p:sp>
    </p:spTree>
    <p:extLst>
      <p:ext uri="{BB962C8B-B14F-4D97-AF65-F5344CB8AC3E}">
        <p14:creationId xmlns:p14="http://schemas.microsoft.com/office/powerpoint/2010/main" val="3826317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大语言模型（</a:t>
            </a:r>
            <a:r>
              <a:rPr lang="en-US" altLang="zh-CN" dirty="0"/>
              <a:t>LLM</a:t>
            </a:r>
            <a:r>
              <a:rPr lang="zh-CN" altLang="en-US" dirty="0"/>
              <a:t>，</a:t>
            </a:r>
            <a:r>
              <a:rPr lang="en-US" altLang="zh-CN" dirty="0"/>
              <a:t>Large Language Model</a:t>
            </a:r>
            <a:r>
              <a:rPr lang="zh-CN" altLang="en-US" dirty="0"/>
              <a:t>）</a:t>
            </a:r>
          </a:p>
        </p:txBody>
      </p:sp>
      <p:grpSp>
        <p:nvGrpSpPr>
          <p:cNvPr id="27" name="组合 26">
            <a:extLst>
              <a:ext uri="{FF2B5EF4-FFF2-40B4-BE49-F238E27FC236}">
                <a16:creationId xmlns:a16="http://schemas.microsoft.com/office/drawing/2014/main" id="{4FAC2C28-DF6F-38FF-13D9-25BF6066687A}"/>
              </a:ext>
            </a:extLst>
          </p:cNvPr>
          <p:cNvGrpSpPr/>
          <p:nvPr/>
        </p:nvGrpSpPr>
        <p:grpSpPr>
          <a:xfrm>
            <a:off x="373887" y="4254759"/>
            <a:ext cx="6597667" cy="2363185"/>
            <a:chOff x="709126" y="2626568"/>
            <a:chExt cx="7049419" cy="2654559"/>
          </a:xfrm>
        </p:grpSpPr>
        <p:sp>
          <p:nvSpPr>
            <p:cNvPr id="4" name="任意多边形: 形状 3">
              <a:extLst>
                <a:ext uri="{FF2B5EF4-FFF2-40B4-BE49-F238E27FC236}">
                  <a16:creationId xmlns:a16="http://schemas.microsoft.com/office/drawing/2014/main" id="{31FB392A-35E7-7F9F-4C9D-7078F012C84F}"/>
                </a:ext>
              </a:extLst>
            </p:cNvPr>
            <p:cNvSpPr/>
            <p:nvPr/>
          </p:nvSpPr>
          <p:spPr>
            <a:xfrm rot="16200000">
              <a:off x="3326390" y="9304"/>
              <a:ext cx="1763931" cy="6998460"/>
            </a:xfrm>
            <a:custGeom>
              <a:avLst/>
              <a:gdLst>
                <a:gd name="connsiteX0" fmla="*/ 2692886 w 2692886"/>
                <a:gd name="connsiteY0" fmla="*/ 0 h 11516698"/>
                <a:gd name="connsiteX1" fmla="*/ 2692886 w 2692886"/>
                <a:gd name="connsiteY1" fmla="*/ 10231472 h 11516698"/>
                <a:gd name="connsiteX2" fmla="*/ 1407845 w 2692886"/>
                <a:gd name="connsiteY2" fmla="*/ 11516698 h 11516698"/>
                <a:gd name="connsiteX3" fmla="*/ 122617 w 2692886"/>
                <a:gd name="connsiteY3" fmla="*/ 10231472 h 11516698"/>
                <a:gd name="connsiteX4" fmla="*/ 122618 w 2692886"/>
                <a:gd name="connsiteY4" fmla="*/ 4244959 h 11516698"/>
                <a:gd name="connsiteX5" fmla="*/ 0 w 2692886"/>
                <a:gd name="connsiteY5" fmla="*/ 4244959 h 11516698"/>
                <a:gd name="connsiteX6" fmla="*/ 353568 w 2692886"/>
                <a:gd name="connsiteY6" fmla="*/ 3635359 h 11516698"/>
                <a:gd name="connsiteX7" fmla="*/ 707136 w 2692886"/>
                <a:gd name="connsiteY7" fmla="*/ 4244959 h 11516698"/>
                <a:gd name="connsiteX8" fmla="*/ 528284 w 2692886"/>
                <a:gd name="connsiteY8" fmla="*/ 4244959 h 11516698"/>
                <a:gd name="connsiteX9" fmla="*/ 528284 w 2692886"/>
                <a:gd name="connsiteY9" fmla="*/ 10231472 h 11516698"/>
                <a:gd name="connsiteX10" fmla="*/ 1407845 w 2692886"/>
                <a:gd name="connsiteY10" fmla="*/ 11111031 h 11516698"/>
                <a:gd name="connsiteX11" fmla="*/ 2287219 w 2692886"/>
                <a:gd name="connsiteY11" fmla="*/ 10231472 h 11516698"/>
                <a:gd name="connsiteX12" fmla="*/ 2287220 w 2692886"/>
                <a:gd name="connsiteY12" fmla="*/ 0 h 11516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2886" h="11516698">
                  <a:moveTo>
                    <a:pt x="2692886" y="0"/>
                  </a:moveTo>
                  <a:lnTo>
                    <a:pt x="2692886" y="10231472"/>
                  </a:lnTo>
                  <a:cubicBezTo>
                    <a:pt x="2692166" y="10940837"/>
                    <a:pt x="2117283" y="11515962"/>
                    <a:pt x="1407845" y="11516698"/>
                  </a:cubicBezTo>
                  <a:cubicBezTo>
                    <a:pt x="698370" y="11515962"/>
                    <a:pt x="123428" y="10941021"/>
                    <a:pt x="122617" y="10231472"/>
                  </a:cubicBezTo>
                  <a:lnTo>
                    <a:pt x="122618" y="4244959"/>
                  </a:lnTo>
                  <a:lnTo>
                    <a:pt x="0" y="4244959"/>
                  </a:lnTo>
                  <a:lnTo>
                    <a:pt x="353568" y="3635359"/>
                  </a:lnTo>
                  <a:lnTo>
                    <a:pt x="707136" y="4244959"/>
                  </a:lnTo>
                  <a:lnTo>
                    <a:pt x="528284" y="4244959"/>
                  </a:lnTo>
                  <a:lnTo>
                    <a:pt x="528284" y="10231472"/>
                  </a:lnTo>
                  <a:cubicBezTo>
                    <a:pt x="528892" y="10716981"/>
                    <a:pt x="922334" y="11110477"/>
                    <a:pt x="1407845" y="11111031"/>
                  </a:cubicBezTo>
                  <a:cubicBezTo>
                    <a:pt x="1893334" y="11110477"/>
                    <a:pt x="2286702" y="10716981"/>
                    <a:pt x="2287219" y="10231472"/>
                  </a:cubicBezTo>
                  <a:lnTo>
                    <a:pt x="2287220" y="0"/>
                  </a:lnTo>
                  <a:close/>
                </a:path>
              </a:pathLst>
            </a:cu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 name="组合 4">
              <a:extLst>
                <a:ext uri="{FF2B5EF4-FFF2-40B4-BE49-F238E27FC236}">
                  <a16:creationId xmlns:a16="http://schemas.microsoft.com/office/drawing/2014/main" id="{CFFAB87C-7719-D00E-DE72-0148428A92D3}"/>
                </a:ext>
              </a:extLst>
            </p:cNvPr>
            <p:cNvGrpSpPr/>
            <p:nvPr/>
          </p:nvGrpSpPr>
          <p:grpSpPr>
            <a:xfrm>
              <a:off x="1263259" y="2703901"/>
              <a:ext cx="6495286" cy="2577226"/>
              <a:chOff x="914086" y="2422256"/>
              <a:chExt cx="10688672" cy="3934492"/>
            </a:xfrm>
          </p:grpSpPr>
          <p:grpSp>
            <p:nvGrpSpPr>
              <p:cNvPr id="6" name="组合 5">
                <a:extLst>
                  <a:ext uri="{FF2B5EF4-FFF2-40B4-BE49-F238E27FC236}">
                    <a16:creationId xmlns:a16="http://schemas.microsoft.com/office/drawing/2014/main" id="{066EBA80-7CDD-47D5-0445-775C6FE86ABB}"/>
                  </a:ext>
                </a:extLst>
              </p:cNvPr>
              <p:cNvGrpSpPr/>
              <p:nvPr/>
            </p:nvGrpSpPr>
            <p:grpSpPr>
              <a:xfrm>
                <a:off x="914086" y="2422256"/>
                <a:ext cx="2253917" cy="1705215"/>
                <a:chOff x="914086" y="2422256"/>
                <a:chExt cx="2253917" cy="1705215"/>
              </a:xfrm>
            </p:grpSpPr>
            <p:sp>
              <p:nvSpPr>
                <p:cNvPr id="25" name="Text1">
                  <a:extLst>
                    <a:ext uri="{FF2B5EF4-FFF2-40B4-BE49-F238E27FC236}">
                      <a16:creationId xmlns:a16="http://schemas.microsoft.com/office/drawing/2014/main" id="{AA77E48A-FD62-5D08-A530-93C86B563592}"/>
                    </a:ext>
                  </a:extLst>
                </p:cNvPr>
                <p:cNvSpPr txBox="1"/>
                <p:nvPr/>
              </p:nvSpPr>
              <p:spPr>
                <a:xfrm>
                  <a:off x="914086" y="2932764"/>
                  <a:ext cx="2253917" cy="1194707"/>
                </a:xfrm>
                <a:prstGeom prst="rect">
                  <a:avLst/>
                </a:prstGeom>
                <a:ln>
                  <a:noFill/>
                </a:ln>
              </p:spPr>
              <p:txBody>
                <a:bodyPr wrap="square" lIns="90000" tIns="46800" rIns="90000" bIns="46800" anchor="t" anchorCtr="0">
                  <a:noAutofit/>
                </a:bodyPr>
                <a:lstStyle>
                  <a:defPPr>
                    <a:defRPr lang="zh-CN"/>
                  </a:defPPr>
                  <a:lvl1pPr algn="ctr">
                    <a:lnSpc>
                      <a:spcPct val="150000"/>
                    </a:lnSpc>
                    <a:defRPr sz="1000">
                      <a:solidFill>
                        <a:schemeClr val="tx1">
                          <a:lumMod val="85000"/>
                          <a:lumOff val="15000"/>
                        </a:schemeClr>
                      </a:solidFill>
                    </a:defRPr>
                  </a:lvl1pPr>
                </a:lstStyle>
                <a:p>
                  <a:pPr algn="l">
                    <a:lnSpc>
                      <a:spcPct val="120000"/>
                    </a:lnSpc>
                  </a:pPr>
                  <a:r>
                    <a:rPr lang="en-GB" dirty="0">
                      <a:solidFill>
                        <a:schemeClr val="tx1"/>
                      </a:solidFill>
                      <a:latin typeface="楷体" panose="02010609060101010101" pitchFamily="49" charset="-122"/>
                      <a:ea typeface="楷体" panose="02010609060101010101" pitchFamily="49" charset="-122"/>
                    </a:rPr>
                    <a:t>2017：Transformer</a:t>
                  </a:r>
                  <a:r>
                    <a:rPr lang="zh-CN" altLang="en-US" dirty="0">
                      <a:solidFill>
                        <a:schemeClr val="tx1"/>
                      </a:solidFill>
                      <a:latin typeface="楷体" panose="02010609060101010101" pitchFamily="49" charset="-122"/>
                      <a:ea typeface="楷体" panose="02010609060101010101" pitchFamily="49" charset="-122"/>
                    </a:rPr>
                    <a:t>架构，</a:t>
                  </a:r>
                  <a:r>
                    <a:rPr lang="en-GB" dirty="0">
                      <a:solidFill>
                        <a:schemeClr val="tx1"/>
                      </a:solidFill>
                      <a:latin typeface="楷体" panose="02010609060101010101" pitchFamily="49" charset="-122"/>
                      <a:ea typeface="楷体" panose="02010609060101010101" pitchFamily="49" charset="-122"/>
                    </a:rPr>
                    <a:t>LLM</a:t>
                  </a:r>
                  <a:r>
                    <a:rPr lang="zh-CN" altLang="en-US" dirty="0">
                      <a:solidFill>
                        <a:schemeClr val="tx1"/>
                      </a:solidFill>
                      <a:latin typeface="楷体" panose="02010609060101010101" pitchFamily="49" charset="-122"/>
                      <a:ea typeface="楷体" panose="02010609060101010101" pitchFamily="49" charset="-122"/>
                    </a:rPr>
                    <a:t>的基础</a:t>
                  </a:r>
                </a:p>
                <a:p>
                  <a:pPr algn="l">
                    <a:lnSpc>
                      <a:spcPct val="120000"/>
                    </a:lnSpc>
                  </a:pPr>
                  <a:r>
                    <a:rPr lang="zh-CN" altLang="en-US" dirty="0">
                      <a:solidFill>
                        <a:schemeClr val="tx1"/>
                      </a:solidFill>
                      <a:latin typeface="楷体" panose="02010609060101010101" pitchFamily="49" charset="-122"/>
                      <a:ea typeface="楷体" panose="02010609060101010101" pitchFamily="49" charset="-122"/>
                    </a:rPr>
                    <a:t>自注意机制</a:t>
                  </a:r>
                  <a:r>
                    <a:rPr lang="en-US" altLang="zh-CN" dirty="0">
                      <a:solidFill>
                        <a:schemeClr val="tx1"/>
                      </a:solidFill>
                      <a:latin typeface="楷体" panose="02010609060101010101" pitchFamily="49" charset="-122"/>
                      <a:ea typeface="楷体" panose="02010609060101010101" pitchFamily="49" charset="-122"/>
                    </a:rPr>
                    <a:t>&amp;</a:t>
                  </a:r>
                  <a:r>
                    <a:rPr lang="zh-CN" altLang="en-US" dirty="0">
                      <a:solidFill>
                        <a:schemeClr val="tx1"/>
                      </a:solidFill>
                      <a:latin typeface="楷体" panose="02010609060101010101" pitchFamily="49" charset="-122"/>
                      <a:ea typeface="楷体" panose="02010609060101010101" pitchFamily="49" charset="-122"/>
                    </a:rPr>
                    <a:t>提升并行</a:t>
                  </a:r>
                  <a:endParaRPr lang="en-GB" dirty="0">
                    <a:solidFill>
                      <a:schemeClr val="tx1"/>
                    </a:solidFill>
                    <a:latin typeface="楷体" panose="02010609060101010101" pitchFamily="49" charset="-122"/>
                    <a:ea typeface="楷体" panose="02010609060101010101" pitchFamily="49" charset="-122"/>
                  </a:endParaRPr>
                </a:p>
              </p:txBody>
            </p:sp>
            <p:sp>
              <p:nvSpPr>
                <p:cNvPr id="26" name="Number1">
                  <a:extLst>
                    <a:ext uri="{FF2B5EF4-FFF2-40B4-BE49-F238E27FC236}">
                      <a16:creationId xmlns:a16="http://schemas.microsoft.com/office/drawing/2014/main" id="{99E8D2E5-64DE-C394-90DB-F03463D62D6A}"/>
                    </a:ext>
                  </a:extLst>
                </p:cNvPr>
                <p:cNvSpPr/>
                <p:nvPr/>
              </p:nvSpPr>
              <p:spPr>
                <a:xfrm>
                  <a:off x="914086" y="2422256"/>
                  <a:ext cx="508718" cy="508714"/>
                </a:xfrm>
                <a:prstGeom prst="roundRect">
                  <a:avLst>
                    <a:gd name="adj" fmla="val 50000"/>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1400" b="1" dirty="0">
                      <a:solidFill>
                        <a:schemeClr val="lt1">
                          <a:lumMod val="100000"/>
                        </a:schemeClr>
                      </a:solidFill>
                    </a:rPr>
                    <a:t>1</a:t>
                  </a:r>
                  <a:endParaRPr lang="zh-CN" altLang="en-US" sz="1400" b="1" dirty="0">
                    <a:solidFill>
                      <a:schemeClr val="lt1">
                        <a:lumMod val="100000"/>
                      </a:schemeClr>
                    </a:solidFill>
                  </a:endParaRPr>
                </a:p>
              </p:txBody>
            </p:sp>
          </p:grpSp>
          <p:grpSp>
            <p:nvGrpSpPr>
              <p:cNvPr id="7" name="组合 6">
                <a:extLst>
                  <a:ext uri="{FF2B5EF4-FFF2-40B4-BE49-F238E27FC236}">
                    <a16:creationId xmlns:a16="http://schemas.microsoft.com/office/drawing/2014/main" id="{4149C99F-39AB-2706-7FAF-73641106AB85}"/>
                  </a:ext>
                </a:extLst>
              </p:cNvPr>
              <p:cNvGrpSpPr/>
              <p:nvPr/>
            </p:nvGrpSpPr>
            <p:grpSpPr>
              <a:xfrm>
                <a:off x="3449993" y="2422256"/>
                <a:ext cx="2253917" cy="1712752"/>
                <a:chOff x="3399488" y="2422256"/>
                <a:chExt cx="2253917" cy="1712752"/>
              </a:xfrm>
            </p:grpSpPr>
            <p:sp>
              <p:nvSpPr>
                <p:cNvPr id="23" name="Text2">
                  <a:extLst>
                    <a:ext uri="{FF2B5EF4-FFF2-40B4-BE49-F238E27FC236}">
                      <a16:creationId xmlns:a16="http://schemas.microsoft.com/office/drawing/2014/main" id="{86F97B67-A287-DA13-D62B-2F5C9E262066}"/>
                    </a:ext>
                  </a:extLst>
                </p:cNvPr>
                <p:cNvSpPr txBox="1"/>
                <p:nvPr/>
              </p:nvSpPr>
              <p:spPr>
                <a:xfrm>
                  <a:off x="3399488" y="2927923"/>
                  <a:ext cx="2253917" cy="1207085"/>
                </a:xfrm>
                <a:prstGeom prst="rect">
                  <a:avLst/>
                </a:prstGeom>
                <a:ln>
                  <a:noFill/>
                </a:ln>
              </p:spPr>
              <p:txBody>
                <a:bodyPr wrap="square" lIns="90000" tIns="46800" rIns="90000" bIns="46800" anchor="t" anchorCtr="0">
                  <a:noAutofit/>
                </a:bodyPr>
                <a:lstStyle>
                  <a:defPPr>
                    <a:defRPr lang="zh-CN"/>
                  </a:defPPr>
                  <a:lvl1pPr>
                    <a:lnSpc>
                      <a:spcPct val="120000"/>
                    </a:lnSpc>
                    <a:defRPr sz="1000">
                      <a:latin typeface="楷体" panose="02010609060101010101" pitchFamily="49" charset="-122"/>
                      <a:ea typeface="楷体" panose="02010609060101010101" pitchFamily="49" charset="-122"/>
                    </a:defRPr>
                  </a:lvl1pPr>
                </a:lstStyle>
                <a:p>
                  <a:r>
                    <a:rPr lang="en-GB" dirty="0"/>
                    <a:t>2018：BERT-</a:t>
                  </a:r>
                  <a:r>
                    <a:rPr lang="zh-CN" altLang="en-US" dirty="0"/>
                    <a:t>双向</a:t>
                  </a:r>
                  <a:r>
                    <a:rPr lang="en-GB" dirty="0"/>
                    <a:t>Encoder，0.3B</a:t>
                  </a:r>
                </a:p>
                <a:p>
                  <a:r>
                    <a:rPr lang="zh-CN" altLang="en-US" dirty="0"/>
                    <a:t>性能优于同期的</a:t>
                  </a:r>
                  <a:r>
                    <a:rPr lang="en-GB" dirty="0"/>
                    <a:t>GPT-1（0.117B）</a:t>
                  </a:r>
                </a:p>
              </p:txBody>
            </p:sp>
            <p:sp>
              <p:nvSpPr>
                <p:cNvPr id="24" name="Number2">
                  <a:extLst>
                    <a:ext uri="{FF2B5EF4-FFF2-40B4-BE49-F238E27FC236}">
                      <a16:creationId xmlns:a16="http://schemas.microsoft.com/office/drawing/2014/main" id="{F62D28E5-4073-0A0B-0E2E-ECEA9F3DFA9A}"/>
                    </a:ext>
                  </a:extLst>
                </p:cNvPr>
                <p:cNvSpPr/>
                <p:nvPr/>
              </p:nvSpPr>
              <p:spPr>
                <a:xfrm>
                  <a:off x="3399489" y="2422256"/>
                  <a:ext cx="508718" cy="508714"/>
                </a:xfrm>
                <a:prstGeom prst="roundRect">
                  <a:avLst>
                    <a:gd name="adj" fmla="val 50000"/>
                  </a:avLst>
                </a:prstGeom>
                <a:solidFill>
                  <a:srgbClr val="778495"/>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1400" b="1" dirty="0">
                      <a:solidFill>
                        <a:schemeClr val="lt1">
                          <a:lumMod val="100000"/>
                        </a:schemeClr>
                      </a:solidFill>
                    </a:rPr>
                    <a:t>2</a:t>
                  </a:r>
                  <a:endParaRPr lang="zh-CN" altLang="en-US" sz="1400" b="1" dirty="0">
                    <a:solidFill>
                      <a:schemeClr val="lt1">
                        <a:lumMod val="100000"/>
                      </a:schemeClr>
                    </a:solidFill>
                  </a:endParaRPr>
                </a:p>
              </p:txBody>
            </p:sp>
          </p:grpSp>
          <p:grpSp>
            <p:nvGrpSpPr>
              <p:cNvPr id="8" name="组合 7">
                <a:extLst>
                  <a:ext uri="{FF2B5EF4-FFF2-40B4-BE49-F238E27FC236}">
                    <a16:creationId xmlns:a16="http://schemas.microsoft.com/office/drawing/2014/main" id="{1D1AC868-5541-1E31-B7F4-31E681AD62C7}"/>
                  </a:ext>
                </a:extLst>
              </p:cNvPr>
              <p:cNvGrpSpPr/>
              <p:nvPr/>
            </p:nvGrpSpPr>
            <p:grpSpPr>
              <a:xfrm>
                <a:off x="5985900" y="2422256"/>
                <a:ext cx="2253917" cy="1705215"/>
                <a:chOff x="5899884" y="2422256"/>
                <a:chExt cx="2253917" cy="1705215"/>
              </a:xfrm>
            </p:grpSpPr>
            <p:sp>
              <p:nvSpPr>
                <p:cNvPr id="21" name="Text3">
                  <a:extLst>
                    <a:ext uri="{FF2B5EF4-FFF2-40B4-BE49-F238E27FC236}">
                      <a16:creationId xmlns:a16="http://schemas.microsoft.com/office/drawing/2014/main" id="{87535AF6-4E7F-D737-99B5-CCBBD48C53CF}"/>
                    </a:ext>
                  </a:extLst>
                </p:cNvPr>
                <p:cNvSpPr txBox="1"/>
                <p:nvPr/>
              </p:nvSpPr>
              <p:spPr>
                <a:xfrm>
                  <a:off x="5899884" y="2927923"/>
                  <a:ext cx="2253917" cy="1199548"/>
                </a:xfrm>
                <a:prstGeom prst="rect">
                  <a:avLst/>
                </a:prstGeom>
                <a:ln>
                  <a:noFill/>
                </a:ln>
              </p:spPr>
              <p:txBody>
                <a:bodyPr wrap="square" lIns="90000" tIns="46800" rIns="90000" bIns="46800" anchor="t" anchorCtr="0">
                  <a:noAutofit/>
                </a:bodyPr>
                <a:lstStyle>
                  <a:defPPr>
                    <a:defRPr lang="zh-CN"/>
                  </a:defPPr>
                  <a:lvl1pPr>
                    <a:lnSpc>
                      <a:spcPct val="120000"/>
                    </a:lnSpc>
                    <a:defRPr sz="1000">
                      <a:latin typeface="楷体" panose="02010609060101010101" pitchFamily="49" charset="-122"/>
                      <a:ea typeface="楷体" panose="02010609060101010101" pitchFamily="49" charset="-122"/>
                    </a:defRPr>
                  </a:lvl1pPr>
                </a:lstStyle>
                <a:p>
                  <a:r>
                    <a:rPr lang="en-US" altLang="zh-CN" dirty="0"/>
                    <a:t>2019</a:t>
                  </a:r>
                  <a:r>
                    <a:rPr lang="zh-CN" altLang="en-US" dirty="0"/>
                    <a:t>：微软</a:t>
                  </a:r>
                  <a:r>
                    <a:rPr lang="en-US" altLang="zh-CN" dirty="0"/>
                    <a:t>--OpenAI</a:t>
                  </a:r>
                  <a:r>
                    <a:rPr lang="zh-CN" altLang="en-US" dirty="0"/>
                    <a:t>技术成果独家授权</a:t>
                  </a:r>
                </a:p>
                <a:p>
                  <a:r>
                    <a:rPr lang="en-US" altLang="zh-CN" dirty="0"/>
                    <a:t>OpenAI</a:t>
                  </a:r>
                  <a:r>
                    <a:rPr lang="zh-CN" altLang="en-US" dirty="0"/>
                    <a:t>不再开源</a:t>
                  </a:r>
                </a:p>
              </p:txBody>
            </p:sp>
            <p:sp>
              <p:nvSpPr>
                <p:cNvPr id="22" name="Number3">
                  <a:extLst>
                    <a:ext uri="{FF2B5EF4-FFF2-40B4-BE49-F238E27FC236}">
                      <a16:creationId xmlns:a16="http://schemas.microsoft.com/office/drawing/2014/main" id="{FA3B88F7-4560-CA35-E47A-4A5D0A892E55}"/>
                    </a:ext>
                  </a:extLst>
                </p:cNvPr>
                <p:cNvSpPr/>
                <p:nvPr/>
              </p:nvSpPr>
              <p:spPr>
                <a:xfrm>
                  <a:off x="5899886" y="2422256"/>
                  <a:ext cx="508718" cy="508714"/>
                </a:xfrm>
                <a:prstGeom prst="roundRect">
                  <a:avLst>
                    <a:gd name="adj" fmla="val 50000"/>
                  </a:avLst>
                </a:prstGeom>
                <a:solidFill>
                  <a:srgbClr val="778495"/>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1400" b="1" dirty="0">
                      <a:solidFill>
                        <a:schemeClr val="lt1">
                          <a:lumMod val="100000"/>
                        </a:schemeClr>
                      </a:solidFill>
                    </a:rPr>
                    <a:t>3</a:t>
                  </a:r>
                  <a:endParaRPr lang="zh-CN" altLang="en-US" sz="1400" b="1" dirty="0">
                    <a:solidFill>
                      <a:schemeClr val="lt1">
                        <a:lumMod val="100000"/>
                      </a:schemeClr>
                    </a:solidFill>
                  </a:endParaRPr>
                </a:p>
              </p:txBody>
            </p:sp>
          </p:grpSp>
          <p:grpSp>
            <p:nvGrpSpPr>
              <p:cNvPr id="9" name="组合 8">
                <a:extLst>
                  <a:ext uri="{FF2B5EF4-FFF2-40B4-BE49-F238E27FC236}">
                    <a16:creationId xmlns:a16="http://schemas.microsoft.com/office/drawing/2014/main" id="{68AD0ADE-1A03-87F5-E894-C7E7D3A8E7EC}"/>
                  </a:ext>
                </a:extLst>
              </p:cNvPr>
              <p:cNvGrpSpPr/>
              <p:nvPr/>
            </p:nvGrpSpPr>
            <p:grpSpPr>
              <a:xfrm>
                <a:off x="8521807" y="2422256"/>
                <a:ext cx="2253917" cy="1705215"/>
                <a:chOff x="8254178" y="2422256"/>
                <a:chExt cx="2253917" cy="1705215"/>
              </a:xfrm>
            </p:grpSpPr>
            <p:sp>
              <p:nvSpPr>
                <p:cNvPr id="19" name="Text4">
                  <a:extLst>
                    <a:ext uri="{FF2B5EF4-FFF2-40B4-BE49-F238E27FC236}">
                      <a16:creationId xmlns:a16="http://schemas.microsoft.com/office/drawing/2014/main" id="{D81A983F-8AD1-B681-DB74-CC2690E12E66}"/>
                    </a:ext>
                  </a:extLst>
                </p:cNvPr>
                <p:cNvSpPr txBox="1"/>
                <p:nvPr/>
              </p:nvSpPr>
              <p:spPr>
                <a:xfrm>
                  <a:off x="8254178" y="2927923"/>
                  <a:ext cx="2253917" cy="1199548"/>
                </a:xfrm>
                <a:prstGeom prst="rect">
                  <a:avLst/>
                </a:prstGeom>
                <a:ln>
                  <a:noFill/>
                </a:ln>
              </p:spPr>
              <p:txBody>
                <a:bodyPr wrap="square" lIns="90000" tIns="46800" rIns="90000" bIns="46800" anchor="t" anchorCtr="0">
                  <a:noAutofit/>
                </a:bodyPr>
                <a:lstStyle>
                  <a:defPPr>
                    <a:defRPr lang="zh-CN"/>
                  </a:defPPr>
                  <a:lvl1pPr>
                    <a:lnSpc>
                      <a:spcPct val="120000"/>
                    </a:lnSpc>
                    <a:defRPr sz="1000">
                      <a:latin typeface="楷体" panose="02010609060101010101" pitchFamily="49" charset="-122"/>
                      <a:ea typeface="楷体" panose="02010609060101010101" pitchFamily="49" charset="-122"/>
                    </a:defRPr>
                  </a:lvl1pPr>
                </a:lstStyle>
                <a:p>
                  <a:r>
                    <a:rPr lang="en-GB" dirty="0"/>
                    <a:t>2020：GPT-3，96</a:t>
                  </a:r>
                  <a:r>
                    <a:rPr lang="zh-CN" altLang="en-US" dirty="0"/>
                    <a:t>层</a:t>
                  </a:r>
                  <a:r>
                    <a:rPr lang="en-GB" dirty="0"/>
                    <a:t>Decoder，175B</a:t>
                  </a:r>
                </a:p>
                <a:p>
                  <a:r>
                    <a:rPr lang="en-GB" dirty="0"/>
                    <a:t>45TB</a:t>
                  </a:r>
                  <a:r>
                    <a:rPr lang="zh-CN" altLang="en-US" dirty="0"/>
                    <a:t>文本， </a:t>
                  </a:r>
                  <a:r>
                    <a:rPr lang="en-GB" dirty="0"/>
                    <a:t>Few-shot</a:t>
                  </a:r>
                  <a:r>
                    <a:rPr lang="zh-CN" altLang="en-US" dirty="0"/>
                    <a:t>特定任务示例</a:t>
                  </a:r>
                </a:p>
              </p:txBody>
            </p:sp>
            <p:sp>
              <p:nvSpPr>
                <p:cNvPr id="20" name="Number4">
                  <a:extLst>
                    <a:ext uri="{FF2B5EF4-FFF2-40B4-BE49-F238E27FC236}">
                      <a16:creationId xmlns:a16="http://schemas.microsoft.com/office/drawing/2014/main" id="{7487A1D6-EC35-9CB5-1614-042AB44D7CCC}"/>
                    </a:ext>
                  </a:extLst>
                </p:cNvPr>
                <p:cNvSpPr/>
                <p:nvPr/>
              </p:nvSpPr>
              <p:spPr>
                <a:xfrm>
                  <a:off x="8254180" y="2422256"/>
                  <a:ext cx="508718" cy="508714"/>
                </a:xfrm>
                <a:prstGeom prst="roundRect">
                  <a:avLst>
                    <a:gd name="adj" fmla="val 50000"/>
                  </a:avLst>
                </a:prstGeom>
                <a:solidFill>
                  <a:srgbClr val="778495"/>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1400" b="1" dirty="0">
                      <a:solidFill>
                        <a:schemeClr val="lt1">
                          <a:lumMod val="100000"/>
                        </a:schemeClr>
                      </a:solidFill>
                    </a:rPr>
                    <a:t>4</a:t>
                  </a:r>
                  <a:endParaRPr lang="zh-CN" altLang="en-US" sz="1400" b="1" dirty="0">
                    <a:solidFill>
                      <a:schemeClr val="lt1">
                        <a:lumMod val="100000"/>
                      </a:schemeClr>
                    </a:solidFill>
                  </a:endParaRPr>
                </a:p>
              </p:txBody>
            </p:sp>
          </p:grpSp>
          <p:grpSp>
            <p:nvGrpSpPr>
              <p:cNvPr id="10" name="组合 9">
                <a:extLst>
                  <a:ext uri="{FF2B5EF4-FFF2-40B4-BE49-F238E27FC236}">
                    <a16:creationId xmlns:a16="http://schemas.microsoft.com/office/drawing/2014/main" id="{58A30B80-9B5F-0E75-387B-71035A791F72}"/>
                  </a:ext>
                </a:extLst>
              </p:cNvPr>
              <p:cNvGrpSpPr/>
              <p:nvPr/>
            </p:nvGrpSpPr>
            <p:grpSpPr>
              <a:xfrm>
                <a:off x="9348841" y="4591932"/>
                <a:ext cx="2253917" cy="1757566"/>
                <a:chOff x="9148429" y="4591932"/>
                <a:chExt cx="2253917" cy="1757566"/>
              </a:xfrm>
            </p:grpSpPr>
            <p:sp>
              <p:nvSpPr>
                <p:cNvPr id="17" name="Text5">
                  <a:extLst>
                    <a:ext uri="{FF2B5EF4-FFF2-40B4-BE49-F238E27FC236}">
                      <a16:creationId xmlns:a16="http://schemas.microsoft.com/office/drawing/2014/main" id="{17FCCB15-F065-A9F5-B7F7-8DAA9CCF3B2F}"/>
                    </a:ext>
                  </a:extLst>
                </p:cNvPr>
                <p:cNvSpPr txBox="1"/>
                <p:nvPr/>
              </p:nvSpPr>
              <p:spPr>
                <a:xfrm>
                  <a:off x="9148429" y="5090724"/>
                  <a:ext cx="2253917" cy="1258774"/>
                </a:xfrm>
                <a:prstGeom prst="rect">
                  <a:avLst/>
                </a:prstGeom>
                <a:ln>
                  <a:noFill/>
                </a:ln>
              </p:spPr>
              <p:txBody>
                <a:bodyPr wrap="square" lIns="90000" tIns="46800" rIns="90000" bIns="46800" anchor="t" anchorCtr="0">
                  <a:noAutofit/>
                </a:bodyPr>
                <a:lstStyle>
                  <a:defPPr>
                    <a:defRPr lang="zh-CN"/>
                  </a:defPPr>
                  <a:lvl1pPr>
                    <a:lnSpc>
                      <a:spcPct val="120000"/>
                    </a:lnSpc>
                    <a:defRPr sz="1000">
                      <a:latin typeface="楷体" panose="02010609060101010101" pitchFamily="49" charset="-122"/>
                      <a:ea typeface="楷体" panose="02010609060101010101" pitchFamily="49" charset="-122"/>
                    </a:defRPr>
                  </a:lvl1pPr>
                </a:lstStyle>
                <a:p>
                  <a:r>
                    <a:rPr lang="en-US" altLang="zh-CN" dirty="0"/>
                    <a:t>2023</a:t>
                  </a:r>
                  <a:r>
                    <a:rPr lang="zh-CN" altLang="en-US" dirty="0"/>
                    <a:t>：</a:t>
                  </a:r>
                  <a:r>
                    <a:rPr lang="en-US" altLang="zh-CN" dirty="0"/>
                    <a:t>GPT-4</a:t>
                  </a:r>
                  <a:r>
                    <a:rPr lang="zh-CN" altLang="en-US" dirty="0"/>
                    <a:t>发布，输入文本、多语言、</a:t>
                  </a:r>
                </a:p>
                <a:p>
                  <a:r>
                    <a:rPr lang="zh-CN" altLang="en-US" dirty="0"/>
                    <a:t>图像输入、定制</a:t>
                  </a:r>
                  <a:r>
                    <a:rPr lang="en-US" altLang="zh-CN" dirty="0"/>
                    <a:t>AI</a:t>
                  </a:r>
                  <a:r>
                    <a:rPr lang="zh-CN" altLang="en-US" dirty="0"/>
                    <a:t>等方面全方位增强</a:t>
                  </a:r>
                </a:p>
              </p:txBody>
            </p:sp>
            <p:sp>
              <p:nvSpPr>
                <p:cNvPr id="18" name="Number5">
                  <a:extLst>
                    <a:ext uri="{FF2B5EF4-FFF2-40B4-BE49-F238E27FC236}">
                      <a16:creationId xmlns:a16="http://schemas.microsoft.com/office/drawing/2014/main" id="{8A73D9D7-CBB1-8773-ED62-260EF630D3E7}"/>
                    </a:ext>
                  </a:extLst>
                </p:cNvPr>
                <p:cNvSpPr/>
                <p:nvPr/>
              </p:nvSpPr>
              <p:spPr>
                <a:xfrm>
                  <a:off x="9148429" y="4591932"/>
                  <a:ext cx="508718" cy="508714"/>
                </a:xfrm>
                <a:prstGeom prst="roundRect">
                  <a:avLst>
                    <a:gd name="adj" fmla="val 50000"/>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1400" b="1" dirty="0">
                      <a:solidFill>
                        <a:schemeClr val="lt1">
                          <a:lumMod val="100000"/>
                        </a:schemeClr>
                      </a:solidFill>
                    </a:rPr>
                    <a:t>5</a:t>
                  </a:r>
                  <a:endParaRPr lang="zh-CN" altLang="en-US" sz="1400" b="1" dirty="0">
                    <a:solidFill>
                      <a:schemeClr val="lt1">
                        <a:lumMod val="100000"/>
                      </a:schemeClr>
                    </a:solidFill>
                  </a:endParaRPr>
                </a:p>
              </p:txBody>
            </p:sp>
          </p:grpSp>
          <p:grpSp>
            <p:nvGrpSpPr>
              <p:cNvPr id="11" name="组合 10">
                <a:extLst>
                  <a:ext uri="{FF2B5EF4-FFF2-40B4-BE49-F238E27FC236}">
                    <a16:creationId xmlns:a16="http://schemas.microsoft.com/office/drawing/2014/main" id="{5C53AA97-643A-BA55-1473-736DDBAFFDBF}"/>
                  </a:ext>
                </a:extLst>
              </p:cNvPr>
              <p:cNvGrpSpPr/>
              <p:nvPr/>
            </p:nvGrpSpPr>
            <p:grpSpPr>
              <a:xfrm>
                <a:off x="6821290" y="4591932"/>
                <a:ext cx="2253917" cy="1764815"/>
                <a:chOff x="6794135" y="4591932"/>
                <a:chExt cx="2253917" cy="1764815"/>
              </a:xfrm>
            </p:grpSpPr>
            <p:sp>
              <p:nvSpPr>
                <p:cNvPr id="15" name="Text6">
                  <a:extLst>
                    <a:ext uri="{FF2B5EF4-FFF2-40B4-BE49-F238E27FC236}">
                      <a16:creationId xmlns:a16="http://schemas.microsoft.com/office/drawing/2014/main" id="{23E9F8EE-9535-C6B1-E427-08DEFA52F1A9}"/>
                    </a:ext>
                  </a:extLst>
                </p:cNvPr>
                <p:cNvSpPr txBox="1"/>
                <p:nvPr/>
              </p:nvSpPr>
              <p:spPr>
                <a:xfrm>
                  <a:off x="6794135" y="5097973"/>
                  <a:ext cx="2253917" cy="1258774"/>
                </a:xfrm>
                <a:prstGeom prst="rect">
                  <a:avLst/>
                </a:prstGeom>
                <a:ln>
                  <a:noFill/>
                </a:ln>
              </p:spPr>
              <p:txBody>
                <a:bodyPr wrap="square" lIns="90000" tIns="46800" rIns="90000" bIns="46800" anchor="t" anchorCtr="0">
                  <a:noAutofit/>
                </a:bodyPr>
                <a:lstStyle>
                  <a:defPPr>
                    <a:defRPr lang="zh-CN"/>
                  </a:defPPr>
                  <a:lvl1pPr>
                    <a:lnSpc>
                      <a:spcPct val="120000"/>
                    </a:lnSpc>
                    <a:defRPr sz="1000">
                      <a:latin typeface="楷体" panose="02010609060101010101" pitchFamily="49" charset="-122"/>
                      <a:ea typeface="楷体" panose="02010609060101010101" pitchFamily="49" charset="-122"/>
                    </a:defRPr>
                  </a:lvl1pPr>
                </a:lstStyle>
                <a:p>
                  <a:r>
                    <a:rPr lang="en-US" altLang="zh-CN" dirty="0"/>
                    <a:t>2022</a:t>
                  </a:r>
                  <a:r>
                    <a:rPr lang="zh-CN" altLang="en-US" dirty="0"/>
                    <a:t>：</a:t>
                  </a:r>
                  <a:r>
                    <a:rPr lang="en-US" altLang="zh-CN" dirty="0"/>
                    <a:t>ChatGPT</a:t>
                  </a:r>
                  <a:r>
                    <a:rPr lang="zh-CN" altLang="en-US" dirty="0"/>
                    <a:t>，</a:t>
                  </a:r>
                  <a:r>
                    <a:rPr lang="en-US" altLang="zh-CN" dirty="0"/>
                    <a:t>RLHF</a:t>
                  </a:r>
                  <a:r>
                    <a:rPr lang="zh-CN" altLang="en-US" dirty="0"/>
                    <a:t>加持，思维链</a:t>
                  </a:r>
                </a:p>
                <a:p>
                  <a:r>
                    <a:rPr lang="en-US" altLang="zh-CN" dirty="0"/>
                    <a:t>GitHub Copilot</a:t>
                  </a:r>
                  <a:r>
                    <a:rPr lang="zh-CN" altLang="en-US" dirty="0"/>
                    <a:t>的积累，源代码学习</a:t>
                  </a:r>
                </a:p>
              </p:txBody>
            </p:sp>
            <p:sp>
              <p:nvSpPr>
                <p:cNvPr id="16" name="Number6">
                  <a:extLst>
                    <a:ext uri="{FF2B5EF4-FFF2-40B4-BE49-F238E27FC236}">
                      <a16:creationId xmlns:a16="http://schemas.microsoft.com/office/drawing/2014/main" id="{E2A12C5D-31C2-F01B-2329-CD3735FA6980}"/>
                    </a:ext>
                  </a:extLst>
                </p:cNvPr>
                <p:cNvSpPr/>
                <p:nvPr/>
              </p:nvSpPr>
              <p:spPr>
                <a:xfrm>
                  <a:off x="6794135" y="4591932"/>
                  <a:ext cx="508718" cy="508714"/>
                </a:xfrm>
                <a:prstGeom prst="roundRect">
                  <a:avLst>
                    <a:gd name="adj" fmla="val 50000"/>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1400" b="1" dirty="0">
                      <a:solidFill>
                        <a:schemeClr val="lt1">
                          <a:lumMod val="100000"/>
                        </a:schemeClr>
                      </a:solidFill>
                    </a:rPr>
                    <a:t>6</a:t>
                  </a:r>
                  <a:endParaRPr lang="zh-CN" altLang="en-US" sz="1400" b="1" dirty="0">
                    <a:solidFill>
                      <a:schemeClr val="lt1">
                        <a:lumMod val="100000"/>
                      </a:schemeClr>
                    </a:solidFill>
                  </a:endParaRPr>
                </a:p>
              </p:txBody>
            </p:sp>
          </p:grpSp>
          <p:grpSp>
            <p:nvGrpSpPr>
              <p:cNvPr id="12" name="组合 11">
                <a:extLst>
                  <a:ext uri="{FF2B5EF4-FFF2-40B4-BE49-F238E27FC236}">
                    <a16:creationId xmlns:a16="http://schemas.microsoft.com/office/drawing/2014/main" id="{9E9F6F95-9D43-D409-B2F3-AE90AF8B13FA}"/>
                  </a:ext>
                </a:extLst>
              </p:cNvPr>
              <p:cNvGrpSpPr/>
              <p:nvPr/>
            </p:nvGrpSpPr>
            <p:grpSpPr>
              <a:xfrm>
                <a:off x="4293738" y="4591932"/>
                <a:ext cx="2253917" cy="1764816"/>
                <a:chOff x="4293738" y="4591932"/>
                <a:chExt cx="2253917" cy="1764816"/>
              </a:xfrm>
            </p:grpSpPr>
            <p:sp>
              <p:nvSpPr>
                <p:cNvPr id="13" name="Text7">
                  <a:extLst>
                    <a:ext uri="{FF2B5EF4-FFF2-40B4-BE49-F238E27FC236}">
                      <a16:creationId xmlns:a16="http://schemas.microsoft.com/office/drawing/2014/main" id="{C3A820D8-111F-61E1-281F-52CF7436627A}"/>
                    </a:ext>
                  </a:extLst>
                </p:cNvPr>
                <p:cNvSpPr txBox="1"/>
                <p:nvPr/>
              </p:nvSpPr>
              <p:spPr>
                <a:xfrm>
                  <a:off x="4293738" y="5090726"/>
                  <a:ext cx="2253917" cy="1266022"/>
                </a:xfrm>
                <a:prstGeom prst="rect">
                  <a:avLst/>
                </a:prstGeom>
                <a:ln>
                  <a:noFill/>
                </a:ln>
              </p:spPr>
              <p:txBody>
                <a:bodyPr wrap="square" lIns="90000" tIns="46800" rIns="90000" bIns="46800" anchor="t" anchorCtr="0">
                  <a:noAutofit/>
                </a:bodyPr>
                <a:lstStyle>
                  <a:defPPr>
                    <a:defRPr lang="zh-CN"/>
                  </a:defPPr>
                  <a:lvl1pPr>
                    <a:lnSpc>
                      <a:spcPct val="120000"/>
                    </a:lnSpc>
                    <a:defRPr sz="1000">
                      <a:latin typeface="楷体" panose="02010609060101010101" pitchFamily="49" charset="-122"/>
                      <a:ea typeface="楷体" panose="02010609060101010101" pitchFamily="49" charset="-122"/>
                    </a:defRPr>
                  </a:lvl1pPr>
                </a:lstStyle>
                <a:p>
                  <a:r>
                    <a:rPr lang="en-GB" dirty="0"/>
                    <a:t>2020：GPT-3，96</a:t>
                  </a:r>
                  <a:r>
                    <a:rPr lang="zh-CN" altLang="en-US" dirty="0"/>
                    <a:t>层</a:t>
                  </a:r>
                  <a:r>
                    <a:rPr lang="en-GB" dirty="0"/>
                    <a:t>Decoder，175B</a:t>
                  </a:r>
                </a:p>
                <a:p>
                  <a:r>
                    <a:rPr lang="en-GB" dirty="0"/>
                    <a:t>45TB</a:t>
                  </a:r>
                  <a:r>
                    <a:rPr lang="zh-CN" altLang="en-US" dirty="0"/>
                    <a:t>文本， </a:t>
                  </a:r>
                  <a:r>
                    <a:rPr lang="en-GB" dirty="0"/>
                    <a:t>Few-shot</a:t>
                  </a:r>
                  <a:r>
                    <a:rPr lang="zh-CN" altLang="en-US" dirty="0"/>
                    <a:t>特定任务示例</a:t>
                  </a:r>
                </a:p>
                <a:p>
                  <a:endParaRPr lang="en-GB" dirty="0"/>
                </a:p>
              </p:txBody>
            </p:sp>
            <p:sp>
              <p:nvSpPr>
                <p:cNvPr id="14" name="Number7">
                  <a:extLst>
                    <a:ext uri="{FF2B5EF4-FFF2-40B4-BE49-F238E27FC236}">
                      <a16:creationId xmlns:a16="http://schemas.microsoft.com/office/drawing/2014/main" id="{6D550E83-AE5A-9DB3-F491-12D738BC53EF}"/>
                    </a:ext>
                  </a:extLst>
                </p:cNvPr>
                <p:cNvSpPr/>
                <p:nvPr/>
              </p:nvSpPr>
              <p:spPr>
                <a:xfrm>
                  <a:off x="4293738" y="4591932"/>
                  <a:ext cx="508718" cy="508714"/>
                </a:xfrm>
                <a:prstGeom prst="roundRect">
                  <a:avLst>
                    <a:gd name="adj" fmla="val 50000"/>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1400" b="1" dirty="0">
                      <a:solidFill>
                        <a:schemeClr val="lt1">
                          <a:lumMod val="100000"/>
                        </a:schemeClr>
                      </a:solidFill>
                    </a:rPr>
                    <a:t>7</a:t>
                  </a:r>
                  <a:endParaRPr lang="zh-CN" altLang="en-US" sz="1400" b="1" dirty="0">
                    <a:solidFill>
                      <a:schemeClr val="lt1">
                        <a:lumMod val="100000"/>
                      </a:schemeClr>
                    </a:solidFill>
                  </a:endParaRPr>
                </a:p>
              </p:txBody>
            </p:sp>
          </p:grpSp>
        </p:grpSp>
      </p:grpSp>
      <p:pic>
        <p:nvPicPr>
          <p:cNvPr id="28" name="Picture 2" descr="https://enflame-tech-1251007531.cos.accelerate.myqcloud.com/uploads/20220824/946718991fb62dba6e88e12c5e7a2912.jpg">
            <a:extLst>
              <a:ext uri="{FF2B5EF4-FFF2-40B4-BE49-F238E27FC236}">
                <a16:creationId xmlns:a16="http://schemas.microsoft.com/office/drawing/2014/main" id="{8CD971C8-8AB5-AADE-D5E0-C8AE823562CC}"/>
              </a:ext>
            </a:extLst>
          </p:cNvPr>
          <p:cNvPicPr>
            <a:picLocks noChangeAspect="1" noChangeArrowheads="1"/>
          </p:cNvPicPr>
          <p:nvPr/>
        </p:nvPicPr>
        <p:blipFill>
          <a:blip r:embed="rId3" cstate="print">
            <a:alphaModFix amt="20000"/>
            <a:extLst>
              <a:ext uri="{28A0092B-C50C-407E-A947-70E740481C1C}">
                <a14:useLocalDpi xmlns:a14="http://schemas.microsoft.com/office/drawing/2010/main" val="0"/>
              </a:ext>
            </a:extLst>
          </a:blip>
          <a:srcRect/>
          <a:stretch>
            <a:fillRect/>
          </a:stretch>
        </p:blipFill>
        <p:spPr bwMode="auto">
          <a:xfrm flipV="1">
            <a:off x="3672722" y="1392754"/>
            <a:ext cx="3298835" cy="999100"/>
          </a:xfrm>
          <a:prstGeom prst="rect">
            <a:avLst/>
          </a:prstGeom>
          <a:noFill/>
          <a:effectLst/>
        </p:spPr>
      </p:pic>
      <p:pic>
        <p:nvPicPr>
          <p:cNvPr id="29" name="图片 28">
            <a:extLst>
              <a:ext uri="{FF2B5EF4-FFF2-40B4-BE49-F238E27FC236}">
                <a16:creationId xmlns:a16="http://schemas.microsoft.com/office/drawing/2014/main" id="{CB4887E8-94B9-A36F-95E1-420C49114F30}"/>
              </a:ext>
            </a:extLst>
          </p:cNvPr>
          <p:cNvPicPr>
            <a:picLocks noChangeAspect="1"/>
          </p:cNvPicPr>
          <p:nvPr/>
        </p:nvPicPr>
        <p:blipFill rotWithShape="1">
          <a:blip r:embed="rId4">
            <a:alphaModFix amt="20000"/>
          </a:blip>
          <a:srcRect t="26095" b="29326"/>
          <a:stretch>
            <a:fillRect/>
          </a:stretch>
        </p:blipFill>
        <p:spPr>
          <a:xfrm>
            <a:off x="373887" y="1393053"/>
            <a:ext cx="3298835" cy="994412"/>
          </a:xfrm>
          <a:prstGeom prst="rect">
            <a:avLst/>
          </a:prstGeom>
        </p:spPr>
      </p:pic>
      <p:sp>
        <p:nvSpPr>
          <p:cNvPr id="30" name="矩形 29">
            <a:extLst>
              <a:ext uri="{FF2B5EF4-FFF2-40B4-BE49-F238E27FC236}">
                <a16:creationId xmlns:a16="http://schemas.microsoft.com/office/drawing/2014/main" id="{C37CD921-1786-A948-0C09-A66EF4DBF61F}"/>
              </a:ext>
            </a:extLst>
          </p:cNvPr>
          <p:cNvSpPr/>
          <p:nvPr/>
        </p:nvSpPr>
        <p:spPr>
          <a:xfrm>
            <a:off x="373886" y="2396446"/>
            <a:ext cx="6597668" cy="1056675"/>
          </a:xfrm>
          <a:prstGeom prst="rect">
            <a:avLst/>
          </a:prstGeom>
          <a:gradFill flip="none" rotWithShape="1">
            <a:gsLst>
              <a:gs pos="0">
                <a:srgbClr val="21C2FB">
                  <a:alpha val="12000"/>
                </a:srgbClr>
              </a:gs>
              <a:gs pos="70000">
                <a:srgbClr val="21C2FB">
                  <a:alpha val="0"/>
                </a:srgbClr>
              </a:gs>
              <a:gs pos="35000">
                <a:srgbClr val="21C2FB">
                  <a:alpha val="0"/>
                </a:srgbClr>
              </a:gs>
              <a:gs pos="100000">
                <a:srgbClr val="21C2FB">
                  <a:alpha val="12000"/>
                </a:srgbClr>
              </a:gs>
            </a:gsLst>
            <a:lin ang="10800000" scaled="1"/>
            <a:tileRect/>
          </a:gradFill>
          <a:ln w="6350">
            <a:gradFill>
              <a:gsLst>
                <a:gs pos="0">
                  <a:srgbClr val="21C2FB"/>
                </a:gs>
                <a:gs pos="31000">
                  <a:srgbClr val="21C2FB">
                    <a:alpha val="0"/>
                  </a:srgbClr>
                </a:gs>
                <a:gs pos="67000">
                  <a:srgbClr val="21C2FB">
                    <a:alpha val="0"/>
                  </a:srgbClr>
                </a:gs>
                <a:gs pos="100000">
                  <a:srgbClr val="21C2F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68579" tIns="120689" rIns="68579" bIns="34289" rtlCol="0" anchor="t"/>
          <a:lstStyle/>
          <a:p>
            <a:pPr algn="ctr" defTabSz="914255">
              <a:defRPr/>
            </a:pPr>
            <a:endParaRPr lang="zh-CN" altLang="en-US" sz="1198" b="1" dirty="0">
              <a:solidFill>
                <a:srgbClr val="002060"/>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1E262124-02A8-AD13-8157-5E4424C61CDC}"/>
              </a:ext>
            </a:extLst>
          </p:cNvPr>
          <p:cNvSpPr txBox="1"/>
          <p:nvPr/>
        </p:nvSpPr>
        <p:spPr>
          <a:xfrm>
            <a:off x="358589" y="2558892"/>
            <a:ext cx="3469232" cy="701346"/>
          </a:xfrm>
          <a:prstGeom prst="rect">
            <a:avLst/>
          </a:prstGeom>
          <a:noFill/>
        </p:spPr>
        <p:txBody>
          <a:bodyPr wrap="square" rtlCol="0" anchor="ctr">
            <a:spAutoFit/>
          </a:bodyPr>
          <a:lstStyle/>
          <a:p>
            <a:pPr algn="ctr" defTabSz="685439">
              <a:lnSpc>
                <a:spcPct val="130000"/>
              </a:lnSpc>
              <a:defRPr/>
            </a:pPr>
            <a:r>
              <a:rPr lang="zh-CN" altLang="en-US" sz="1600" b="1" kern="0" dirty="0">
                <a:solidFill>
                  <a:srgbClr val="002060"/>
                </a:solidFill>
                <a:latin typeface="微软雅黑" panose="020B0503020204020204" pitchFamily="34" charset="-122"/>
                <a:ea typeface="微软雅黑" panose="020B0503020204020204" pitchFamily="34" charset="-122"/>
                <a:sym typeface="Arial" panose="020B0604020202020204" pitchFamily="34" charset="0"/>
              </a:rPr>
              <a:t>继水、电、气、路、网之后，</a:t>
            </a:r>
            <a:endParaRPr lang="en-US" altLang="zh-CN" sz="1600" b="1" kern="0" dirty="0">
              <a:solidFill>
                <a:srgbClr val="002060"/>
              </a:solidFill>
              <a:latin typeface="微软雅黑" panose="020B0503020204020204" pitchFamily="34" charset="-122"/>
              <a:ea typeface="微软雅黑" panose="020B0503020204020204" pitchFamily="34" charset="-122"/>
              <a:sym typeface="Arial" panose="020B0604020202020204" pitchFamily="34" charset="0"/>
            </a:endParaRPr>
          </a:p>
          <a:p>
            <a:pPr algn="ctr" defTabSz="685439">
              <a:lnSpc>
                <a:spcPct val="130000"/>
              </a:lnSpc>
              <a:defRPr/>
            </a:pPr>
            <a:r>
              <a:rPr lang="zh-CN" altLang="en-US" sz="1600" b="1" kern="0" dirty="0">
                <a:solidFill>
                  <a:srgbClr val="002060"/>
                </a:solidFill>
                <a:latin typeface="微软雅黑" panose="020B0503020204020204" pitchFamily="34" charset="-122"/>
                <a:ea typeface="微软雅黑" panose="020B0503020204020204" pitchFamily="34" charset="-122"/>
                <a:sym typeface="Arial" panose="020B0604020202020204" pitchFamily="34" charset="0"/>
              </a:rPr>
              <a:t>匹配城市未来发展的新型基础设施</a:t>
            </a:r>
            <a:endParaRPr lang="en-US" altLang="zh-CN" sz="1600" b="1" kern="0" dirty="0">
              <a:solidFill>
                <a:srgbClr val="002060"/>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32" name="组合 31">
            <a:extLst>
              <a:ext uri="{FF2B5EF4-FFF2-40B4-BE49-F238E27FC236}">
                <a16:creationId xmlns:a16="http://schemas.microsoft.com/office/drawing/2014/main" id="{3A9B7896-7EB3-C137-FEDE-3A7696E4BF27}"/>
              </a:ext>
            </a:extLst>
          </p:cNvPr>
          <p:cNvGrpSpPr/>
          <p:nvPr/>
        </p:nvGrpSpPr>
        <p:grpSpPr>
          <a:xfrm>
            <a:off x="3923921" y="2378022"/>
            <a:ext cx="3047636" cy="1034443"/>
            <a:chOff x="6978594" y="2068119"/>
            <a:chExt cx="4063577" cy="1702502"/>
          </a:xfrm>
        </p:grpSpPr>
        <p:sp>
          <p:nvSpPr>
            <p:cNvPr id="33" name="矩形 32">
              <a:extLst>
                <a:ext uri="{FF2B5EF4-FFF2-40B4-BE49-F238E27FC236}">
                  <a16:creationId xmlns:a16="http://schemas.microsoft.com/office/drawing/2014/main" id="{CBEC2F3B-9900-76B6-BA39-B32720CCC70D}"/>
                </a:ext>
              </a:extLst>
            </p:cNvPr>
            <p:cNvSpPr/>
            <p:nvPr/>
          </p:nvSpPr>
          <p:spPr>
            <a:xfrm>
              <a:off x="9267960" y="2068119"/>
              <a:ext cx="1774209" cy="466499"/>
            </a:xfrm>
            <a:prstGeom prst="rect">
              <a:avLst/>
            </a:prstGeom>
            <a:solidFill>
              <a:srgbClr val="FFFFFF">
                <a:alpha val="16000"/>
              </a:srgbClr>
            </a:solidFill>
            <a:ln w="50800">
              <a:miter lim="400000"/>
            </a:ln>
            <a:effectLst>
              <a:outerShdw blurRad="63500" algn="ctr" rotWithShape="0">
                <a:prstClr val="black">
                  <a:alpha val="40000"/>
                </a:prstClr>
              </a:outerShdw>
            </a:effectLst>
          </p:spPr>
          <p:txBody>
            <a:bodyPr wrap="square" lIns="0" tIns="0" rIns="0" bIns="0" anchor="ctr">
              <a:noAutofit/>
            </a:bodyPr>
            <a:lstStyle/>
            <a:p>
              <a:pPr algn="ctr" defTabSz="4686187">
                <a:defRPr/>
              </a:pPr>
              <a:r>
                <a:rPr lang="zh-CN" altLang="en-US" sz="1052" kern="0" dirty="0">
                  <a:solidFill>
                    <a:srgbClr val="002060"/>
                  </a:solidFill>
                  <a:latin typeface="微软雅黑" panose="020B0503020204020204" pitchFamily="34" charset="-122"/>
                  <a:ea typeface="微软雅黑" panose="020B0503020204020204" pitchFamily="34" charset="-122"/>
                  <a:cs typeface="FZLanTingHeiS-B-GB"/>
                  <a:sym typeface="Arial" panose="020B0604020202020204" pitchFamily="34" charset="0"/>
                </a:rPr>
                <a:t>政府出资统筹建设</a:t>
              </a:r>
              <a:endParaRPr lang="en-US" altLang="zh-CN" sz="1052" kern="0" dirty="0">
                <a:solidFill>
                  <a:srgbClr val="002060"/>
                </a:solidFill>
                <a:latin typeface="微软雅黑" panose="020B0503020204020204" pitchFamily="34" charset="-122"/>
                <a:ea typeface="微软雅黑" panose="020B0503020204020204" pitchFamily="34" charset="-122"/>
                <a:cs typeface="FZLanTingHeiS-B-GB"/>
                <a:sym typeface="Arial" panose="020B0604020202020204" pitchFamily="34" charset="0"/>
              </a:endParaRPr>
            </a:p>
          </p:txBody>
        </p:sp>
        <p:sp>
          <p:nvSpPr>
            <p:cNvPr id="34" name="文本框 33">
              <a:extLst>
                <a:ext uri="{FF2B5EF4-FFF2-40B4-BE49-F238E27FC236}">
                  <a16:creationId xmlns:a16="http://schemas.microsoft.com/office/drawing/2014/main" id="{13633B49-23C4-08A4-1464-0B9FE56BB9E6}"/>
                </a:ext>
              </a:extLst>
            </p:cNvPr>
            <p:cNvSpPr txBox="1"/>
            <p:nvPr/>
          </p:nvSpPr>
          <p:spPr>
            <a:xfrm>
              <a:off x="6993559" y="2068119"/>
              <a:ext cx="1774209" cy="466499"/>
            </a:xfrm>
            <a:prstGeom prst="rect">
              <a:avLst/>
            </a:prstGeom>
            <a:solidFill>
              <a:srgbClr val="FFFFFF">
                <a:alpha val="16000"/>
              </a:srgbClr>
            </a:solidFill>
            <a:ln w="50800">
              <a:miter lim="400000"/>
            </a:ln>
            <a:effectLst>
              <a:outerShdw blurRad="63500" algn="ctr" rotWithShape="0">
                <a:prstClr val="black">
                  <a:alpha val="40000"/>
                </a:prstClr>
              </a:outerShdw>
            </a:effectLst>
          </p:spPr>
          <p:txBody>
            <a:bodyPr wrap="square" lIns="0" tIns="0" rIns="0" bIns="0" anchor="ctr">
              <a:noAutofit/>
            </a:bodyPr>
            <a:lstStyle>
              <a:defPPr marL="0" marR="0" indent="0" algn="l" defTabSz="914400" rtl="0" fontAlgn="auto" latinLnBrk="1" hangingPunct="0">
                <a:lnSpc>
                  <a:spcPct val="100000"/>
                </a:lnSpc>
                <a:spcBef>
                  <a:spcPts val="0"/>
                </a:spcBef>
                <a:spcAft>
                  <a:spcPts val="0"/>
                </a:spcAft>
                <a:buClrTx/>
                <a:buSzTx/>
                <a:buFontTx/>
                <a:buNone/>
                <a:defRPr kumimoji="0" lang="zh-CN" sz="1800" b="0" i="0" u="none" strike="noStrike" cap="none" spc="0" normalizeH="0" baseline="0">
                  <a:ln>
                    <a:noFill/>
                  </a:ln>
                  <a:solidFill>
                    <a:srgbClr val="000000"/>
                  </a:solidFill>
                  <a:effectLst/>
                  <a:uFillTx/>
                </a:defRPr>
              </a:defPPr>
              <a:lvl1pPr algn="ctr" defTabSz="6252210">
                <a:lnSpc>
                  <a:spcPct val="150000"/>
                </a:lnSpc>
                <a:defRPr sz="1200" b="1">
                  <a:gradFill flip="none" rotWithShape="1">
                    <a:gsLst>
                      <a:gs pos="100000">
                        <a:srgbClr val="78000F"/>
                      </a:gs>
                      <a:gs pos="0">
                        <a:srgbClr val="C7000B"/>
                      </a:gs>
                    </a:gsLst>
                    <a:lin ang="2700000" scaled="1"/>
                    <a:tileRect/>
                  </a:gradFill>
                  <a:latin typeface="微软雅黑" panose="020B0503020204020204" pitchFamily="34" charset="-122"/>
                  <a:ea typeface="微软雅黑" panose="020B0503020204020204" pitchFamily="34" charset="-122"/>
                  <a:cs typeface="FZLanTingHeiS-B-GB"/>
                </a:defRPr>
              </a:lvl1pPr>
            </a:lstStyle>
            <a:p>
              <a:pPr defTabSz="4686187">
                <a:defRPr/>
              </a:pPr>
              <a:r>
                <a:rPr lang="zh-CN" altLang="en-US" sz="1052" b="0" kern="0" dirty="0">
                  <a:solidFill>
                    <a:srgbClr val="002060"/>
                  </a:solidFill>
                  <a:sym typeface="Arial" panose="020B0604020202020204" pitchFamily="34" charset="0"/>
                </a:rPr>
                <a:t>新型基础设施</a:t>
              </a:r>
            </a:p>
          </p:txBody>
        </p:sp>
        <p:sp>
          <p:nvSpPr>
            <p:cNvPr id="35" name="矩形 34">
              <a:extLst>
                <a:ext uri="{FF2B5EF4-FFF2-40B4-BE49-F238E27FC236}">
                  <a16:creationId xmlns:a16="http://schemas.microsoft.com/office/drawing/2014/main" id="{4454CBEE-E18F-7E72-32FA-CE7CC427DCED}"/>
                </a:ext>
              </a:extLst>
            </p:cNvPr>
            <p:cNvSpPr/>
            <p:nvPr/>
          </p:nvSpPr>
          <p:spPr>
            <a:xfrm>
              <a:off x="6978594" y="2672338"/>
              <a:ext cx="1774209" cy="466499"/>
            </a:xfrm>
            <a:prstGeom prst="rect">
              <a:avLst/>
            </a:prstGeom>
            <a:solidFill>
              <a:srgbClr val="FFFFFF">
                <a:alpha val="16000"/>
              </a:srgbClr>
            </a:solidFill>
            <a:ln w="50800">
              <a:miter lim="400000"/>
            </a:ln>
            <a:effectLst>
              <a:outerShdw blurRad="63500" algn="ctr" rotWithShape="0">
                <a:prstClr val="black">
                  <a:alpha val="40000"/>
                </a:prstClr>
              </a:outerShdw>
            </a:effectLst>
          </p:spPr>
          <p:txBody>
            <a:bodyPr wrap="square" lIns="0" tIns="0" rIns="0" bIns="0" anchor="ctr">
              <a:noAutofit/>
            </a:bodyPr>
            <a:lstStyle/>
            <a:p>
              <a:pPr algn="ctr" defTabSz="4686187">
                <a:lnSpc>
                  <a:spcPct val="150000"/>
                </a:lnSpc>
                <a:defRPr/>
              </a:pPr>
              <a:r>
                <a:rPr lang="zh-CN" altLang="en-US" sz="1052" kern="0" dirty="0">
                  <a:solidFill>
                    <a:srgbClr val="002060"/>
                  </a:solidFill>
                  <a:latin typeface="微软雅黑" panose="020B0503020204020204" pitchFamily="34" charset="-122"/>
                  <a:ea typeface="微软雅黑" panose="020B0503020204020204" pitchFamily="34" charset="-122"/>
                  <a:cs typeface="FZLanTingHeiS-B-GB"/>
                  <a:sym typeface="Arial" panose="020B0604020202020204" pitchFamily="34" charset="0"/>
                </a:rPr>
                <a:t>全栈</a:t>
              </a:r>
              <a:r>
                <a:rPr lang="en-US" altLang="zh-CN" sz="1052" kern="0" dirty="0">
                  <a:solidFill>
                    <a:srgbClr val="002060"/>
                  </a:solidFill>
                  <a:latin typeface="微软雅黑" panose="020B0503020204020204" pitchFamily="34" charset="-122"/>
                  <a:ea typeface="微软雅黑" panose="020B0503020204020204" pitchFamily="34" charset="-122"/>
                  <a:cs typeface="FZLanTingHeiS-B-GB"/>
                  <a:sym typeface="Arial" panose="020B0604020202020204" pitchFamily="34" charset="0"/>
                </a:rPr>
                <a:t>AI</a:t>
              </a:r>
              <a:r>
                <a:rPr lang="zh-CN" altLang="en-US" sz="1052" kern="0" dirty="0">
                  <a:solidFill>
                    <a:srgbClr val="002060"/>
                  </a:solidFill>
                  <a:latin typeface="微软雅黑" panose="020B0503020204020204" pitchFamily="34" charset="-122"/>
                  <a:ea typeface="微软雅黑" panose="020B0503020204020204" pitchFamily="34" charset="-122"/>
                  <a:cs typeface="FZLanTingHeiS-B-GB"/>
                  <a:sym typeface="Arial" panose="020B0604020202020204" pitchFamily="34" charset="0"/>
                </a:rPr>
                <a:t>平台</a:t>
              </a:r>
              <a:endParaRPr lang="en-US" altLang="zh-CN" sz="1052" kern="0" dirty="0">
                <a:solidFill>
                  <a:srgbClr val="002060"/>
                </a:solidFill>
                <a:latin typeface="微软雅黑" panose="020B0503020204020204" pitchFamily="34" charset="-122"/>
                <a:ea typeface="微软雅黑" panose="020B0503020204020204" pitchFamily="34" charset="-122"/>
                <a:cs typeface="FZLanTingHeiS-B-GB"/>
                <a:sym typeface="Arial" panose="020B0604020202020204" pitchFamily="34" charset="0"/>
              </a:endParaRPr>
            </a:p>
          </p:txBody>
        </p:sp>
        <p:sp>
          <p:nvSpPr>
            <p:cNvPr id="36" name="矩形 35">
              <a:extLst>
                <a:ext uri="{FF2B5EF4-FFF2-40B4-BE49-F238E27FC236}">
                  <a16:creationId xmlns:a16="http://schemas.microsoft.com/office/drawing/2014/main" id="{5DAF280F-0367-4055-DAB8-DA989775A269}"/>
                </a:ext>
              </a:extLst>
            </p:cNvPr>
            <p:cNvSpPr/>
            <p:nvPr/>
          </p:nvSpPr>
          <p:spPr>
            <a:xfrm>
              <a:off x="9267959" y="2672338"/>
              <a:ext cx="1774209" cy="466499"/>
            </a:xfrm>
            <a:prstGeom prst="rect">
              <a:avLst/>
            </a:prstGeom>
            <a:solidFill>
              <a:srgbClr val="FFFFFF">
                <a:alpha val="16000"/>
              </a:srgbClr>
            </a:solidFill>
            <a:ln w="50800">
              <a:miter lim="400000"/>
            </a:ln>
            <a:effectLst>
              <a:outerShdw blurRad="63500" algn="ctr" rotWithShape="0">
                <a:prstClr val="black">
                  <a:alpha val="40000"/>
                </a:prstClr>
              </a:outerShdw>
            </a:effectLst>
          </p:spPr>
          <p:txBody>
            <a:bodyPr wrap="square" lIns="0" tIns="0" rIns="0" bIns="0" anchor="ctr">
              <a:noAutofit/>
            </a:bodyPr>
            <a:lstStyle/>
            <a:p>
              <a:pPr algn="ctr" defTabSz="4686187">
                <a:lnSpc>
                  <a:spcPct val="150000"/>
                </a:lnSpc>
                <a:defRPr/>
              </a:pPr>
              <a:r>
                <a:rPr lang="zh-CN" altLang="en-US" sz="1052" kern="0" dirty="0">
                  <a:solidFill>
                    <a:srgbClr val="002060"/>
                  </a:solidFill>
                  <a:latin typeface="微软雅黑" panose="020B0503020204020204" pitchFamily="34" charset="-122"/>
                  <a:ea typeface="微软雅黑" panose="020B0503020204020204" pitchFamily="34" charset="-122"/>
                  <a:cs typeface="FZLanTingHeiS-B-GB"/>
                  <a:sym typeface="Arial" panose="020B0604020202020204" pitchFamily="34" charset="0"/>
                </a:rPr>
                <a:t>普惠算力</a:t>
              </a:r>
              <a:endParaRPr lang="en-US" altLang="zh-CN" sz="1052" kern="0" dirty="0">
                <a:solidFill>
                  <a:srgbClr val="002060"/>
                </a:solidFill>
                <a:latin typeface="微软雅黑" panose="020B0503020204020204" pitchFamily="34" charset="-122"/>
                <a:ea typeface="微软雅黑" panose="020B0503020204020204" pitchFamily="34" charset="-122"/>
                <a:cs typeface="FZLanTingHeiS-B-GB"/>
                <a:sym typeface="Arial" panose="020B0604020202020204" pitchFamily="34" charset="0"/>
              </a:endParaRPr>
            </a:p>
          </p:txBody>
        </p:sp>
        <p:grpSp>
          <p:nvGrpSpPr>
            <p:cNvPr id="37" name="组合 36">
              <a:extLst>
                <a:ext uri="{FF2B5EF4-FFF2-40B4-BE49-F238E27FC236}">
                  <a16:creationId xmlns:a16="http://schemas.microsoft.com/office/drawing/2014/main" id="{012DE807-486E-FBE3-B69E-0B29619E7F5E}"/>
                </a:ext>
              </a:extLst>
            </p:cNvPr>
            <p:cNvGrpSpPr/>
            <p:nvPr/>
          </p:nvGrpSpPr>
          <p:grpSpPr>
            <a:xfrm>
              <a:off x="6978595" y="3276423"/>
              <a:ext cx="4063576" cy="494198"/>
              <a:chOff x="6978595" y="3276423"/>
              <a:chExt cx="4063576" cy="494198"/>
            </a:xfrm>
          </p:grpSpPr>
          <p:sp>
            <p:nvSpPr>
              <p:cNvPr id="38" name="矩形 37">
                <a:extLst>
                  <a:ext uri="{FF2B5EF4-FFF2-40B4-BE49-F238E27FC236}">
                    <a16:creationId xmlns:a16="http://schemas.microsoft.com/office/drawing/2014/main" id="{07CCEE3F-1E4E-CEEB-C4CA-BF56B4A83ED1}"/>
                  </a:ext>
                </a:extLst>
              </p:cNvPr>
              <p:cNvSpPr/>
              <p:nvPr/>
            </p:nvSpPr>
            <p:spPr>
              <a:xfrm>
                <a:off x="6978595" y="3282030"/>
                <a:ext cx="4063576" cy="476108"/>
              </a:xfrm>
              <a:prstGeom prst="rect">
                <a:avLst/>
              </a:prstGeom>
              <a:solidFill>
                <a:srgbClr val="FFFFFF">
                  <a:alpha val="16000"/>
                </a:srgbClr>
              </a:solidFill>
              <a:ln w="50800">
                <a:miter lim="400000"/>
              </a:ln>
              <a:effectLst>
                <a:outerShdw blurRad="63500" algn="ctr" rotWithShape="0">
                  <a:prstClr val="black">
                    <a:alpha val="40000"/>
                  </a:prstClr>
                </a:outerShdw>
              </a:effectLst>
            </p:spPr>
            <p:txBody>
              <a:bodyPr wrap="square" lIns="0" tIns="0" rIns="0" bIns="0" anchor="ctr">
                <a:noAutofit/>
              </a:bodyPr>
              <a:lstStyle/>
              <a:p>
                <a:pPr algn="ctr" defTabSz="4686187">
                  <a:lnSpc>
                    <a:spcPct val="150000"/>
                  </a:lnSpc>
                  <a:defRPr/>
                </a:pPr>
                <a:endParaRPr lang="en-US" altLang="zh-CN" sz="750" kern="0" dirty="0">
                  <a:solidFill>
                    <a:srgbClr val="002060"/>
                  </a:solidFill>
                  <a:latin typeface="微软雅黑" panose="020B0503020204020204" pitchFamily="34" charset="-122"/>
                  <a:ea typeface="微软雅黑" panose="020B0503020204020204" pitchFamily="34" charset="-122"/>
                  <a:cs typeface="FZLanTingHeiS-B-GB"/>
                  <a:sym typeface="Arial" panose="020B0604020202020204" pitchFamily="34" charset="0"/>
                </a:endParaRPr>
              </a:p>
            </p:txBody>
          </p:sp>
          <p:sp>
            <p:nvSpPr>
              <p:cNvPr id="39" name="矩形 38">
                <a:extLst>
                  <a:ext uri="{FF2B5EF4-FFF2-40B4-BE49-F238E27FC236}">
                    <a16:creationId xmlns:a16="http://schemas.microsoft.com/office/drawing/2014/main" id="{F5C85ED3-4865-ADCE-E879-56A1F7E47B05}"/>
                  </a:ext>
                </a:extLst>
              </p:cNvPr>
              <p:cNvSpPr/>
              <p:nvPr/>
            </p:nvSpPr>
            <p:spPr>
              <a:xfrm>
                <a:off x="9998571" y="3276423"/>
                <a:ext cx="861788" cy="494198"/>
              </a:xfrm>
              <a:prstGeom prst="rect">
                <a:avLst/>
              </a:prstGeom>
            </p:spPr>
            <p:txBody>
              <a:bodyPr wrap="none">
                <a:spAutoFit/>
              </a:bodyPr>
              <a:lstStyle/>
              <a:p>
                <a:pPr algn="ctr" defTabSz="913751" eaLnBrk="0" hangingPunct="0">
                  <a:lnSpc>
                    <a:spcPct val="150000"/>
                  </a:lnSpc>
                  <a:defRPr/>
                </a:pPr>
                <a:r>
                  <a:rPr lang="zh-CN" altLang="en-US" sz="901" b="1" kern="0" dirty="0">
                    <a:solidFill>
                      <a:srgbClr val="002060"/>
                    </a:solidFill>
                    <a:latin typeface="微软雅黑" panose="020B0503020204020204" pitchFamily="34" charset="-122"/>
                    <a:ea typeface="微软雅黑" panose="020B0503020204020204" pitchFamily="34" charset="-122"/>
                    <a:sym typeface="Arial" panose="020B0604020202020204" pitchFamily="34" charset="0"/>
                  </a:rPr>
                  <a:t>绿色低碳</a:t>
                </a:r>
              </a:p>
            </p:txBody>
          </p:sp>
          <p:cxnSp>
            <p:nvCxnSpPr>
              <p:cNvPr id="40" name="直接连接符 1136">
                <a:extLst>
                  <a:ext uri="{FF2B5EF4-FFF2-40B4-BE49-F238E27FC236}">
                    <a16:creationId xmlns:a16="http://schemas.microsoft.com/office/drawing/2014/main" id="{C122E2B2-26A4-0200-A7CA-419106234CB0}"/>
                  </a:ext>
                </a:extLst>
              </p:cNvPr>
              <p:cNvCxnSpPr/>
              <p:nvPr/>
            </p:nvCxnSpPr>
            <p:spPr>
              <a:xfrm>
                <a:off x="10274381" y="3671340"/>
                <a:ext cx="310155" cy="0"/>
              </a:xfrm>
              <a:prstGeom prst="line">
                <a:avLst/>
              </a:prstGeom>
              <a:noFill/>
              <a:ln w="12700" cap="flat" cmpd="sng" algn="ctr">
                <a:solidFill>
                  <a:srgbClr val="C00000"/>
                </a:solidFill>
                <a:prstDash val="solid"/>
                <a:miter lim="800000"/>
              </a:ln>
              <a:effectLst/>
            </p:spPr>
          </p:cxnSp>
          <p:sp>
            <p:nvSpPr>
              <p:cNvPr id="41" name="矩形 40">
                <a:extLst>
                  <a:ext uri="{FF2B5EF4-FFF2-40B4-BE49-F238E27FC236}">
                    <a16:creationId xmlns:a16="http://schemas.microsoft.com/office/drawing/2014/main" id="{F269CD3B-132D-5E75-5ADA-E545C3C13773}"/>
                  </a:ext>
                </a:extLst>
              </p:cNvPr>
              <p:cNvSpPr/>
              <p:nvPr/>
            </p:nvSpPr>
            <p:spPr>
              <a:xfrm>
                <a:off x="8093956" y="3276425"/>
                <a:ext cx="861788" cy="494196"/>
              </a:xfrm>
              <a:prstGeom prst="rect">
                <a:avLst/>
              </a:prstGeom>
            </p:spPr>
            <p:txBody>
              <a:bodyPr wrap="none">
                <a:spAutoFit/>
              </a:bodyPr>
              <a:lstStyle/>
              <a:p>
                <a:pPr algn="ctr" defTabSz="913751" eaLnBrk="0" hangingPunct="0">
                  <a:lnSpc>
                    <a:spcPct val="150000"/>
                  </a:lnSpc>
                  <a:defRPr/>
                </a:pPr>
                <a:r>
                  <a:rPr lang="zh-CN" altLang="en-US" sz="901" b="1" kern="0" dirty="0">
                    <a:solidFill>
                      <a:srgbClr val="002060"/>
                    </a:solidFill>
                    <a:latin typeface="微软雅黑" panose="020B0503020204020204" pitchFamily="34" charset="-122"/>
                    <a:ea typeface="微软雅黑" panose="020B0503020204020204" pitchFamily="34" charset="-122"/>
                    <a:sym typeface="Arial" panose="020B0604020202020204" pitchFamily="34" charset="0"/>
                  </a:rPr>
                  <a:t>安全可信</a:t>
                </a:r>
              </a:p>
            </p:txBody>
          </p:sp>
          <p:cxnSp>
            <p:nvCxnSpPr>
              <p:cNvPr id="42" name="直接连接符 1138">
                <a:extLst>
                  <a:ext uri="{FF2B5EF4-FFF2-40B4-BE49-F238E27FC236}">
                    <a16:creationId xmlns:a16="http://schemas.microsoft.com/office/drawing/2014/main" id="{57D95630-A45F-0A6F-C17B-E57593CE8BBC}"/>
                  </a:ext>
                </a:extLst>
              </p:cNvPr>
              <p:cNvCxnSpPr/>
              <p:nvPr/>
            </p:nvCxnSpPr>
            <p:spPr>
              <a:xfrm>
                <a:off x="8369774" y="3671340"/>
                <a:ext cx="310155" cy="0"/>
              </a:xfrm>
              <a:prstGeom prst="line">
                <a:avLst/>
              </a:prstGeom>
              <a:noFill/>
              <a:ln w="12700" cap="flat" cmpd="sng" algn="ctr">
                <a:solidFill>
                  <a:srgbClr val="C00000"/>
                </a:solidFill>
                <a:prstDash val="solid"/>
                <a:miter lim="800000"/>
              </a:ln>
              <a:effectLst/>
            </p:spPr>
          </p:cxnSp>
          <p:sp>
            <p:nvSpPr>
              <p:cNvPr id="43" name="矩形 42">
                <a:extLst>
                  <a:ext uri="{FF2B5EF4-FFF2-40B4-BE49-F238E27FC236}">
                    <a16:creationId xmlns:a16="http://schemas.microsoft.com/office/drawing/2014/main" id="{5D8922F4-5399-13D4-3BB7-0E659C4D0258}"/>
                  </a:ext>
                </a:extLst>
              </p:cNvPr>
              <p:cNvSpPr/>
              <p:nvPr/>
            </p:nvSpPr>
            <p:spPr>
              <a:xfrm>
                <a:off x="9030315" y="3276425"/>
                <a:ext cx="861788" cy="494196"/>
              </a:xfrm>
              <a:prstGeom prst="rect">
                <a:avLst/>
              </a:prstGeom>
            </p:spPr>
            <p:txBody>
              <a:bodyPr wrap="none">
                <a:spAutoFit/>
              </a:bodyPr>
              <a:lstStyle/>
              <a:p>
                <a:pPr algn="ctr" defTabSz="913751" eaLnBrk="0" hangingPunct="0">
                  <a:lnSpc>
                    <a:spcPct val="150000"/>
                  </a:lnSpc>
                  <a:defRPr/>
                </a:pPr>
                <a:r>
                  <a:rPr lang="zh-CN" altLang="en-US" sz="901" b="1" kern="0" dirty="0">
                    <a:solidFill>
                      <a:srgbClr val="002060"/>
                    </a:solidFill>
                    <a:latin typeface="微软雅黑" panose="020B0503020204020204" pitchFamily="34" charset="-122"/>
                    <a:ea typeface="微软雅黑" panose="020B0503020204020204" pitchFamily="34" charset="-122"/>
                    <a:sym typeface="Arial" panose="020B0604020202020204" pitchFamily="34" charset="0"/>
                  </a:rPr>
                  <a:t>产业协同</a:t>
                </a:r>
              </a:p>
            </p:txBody>
          </p:sp>
          <p:cxnSp>
            <p:nvCxnSpPr>
              <p:cNvPr id="44" name="直接连接符 1140">
                <a:extLst>
                  <a:ext uri="{FF2B5EF4-FFF2-40B4-BE49-F238E27FC236}">
                    <a16:creationId xmlns:a16="http://schemas.microsoft.com/office/drawing/2014/main" id="{ACF6EA93-357A-2DD8-FAFA-8E94877C2F7C}"/>
                  </a:ext>
                </a:extLst>
              </p:cNvPr>
              <p:cNvCxnSpPr/>
              <p:nvPr/>
            </p:nvCxnSpPr>
            <p:spPr>
              <a:xfrm>
                <a:off x="9306132" y="3671340"/>
                <a:ext cx="310155" cy="0"/>
              </a:xfrm>
              <a:prstGeom prst="line">
                <a:avLst/>
              </a:prstGeom>
              <a:noFill/>
              <a:ln w="12700" cap="flat" cmpd="sng" algn="ctr">
                <a:solidFill>
                  <a:srgbClr val="C00000"/>
                </a:solidFill>
                <a:prstDash val="solid"/>
                <a:miter lim="800000"/>
              </a:ln>
              <a:effectLst/>
            </p:spPr>
          </p:cxnSp>
          <p:sp>
            <p:nvSpPr>
              <p:cNvPr id="45" name="矩形 44">
                <a:extLst>
                  <a:ext uri="{FF2B5EF4-FFF2-40B4-BE49-F238E27FC236}">
                    <a16:creationId xmlns:a16="http://schemas.microsoft.com/office/drawing/2014/main" id="{51D97D2F-4DE6-8CF8-DA43-A6120CBF68E3}"/>
                  </a:ext>
                </a:extLst>
              </p:cNvPr>
              <p:cNvSpPr/>
              <p:nvPr/>
            </p:nvSpPr>
            <p:spPr>
              <a:xfrm>
                <a:off x="7157056" y="3276425"/>
                <a:ext cx="861788" cy="453989"/>
              </a:xfrm>
              <a:prstGeom prst="rect">
                <a:avLst/>
              </a:prstGeom>
            </p:spPr>
            <p:txBody>
              <a:bodyPr wrap="none">
                <a:spAutoFit/>
              </a:bodyPr>
              <a:lstStyle/>
              <a:p>
                <a:pPr algn="ctr" defTabSz="913751" eaLnBrk="0" hangingPunct="0">
                  <a:lnSpc>
                    <a:spcPct val="150000"/>
                  </a:lnSpc>
                  <a:defRPr/>
                </a:pPr>
                <a:r>
                  <a:rPr lang="zh-CN" altLang="en-US" sz="901" b="1" kern="0" dirty="0">
                    <a:solidFill>
                      <a:srgbClr val="002060"/>
                    </a:solidFill>
                    <a:latin typeface="微软雅黑" panose="020B0503020204020204" pitchFamily="34" charset="-122"/>
                    <a:ea typeface="微软雅黑" panose="020B0503020204020204" pitchFamily="34" charset="-122"/>
                    <a:sym typeface="Arial" panose="020B0604020202020204" pitchFamily="34" charset="0"/>
                  </a:rPr>
                  <a:t>普惠算力</a:t>
                </a:r>
                <a:endParaRPr lang="en-US" altLang="zh-CN" sz="901" b="1" kern="0" dirty="0">
                  <a:solidFill>
                    <a:srgbClr val="002060"/>
                  </a:solidFill>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46" name="直接连接符 1142">
                <a:extLst>
                  <a:ext uri="{FF2B5EF4-FFF2-40B4-BE49-F238E27FC236}">
                    <a16:creationId xmlns:a16="http://schemas.microsoft.com/office/drawing/2014/main" id="{C8C845C0-05DA-EF01-B38B-1ECFA2DC99C0}"/>
                  </a:ext>
                </a:extLst>
              </p:cNvPr>
              <p:cNvCxnSpPr/>
              <p:nvPr/>
            </p:nvCxnSpPr>
            <p:spPr>
              <a:xfrm>
                <a:off x="7432875" y="3671340"/>
                <a:ext cx="310155" cy="0"/>
              </a:xfrm>
              <a:prstGeom prst="line">
                <a:avLst/>
              </a:prstGeom>
              <a:noFill/>
              <a:ln w="12700" cap="flat" cmpd="sng" algn="ctr">
                <a:solidFill>
                  <a:srgbClr val="C00000"/>
                </a:solidFill>
                <a:prstDash val="solid"/>
                <a:miter lim="800000"/>
              </a:ln>
              <a:effectLst/>
            </p:spPr>
          </p:cxnSp>
        </p:grpSp>
      </p:grpSp>
      <p:sp>
        <p:nvSpPr>
          <p:cNvPr id="47" name="矩形 46">
            <a:extLst>
              <a:ext uri="{FF2B5EF4-FFF2-40B4-BE49-F238E27FC236}">
                <a16:creationId xmlns:a16="http://schemas.microsoft.com/office/drawing/2014/main" id="{8CD1E66A-FF31-7F22-AFCD-2E24E8381A53}"/>
              </a:ext>
            </a:extLst>
          </p:cNvPr>
          <p:cNvSpPr/>
          <p:nvPr/>
        </p:nvSpPr>
        <p:spPr>
          <a:xfrm>
            <a:off x="3755427" y="1420379"/>
            <a:ext cx="3133424" cy="839957"/>
          </a:xfrm>
          <a:prstGeom prst="rect">
            <a:avLst/>
          </a:prstGeom>
          <a:noFill/>
        </p:spPr>
        <p:txBody>
          <a:bodyPr wrap="square" anchor="ctr" anchorCtr="0">
            <a:noAutofit/>
          </a:bodyPr>
          <a:lstStyle/>
          <a:p>
            <a:pPr algn="ctr" defTabSz="685439">
              <a:lnSpc>
                <a:spcPct val="150000"/>
              </a:lnSpc>
              <a:defRPr/>
            </a:pPr>
            <a:r>
              <a:rPr lang="zh-CN" altLang="en-US" sz="1200" b="1" kern="0" dirty="0">
                <a:solidFill>
                  <a:srgbClr val="002060"/>
                </a:solidFill>
                <a:latin typeface="微软雅黑" panose="020B0503020204020204" pitchFamily="34" charset="-122"/>
                <a:ea typeface="微软雅黑" panose="020B0503020204020204" pitchFamily="34" charset="-122"/>
              </a:rPr>
              <a:t>城市数字经济发展的新型服务设施</a:t>
            </a:r>
            <a:endParaRPr lang="en-US" altLang="zh-CN" sz="1200" b="1" kern="0" dirty="0">
              <a:solidFill>
                <a:srgbClr val="002060"/>
              </a:solidFill>
              <a:latin typeface="微软雅黑" panose="020B0503020204020204" pitchFamily="34" charset="-122"/>
              <a:ea typeface="微软雅黑" panose="020B0503020204020204" pitchFamily="34" charset="-122"/>
            </a:endParaRPr>
          </a:p>
          <a:p>
            <a:pPr algn="ctr" defTabSz="685439">
              <a:lnSpc>
                <a:spcPct val="150000"/>
              </a:lnSpc>
              <a:defRPr/>
            </a:pPr>
            <a:r>
              <a:rPr lang="zh-CN" altLang="en-US" sz="1200" kern="0" dirty="0">
                <a:solidFill>
                  <a:srgbClr val="002060"/>
                </a:solidFill>
                <a:latin typeface="微软雅黑" panose="020B0503020204020204" pitchFamily="34" charset="-122"/>
                <a:ea typeface="微软雅黑" panose="020B0503020204020204" pitchFamily="34" charset="-122"/>
              </a:rPr>
              <a:t>智算中心成为经济增长的新动力引擎</a:t>
            </a:r>
            <a:endParaRPr lang="en-US" altLang="zh-CN" sz="1200" kern="0" dirty="0">
              <a:solidFill>
                <a:srgbClr val="002060"/>
              </a:solidFill>
              <a:latin typeface="微软雅黑" panose="020B0503020204020204" pitchFamily="34" charset="-122"/>
              <a:ea typeface="微软雅黑" panose="020B0503020204020204" pitchFamily="34" charset="-122"/>
            </a:endParaRPr>
          </a:p>
          <a:p>
            <a:pPr algn="ctr" defTabSz="685439">
              <a:lnSpc>
                <a:spcPct val="150000"/>
              </a:lnSpc>
              <a:defRPr/>
            </a:pPr>
            <a:r>
              <a:rPr lang="zh-CN" altLang="en-US" sz="1200" kern="0" dirty="0">
                <a:solidFill>
                  <a:srgbClr val="002060"/>
                </a:solidFill>
                <a:latin typeface="微软雅黑" panose="020B0503020204020204" pitchFamily="34" charset="-122"/>
                <a:ea typeface="微软雅黑" panose="020B0503020204020204" pitchFamily="34" charset="-122"/>
              </a:rPr>
              <a:t>全国</a:t>
            </a:r>
            <a:r>
              <a:rPr lang="en-US" altLang="zh-CN" sz="1200" b="1" kern="0" dirty="0">
                <a:solidFill>
                  <a:srgbClr val="002060"/>
                </a:solidFill>
                <a:latin typeface="微软雅黑" panose="020B0503020204020204" pitchFamily="34" charset="-122"/>
                <a:ea typeface="微软雅黑" panose="020B0503020204020204" pitchFamily="34" charset="-122"/>
              </a:rPr>
              <a:t>20+</a:t>
            </a:r>
            <a:r>
              <a:rPr lang="zh-CN" altLang="en-US" sz="1200" kern="0" dirty="0">
                <a:solidFill>
                  <a:srgbClr val="002060"/>
                </a:solidFill>
                <a:latin typeface="微软雅黑" panose="020B0503020204020204" pitchFamily="34" charset="-122"/>
                <a:ea typeface="微软雅黑" panose="020B0503020204020204" pitchFamily="34" charset="-122"/>
              </a:rPr>
              <a:t>城市正在建设或提出建设智算中心</a:t>
            </a:r>
            <a:endParaRPr lang="en-US" altLang="zh-CN" sz="1200" kern="0" dirty="0">
              <a:solidFill>
                <a:srgbClr val="002060"/>
              </a:solidFill>
              <a:latin typeface="微软雅黑" panose="020B0503020204020204" pitchFamily="34" charset="-122"/>
              <a:ea typeface="微软雅黑" panose="020B0503020204020204" pitchFamily="34" charset="-122"/>
            </a:endParaRPr>
          </a:p>
        </p:txBody>
      </p:sp>
      <p:sp>
        <p:nvSpPr>
          <p:cNvPr id="48" name="矩形 47">
            <a:extLst>
              <a:ext uri="{FF2B5EF4-FFF2-40B4-BE49-F238E27FC236}">
                <a16:creationId xmlns:a16="http://schemas.microsoft.com/office/drawing/2014/main" id="{3A339643-B2BB-80B5-60F8-2C0628049EB1}"/>
              </a:ext>
            </a:extLst>
          </p:cNvPr>
          <p:cNvSpPr/>
          <p:nvPr/>
        </p:nvSpPr>
        <p:spPr>
          <a:xfrm>
            <a:off x="373887" y="1392754"/>
            <a:ext cx="3298835" cy="895209"/>
          </a:xfrm>
          <a:prstGeom prst="rect">
            <a:avLst/>
          </a:prstGeom>
          <a:noFill/>
        </p:spPr>
        <p:txBody>
          <a:bodyPr wrap="square" anchor="ctr" anchorCtr="0">
            <a:noAutofit/>
          </a:bodyPr>
          <a:lstStyle/>
          <a:p>
            <a:pPr algn="ctr" defTabSz="685439">
              <a:lnSpc>
                <a:spcPct val="150000"/>
              </a:lnSpc>
              <a:defRPr/>
            </a:pPr>
            <a:r>
              <a:rPr lang="en-US" altLang="zh-CN" sz="1200" b="1" kern="0" dirty="0">
                <a:solidFill>
                  <a:srgbClr val="002060"/>
                </a:solidFill>
                <a:latin typeface="微软雅黑" panose="020B0503020204020204" pitchFamily="34" charset="-122"/>
                <a:ea typeface="微软雅黑" panose="020B0503020204020204" pitchFamily="34" charset="-122"/>
              </a:rPr>
              <a:t>ChatGPT</a:t>
            </a:r>
            <a:r>
              <a:rPr lang="zh-CN" altLang="en-US" sz="1200" kern="0" dirty="0">
                <a:solidFill>
                  <a:srgbClr val="002060"/>
                </a:solidFill>
                <a:latin typeface="微软雅黑" panose="020B0503020204020204" pitchFamily="34" charset="-122"/>
                <a:ea typeface="微软雅黑" panose="020B0503020204020204" pitchFamily="34" charset="-122"/>
              </a:rPr>
              <a:t>为代表的</a:t>
            </a:r>
            <a:r>
              <a:rPr lang="en-US" altLang="zh-CN" sz="1200" kern="0" dirty="0">
                <a:solidFill>
                  <a:srgbClr val="002060"/>
                </a:solidFill>
                <a:latin typeface="微软雅黑" panose="020B0503020204020204" pitchFamily="34" charset="-122"/>
                <a:ea typeface="微软雅黑" panose="020B0503020204020204" pitchFamily="34" charset="-122"/>
              </a:rPr>
              <a:t>AIGC</a:t>
            </a:r>
            <a:r>
              <a:rPr lang="zh-CN" altLang="en-US" sz="1200" kern="0" dirty="0">
                <a:solidFill>
                  <a:srgbClr val="002060"/>
                </a:solidFill>
                <a:latin typeface="微软雅黑" panose="020B0503020204020204" pitchFamily="34" charset="-122"/>
                <a:ea typeface="微软雅黑" panose="020B0503020204020204" pitchFamily="34" charset="-122"/>
              </a:rPr>
              <a:t>火爆全球</a:t>
            </a:r>
          </a:p>
          <a:p>
            <a:pPr algn="ctr" defTabSz="685439">
              <a:lnSpc>
                <a:spcPct val="150000"/>
              </a:lnSpc>
              <a:defRPr/>
            </a:pPr>
            <a:r>
              <a:rPr lang="zh-CN" altLang="en-US" sz="1200" kern="0" dirty="0">
                <a:solidFill>
                  <a:srgbClr val="002060"/>
                </a:solidFill>
                <a:latin typeface="微软雅黑" panose="020B0503020204020204" pitchFamily="34" charset="-122"/>
                <a:ea typeface="微软雅黑" panose="020B0503020204020204" pitchFamily="34" charset="-122"/>
              </a:rPr>
              <a:t>市场对算力需求的想象空间进一步打开</a:t>
            </a:r>
            <a:endParaRPr lang="en-US" altLang="zh-CN" sz="1200" kern="0" dirty="0">
              <a:solidFill>
                <a:srgbClr val="002060"/>
              </a:solidFill>
              <a:latin typeface="微软雅黑" panose="020B0503020204020204" pitchFamily="34" charset="-122"/>
              <a:ea typeface="微软雅黑" panose="020B0503020204020204" pitchFamily="34" charset="-122"/>
            </a:endParaRPr>
          </a:p>
          <a:p>
            <a:pPr algn="ctr" defTabSz="685439">
              <a:lnSpc>
                <a:spcPct val="150000"/>
              </a:lnSpc>
              <a:defRPr/>
            </a:pPr>
            <a:r>
              <a:rPr lang="zh-CN" altLang="en-US" sz="1200" b="1" kern="0" dirty="0">
                <a:solidFill>
                  <a:srgbClr val="002060"/>
                </a:solidFill>
                <a:latin typeface="微软雅黑" panose="020B0503020204020204" pitchFamily="34" charset="-122"/>
                <a:ea typeface="微软雅黑" panose="020B0503020204020204" pitchFamily="34" charset="-122"/>
              </a:rPr>
              <a:t>政府积极布局</a:t>
            </a:r>
            <a:r>
              <a:rPr lang="en-US" altLang="zh-CN" sz="1200" kern="0" dirty="0">
                <a:solidFill>
                  <a:srgbClr val="002060"/>
                </a:solidFill>
                <a:latin typeface="微软雅黑" panose="020B0503020204020204" pitchFamily="34" charset="-122"/>
                <a:ea typeface="微软雅黑" panose="020B0503020204020204" pitchFamily="34" charset="-122"/>
              </a:rPr>
              <a:t>AIGC</a:t>
            </a:r>
            <a:r>
              <a:rPr lang="zh-CN" altLang="en-US" sz="1200" kern="0" dirty="0">
                <a:solidFill>
                  <a:srgbClr val="002060"/>
                </a:solidFill>
                <a:latin typeface="微软雅黑" panose="020B0503020204020204" pitchFamily="34" charset="-122"/>
                <a:ea typeface="微软雅黑" panose="020B0503020204020204" pitchFamily="34" charset="-122"/>
              </a:rPr>
              <a:t>所需的</a:t>
            </a:r>
            <a:r>
              <a:rPr lang="zh-CN" altLang="en-US" sz="1200" b="1" kern="0" dirty="0">
                <a:solidFill>
                  <a:srgbClr val="002060"/>
                </a:solidFill>
                <a:latin typeface="微软雅黑" panose="020B0503020204020204" pitchFamily="34" charset="-122"/>
                <a:ea typeface="微软雅黑" panose="020B0503020204020204" pitchFamily="34" charset="-122"/>
              </a:rPr>
              <a:t>算力底座</a:t>
            </a:r>
            <a:r>
              <a:rPr lang="zh-CN" altLang="en-US" sz="1200" kern="0" dirty="0">
                <a:solidFill>
                  <a:srgbClr val="002060"/>
                </a:solidFill>
                <a:latin typeface="微软雅黑" panose="020B0503020204020204" pitchFamily="34" charset="-122"/>
                <a:ea typeface="微软雅黑" panose="020B0503020204020204" pitchFamily="34" charset="-122"/>
              </a:rPr>
              <a:t>和应用生态</a:t>
            </a:r>
            <a:endParaRPr lang="en-US" altLang="zh-CN" sz="1200" kern="0" dirty="0">
              <a:solidFill>
                <a:srgbClr val="002060"/>
              </a:solidFill>
              <a:latin typeface="微软雅黑" panose="020B0503020204020204" pitchFamily="34" charset="-122"/>
              <a:ea typeface="微软雅黑" panose="020B0503020204020204" pitchFamily="34" charset="-122"/>
            </a:endParaRPr>
          </a:p>
        </p:txBody>
      </p:sp>
      <p:sp>
        <p:nvSpPr>
          <p:cNvPr id="49" name="标题 1">
            <a:extLst>
              <a:ext uri="{FF2B5EF4-FFF2-40B4-BE49-F238E27FC236}">
                <a16:creationId xmlns:a16="http://schemas.microsoft.com/office/drawing/2014/main" id="{99795631-33BD-407B-185F-2DB99F6D0C58}"/>
              </a:ext>
            </a:extLst>
          </p:cNvPr>
          <p:cNvSpPr txBox="1">
            <a:spLocks/>
          </p:cNvSpPr>
          <p:nvPr/>
        </p:nvSpPr>
        <p:spPr>
          <a:xfrm>
            <a:off x="358589" y="3541228"/>
            <a:ext cx="6413363" cy="734035"/>
          </a:xfrm>
          <a:prstGeom prst="rect">
            <a:avLst/>
          </a:prstGeom>
        </p:spPr>
        <p:txBody>
          <a:bodyPr/>
          <a:lstStyle>
            <a:lvl1pPr algn="ctr" defTabSz="1218590" rtl="0" eaLnBrk="1" latinLnBrk="0" hangingPunct="1">
              <a:spcBef>
                <a:spcPct val="0"/>
              </a:spcBef>
              <a:buNone/>
              <a:defRPr sz="5897" kern="1200">
                <a:solidFill>
                  <a:schemeClr val="tx1"/>
                </a:solidFill>
                <a:latin typeface="+mj-lt"/>
                <a:ea typeface="+mj-ea"/>
                <a:cs typeface="+mj-cs"/>
              </a:defRPr>
            </a:lvl1pPr>
          </a:lstStyle>
          <a:p>
            <a:pPr algn="l"/>
            <a:r>
              <a:rPr lang="zh-CN" altLang="en-US" sz="1800" b="1" dirty="0">
                <a:solidFill>
                  <a:srgbClr val="002060"/>
                </a:solidFill>
                <a:latin typeface="微软雅黑" panose="020B0503020204020204" pitchFamily="34" charset="-122"/>
                <a:ea typeface="微软雅黑" panose="020B0503020204020204" pitchFamily="34" charset="-122"/>
              </a:rPr>
              <a:t>算力提升已成为数字基础设施的核心需求</a:t>
            </a:r>
            <a:endParaRPr lang="en-US" altLang="zh-CN" sz="1800" b="1" dirty="0">
              <a:solidFill>
                <a:srgbClr val="002060"/>
              </a:solidFill>
              <a:latin typeface="微软雅黑" panose="020B0503020204020204" pitchFamily="34" charset="-122"/>
              <a:ea typeface="微软雅黑" panose="020B0503020204020204" pitchFamily="34" charset="-122"/>
            </a:endParaRPr>
          </a:p>
          <a:p>
            <a:pPr algn="l"/>
            <a:r>
              <a:rPr lang="zh-CN" altLang="en-US" sz="1800" b="1" dirty="0">
                <a:solidFill>
                  <a:srgbClr val="002060"/>
                </a:solidFill>
                <a:latin typeface="微软雅黑" panose="020B0503020204020204" pitchFamily="34" charset="-122"/>
                <a:ea typeface="微软雅黑" panose="020B0503020204020204" pitchFamily="34" charset="-122"/>
              </a:rPr>
              <a:t>人工智能领域发展和建设上升到国家竞争力战略高度</a:t>
            </a:r>
          </a:p>
          <a:p>
            <a:pPr algn="l"/>
            <a:endParaRPr lang="zh-CN" altLang="en-US" sz="1800" b="1" dirty="0">
              <a:solidFill>
                <a:srgbClr val="002060"/>
              </a:solidFill>
              <a:latin typeface="微软雅黑" panose="020B0503020204020204" pitchFamily="34" charset="-122"/>
              <a:ea typeface="微软雅黑" panose="020B0503020204020204" pitchFamily="34" charset="-122"/>
            </a:endParaRPr>
          </a:p>
        </p:txBody>
      </p:sp>
      <p:pic>
        <p:nvPicPr>
          <p:cNvPr id="51" name="图片 50">
            <a:extLst>
              <a:ext uri="{FF2B5EF4-FFF2-40B4-BE49-F238E27FC236}">
                <a16:creationId xmlns:a16="http://schemas.microsoft.com/office/drawing/2014/main" id="{6D178DBE-7AB6-495A-A1A7-C6CE8716A4F5}"/>
              </a:ext>
            </a:extLst>
          </p:cNvPr>
          <p:cNvPicPr>
            <a:picLocks noChangeAspect="1"/>
          </p:cNvPicPr>
          <p:nvPr/>
        </p:nvPicPr>
        <p:blipFill>
          <a:blip r:embed="rId5"/>
          <a:stretch>
            <a:fillRect/>
          </a:stretch>
        </p:blipFill>
        <p:spPr>
          <a:xfrm>
            <a:off x="7233254" y="1392753"/>
            <a:ext cx="4584859" cy="4255229"/>
          </a:xfrm>
          <a:prstGeom prst="rect">
            <a:avLst/>
          </a:prstGeom>
        </p:spPr>
      </p:pic>
      <p:cxnSp>
        <p:nvCxnSpPr>
          <p:cNvPr id="52" name="直接连接符 51">
            <a:extLst>
              <a:ext uri="{FF2B5EF4-FFF2-40B4-BE49-F238E27FC236}">
                <a16:creationId xmlns:a16="http://schemas.microsoft.com/office/drawing/2014/main" id="{D89C73F5-0942-1BC5-2718-58D308D3871F}"/>
              </a:ext>
            </a:extLst>
          </p:cNvPr>
          <p:cNvCxnSpPr>
            <a:cxnSpLocks/>
          </p:cNvCxnSpPr>
          <p:nvPr/>
        </p:nvCxnSpPr>
        <p:spPr>
          <a:xfrm>
            <a:off x="7145694" y="1289733"/>
            <a:ext cx="0" cy="5568267"/>
          </a:xfrm>
          <a:prstGeom prst="line">
            <a:avLst/>
          </a:prstGeom>
          <a:ln>
            <a:solidFill>
              <a:schemeClr val="accent1">
                <a:alpha val="20000"/>
              </a:schemeClr>
            </a:solidFill>
          </a:ln>
        </p:spPr>
        <p:style>
          <a:lnRef idx="2">
            <a:schemeClr val="accent1"/>
          </a:lnRef>
          <a:fillRef idx="0">
            <a:schemeClr val="accent1"/>
          </a:fillRef>
          <a:effectRef idx="1">
            <a:schemeClr val="accent1"/>
          </a:effectRef>
          <a:fontRef idx="minor">
            <a:schemeClr val="tx1"/>
          </a:fontRef>
        </p:style>
      </p:cxnSp>
      <p:sp>
        <p:nvSpPr>
          <p:cNvPr id="59" name="文本框 58">
            <a:extLst>
              <a:ext uri="{FF2B5EF4-FFF2-40B4-BE49-F238E27FC236}">
                <a16:creationId xmlns:a16="http://schemas.microsoft.com/office/drawing/2014/main" id="{2E8821BA-54B4-B42C-6789-E4C19D1099CE}"/>
              </a:ext>
            </a:extLst>
          </p:cNvPr>
          <p:cNvSpPr txBox="1"/>
          <p:nvPr/>
        </p:nvSpPr>
        <p:spPr>
          <a:xfrm>
            <a:off x="7193387" y="5647575"/>
            <a:ext cx="4661132" cy="246221"/>
          </a:xfrm>
          <a:prstGeom prst="rect">
            <a:avLst/>
          </a:prstGeom>
          <a:noFill/>
        </p:spPr>
        <p:txBody>
          <a:bodyPr wrap="square">
            <a:spAutoFit/>
          </a:bodyPr>
          <a:lstStyle/>
          <a:p>
            <a:r>
              <a:rPr lang="en-US" altLang="zh-CN" sz="1000" i="1" dirty="0">
                <a:latin typeface="Centaur" panose="02030504050205020304" pitchFamily="18" charset="0"/>
              </a:rPr>
              <a:t>The rise and rise of AI-based Large Language Models (LLMs)  from informationisbeautiful.net</a:t>
            </a:r>
            <a:endParaRPr lang="zh-CN" altLang="en-US" sz="1000" i="1" dirty="0">
              <a:latin typeface="Centaur" panose="02030504050205020304" pitchFamily="18" charset="0"/>
            </a:endParaRPr>
          </a:p>
        </p:txBody>
      </p:sp>
      <p:sp>
        <p:nvSpPr>
          <p:cNvPr id="60" name="标题 1">
            <a:extLst>
              <a:ext uri="{FF2B5EF4-FFF2-40B4-BE49-F238E27FC236}">
                <a16:creationId xmlns:a16="http://schemas.microsoft.com/office/drawing/2014/main" id="{97AD6D31-A21D-DE77-6ABA-AC14B7035C2B}"/>
              </a:ext>
            </a:extLst>
          </p:cNvPr>
          <p:cNvSpPr txBox="1">
            <a:spLocks/>
          </p:cNvSpPr>
          <p:nvPr/>
        </p:nvSpPr>
        <p:spPr>
          <a:xfrm>
            <a:off x="7193388" y="5968717"/>
            <a:ext cx="4920056" cy="734035"/>
          </a:xfrm>
          <a:prstGeom prst="rect">
            <a:avLst/>
          </a:prstGeom>
        </p:spPr>
        <p:txBody>
          <a:bodyPr/>
          <a:lstStyle>
            <a:lvl1pPr algn="ctr" defTabSz="1218590" rtl="0" eaLnBrk="1" latinLnBrk="0" hangingPunct="1">
              <a:spcBef>
                <a:spcPct val="0"/>
              </a:spcBef>
              <a:buNone/>
              <a:defRPr sz="5897" kern="1200">
                <a:solidFill>
                  <a:schemeClr val="tx1"/>
                </a:solidFill>
                <a:latin typeface="+mj-lt"/>
                <a:ea typeface="+mj-ea"/>
                <a:cs typeface="+mj-cs"/>
              </a:defRPr>
            </a:lvl1pPr>
          </a:lstStyle>
          <a:p>
            <a:pPr algn="l"/>
            <a:r>
              <a:rPr lang="zh-CN" altLang="en-US" sz="1800" b="1" dirty="0">
                <a:solidFill>
                  <a:srgbClr val="002060"/>
                </a:solidFill>
                <a:latin typeface="微软雅黑" panose="020B0503020204020204" pitchFamily="34" charset="-122"/>
                <a:ea typeface="微软雅黑" panose="020B0503020204020204" pitchFamily="34" charset="-122"/>
              </a:rPr>
              <a:t>大语言模型的参数量呈指数级增长的趋势，“大模型”将成为“超大模型”</a:t>
            </a:r>
          </a:p>
        </p:txBody>
      </p:sp>
    </p:spTree>
    <p:extLst>
      <p:ext uri="{BB962C8B-B14F-4D97-AF65-F5344CB8AC3E}">
        <p14:creationId xmlns:p14="http://schemas.microsoft.com/office/powerpoint/2010/main" val="3772823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模型训练的并行方式</a:t>
            </a:r>
          </a:p>
        </p:txBody>
      </p:sp>
      <p:sp>
        <p:nvSpPr>
          <p:cNvPr id="3" name="ï$ḻïḍè">
            <a:extLst>
              <a:ext uri="{FF2B5EF4-FFF2-40B4-BE49-F238E27FC236}">
                <a16:creationId xmlns:a16="http://schemas.microsoft.com/office/drawing/2014/main" id="{728CA4B2-4B60-6096-8299-5ED3B0050EFF}"/>
              </a:ext>
            </a:extLst>
          </p:cNvPr>
          <p:cNvSpPr/>
          <p:nvPr/>
        </p:nvSpPr>
        <p:spPr>
          <a:xfrm>
            <a:off x="838200" y="1315720"/>
            <a:ext cx="10074324" cy="713740"/>
          </a:xfrm>
          <a:prstGeom prst="rect">
            <a:avLst/>
          </a:prstGeom>
          <a:noFill/>
          <a:ln>
            <a:noFill/>
          </a:ln>
        </p:spPr>
        <p:txBody>
          <a:bodyPr wrap="square" lIns="68580" tIns="34290" rIns="68580" bIns="34290" anchor="t" anchorCtr="0">
            <a:noAutofit/>
          </a:bodyPr>
          <a:lstStyle/>
          <a:p>
            <a:pPr algn="ctr" defTabSz="685324">
              <a:lnSpc>
                <a:spcPct val="150000"/>
              </a:lnSpc>
              <a:buSzPct val="25000"/>
              <a:defRPr/>
            </a:pPr>
            <a:r>
              <a:rPr lang="zh-CN" altLang="en-US" sz="1400" dirty="0">
                <a:solidFill>
                  <a:srgbClr val="002060"/>
                </a:solidFill>
                <a:latin typeface="微软雅黑" panose="020B0503020204020204" pitchFamily="34" charset="-122"/>
                <a:ea typeface="微软雅黑" panose="020B0503020204020204" pitchFamily="34" charset="-122"/>
                <a:sym typeface=""/>
              </a:rPr>
              <a:t>     大模型需要采用多机多卡集群的方式进行训练，主流的并行训练方式有</a:t>
            </a:r>
            <a:r>
              <a:rPr lang="zh-CN" altLang="en-US" sz="1400" b="1" dirty="0">
                <a:solidFill>
                  <a:srgbClr val="002060"/>
                </a:solidFill>
                <a:latin typeface="微软雅黑" panose="020B0503020204020204" pitchFamily="34" charset="-122"/>
                <a:ea typeface="微软雅黑" panose="020B0503020204020204" pitchFamily="34" charset="-122"/>
                <a:sym typeface=""/>
              </a:rPr>
              <a:t>数据并行、模型并行（张量并行、流水线并行）。</a:t>
            </a:r>
            <a:endParaRPr lang="en-US" altLang="zh-CN" sz="1400" b="1" dirty="0">
              <a:solidFill>
                <a:srgbClr val="002060"/>
              </a:solidFill>
              <a:latin typeface="微软雅黑" panose="020B0503020204020204" pitchFamily="34" charset="-122"/>
              <a:ea typeface="微软雅黑" panose="020B0503020204020204" pitchFamily="34" charset="-122"/>
              <a:sym typeface=""/>
            </a:endParaRPr>
          </a:p>
          <a:p>
            <a:pPr defTabSz="685324">
              <a:lnSpc>
                <a:spcPct val="150000"/>
              </a:lnSpc>
              <a:buSzPct val="25000"/>
              <a:defRPr/>
            </a:pPr>
            <a:r>
              <a:rPr lang="zh-CN" altLang="en-US" sz="1400" dirty="0">
                <a:solidFill>
                  <a:srgbClr val="002060"/>
                </a:solidFill>
                <a:latin typeface="微软雅黑" panose="020B0503020204020204" pitchFamily="34" charset="-122"/>
                <a:ea typeface="微软雅黑" panose="020B0503020204020204" pitchFamily="34" charset="-122"/>
              </a:rPr>
              <a:t>另外，训练过程中通常采用同步模式，需多机多卡间完成集合通信操作后才可进行训练的下一轮迭代或计算。</a:t>
            </a:r>
            <a:endParaRPr lang="en-US" altLang="zh-CN" sz="1400" dirty="0">
              <a:solidFill>
                <a:srgbClr val="002060"/>
              </a:solidFill>
              <a:latin typeface="微软雅黑" panose="020B0503020204020204" pitchFamily="34" charset="-122"/>
              <a:ea typeface="微软雅黑" panose="020B0503020204020204" pitchFamily="34" charset="-122"/>
              <a:sym typeface=""/>
            </a:endParaRPr>
          </a:p>
        </p:txBody>
      </p:sp>
      <p:pic>
        <p:nvPicPr>
          <p:cNvPr id="4" name="图片 3">
            <a:extLst>
              <a:ext uri="{FF2B5EF4-FFF2-40B4-BE49-F238E27FC236}">
                <a16:creationId xmlns:a16="http://schemas.microsoft.com/office/drawing/2014/main" id="{E471A482-339C-2C98-0728-67143D571393}"/>
              </a:ext>
            </a:extLst>
          </p:cNvPr>
          <p:cNvPicPr>
            <a:picLocks noChangeAspect="1"/>
          </p:cNvPicPr>
          <p:nvPr/>
        </p:nvPicPr>
        <p:blipFill>
          <a:blip r:embed="rId3"/>
          <a:stretch>
            <a:fillRect/>
          </a:stretch>
        </p:blipFill>
        <p:spPr>
          <a:xfrm>
            <a:off x="1253214" y="2632654"/>
            <a:ext cx="2478246" cy="1264304"/>
          </a:xfrm>
          <a:prstGeom prst="rect">
            <a:avLst/>
          </a:prstGeom>
          <a:ln>
            <a:noFill/>
          </a:ln>
          <a:effectLst>
            <a:outerShdw blurRad="292100" dist="139700" dir="2700000" algn="tl" rotWithShape="0">
              <a:srgbClr val="333333">
                <a:alpha val="65000"/>
              </a:srgbClr>
            </a:outerShdw>
          </a:effectLst>
        </p:spPr>
      </p:pic>
      <p:pic>
        <p:nvPicPr>
          <p:cNvPr id="5" name="图片 4">
            <a:extLst>
              <a:ext uri="{FF2B5EF4-FFF2-40B4-BE49-F238E27FC236}">
                <a16:creationId xmlns:a16="http://schemas.microsoft.com/office/drawing/2014/main" id="{F20F9B9A-B9A4-5C81-EFB7-F81B6F5D4367}"/>
              </a:ext>
            </a:extLst>
          </p:cNvPr>
          <p:cNvPicPr>
            <a:picLocks noChangeAspect="1"/>
          </p:cNvPicPr>
          <p:nvPr/>
        </p:nvPicPr>
        <p:blipFill>
          <a:blip r:embed="rId4"/>
          <a:stretch>
            <a:fillRect/>
          </a:stretch>
        </p:blipFill>
        <p:spPr>
          <a:xfrm>
            <a:off x="8460539" y="2632654"/>
            <a:ext cx="2451985" cy="1264305"/>
          </a:xfrm>
          <a:prstGeom prst="rect">
            <a:avLst/>
          </a:prstGeom>
          <a:ln>
            <a:noFill/>
          </a:ln>
          <a:effectLst>
            <a:outerShdw blurRad="292100" dist="139700" dir="2700000" algn="tl" rotWithShape="0">
              <a:srgbClr val="333333">
                <a:alpha val="65000"/>
              </a:srgbClr>
            </a:outerShdw>
          </a:effectLst>
        </p:spPr>
      </p:pic>
      <p:pic>
        <p:nvPicPr>
          <p:cNvPr id="6" name="图片 5">
            <a:extLst>
              <a:ext uri="{FF2B5EF4-FFF2-40B4-BE49-F238E27FC236}">
                <a16:creationId xmlns:a16="http://schemas.microsoft.com/office/drawing/2014/main" id="{081CED3A-44AC-A1DF-BA1A-43A10561CD9F}"/>
              </a:ext>
            </a:extLst>
          </p:cNvPr>
          <p:cNvPicPr>
            <a:picLocks noChangeAspect="1"/>
          </p:cNvPicPr>
          <p:nvPr/>
        </p:nvPicPr>
        <p:blipFill>
          <a:blip r:embed="rId5"/>
          <a:stretch>
            <a:fillRect/>
          </a:stretch>
        </p:blipFill>
        <p:spPr>
          <a:xfrm>
            <a:off x="4304619" y="2632654"/>
            <a:ext cx="3582761" cy="1264304"/>
          </a:xfrm>
          <a:prstGeom prst="rect">
            <a:avLst/>
          </a:prstGeom>
          <a:ln>
            <a:noFill/>
          </a:ln>
          <a:effectLst>
            <a:outerShdw blurRad="292100" dist="139700" dir="2700000" algn="tl" rotWithShape="0">
              <a:srgbClr val="333333">
                <a:alpha val="65000"/>
              </a:srgbClr>
            </a:outerShdw>
          </a:effectLst>
        </p:spPr>
      </p:pic>
      <p:sp>
        <p:nvSpPr>
          <p:cNvPr id="7" name="îsľíḋé">
            <a:extLst>
              <a:ext uri="{FF2B5EF4-FFF2-40B4-BE49-F238E27FC236}">
                <a16:creationId xmlns:a16="http://schemas.microsoft.com/office/drawing/2014/main" id="{95255A4B-1187-F237-D0A8-22C1DDF8FE27}"/>
              </a:ext>
            </a:extLst>
          </p:cNvPr>
          <p:cNvSpPr/>
          <p:nvPr/>
        </p:nvSpPr>
        <p:spPr>
          <a:xfrm>
            <a:off x="8460537" y="4433608"/>
            <a:ext cx="2451985" cy="1718376"/>
          </a:xfrm>
          <a:prstGeom prst="roundRect">
            <a:avLst>
              <a:gd name="adj" fmla="val 0"/>
            </a:avLst>
          </a:prstGeom>
          <a:solidFill>
            <a:srgbClr val="A0A0A0">
              <a:lumMod val="20000"/>
              <a:lumOff val="80000"/>
              <a:alpha val="15000"/>
            </a:srgbClr>
          </a:solidFill>
          <a:ln w="6055" cap="flat">
            <a:noFill/>
            <a:prstDash val="solid"/>
          </a:ln>
        </p:spPr>
        <p:txBody>
          <a:bodyPr wrap="square" lIns="68580" tIns="34290" rIns="68580" bIns="34290" rtlCol="0" anchor="t" anchorCtr="0">
            <a:noAutofit/>
          </a:bodyPr>
          <a:lstStyle/>
          <a:p>
            <a:pPr marL="0" marR="0" lvl="0" indent="0" defTabSz="914400" eaLnBrk="1" fontAlgn="base" latinLnBrk="0" hangingPunct="1">
              <a:lnSpc>
                <a:spcPct val="130000"/>
              </a:lnSpc>
              <a:spcBef>
                <a:spcPct val="0"/>
              </a:spcBef>
              <a:spcAft>
                <a:spcPct val="0"/>
              </a:spcAft>
              <a:buClrTx/>
              <a:buSzTx/>
              <a:buFontTx/>
              <a:buNone/>
              <a:tabLst/>
              <a:defRPr/>
            </a:pPr>
            <a:r>
              <a:rPr kumimoji="1"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sym typeface=""/>
              </a:rPr>
              <a:t>一个大模型，按计算流向分成不同段，每段在一台服务器内的多个</a:t>
            </a:r>
            <a:r>
              <a:rPr kumimoji="1" lang="en-US" altLang="zh-CN"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sym typeface=""/>
              </a:rPr>
              <a:t>GPU</a:t>
            </a:r>
            <a:r>
              <a:rPr kumimoji="1"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sym typeface=""/>
              </a:rPr>
              <a:t>芯片上计算</a:t>
            </a:r>
            <a:r>
              <a:rPr kumimoji="1" lang="zh-CN" altLang="en-US" sz="1200" kern="0" dirty="0">
                <a:solidFill>
                  <a:srgbClr val="002060"/>
                </a:solidFill>
                <a:latin typeface="微软雅黑" panose="020B0503020204020204" pitchFamily="34" charset="-122"/>
                <a:ea typeface="微软雅黑" panose="020B0503020204020204" pitchFamily="34" charset="-122"/>
                <a:sym typeface=""/>
              </a:rPr>
              <a:t>。</a:t>
            </a:r>
            <a:endParaRPr kumimoji="1" lang="en-US" altLang="zh-CN" sz="1200" kern="0" dirty="0">
              <a:solidFill>
                <a:srgbClr val="002060"/>
              </a:solidFill>
              <a:latin typeface="微软雅黑" panose="020B0503020204020204" pitchFamily="34" charset="-122"/>
              <a:ea typeface="微软雅黑" panose="020B0503020204020204" pitchFamily="34" charset="-122"/>
              <a:sym typeface=""/>
            </a:endParaRPr>
          </a:p>
          <a:p>
            <a:pPr marL="0" marR="0" lvl="0" indent="0" defTabSz="914400" eaLnBrk="1" fontAlgn="base" latinLnBrk="0" hangingPunct="1">
              <a:lnSpc>
                <a:spcPct val="130000"/>
              </a:lnSpc>
              <a:spcBef>
                <a:spcPct val="0"/>
              </a:spcBef>
              <a:spcAft>
                <a:spcPct val="0"/>
              </a:spcAft>
              <a:buClrTx/>
              <a:buSzTx/>
              <a:buFontTx/>
              <a:buNone/>
              <a:tabLst/>
              <a:defRPr/>
            </a:pPr>
            <a:r>
              <a:rPr kumimoji="1"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sym typeface=""/>
              </a:rPr>
              <a:t>主要涉及中间计算结果</a:t>
            </a:r>
            <a:r>
              <a:rPr kumimoji="1" lang="en-US" altLang="zh-CN"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sym typeface=""/>
              </a:rPr>
              <a:t>(</a:t>
            </a:r>
            <a:r>
              <a:rPr kumimoji="1"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sym typeface=""/>
              </a:rPr>
              <a:t>激活值、层参数梯度</a:t>
            </a:r>
            <a:r>
              <a:rPr kumimoji="1" lang="en-US" altLang="zh-CN"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sym typeface=""/>
              </a:rPr>
              <a:t>) </a:t>
            </a:r>
            <a:r>
              <a:rPr kumimoji="1"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sym typeface=""/>
              </a:rPr>
              <a:t>同步，通信模型以</a:t>
            </a:r>
            <a:r>
              <a:rPr kumimoji="1" lang="en-US" altLang="zh-CN" sz="1200" b="0" i="0" u="none" strike="noStrike" kern="0" cap="none" spc="0" normalizeH="0" baseline="0" noProof="0" dirty="0" err="1">
                <a:ln>
                  <a:noFill/>
                </a:ln>
                <a:solidFill>
                  <a:srgbClr val="002060"/>
                </a:solidFill>
                <a:effectLst/>
                <a:uLnTx/>
                <a:uFillTx/>
                <a:latin typeface="微软雅黑" panose="020B0503020204020204" pitchFamily="34" charset="-122"/>
                <a:ea typeface="微软雅黑" panose="020B0503020204020204" pitchFamily="34" charset="-122"/>
                <a:sym typeface=""/>
              </a:rPr>
              <a:t>allreduce</a:t>
            </a:r>
            <a:r>
              <a:rPr kumimoji="1"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sym typeface=""/>
              </a:rPr>
              <a:t>为主；</a:t>
            </a:r>
            <a:endParaRPr kumimoji="1" lang="en-US" altLang="zh-CN"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sym typeface=""/>
            </a:endParaRPr>
          </a:p>
        </p:txBody>
      </p:sp>
      <p:sp>
        <p:nvSpPr>
          <p:cNvPr id="8" name="íṩḻïḑè">
            <a:extLst>
              <a:ext uri="{FF2B5EF4-FFF2-40B4-BE49-F238E27FC236}">
                <a16:creationId xmlns:a16="http://schemas.microsoft.com/office/drawing/2014/main" id="{B7BCB314-BC03-719D-7FA4-4C509C7C7768}"/>
              </a:ext>
            </a:extLst>
          </p:cNvPr>
          <p:cNvSpPr/>
          <p:nvPr/>
        </p:nvSpPr>
        <p:spPr>
          <a:xfrm>
            <a:off x="8460538" y="4048989"/>
            <a:ext cx="2451985" cy="390056"/>
          </a:xfrm>
          <a:prstGeom prst="roundRect">
            <a:avLst>
              <a:gd name="adj" fmla="val 0"/>
            </a:avLst>
          </a:prstGeom>
          <a:solidFill>
            <a:schemeClr val="accent1">
              <a:lumMod val="20000"/>
              <a:lumOff val="80000"/>
            </a:schemeClr>
          </a:solidFill>
          <a:ln w="25400" cap="flat" cmpd="sng" algn="ctr">
            <a:noFill/>
            <a:prstDash val="solid"/>
          </a:ln>
          <a:effectLst/>
        </p:spPr>
        <p:txBody>
          <a:bodyPr wrap="square" lIns="68580" tIns="34290" rIns="68580" bIns="34290" rtlCol="0" anchor="ctr" anchorCtr="0">
            <a:noAutofit/>
          </a:bodyPr>
          <a:lstStyle/>
          <a:p>
            <a:pPr fontAlgn="base">
              <a:spcBef>
                <a:spcPct val="0"/>
              </a:spcBef>
              <a:spcAft>
                <a:spcPct val="0"/>
              </a:spcAft>
            </a:pPr>
            <a:r>
              <a:rPr kumimoji="1" lang="en-US" altLang="zh-CN" sz="1050" b="1" kern="0" dirty="0">
                <a:solidFill>
                  <a:srgbClr val="002060"/>
                </a:solidFill>
                <a:latin typeface="微软雅黑" panose="020B0503020204020204" pitchFamily="34" charset="-122"/>
                <a:ea typeface="微软雅黑" panose="020B0503020204020204" pitchFamily="34" charset="-122"/>
                <a:sym typeface=""/>
              </a:rPr>
              <a:t>03. </a:t>
            </a:r>
            <a:r>
              <a:rPr kumimoji="1" lang="zh-CN" altLang="en-US" sz="1050" b="1" kern="0" dirty="0">
                <a:solidFill>
                  <a:srgbClr val="002060"/>
                </a:solidFill>
                <a:latin typeface="微软雅黑" panose="020B0503020204020204" pitchFamily="34" charset="-122"/>
                <a:ea typeface="微软雅黑" panose="020B0503020204020204" pitchFamily="34" charset="-122"/>
                <a:sym typeface=""/>
              </a:rPr>
              <a:t>张量并行：主要在一台服务器内                                  </a:t>
            </a:r>
            <a:r>
              <a:rPr kumimoji="1" lang="en-US" altLang="zh-CN" sz="1050" b="1" kern="0" dirty="0">
                <a:solidFill>
                  <a:srgbClr val="002060"/>
                </a:solidFill>
                <a:latin typeface="微软雅黑" panose="020B0503020204020204" pitchFamily="34" charset="-122"/>
                <a:ea typeface="微软雅黑" panose="020B0503020204020204" pitchFamily="34" charset="-122"/>
                <a:sym typeface=""/>
              </a:rPr>
              <a:t>Tensor Parallelism</a:t>
            </a:r>
            <a:r>
              <a:rPr kumimoji="1" lang="zh-CN" altLang="en-US" sz="1050" b="1" kern="0" dirty="0">
                <a:solidFill>
                  <a:srgbClr val="002060"/>
                </a:solidFill>
                <a:latin typeface="微软雅黑" panose="020B0503020204020204" pitchFamily="34" charset="-122"/>
                <a:ea typeface="微软雅黑" panose="020B0503020204020204" pitchFamily="34" charset="-122"/>
                <a:sym typeface=""/>
              </a:rPr>
              <a:t>，</a:t>
            </a:r>
            <a:r>
              <a:rPr kumimoji="1" lang="en-US" altLang="zh-CN" sz="1050" b="1" kern="0" dirty="0">
                <a:solidFill>
                  <a:srgbClr val="002060"/>
                </a:solidFill>
                <a:latin typeface="微软雅黑" panose="020B0503020204020204" pitchFamily="34" charset="-122"/>
                <a:ea typeface="微软雅黑" panose="020B0503020204020204" pitchFamily="34" charset="-122"/>
                <a:sym typeface=""/>
              </a:rPr>
              <a:t>TP</a:t>
            </a:r>
          </a:p>
        </p:txBody>
      </p:sp>
      <p:sp>
        <p:nvSpPr>
          <p:cNvPr id="9" name="iṥḻíďè">
            <a:extLst>
              <a:ext uri="{FF2B5EF4-FFF2-40B4-BE49-F238E27FC236}">
                <a16:creationId xmlns:a16="http://schemas.microsoft.com/office/drawing/2014/main" id="{EB4B8FA3-81C0-C7DD-B3AB-7E9B530C6F7C}"/>
              </a:ext>
            </a:extLst>
          </p:cNvPr>
          <p:cNvSpPr/>
          <p:nvPr/>
        </p:nvSpPr>
        <p:spPr>
          <a:xfrm>
            <a:off x="4304617" y="4433608"/>
            <a:ext cx="3582761" cy="1890220"/>
          </a:xfrm>
          <a:prstGeom prst="roundRect">
            <a:avLst>
              <a:gd name="adj" fmla="val 0"/>
            </a:avLst>
          </a:prstGeom>
          <a:solidFill>
            <a:srgbClr val="A0A0A0">
              <a:lumMod val="20000"/>
              <a:lumOff val="80000"/>
              <a:alpha val="15000"/>
            </a:srgbClr>
          </a:solidFill>
          <a:ln w="6055" cap="flat">
            <a:noFill/>
            <a:prstDash val="solid"/>
          </a:ln>
        </p:spPr>
        <p:txBody>
          <a:bodyPr wrap="square" lIns="68580" tIns="34290" rIns="68580" bIns="34290" rtlCol="0" anchor="t" anchorCtr="0">
            <a:noAutofit/>
          </a:bodyPr>
          <a:lstStyle/>
          <a:p>
            <a:pPr fontAlgn="base">
              <a:lnSpc>
                <a:spcPct val="130000"/>
              </a:lnSpc>
              <a:spcBef>
                <a:spcPct val="0"/>
              </a:spcBef>
              <a:spcAft>
                <a:spcPct val="0"/>
              </a:spcAft>
            </a:pPr>
            <a:r>
              <a:rPr kumimoji="1" lang="zh-CN" altLang="en-US" sz="1200" kern="0" dirty="0">
                <a:solidFill>
                  <a:srgbClr val="002060"/>
                </a:solidFill>
                <a:latin typeface="微软雅黑" panose="020B0503020204020204" pitchFamily="34" charset="-122"/>
                <a:ea typeface="微软雅黑" panose="020B0503020204020204" pitchFamily="34" charset="-122"/>
                <a:sym typeface=""/>
              </a:rPr>
              <a:t>大模型的每一段，在不同的服务器上以流水线逐步计算，训练完成后在以流水线反向计算梯度进行调参。</a:t>
            </a:r>
            <a:endParaRPr kumimoji="1" lang="en-US" altLang="zh-CN" sz="1200" kern="0" dirty="0">
              <a:solidFill>
                <a:srgbClr val="002060"/>
              </a:solidFill>
              <a:latin typeface="微软雅黑" panose="020B0503020204020204" pitchFamily="34" charset="-122"/>
              <a:ea typeface="微软雅黑" panose="020B0503020204020204" pitchFamily="34" charset="-122"/>
              <a:sym typeface=""/>
            </a:endParaRPr>
          </a:p>
          <a:p>
            <a:pPr fontAlgn="base">
              <a:lnSpc>
                <a:spcPct val="130000"/>
              </a:lnSpc>
              <a:spcBef>
                <a:spcPct val="0"/>
              </a:spcBef>
              <a:spcAft>
                <a:spcPct val="0"/>
              </a:spcAft>
            </a:pPr>
            <a:r>
              <a:rPr kumimoji="1" lang="zh-CN" altLang="en-US" sz="1200" kern="0" dirty="0">
                <a:solidFill>
                  <a:srgbClr val="002060"/>
                </a:solidFill>
                <a:latin typeface="微软雅黑" panose="020B0503020204020204" pitchFamily="34" charset="-122"/>
                <a:ea typeface="微软雅黑" panose="020B0503020204020204" pitchFamily="34" charset="-122"/>
                <a:sym typeface=""/>
              </a:rPr>
              <a:t>主要涉及中间计算结果和参数节点间同步，</a:t>
            </a:r>
            <a:r>
              <a:rPr kumimoji="1" lang="zh-CN" altLang="en-US" sz="1200" kern="0" dirty="0">
                <a:solidFill>
                  <a:srgbClr val="002060"/>
                </a:solidFill>
                <a:latin typeface="微软雅黑" panose="020B0503020204020204" pitchFamily="34" charset="-122"/>
                <a:ea typeface="微软雅黑" panose="020B0503020204020204" pitchFamily="34" charset="-122"/>
              </a:rPr>
              <a:t>正向传激活，反向传梯度，</a:t>
            </a:r>
            <a:r>
              <a:rPr kumimoji="1" lang="zh-CN" altLang="en-US" sz="1200" kern="0" dirty="0">
                <a:solidFill>
                  <a:srgbClr val="002060"/>
                </a:solidFill>
                <a:latin typeface="微软雅黑" panose="020B0503020204020204" pitchFamily="34" charset="-122"/>
                <a:ea typeface="微软雅黑" panose="020B0503020204020204" pitchFamily="34" charset="-122"/>
                <a:sym typeface=""/>
              </a:rPr>
              <a:t>以点对点</a:t>
            </a:r>
            <a:r>
              <a:rPr kumimoji="1" lang="en-US" altLang="zh-CN" sz="1200" kern="0" dirty="0">
                <a:solidFill>
                  <a:srgbClr val="002060"/>
                </a:solidFill>
                <a:latin typeface="微软雅黑" panose="020B0503020204020204" pitchFamily="34" charset="-122"/>
                <a:ea typeface="微软雅黑" panose="020B0503020204020204" pitchFamily="34" charset="-122"/>
                <a:sym typeface=""/>
              </a:rPr>
              <a:t>(P2P)</a:t>
            </a:r>
            <a:r>
              <a:rPr kumimoji="1" lang="zh-CN" altLang="en-US" sz="1200" kern="0" dirty="0">
                <a:solidFill>
                  <a:srgbClr val="002060"/>
                </a:solidFill>
                <a:latin typeface="微软雅黑" panose="020B0503020204020204" pitchFamily="34" charset="-122"/>
                <a:ea typeface="微软雅黑" panose="020B0503020204020204" pitchFamily="34" charset="-122"/>
                <a:sym typeface=""/>
              </a:rPr>
              <a:t>通信为主。</a:t>
            </a:r>
          </a:p>
          <a:p>
            <a:pPr fontAlgn="base">
              <a:lnSpc>
                <a:spcPct val="130000"/>
              </a:lnSpc>
              <a:spcBef>
                <a:spcPct val="0"/>
              </a:spcBef>
              <a:spcAft>
                <a:spcPct val="0"/>
              </a:spcAft>
            </a:pPr>
            <a:endParaRPr kumimoji="1" lang="zh-CN" altLang="en-US" sz="1200" kern="0" dirty="0">
              <a:solidFill>
                <a:srgbClr val="002060"/>
              </a:solidFill>
              <a:latin typeface="微软雅黑" panose="020B0503020204020204" pitchFamily="34" charset="-122"/>
              <a:ea typeface="微软雅黑" panose="020B0503020204020204" pitchFamily="34" charset="-122"/>
              <a:sym typeface=""/>
            </a:endParaRPr>
          </a:p>
        </p:txBody>
      </p:sp>
      <p:sp>
        <p:nvSpPr>
          <p:cNvPr id="10" name="íšļîde">
            <a:extLst>
              <a:ext uri="{FF2B5EF4-FFF2-40B4-BE49-F238E27FC236}">
                <a16:creationId xmlns:a16="http://schemas.microsoft.com/office/drawing/2014/main" id="{71D788D3-F1C1-A9CA-E01F-6C4381D23627}"/>
              </a:ext>
            </a:extLst>
          </p:cNvPr>
          <p:cNvSpPr/>
          <p:nvPr/>
        </p:nvSpPr>
        <p:spPr>
          <a:xfrm>
            <a:off x="4304619" y="4048989"/>
            <a:ext cx="3582761" cy="390056"/>
          </a:xfrm>
          <a:prstGeom prst="roundRect">
            <a:avLst>
              <a:gd name="adj" fmla="val 0"/>
            </a:avLst>
          </a:prstGeom>
          <a:solidFill>
            <a:schemeClr val="accent1">
              <a:lumMod val="20000"/>
              <a:lumOff val="80000"/>
            </a:schemeClr>
          </a:solidFill>
          <a:ln w="25400" cap="flat" cmpd="sng" algn="ctr">
            <a:noFill/>
            <a:prstDash val="solid"/>
          </a:ln>
          <a:effectLst/>
        </p:spPr>
        <p:txBody>
          <a:bodyPr wrap="square" lIns="68580" tIns="34290" rIns="68580" bIns="34290" rtlCol="0" anchor="ctr" anchorCtr="0">
            <a:noAutofit/>
          </a:bodyPr>
          <a:lstStyle/>
          <a:p>
            <a:pPr fontAlgn="base">
              <a:spcBef>
                <a:spcPct val="0"/>
              </a:spcBef>
              <a:spcAft>
                <a:spcPct val="0"/>
              </a:spcAft>
            </a:pPr>
            <a:r>
              <a:rPr kumimoji="1" lang="en-US" altLang="zh-CN" sz="1050" b="1" kern="0" dirty="0">
                <a:solidFill>
                  <a:srgbClr val="002060"/>
                </a:solidFill>
                <a:latin typeface="微软雅黑" panose="020B0503020204020204" pitchFamily="34" charset="-122"/>
                <a:ea typeface="微软雅黑" panose="020B0503020204020204" pitchFamily="34" charset="-122"/>
                <a:sym typeface=""/>
              </a:rPr>
              <a:t>02. </a:t>
            </a:r>
            <a:r>
              <a:rPr kumimoji="1" lang="zh-CN" altLang="en-US" sz="1050" b="1" kern="0" dirty="0">
                <a:solidFill>
                  <a:srgbClr val="002060"/>
                </a:solidFill>
                <a:latin typeface="微软雅黑" panose="020B0503020204020204" pitchFamily="34" charset="-122"/>
                <a:ea typeface="微软雅黑" panose="020B0503020204020204" pitchFamily="34" charset="-122"/>
                <a:sym typeface=""/>
              </a:rPr>
              <a:t>流水并行：主要在一组服务器间                               </a:t>
            </a:r>
            <a:r>
              <a:rPr kumimoji="1" lang="en-US" altLang="zh-CN" sz="1050" b="1" kern="0" dirty="0">
                <a:solidFill>
                  <a:srgbClr val="002060"/>
                </a:solidFill>
                <a:latin typeface="微软雅黑" panose="020B0503020204020204" pitchFamily="34" charset="-122"/>
                <a:ea typeface="微软雅黑" panose="020B0503020204020204" pitchFamily="34" charset="-122"/>
                <a:sym typeface=""/>
              </a:rPr>
              <a:t>Pipeline Parallelism</a:t>
            </a:r>
            <a:r>
              <a:rPr kumimoji="1" lang="zh-CN" altLang="en-US" sz="1050" b="1" kern="0" dirty="0">
                <a:solidFill>
                  <a:srgbClr val="002060"/>
                </a:solidFill>
                <a:latin typeface="微软雅黑" panose="020B0503020204020204" pitchFamily="34" charset="-122"/>
                <a:ea typeface="微软雅黑" panose="020B0503020204020204" pitchFamily="34" charset="-122"/>
                <a:sym typeface=""/>
              </a:rPr>
              <a:t>，</a:t>
            </a:r>
            <a:r>
              <a:rPr kumimoji="1" lang="en-US" altLang="zh-CN" sz="1050" b="1" kern="0" dirty="0">
                <a:solidFill>
                  <a:srgbClr val="002060"/>
                </a:solidFill>
                <a:latin typeface="微软雅黑" panose="020B0503020204020204" pitchFamily="34" charset="-122"/>
                <a:ea typeface="微软雅黑" panose="020B0503020204020204" pitchFamily="34" charset="-122"/>
                <a:sym typeface=""/>
              </a:rPr>
              <a:t>PP</a:t>
            </a:r>
          </a:p>
        </p:txBody>
      </p:sp>
      <p:sp>
        <p:nvSpPr>
          <p:cNvPr id="11" name="îṥ1iďê">
            <a:extLst>
              <a:ext uri="{FF2B5EF4-FFF2-40B4-BE49-F238E27FC236}">
                <a16:creationId xmlns:a16="http://schemas.microsoft.com/office/drawing/2014/main" id="{1DFB1D73-4E95-B371-190F-72B33DC39C22}"/>
              </a:ext>
            </a:extLst>
          </p:cNvPr>
          <p:cNvSpPr/>
          <p:nvPr/>
        </p:nvSpPr>
        <p:spPr>
          <a:xfrm>
            <a:off x="1253214" y="4439045"/>
            <a:ext cx="2478246" cy="1890220"/>
          </a:xfrm>
          <a:prstGeom prst="roundRect">
            <a:avLst>
              <a:gd name="adj" fmla="val 0"/>
            </a:avLst>
          </a:prstGeom>
          <a:solidFill>
            <a:srgbClr val="A0A0A0">
              <a:lumMod val="20000"/>
              <a:lumOff val="80000"/>
              <a:alpha val="15000"/>
            </a:srgbClr>
          </a:solidFill>
          <a:ln w="6055" cap="flat">
            <a:noFill/>
            <a:prstDash val="solid"/>
          </a:ln>
        </p:spPr>
        <p:txBody>
          <a:bodyPr wrap="square" lIns="68580" tIns="34290" rIns="68580" bIns="34290" rtlCol="0" anchor="t" anchorCtr="0">
            <a:noAutofit/>
          </a:bodyPr>
          <a:lstStyle/>
          <a:p>
            <a:pPr marL="0" marR="0" lvl="0" indent="0" defTabSz="914400" eaLnBrk="1" fontAlgn="base" latinLnBrk="0" hangingPunct="1">
              <a:lnSpc>
                <a:spcPct val="130000"/>
              </a:lnSpc>
              <a:spcBef>
                <a:spcPct val="0"/>
              </a:spcBef>
              <a:spcAft>
                <a:spcPct val="0"/>
              </a:spcAft>
              <a:buClrTx/>
              <a:buSzTx/>
              <a:buFontTx/>
              <a:buNone/>
              <a:tabLst/>
              <a:defRPr/>
            </a:pPr>
            <a:r>
              <a:rPr kumimoji="1"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sym typeface=""/>
              </a:rPr>
              <a:t>将数据分成多份，用多个模型同时训练，每训练一次迭代多个模型进行参数同步</a:t>
            </a:r>
            <a:r>
              <a:rPr kumimoji="1" lang="zh-CN" altLang="en-US" sz="1200" b="1"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sym typeface=""/>
              </a:rPr>
              <a:t>。</a:t>
            </a:r>
            <a:endParaRPr kumimoji="1" lang="en-US" altLang="zh-CN" sz="1200" b="1"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sym typeface=""/>
            </a:endParaRPr>
          </a:p>
          <a:p>
            <a:pPr marL="0" marR="0" lvl="0" indent="0" defTabSz="914400" eaLnBrk="1" fontAlgn="base" latinLnBrk="0" hangingPunct="1">
              <a:lnSpc>
                <a:spcPct val="130000"/>
              </a:lnSpc>
              <a:spcBef>
                <a:spcPct val="0"/>
              </a:spcBef>
              <a:spcAft>
                <a:spcPct val="0"/>
              </a:spcAft>
              <a:buClrTx/>
              <a:buSzTx/>
              <a:buFontTx/>
              <a:buNone/>
              <a:tabLst/>
              <a:defRPr/>
            </a:pPr>
            <a:r>
              <a:rPr kumimoji="1"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sym typeface=""/>
              </a:rPr>
              <a:t>芯片间需要模型参数梯度同步，通信模型以</a:t>
            </a:r>
            <a:r>
              <a:rPr kumimoji="1" lang="en-US" altLang="zh-CN" sz="1200" b="0" i="0" u="none" strike="noStrike" kern="0" cap="none" spc="0" normalizeH="0" baseline="0" noProof="0" dirty="0" err="1">
                <a:ln>
                  <a:noFill/>
                </a:ln>
                <a:solidFill>
                  <a:srgbClr val="002060"/>
                </a:solidFill>
                <a:effectLst/>
                <a:uLnTx/>
                <a:uFillTx/>
                <a:latin typeface="微软雅黑" panose="020B0503020204020204" pitchFamily="34" charset="-122"/>
                <a:ea typeface="微软雅黑" panose="020B0503020204020204" pitchFamily="34" charset="-122"/>
                <a:sym typeface=""/>
              </a:rPr>
              <a:t>allreduce</a:t>
            </a:r>
            <a:r>
              <a:rPr kumimoji="1"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sym typeface=""/>
              </a:rPr>
              <a:t>为主。</a:t>
            </a:r>
            <a:endParaRPr kumimoji="1" lang="en-US" altLang="zh-CN"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sym typeface=""/>
            </a:endParaRPr>
          </a:p>
        </p:txBody>
      </p:sp>
      <p:sp>
        <p:nvSpPr>
          <p:cNvPr id="12" name="iSļîḍè">
            <a:extLst>
              <a:ext uri="{FF2B5EF4-FFF2-40B4-BE49-F238E27FC236}">
                <a16:creationId xmlns:a16="http://schemas.microsoft.com/office/drawing/2014/main" id="{B1537A31-CC2B-23F0-2F9A-E3840D6C93A3}"/>
              </a:ext>
            </a:extLst>
          </p:cNvPr>
          <p:cNvSpPr/>
          <p:nvPr/>
        </p:nvSpPr>
        <p:spPr>
          <a:xfrm>
            <a:off x="1253214" y="4048989"/>
            <a:ext cx="2478246" cy="390056"/>
          </a:xfrm>
          <a:prstGeom prst="roundRect">
            <a:avLst>
              <a:gd name="adj" fmla="val 0"/>
            </a:avLst>
          </a:prstGeom>
          <a:solidFill>
            <a:schemeClr val="accent1">
              <a:lumMod val="20000"/>
              <a:lumOff val="80000"/>
            </a:schemeClr>
          </a:solidFill>
          <a:ln w="25400" cap="flat" cmpd="sng" algn="ctr">
            <a:noFill/>
            <a:prstDash val="solid"/>
          </a:ln>
          <a:effectLst/>
        </p:spPr>
        <p:txBody>
          <a:bodyPr wrap="square" lIns="68580" tIns="34290" rIns="68580" bIns="34290" rtlCol="0" anchor="ctr" anchorCtr="0">
            <a:no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1050" b="1"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sym typeface=""/>
              </a:rPr>
              <a:t>01. </a:t>
            </a:r>
            <a:r>
              <a:rPr kumimoji="1" lang="zh-CN" altLang="en-US" sz="1050" b="1"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sym typeface=""/>
              </a:rPr>
              <a:t>数据并行：主要在多组服务器间                                        </a:t>
            </a:r>
            <a:r>
              <a:rPr kumimoji="1" lang="en-US" altLang="zh-CN" sz="1050" b="1"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sym typeface=""/>
              </a:rPr>
              <a:t>Data Parallelism</a:t>
            </a:r>
            <a:r>
              <a:rPr kumimoji="1" lang="zh-CN" altLang="en-US" sz="1050" b="1"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sym typeface=""/>
              </a:rPr>
              <a:t>，</a:t>
            </a:r>
            <a:r>
              <a:rPr kumimoji="1" lang="en-US" altLang="zh-CN" sz="1050" b="1"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sym typeface=""/>
              </a:rPr>
              <a:t>DP</a:t>
            </a:r>
          </a:p>
        </p:txBody>
      </p:sp>
      <p:sp>
        <p:nvSpPr>
          <p:cNvPr id="13" name="左大括号 12">
            <a:extLst>
              <a:ext uri="{FF2B5EF4-FFF2-40B4-BE49-F238E27FC236}">
                <a16:creationId xmlns:a16="http://schemas.microsoft.com/office/drawing/2014/main" id="{82DF6415-B103-08A8-9FC2-432FCDD1099F}"/>
              </a:ext>
            </a:extLst>
          </p:cNvPr>
          <p:cNvSpPr/>
          <p:nvPr/>
        </p:nvSpPr>
        <p:spPr>
          <a:xfrm rot="5400000">
            <a:off x="8108534" y="1207661"/>
            <a:ext cx="139303" cy="2592288"/>
          </a:xfrm>
          <a:prstGeom prst="leftBrace">
            <a:avLst/>
          </a:prstGeom>
          <a:noFill/>
          <a:ln w="12700" cap="flat" cmpd="sng" algn="ctr">
            <a:solidFill>
              <a:srgbClr val="00206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2060"/>
              </a:solidFill>
              <a:effectLst/>
              <a:uLnTx/>
              <a:uFillTx/>
              <a:latin typeface="微软雅黑" panose="020B0503020204020204" pitchFamily="34" charset="-122"/>
              <a:ea typeface="微软雅黑" panose="020B0503020204020204" pitchFamily="34" charset="-122"/>
              <a:sym typeface=""/>
            </a:endParaRPr>
          </a:p>
        </p:txBody>
      </p:sp>
      <p:sp>
        <p:nvSpPr>
          <p:cNvPr id="14" name="文本框 25">
            <a:extLst>
              <a:ext uri="{FF2B5EF4-FFF2-40B4-BE49-F238E27FC236}">
                <a16:creationId xmlns:a16="http://schemas.microsoft.com/office/drawing/2014/main" id="{FF3992AE-5266-2129-E867-E33F1F041C96}"/>
              </a:ext>
            </a:extLst>
          </p:cNvPr>
          <p:cNvSpPr/>
          <p:nvPr/>
        </p:nvSpPr>
        <p:spPr>
          <a:xfrm>
            <a:off x="7604801" y="2153674"/>
            <a:ext cx="1263439" cy="276999"/>
          </a:xfrm>
          <a:prstGeom prst="rect">
            <a:avLst/>
          </a:prstGeom>
          <a:solidFill>
            <a:schemeClr val="accent1">
              <a:lumMod val="20000"/>
              <a:lumOff val="80000"/>
            </a:schemeClr>
          </a:solidFill>
          <a:ln w="25400" cap="flat" cmpd="sng" algn="ctr">
            <a:noFill/>
            <a:prstDash val="solid"/>
          </a:ln>
          <a:effectLst/>
        </p:spPr>
        <p:txBody>
          <a:bodyPr wrap="square" lIns="68580" tIns="34290" rIns="68580" bIns="34290" rtlCol="0" anchor="ctr" anchorCtr="0">
            <a:noAutofit/>
          </a:bodyPr>
          <a:lstStyle/>
          <a:p>
            <a:pPr fontAlgn="base">
              <a:spcBef>
                <a:spcPct val="0"/>
              </a:spcBef>
              <a:spcAft>
                <a:spcPct val="0"/>
              </a:spcAft>
            </a:pPr>
            <a:r>
              <a:rPr kumimoji="1" lang="zh-CN" altLang="en-US" sz="1200" b="1" kern="0" dirty="0">
                <a:solidFill>
                  <a:srgbClr val="002060"/>
                </a:solidFill>
                <a:latin typeface="微软雅黑" panose="020B0503020204020204" pitchFamily="34" charset="-122"/>
                <a:ea typeface="微软雅黑" panose="020B0503020204020204" pitchFamily="34" charset="-122"/>
                <a:sym typeface=""/>
              </a:rPr>
              <a:t>一个完整模型</a:t>
            </a:r>
          </a:p>
        </p:txBody>
      </p:sp>
      <p:sp>
        <p:nvSpPr>
          <p:cNvPr id="15" name="文本框 26">
            <a:extLst>
              <a:ext uri="{FF2B5EF4-FFF2-40B4-BE49-F238E27FC236}">
                <a16:creationId xmlns:a16="http://schemas.microsoft.com/office/drawing/2014/main" id="{715D0AE6-1598-BF45-92A7-E0339F3192F2}"/>
              </a:ext>
            </a:extLst>
          </p:cNvPr>
          <p:cNvSpPr/>
          <p:nvPr/>
        </p:nvSpPr>
        <p:spPr>
          <a:xfrm>
            <a:off x="1849895" y="2134235"/>
            <a:ext cx="1263439" cy="253916"/>
          </a:xfrm>
          <a:prstGeom prst="rect">
            <a:avLst/>
          </a:prstGeom>
          <a:solidFill>
            <a:schemeClr val="accent1">
              <a:lumMod val="20000"/>
              <a:lumOff val="80000"/>
            </a:schemeClr>
          </a:solidFill>
          <a:ln w="25400" cap="flat" cmpd="sng" algn="ctr">
            <a:noFill/>
            <a:prstDash val="solid"/>
          </a:ln>
          <a:effectLst/>
        </p:spPr>
        <p:txBody>
          <a:bodyPr wrap="square" lIns="68580" tIns="34290" rIns="68580" bIns="34290" rtlCol="0" anchor="ctr" anchorCtr="0">
            <a:noAutofit/>
          </a:bodyPr>
          <a:lstStyle/>
          <a:p>
            <a:pPr fontAlgn="base">
              <a:spcBef>
                <a:spcPct val="0"/>
              </a:spcBef>
              <a:spcAft>
                <a:spcPct val="0"/>
              </a:spcAft>
            </a:pPr>
            <a:r>
              <a:rPr kumimoji="1" lang="zh-CN" altLang="en-US" sz="1200" b="1" kern="0" dirty="0">
                <a:solidFill>
                  <a:srgbClr val="002060"/>
                </a:solidFill>
                <a:latin typeface="微软雅黑" panose="020B0503020204020204" pitchFamily="34" charset="-122"/>
                <a:ea typeface="微软雅黑" panose="020B0503020204020204" pitchFamily="34" charset="-122"/>
                <a:sym typeface=""/>
              </a:rPr>
              <a:t>多个完整模型</a:t>
            </a:r>
          </a:p>
        </p:txBody>
      </p:sp>
      <p:sp>
        <p:nvSpPr>
          <p:cNvPr id="16" name="文本框 28">
            <a:extLst>
              <a:ext uri="{FF2B5EF4-FFF2-40B4-BE49-F238E27FC236}">
                <a16:creationId xmlns:a16="http://schemas.microsoft.com/office/drawing/2014/main" id="{0B0E1688-C8CB-9D49-6572-79D306D602EC}"/>
              </a:ext>
            </a:extLst>
          </p:cNvPr>
          <p:cNvSpPr/>
          <p:nvPr/>
        </p:nvSpPr>
        <p:spPr>
          <a:xfrm>
            <a:off x="5359067" y="2232014"/>
            <a:ext cx="388248" cy="276999"/>
          </a:xfrm>
          <a:prstGeom prst="rect">
            <a:avLst/>
          </a:prstGeom>
          <a:noFill/>
        </p:spPr>
        <p:txBody>
          <a:bodyPr wrap="none" rtlCol="0">
            <a:spAutoFit/>
          </a:bodyPr>
          <a:lstStyle/>
          <a:p>
            <a:pPr algn="ctr" fontAlgn="base">
              <a:spcBef>
                <a:spcPct val="0"/>
              </a:spcBef>
              <a:spcAft>
                <a:spcPct val="0"/>
              </a:spcAft>
            </a:pPr>
            <a:r>
              <a:rPr lang="en-US" altLang="zh-CN" sz="1200" i="1" dirty="0" err="1">
                <a:solidFill>
                  <a:srgbClr val="002060"/>
                </a:solidFill>
                <a:latin typeface="微软雅黑" panose="020B0503020204020204" pitchFamily="34" charset="-122"/>
                <a:ea typeface="微软雅黑" panose="020B0503020204020204" pitchFamily="34" charset="-122"/>
                <a:sym typeface=""/>
              </a:rPr>
              <a:t>xN</a:t>
            </a:r>
            <a:endParaRPr lang="zh-CN" altLang="en-US" sz="1200" i="1" dirty="0">
              <a:solidFill>
                <a:srgbClr val="002060"/>
              </a:solidFill>
              <a:latin typeface="微软雅黑" panose="020B0503020204020204" pitchFamily="34" charset="-122"/>
              <a:ea typeface="微软雅黑" panose="020B0503020204020204" pitchFamily="34" charset="-122"/>
              <a:sym typeface=""/>
            </a:endParaRPr>
          </a:p>
        </p:txBody>
      </p:sp>
      <p:cxnSp>
        <p:nvCxnSpPr>
          <p:cNvPr id="17" name="直接箭头连接符 16">
            <a:extLst>
              <a:ext uri="{FF2B5EF4-FFF2-40B4-BE49-F238E27FC236}">
                <a16:creationId xmlns:a16="http://schemas.microsoft.com/office/drawing/2014/main" id="{F6E0F697-5F87-345D-DB55-37C83D23C5E8}"/>
              </a:ext>
            </a:extLst>
          </p:cNvPr>
          <p:cNvCxnSpPr>
            <a:cxnSpLocks/>
            <a:stCxn id="14" idx="1"/>
            <a:endCxn id="15" idx="3"/>
          </p:cNvCxnSpPr>
          <p:nvPr/>
        </p:nvCxnSpPr>
        <p:spPr>
          <a:xfrm flipH="1" flipV="1">
            <a:off x="3113334" y="2261193"/>
            <a:ext cx="4491467" cy="30981"/>
          </a:xfrm>
          <a:prstGeom prst="straightConnector1">
            <a:avLst/>
          </a:prstGeom>
          <a:noFill/>
          <a:ln w="9525" cap="flat" cmpd="sng" algn="ctr">
            <a:solidFill>
              <a:srgbClr val="002060"/>
            </a:solidFill>
            <a:prstDash val="solid"/>
            <a:tailEnd type="triangle"/>
          </a:ln>
          <a:effectLst/>
        </p:spPr>
      </p:cxnSp>
      <p:pic>
        <p:nvPicPr>
          <p:cNvPr id="21" name="图片 20">
            <a:extLst>
              <a:ext uri="{FF2B5EF4-FFF2-40B4-BE49-F238E27FC236}">
                <a16:creationId xmlns:a16="http://schemas.microsoft.com/office/drawing/2014/main" id="{05216F24-693E-BB9D-7E52-05DC22EB2B07}"/>
              </a:ext>
            </a:extLst>
          </p:cNvPr>
          <p:cNvPicPr>
            <a:picLocks noChangeAspect="1"/>
          </p:cNvPicPr>
          <p:nvPr/>
        </p:nvPicPr>
        <p:blipFill>
          <a:blip r:embed="rId6"/>
          <a:stretch>
            <a:fillRect/>
          </a:stretch>
        </p:blipFill>
        <p:spPr>
          <a:xfrm>
            <a:off x="1013802" y="2029460"/>
            <a:ext cx="10242462" cy="4724975"/>
          </a:xfrm>
          <a:prstGeom prst="rect">
            <a:avLst/>
          </a:prstGeom>
        </p:spPr>
      </p:pic>
    </p:spTree>
    <p:extLst>
      <p:ext uri="{BB962C8B-B14F-4D97-AF65-F5344CB8AC3E}">
        <p14:creationId xmlns:p14="http://schemas.microsoft.com/office/powerpoint/2010/main" val="4124765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174" y="169485"/>
            <a:ext cx="10515600" cy="713740"/>
          </a:xfrm>
        </p:spPr>
        <p:txBody>
          <a:bodyPr/>
          <a:lstStyle/>
          <a:p>
            <a:r>
              <a:rPr lang="zh-CN" altLang="en-US" dirty="0"/>
              <a:t>大模型分布式训练</a:t>
            </a:r>
            <a:r>
              <a:rPr lang="en-US" altLang="zh-CN" dirty="0"/>
              <a:t>GPU</a:t>
            </a:r>
            <a:r>
              <a:rPr lang="zh-CN" altLang="en-US" dirty="0"/>
              <a:t>间通信方式</a:t>
            </a:r>
          </a:p>
        </p:txBody>
      </p:sp>
      <p:grpSp>
        <p:nvGrpSpPr>
          <p:cNvPr id="3" name="object 4">
            <a:extLst>
              <a:ext uri="{FF2B5EF4-FFF2-40B4-BE49-F238E27FC236}">
                <a16:creationId xmlns:a16="http://schemas.microsoft.com/office/drawing/2014/main" id="{145159E7-D254-1916-F1A2-BB56C43D9FE8}"/>
              </a:ext>
            </a:extLst>
          </p:cNvPr>
          <p:cNvGrpSpPr/>
          <p:nvPr/>
        </p:nvGrpSpPr>
        <p:grpSpPr>
          <a:xfrm>
            <a:off x="4164838" y="982725"/>
            <a:ext cx="3824604" cy="2392045"/>
            <a:chOff x="4164838" y="982725"/>
            <a:chExt cx="3824604" cy="2392045"/>
          </a:xfrm>
        </p:grpSpPr>
        <p:sp>
          <p:nvSpPr>
            <p:cNvPr id="4" name="object 5">
              <a:extLst>
                <a:ext uri="{FF2B5EF4-FFF2-40B4-BE49-F238E27FC236}">
                  <a16:creationId xmlns:a16="http://schemas.microsoft.com/office/drawing/2014/main" id="{D881880A-5366-E975-2DD7-F95C939770D7}"/>
                </a:ext>
              </a:extLst>
            </p:cNvPr>
            <p:cNvSpPr/>
            <p:nvPr/>
          </p:nvSpPr>
          <p:spPr>
            <a:xfrm>
              <a:off x="4171188" y="989075"/>
              <a:ext cx="3811904" cy="2379345"/>
            </a:xfrm>
            <a:custGeom>
              <a:avLst/>
              <a:gdLst/>
              <a:ahLst/>
              <a:cxnLst/>
              <a:rect l="l" t="t" r="r" b="b"/>
              <a:pathLst>
                <a:path w="3811904" h="2379345">
                  <a:moveTo>
                    <a:pt x="3811523" y="0"/>
                  </a:moveTo>
                  <a:lnTo>
                    <a:pt x="0" y="0"/>
                  </a:lnTo>
                  <a:lnTo>
                    <a:pt x="0" y="2378964"/>
                  </a:lnTo>
                  <a:lnTo>
                    <a:pt x="3811523" y="2378964"/>
                  </a:lnTo>
                  <a:lnTo>
                    <a:pt x="3811523" y="0"/>
                  </a:lnTo>
                  <a:close/>
                </a:path>
              </a:pathLst>
            </a:custGeom>
            <a:solidFill>
              <a:srgbClr val="FFFFFF">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5" name="object 6">
              <a:extLst>
                <a:ext uri="{FF2B5EF4-FFF2-40B4-BE49-F238E27FC236}">
                  <a16:creationId xmlns:a16="http://schemas.microsoft.com/office/drawing/2014/main" id="{C212FEB6-4DF3-614F-F814-CE498AB316E2}"/>
                </a:ext>
              </a:extLst>
            </p:cNvPr>
            <p:cNvSpPr/>
            <p:nvPr/>
          </p:nvSpPr>
          <p:spPr>
            <a:xfrm>
              <a:off x="4171188" y="989075"/>
              <a:ext cx="3811904" cy="2379345"/>
            </a:xfrm>
            <a:custGeom>
              <a:avLst/>
              <a:gdLst/>
              <a:ahLst/>
              <a:cxnLst/>
              <a:rect l="l" t="t" r="r" b="b"/>
              <a:pathLst>
                <a:path w="3811904" h="2379345">
                  <a:moveTo>
                    <a:pt x="0" y="2378964"/>
                  </a:moveTo>
                  <a:lnTo>
                    <a:pt x="3811523" y="2378964"/>
                  </a:lnTo>
                  <a:lnTo>
                    <a:pt x="3811523" y="0"/>
                  </a:lnTo>
                  <a:lnTo>
                    <a:pt x="0" y="0"/>
                  </a:lnTo>
                  <a:lnTo>
                    <a:pt x="0" y="2378964"/>
                  </a:lnTo>
                  <a:close/>
                </a:path>
              </a:pathLst>
            </a:custGeom>
            <a:ln w="1270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6" name="object 7">
              <a:extLst>
                <a:ext uri="{FF2B5EF4-FFF2-40B4-BE49-F238E27FC236}">
                  <a16:creationId xmlns:a16="http://schemas.microsoft.com/office/drawing/2014/main" id="{29B26030-2810-6159-3B39-357449A06FEF}"/>
                </a:ext>
              </a:extLst>
            </p:cNvPr>
            <p:cNvPicPr/>
            <p:nvPr/>
          </p:nvPicPr>
          <p:blipFill>
            <a:blip r:embed="rId3" cstate="print"/>
            <a:stretch>
              <a:fillRect/>
            </a:stretch>
          </p:blipFill>
          <p:spPr>
            <a:xfrm>
              <a:off x="4241292" y="1043939"/>
              <a:ext cx="3378708" cy="2234183"/>
            </a:xfrm>
            <a:prstGeom prst="rect">
              <a:avLst/>
            </a:prstGeom>
          </p:spPr>
        </p:pic>
        <p:sp>
          <p:nvSpPr>
            <p:cNvPr id="7" name="object 8">
              <a:extLst>
                <a:ext uri="{FF2B5EF4-FFF2-40B4-BE49-F238E27FC236}">
                  <a16:creationId xmlns:a16="http://schemas.microsoft.com/office/drawing/2014/main" id="{1391B7EA-B550-6A42-F3D7-4222A1A6998E}"/>
                </a:ext>
              </a:extLst>
            </p:cNvPr>
            <p:cNvSpPr/>
            <p:nvPr/>
          </p:nvSpPr>
          <p:spPr>
            <a:xfrm>
              <a:off x="6681978" y="1278000"/>
              <a:ext cx="1199515" cy="501650"/>
            </a:xfrm>
            <a:custGeom>
              <a:avLst/>
              <a:gdLst/>
              <a:ahLst/>
              <a:cxnLst/>
              <a:rect l="l" t="t" r="r" b="b"/>
              <a:pathLst>
                <a:path w="1199515" h="501650">
                  <a:moveTo>
                    <a:pt x="1199515" y="444246"/>
                  </a:moveTo>
                  <a:lnTo>
                    <a:pt x="85725" y="444373"/>
                  </a:lnTo>
                  <a:lnTo>
                    <a:pt x="85725" y="415798"/>
                  </a:lnTo>
                  <a:lnTo>
                    <a:pt x="0" y="458597"/>
                  </a:lnTo>
                  <a:lnTo>
                    <a:pt x="85725" y="501396"/>
                  </a:lnTo>
                  <a:lnTo>
                    <a:pt x="85725" y="472948"/>
                  </a:lnTo>
                  <a:lnTo>
                    <a:pt x="1199515" y="472821"/>
                  </a:lnTo>
                  <a:lnTo>
                    <a:pt x="1199515" y="444246"/>
                  </a:lnTo>
                  <a:close/>
                </a:path>
                <a:path w="1199515" h="501650">
                  <a:moveTo>
                    <a:pt x="1199515" y="42545"/>
                  </a:moveTo>
                  <a:lnTo>
                    <a:pt x="1171067" y="28448"/>
                  </a:lnTo>
                  <a:lnTo>
                    <a:pt x="1113663" y="0"/>
                  </a:lnTo>
                  <a:lnTo>
                    <a:pt x="1113739" y="28498"/>
                  </a:lnTo>
                  <a:lnTo>
                    <a:pt x="0" y="31877"/>
                  </a:lnTo>
                  <a:lnTo>
                    <a:pt x="0" y="60452"/>
                  </a:lnTo>
                  <a:lnTo>
                    <a:pt x="1113828" y="57073"/>
                  </a:lnTo>
                  <a:lnTo>
                    <a:pt x="1113917" y="85725"/>
                  </a:lnTo>
                  <a:lnTo>
                    <a:pt x="1199515" y="42545"/>
                  </a:lnTo>
                  <a:close/>
                </a:path>
              </a:pathLst>
            </a:custGeom>
            <a:solidFill>
              <a:srgbClr val="FFC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grpSp>
        <p:nvGrpSpPr>
          <p:cNvPr id="8" name="object 9">
            <a:extLst>
              <a:ext uri="{FF2B5EF4-FFF2-40B4-BE49-F238E27FC236}">
                <a16:creationId xmlns:a16="http://schemas.microsoft.com/office/drawing/2014/main" id="{9C56F278-5165-7597-D6D7-DA1ACE58ECBE}"/>
              </a:ext>
            </a:extLst>
          </p:cNvPr>
          <p:cNvGrpSpPr/>
          <p:nvPr/>
        </p:nvGrpSpPr>
        <p:grpSpPr>
          <a:xfrm>
            <a:off x="401748" y="1671587"/>
            <a:ext cx="3423920" cy="1035685"/>
            <a:chOff x="401748" y="1671587"/>
            <a:chExt cx="3423920" cy="1035685"/>
          </a:xfrm>
        </p:grpSpPr>
        <p:pic>
          <p:nvPicPr>
            <p:cNvPr id="9" name="object 10">
              <a:extLst>
                <a:ext uri="{FF2B5EF4-FFF2-40B4-BE49-F238E27FC236}">
                  <a16:creationId xmlns:a16="http://schemas.microsoft.com/office/drawing/2014/main" id="{CE82490E-5EC3-E50B-F502-593EDECA9CC4}"/>
                </a:ext>
              </a:extLst>
            </p:cNvPr>
            <p:cNvPicPr/>
            <p:nvPr/>
          </p:nvPicPr>
          <p:blipFill>
            <a:blip r:embed="rId4" cstate="print"/>
            <a:stretch>
              <a:fillRect/>
            </a:stretch>
          </p:blipFill>
          <p:spPr>
            <a:xfrm>
              <a:off x="401748" y="1671587"/>
              <a:ext cx="2903830" cy="1035408"/>
            </a:xfrm>
            <a:prstGeom prst="rect">
              <a:avLst/>
            </a:prstGeom>
          </p:spPr>
        </p:pic>
        <p:sp>
          <p:nvSpPr>
            <p:cNvPr id="10" name="object 11">
              <a:extLst>
                <a:ext uri="{FF2B5EF4-FFF2-40B4-BE49-F238E27FC236}">
                  <a16:creationId xmlns:a16="http://schemas.microsoft.com/office/drawing/2014/main" id="{9A234C13-297F-925E-CFD0-A228D20D9CC8}"/>
                </a:ext>
              </a:extLst>
            </p:cNvPr>
            <p:cNvSpPr/>
            <p:nvPr/>
          </p:nvSpPr>
          <p:spPr>
            <a:xfrm>
              <a:off x="2675382" y="2018664"/>
              <a:ext cx="1150620" cy="530860"/>
            </a:xfrm>
            <a:custGeom>
              <a:avLst/>
              <a:gdLst/>
              <a:ahLst/>
              <a:cxnLst/>
              <a:rect l="l" t="t" r="r" b="b"/>
              <a:pathLst>
                <a:path w="1150620" h="530860">
                  <a:moveTo>
                    <a:pt x="1150112" y="473202"/>
                  </a:moveTo>
                  <a:lnTo>
                    <a:pt x="85725" y="473202"/>
                  </a:lnTo>
                  <a:lnTo>
                    <a:pt x="85725" y="444627"/>
                  </a:lnTo>
                  <a:lnTo>
                    <a:pt x="0" y="487553"/>
                  </a:lnTo>
                  <a:lnTo>
                    <a:pt x="85725" y="530352"/>
                  </a:lnTo>
                  <a:lnTo>
                    <a:pt x="85725" y="501777"/>
                  </a:lnTo>
                  <a:lnTo>
                    <a:pt x="1150112" y="501777"/>
                  </a:lnTo>
                  <a:lnTo>
                    <a:pt x="1150112" y="473202"/>
                  </a:lnTo>
                  <a:close/>
                </a:path>
                <a:path w="1150620" h="530860">
                  <a:moveTo>
                    <a:pt x="1150112" y="42545"/>
                  </a:moveTo>
                  <a:lnTo>
                    <a:pt x="1121613" y="28448"/>
                  </a:lnTo>
                  <a:lnTo>
                    <a:pt x="1064133" y="0"/>
                  </a:lnTo>
                  <a:lnTo>
                    <a:pt x="1064247" y="28498"/>
                  </a:lnTo>
                  <a:lnTo>
                    <a:pt x="0" y="32131"/>
                  </a:lnTo>
                  <a:lnTo>
                    <a:pt x="0" y="60706"/>
                  </a:lnTo>
                  <a:lnTo>
                    <a:pt x="1064374" y="57073"/>
                  </a:lnTo>
                  <a:lnTo>
                    <a:pt x="1064514" y="85725"/>
                  </a:lnTo>
                  <a:lnTo>
                    <a:pt x="1150112" y="42545"/>
                  </a:lnTo>
                  <a:close/>
                </a:path>
              </a:pathLst>
            </a:custGeom>
            <a:solidFill>
              <a:srgbClr val="FFC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11" name="object 12">
            <a:extLst>
              <a:ext uri="{FF2B5EF4-FFF2-40B4-BE49-F238E27FC236}">
                <a16:creationId xmlns:a16="http://schemas.microsoft.com/office/drawing/2014/main" id="{DF5DB301-30F5-B437-39BB-43BEC3A25345}"/>
              </a:ext>
            </a:extLst>
          </p:cNvPr>
          <p:cNvSpPr txBox="1"/>
          <p:nvPr/>
        </p:nvSpPr>
        <p:spPr>
          <a:xfrm>
            <a:off x="249936" y="961075"/>
            <a:ext cx="3817620" cy="2438488"/>
          </a:xfrm>
          <a:prstGeom prst="rect">
            <a:avLst/>
          </a:prstGeom>
          <a:ln w="12700">
            <a:solidFill>
              <a:srgbClr val="000000"/>
            </a:solidFill>
          </a:ln>
        </p:spPr>
        <p:txBody>
          <a:bodyPr vert="horz" wrap="square" lIns="0" tIns="80645" rIns="0" bIns="0" rtlCol="0">
            <a:spAutoFit/>
          </a:bodyPr>
          <a:lstStyle/>
          <a:p>
            <a:pPr marL="190500" marR="0" lvl="0" indent="0" algn="l" defTabSz="914400" rtl="0" eaLnBrk="1" fontAlgn="auto" latinLnBrk="0" hangingPunct="1">
              <a:lnSpc>
                <a:spcPct val="100000"/>
              </a:lnSpc>
              <a:spcBef>
                <a:spcPts val="635"/>
              </a:spcBef>
              <a:spcAft>
                <a:spcPts val="0"/>
              </a:spcAft>
              <a:buClrTx/>
              <a:buSzTx/>
              <a:buFontTx/>
              <a:buNone/>
              <a:tabLst/>
              <a:defRPr/>
            </a:pPr>
            <a:r>
              <a:rPr kumimoji="0" sz="1600" b="1" i="0" u="none" strike="noStrike" kern="1200" cap="none" spc="-35" normalizeH="0" baseline="0" noProof="0" dirty="0" err="1">
                <a:ln>
                  <a:noFill/>
                </a:ln>
                <a:solidFill>
                  <a:srgbClr val="252525"/>
                </a:solidFill>
                <a:effectLst/>
                <a:uLnTx/>
                <a:uFillTx/>
                <a:latin typeface="微软雅黑"/>
                <a:ea typeface="+mn-ea"/>
                <a:cs typeface="微软雅黑"/>
              </a:rPr>
              <a:t>单卡训练</a:t>
            </a:r>
            <a:endParaRPr kumimoji="0" lang="en-US" sz="1600" b="1" i="0" u="none" strike="noStrike" kern="1200" cap="none" spc="-35" normalizeH="0" baseline="0" noProof="0" dirty="0">
              <a:ln>
                <a:noFill/>
              </a:ln>
              <a:solidFill>
                <a:srgbClr val="252525"/>
              </a:solidFill>
              <a:effectLst/>
              <a:uLnTx/>
              <a:uFillTx/>
              <a:latin typeface="微软雅黑"/>
              <a:ea typeface="+mn-ea"/>
              <a:cs typeface="微软雅黑"/>
            </a:endParaRPr>
          </a:p>
          <a:p>
            <a:pPr marL="190500" marR="0" lvl="0" indent="0" algn="l" defTabSz="914400" rtl="0" eaLnBrk="1" fontAlgn="auto" latinLnBrk="0" hangingPunct="1">
              <a:lnSpc>
                <a:spcPct val="100000"/>
              </a:lnSpc>
              <a:spcBef>
                <a:spcPts val="635"/>
              </a:spcBef>
              <a:spcAft>
                <a:spcPts val="0"/>
              </a:spcAft>
              <a:buClrTx/>
              <a:buSzTx/>
              <a:buFontTx/>
              <a:buNone/>
              <a:tabLst/>
              <a:defRPr/>
            </a:pPr>
            <a:endParaRPr kumimoji="0" sz="1600" b="0" i="0" u="none" strike="noStrike" kern="1200" cap="none" spc="0" normalizeH="0" baseline="0" noProof="0" dirty="0">
              <a:ln>
                <a:noFill/>
              </a:ln>
              <a:solidFill>
                <a:prstClr val="black"/>
              </a:solidFill>
              <a:effectLst/>
              <a:uLnTx/>
              <a:uFillTx/>
              <a:latin typeface="微软雅黑"/>
              <a:ea typeface="+mn-ea"/>
              <a:cs typeface="微软雅黑"/>
            </a:endParaRPr>
          </a:p>
          <a:p>
            <a:pPr marL="0" marR="0" lvl="0" indent="0" algn="l" defTabSz="914400" rtl="0" eaLnBrk="1" fontAlgn="auto" latinLnBrk="0" hangingPunct="1">
              <a:lnSpc>
                <a:spcPct val="100000"/>
              </a:lnSpc>
              <a:spcBef>
                <a:spcPts val="65"/>
              </a:spcBef>
              <a:spcAft>
                <a:spcPts val="0"/>
              </a:spcAft>
              <a:buClrTx/>
              <a:buSzTx/>
              <a:buFontTx/>
              <a:buNone/>
              <a:tabLst/>
              <a:defRPr/>
            </a:pPr>
            <a:endParaRPr kumimoji="0" sz="1850" b="0" i="0" u="none" strike="noStrike" kern="1200" cap="none" spc="0" normalizeH="0" baseline="0" noProof="0" dirty="0">
              <a:ln>
                <a:noFill/>
              </a:ln>
              <a:solidFill>
                <a:prstClr val="black"/>
              </a:solidFill>
              <a:effectLst/>
              <a:uLnTx/>
              <a:uFillTx/>
              <a:latin typeface="微软雅黑"/>
              <a:ea typeface="+mn-ea"/>
              <a:cs typeface="微软雅黑"/>
            </a:endParaRPr>
          </a:p>
          <a:p>
            <a:pPr marL="2833370" marR="0" lvl="0" indent="0" algn="ctr" defTabSz="914400" rtl="0" eaLnBrk="1" fontAlgn="auto" latinLnBrk="0" hangingPunct="1">
              <a:lnSpc>
                <a:spcPct val="100000"/>
              </a:lnSpc>
              <a:spcBef>
                <a:spcPts val="0"/>
              </a:spcBef>
              <a:spcAft>
                <a:spcPts val="0"/>
              </a:spcAft>
              <a:buClrTx/>
              <a:buSzTx/>
              <a:buFontTx/>
              <a:buNone/>
              <a:tabLst/>
              <a:defRPr/>
            </a:pPr>
            <a:r>
              <a:rPr kumimoji="0" sz="800" b="1" i="0" u="none" strike="noStrike" kern="1200" cap="none" spc="-15" normalizeH="0" baseline="0" noProof="0" dirty="0">
                <a:ln>
                  <a:noFill/>
                </a:ln>
                <a:solidFill>
                  <a:srgbClr val="76B800"/>
                </a:solidFill>
                <a:effectLst/>
                <a:uLnTx/>
                <a:uFillTx/>
                <a:latin typeface="微软雅黑"/>
                <a:ea typeface="+mn-ea"/>
                <a:cs typeface="微软雅黑"/>
              </a:rPr>
              <a:t>前向计算</a:t>
            </a:r>
            <a:endParaRPr kumimoji="0" sz="800" b="0" i="0" u="none" strike="noStrike" kern="1200" cap="none" spc="0" normalizeH="0" baseline="0" noProof="0" dirty="0">
              <a:ln>
                <a:noFill/>
              </a:ln>
              <a:solidFill>
                <a:prstClr val="black"/>
              </a:solidFill>
              <a:effectLst/>
              <a:uLnTx/>
              <a:uFillTx/>
              <a:latin typeface="微软雅黑"/>
              <a:ea typeface="+mn-ea"/>
              <a:cs typeface="微软雅黑"/>
            </a:endParaRPr>
          </a:p>
          <a:p>
            <a:pPr marL="2832100" marR="0" lvl="0" indent="0" algn="ctr" defTabSz="914400" rtl="0" eaLnBrk="1" fontAlgn="auto" latinLnBrk="0" hangingPunct="1">
              <a:lnSpc>
                <a:spcPct val="100000"/>
              </a:lnSpc>
              <a:spcBef>
                <a:spcPts val="0"/>
              </a:spcBef>
              <a:spcAft>
                <a:spcPts val="0"/>
              </a:spcAft>
              <a:buClrTx/>
              <a:buSzTx/>
              <a:buFontTx/>
              <a:buNone/>
              <a:tabLst/>
              <a:defRPr/>
            </a:pPr>
            <a:r>
              <a:rPr kumimoji="0" sz="800" b="1" i="0" u="none" strike="noStrike" kern="1200" cap="none" spc="-20" normalizeH="0" baseline="0" noProof="0" dirty="0">
                <a:ln>
                  <a:noFill/>
                </a:ln>
                <a:solidFill>
                  <a:srgbClr val="76B800"/>
                </a:solidFill>
                <a:effectLst/>
                <a:uLnTx/>
                <a:uFillTx/>
                <a:latin typeface="微软雅黑"/>
                <a:ea typeface="+mn-ea"/>
                <a:cs typeface="微软雅黑"/>
              </a:rPr>
              <a:t>Loss</a:t>
            </a:r>
            <a:endParaRPr kumimoji="0" sz="800" b="0" i="0" u="none" strike="noStrike" kern="1200" cap="none" spc="0" normalizeH="0" baseline="0" noProof="0" dirty="0">
              <a:ln>
                <a:noFill/>
              </a:ln>
              <a:solidFill>
                <a:prstClr val="black"/>
              </a:solidFill>
              <a:effectLst/>
              <a:uLnTx/>
              <a:uFillTx/>
              <a:latin typeface="微软雅黑"/>
              <a:ea typeface="+mn-ea"/>
              <a:cs typeface="微软雅黑"/>
            </a:endParaRPr>
          </a:p>
          <a:p>
            <a:pPr marL="0" marR="0" lvl="0" indent="0" algn="l" defTabSz="914400" rtl="0" eaLnBrk="1" fontAlgn="auto" latinLnBrk="0" hangingPunct="1">
              <a:lnSpc>
                <a:spcPct val="100000"/>
              </a:lnSpc>
              <a:spcBef>
                <a:spcPts val="80"/>
              </a:spcBef>
              <a:spcAft>
                <a:spcPts val="0"/>
              </a:spcAft>
              <a:buClrTx/>
              <a:buSzTx/>
              <a:buFontTx/>
              <a:buNone/>
              <a:tabLst/>
              <a:defRPr/>
            </a:pPr>
            <a:endParaRPr kumimoji="0" sz="800" b="0" i="0" u="none" strike="noStrike" kern="1200" cap="none" spc="0" normalizeH="0" baseline="0" noProof="0" dirty="0">
              <a:ln>
                <a:noFill/>
              </a:ln>
              <a:solidFill>
                <a:prstClr val="black"/>
              </a:solidFill>
              <a:effectLst/>
              <a:uLnTx/>
              <a:uFillTx/>
              <a:latin typeface="微软雅黑"/>
              <a:ea typeface="+mn-ea"/>
              <a:cs typeface="微软雅黑"/>
            </a:endParaRPr>
          </a:p>
          <a:p>
            <a:pPr marL="2833370" marR="0" lvl="0" indent="0" algn="ctr" defTabSz="914400" rtl="0" eaLnBrk="1" fontAlgn="auto" latinLnBrk="0" hangingPunct="1">
              <a:lnSpc>
                <a:spcPct val="100000"/>
              </a:lnSpc>
              <a:spcBef>
                <a:spcPts val="0"/>
              </a:spcBef>
              <a:spcAft>
                <a:spcPts val="0"/>
              </a:spcAft>
              <a:buClrTx/>
              <a:buSzTx/>
              <a:buFontTx/>
              <a:buNone/>
              <a:tabLst/>
              <a:defRPr/>
            </a:pPr>
            <a:r>
              <a:rPr kumimoji="0" sz="800" b="1" i="0" u="none" strike="noStrike" kern="1200" cap="none" spc="-15" normalizeH="0" baseline="0" noProof="0" dirty="0">
                <a:ln>
                  <a:noFill/>
                </a:ln>
                <a:solidFill>
                  <a:srgbClr val="76B800"/>
                </a:solidFill>
                <a:effectLst/>
                <a:uLnTx/>
                <a:uFillTx/>
                <a:latin typeface="微软雅黑"/>
                <a:ea typeface="+mn-ea"/>
                <a:cs typeface="微软雅黑"/>
              </a:rPr>
              <a:t>反向计算</a:t>
            </a:r>
            <a:endParaRPr kumimoji="0" sz="800" b="0" i="0" u="none" strike="noStrike" kern="1200" cap="none" spc="0" normalizeH="0" baseline="0" noProof="0" dirty="0">
              <a:ln>
                <a:noFill/>
              </a:ln>
              <a:solidFill>
                <a:prstClr val="black"/>
              </a:solidFill>
              <a:effectLst/>
              <a:uLnTx/>
              <a:uFillTx/>
              <a:latin typeface="微软雅黑"/>
              <a:ea typeface="+mn-ea"/>
              <a:cs typeface="微软雅黑"/>
            </a:endParaRPr>
          </a:p>
          <a:p>
            <a:pPr marL="2831465" marR="0" lvl="0" indent="0" algn="ctr" defTabSz="914400" rtl="0" eaLnBrk="1" fontAlgn="auto" latinLnBrk="0" hangingPunct="1">
              <a:lnSpc>
                <a:spcPct val="100000"/>
              </a:lnSpc>
              <a:spcBef>
                <a:spcPts val="0"/>
              </a:spcBef>
              <a:spcAft>
                <a:spcPts val="0"/>
              </a:spcAft>
              <a:buClrTx/>
              <a:buSzTx/>
              <a:buFontTx/>
              <a:buNone/>
              <a:tabLst/>
              <a:defRPr/>
            </a:pPr>
            <a:r>
              <a:rPr kumimoji="0" sz="800" b="1" i="0" u="none" strike="noStrike" kern="1200" cap="none" spc="-10" normalizeH="0" baseline="0" noProof="0" dirty="0">
                <a:ln>
                  <a:noFill/>
                </a:ln>
                <a:solidFill>
                  <a:srgbClr val="76B800"/>
                </a:solidFill>
                <a:effectLst/>
                <a:uLnTx/>
                <a:uFillTx/>
                <a:latin typeface="微软雅黑"/>
                <a:ea typeface="+mn-ea"/>
                <a:cs typeface="微软雅黑"/>
              </a:rPr>
              <a:t>Gradient</a:t>
            </a:r>
            <a:endParaRPr kumimoji="0" lang="en-US" sz="800" b="1" i="0" u="none" strike="noStrike" kern="1200" cap="none" spc="-10" normalizeH="0" baseline="0" noProof="0" dirty="0">
              <a:ln>
                <a:noFill/>
              </a:ln>
              <a:solidFill>
                <a:srgbClr val="76B800"/>
              </a:solidFill>
              <a:effectLst/>
              <a:uLnTx/>
              <a:uFillTx/>
              <a:latin typeface="微软雅黑"/>
              <a:ea typeface="+mn-ea"/>
              <a:cs typeface="微软雅黑"/>
            </a:endParaRPr>
          </a:p>
          <a:p>
            <a:pPr marL="2831465" marR="0" lvl="0" indent="0" algn="ctr" defTabSz="914400" rtl="0" eaLnBrk="1" fontAlgn="auto" latinLnBrk="0" hangingPunct="1">
              <a:lnSpc>
                <a:spcPct val="100000"/>
              </a:lnSpc>
              <a:spcBef>
                <a:spcPts val="0"/>
              </a:spcBef>
              <a:spcAft>
                <a:spcPts val="0"/>
              </a:spcAft>
              <a:buClrTx/>
              <a:buSzTx/>
              <a:buFontTx/>
              <a:buNone/>
              <a:tabLst/>
              <a:defRPr/>
            </a:pPr>
            <a:endParaRPr lang="en-US" sz="800" b="1" spc="-10" dirty="0">
              <a:solidFill>
                <a:srgbClr val="76B800"/>
              </a:solidFill>
              <a:latin typeface="微软雅黑"/>
              <a:cs typeface="微软雅黑"/>
            </a:endParaRPr>
          </a:p>
          <a:p>
            <a:pPr marL="2831465"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10" normalizeH="0" baseline="0" noProof="0" dirty="0">
              <a:ln>
                <a:noFill/>
              </a:ln>
              <a:solidFill>
                <a:srgbClr val="76B800"/>
              </a:solidFill>
              <a:effectLst/>
              <a:uLnTx/>
              <a:uFillTx/>
              <a:latin typeface="微软雅黑"/>
              <a:ea typeface="+mn-ea"/>
              <a:cs typeface="微软雅黑"/>
            </a:endParaRPr>
          </a:p>
          <a:p>
            <a:pPr marL="2831465" marR="0" lvl="0" indent="0" algn="ctr" defTabSz="914400" rtl="0" eaLnBrk="1" fontAlgn="auto" latinLnBrk="0" hangingPunct="1">
              <a:lnSpc>
                <a:spcPct val="100000"/>
              </a:lnSpc>
              <a:spcBef>
                <a:spcPts val="0"/>
              </a:spcBef>
              <a:spcAft>
                <a:spcPts val="0"/>
              </a:spcAft>
              <a:buClrTx/>
              <a:buSzTx/>
              <a:buFontTx/>
              <a:buNone/>
              <a:tabLst/>
              <a:defRPr/>
            </a:pPr>
            <a:endParaRPr lang="en-US" sz="800" b="1" spc="-10" dirty="0">
              <a:solidFill>
                <a:srgbClr val="76B800"/>
              </a:solidFill>
              <a:latin typeface="微软雅黑"/>
              <a:cs typeface="微软雅黑"/>
            </a:endParaRPr>
          </a:p>
          <a:p>
            <a:pPr marL="2831465"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10" normalizeH="0" baseline="0" noProof="0" dirty="0">
              <a:ln>
                <a:noFill/>
              </a:ln>
              <a:solidFill>
                <a:srgbClr val="76B800"/>
              </a:solidFill>
              <a:effectLst/>
              <a:uLnTx/>
              <a:uFillTx/>
              <a:latin typeface="微软雅黑"/>
              <a:ea typeface="+mn-ea"/>
              <a:cs typeface="微软雅黑"/>
            </a:endParaRPr>
          </a:p>
          <a:p>
            <a:pPr marL="2831465" marR="0" lvl="0" indent="0" algn="ctr" defTabSz="914400" rtl="0" eaLnBrk="1" fontAlgn="auto" latinLnBrk="0" hangingPunct="1">
              <a:lnSpc>
                <a:spcPct val="100000"/>
              </a:lnSpc>
              <a:spcBef>
                <a:spcPts val="0"/>
              </a:spcBef>
              <a:spcAft>
                <a:spcPts val="0"/>
              </a:spcAft>
              <a:buClrTx/>
              <a:buSzTx/>
              <a:buFontTx/>
              <a:buNone/>
              <a:tabLst/>
              <a:defRPr/>
            </a:pPr>
            <a:endParaRPr lang="en-US" sz="800" b="1" spc="-10" dirty="0">
              <a:solidFill>
                <a:srgbClr val="76B800"/>
              </a:solidFill>
              <a:latin typeface="微软雅黑"/>
              <a:cs typeface="微软雅黑"/>
            </a:endParaRPr>
          </a:p>
          <a:p>
            <a:pPr marL="2831465" marR="0" lvl="0" indent="0" algn="ctr" defTabSz="914400" rtl="0" eaLnBrk="1" fontAlgn="auto" latinLnBrk="0" hangingPunct="1">
              <a:lnSpc>
                <a:spcPct val="100000"/>
              </a:lnSpc>
              <a:spcBef>
                <a:spcPts val="0"/>
              </a:spcBef>
              <a:spcAft>
                <a:spcPts val="0"/>
              </a:spcAft>
              <a:buClrTx/>
              <a:buSzTx/>
              <a:buFontTx/>
              <a:buNone/>
              <a:tabLst/>
              <a:defRPr/>
            </a:pPr>
            <a:endParaRPr lang="en-US" sz="800" b="1" spc="-10" dirty="0">
              <a:solidFill>
                <a:srgbClr val="76B800"/>
              </a:solidFill>
              <a:latin typeface="微软雅黑"/>
              <a:cs typeface="微软雅黑"/>
            </a:endParaRPr>
          </a:p>
          <a:p>
            <a:pPr marL="2831465"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10" normalizeH="0" baseline="0" noProof="0" dirty="0">
              <a:ln>
                <a:noFill/>
              </a:ln>
              <a:solidFill>
                <a:srgbClr val="76B800"/>
              </a:solidFill>
              <a:effectLst/>
              <a:uLnTx/>
              <a:uFillTx/>
              <a:latin typeface="微软雅黑"/>
              <a:ea typeface="+mn-ea"/>
              <a:cs typeface="微软雅黑"/>
            </a:endParaRPr>
          </a:p>
        </p:txBody>
      </p:sp>
      <p:sp>
        <p:nvSpPr>
          <p:cNvPr id="12" name="object 13">
            <a:extLst>
              <a:ext uri="{FF2B5EF4-FFF2-40B4-BE49-F238E27FC236}">
                <a16:creationId xmlns:a16="http://schemas.microsoft.com/office/drawing/2014/main" id="{BF2BEFA1-20C5-8C5E-7815-FBE8541D390A}"/>
              </a:ext>
            </a:extLst>
          </p:cNvPr>
          <p:cNvSpPr txBox="1"/>
          <p:nvPr/>
        </p:nvSpPr>
        <p:spPr>
          <a:xfrm>
            <a:off x="7398131" y="1036142"/>
            <a:ext cx="459105" cy="681990"/>
          </a:xfrm>
          <a:prstGeom prst="rect">
            <a:avLst/>
          </a:prstGeom>
        </p:spPr>
        <p:txBody>
          <a:bodyPr vert="horz" wrap="square" lIns="0" tIns="13335" rIns="0" bIns="0" rtlCol="0">
            <a:spAutoFit/>
          </a:bodyPr>
          <a:lstStyle/>
          <a:p>
            <a:pPr marL="0" marR="5715" lvl="0" indent="0" algn="ctr" defTabSz="914400" rtl="0" eaLnBrk="1" fontAlgn="auto" latinLnBrk="0" hangingPunct="1">
              <a:lnSpc>
                <a:spcPct val="100000"/>
              </a:lnSpc>
              <a:spcBef>
                <a:spcPts val="105"/>
              </a:spcBef>
              <a:spcAft>
                <a:spcPts val="0"/>
              </a:spcAft>
              <a:buClrTx/>
              <a:buSzTx/>
              <a:buFontTx/>
              <a:buNone/>
              <a:tabLst/>
              <a:defRPr/>
            </a:pPr>
            <a:r>
              <a:rPr kumimoji="0" sz="800" b="1" i="0" u="none" strike="noStrike" kern="1200" cap="none" spc="-20" normalizeH="0" baseline="0" noProof="0" dirty="0">
                <a:ln>
                  <a:noFill/>
                </a:ln>
                <a:solidFill>
                  <a:srgbClr val="76B800"/>
                </a:solidFill>
                <a:effectLst/>
                <a:uLnTx/>
                <a:uFillTx/>
                <a:latin typeface="微软雅黑"/>
                <a:ea typeface="+mn-ea"/>
                <a:cs typeface="微软雅黑"/>
              </a:rPr>
              <a:t>前向计算</a:t>
            </a:r>
            <a:endParaRPr kumimoji="0" sz="800" b="0" i="0" u="none" strike="noStrike" kern="1200" cap="none" spc="0" normalizeH="0" baseline="0" noProof="0">
              <a:ln>
                <a:noFill/>
              </a:ln>
              <a:solidFill>
                <a:prstClr val="black"/>
              </a:solidFill>
              <a:effectLst/>
              <a:uLnTx/>
              <a:uFillTx/>
              <a:latin typeface="微软雅黑"/>
              <a:ea typeface="+mn-ea"/>
              <a:cs typeface="微软雅黑"/>
            </a:endParaRPr>
          </a:p>
          <a:p>
            <a:pPr marL="0" marR="3810" lvl="0" indent="0" algn="ctr" defTabSz="914400" rtl="0" eaLnBrk="1" fontAlgn="auto" latinLnBrk="0" hangingPunct="1">
              <a:lnSpc>
                <a:spcPct val="100000"/>
              </a:lnSpc>
              <a:spcBef>
                <a:spcPts val="0"/>
              </a:spcBef>
              <a:spcAft>
                <a:spcPts val="0"/>
              </a:spcAft>
              <a:buClrTx/>
              <a:buSzTx/>
              <a:buFontTx/>
              <a:buNone/>
              <a:tabLst/>
              <a:defRPr/>
            </a:pPr>
            <a:r>
              <a:rPr kumimoji="0" sz="800" b="1" i="0" u="none" strike="noStrike" kern="1200" cap="none" spc="-20" normalizeH="0" baseline="0" noProof="0" dirty="0">
                <a:ln>
                  <a:noFill/>
                </a:ln>
                <a:solidFill>
                  <a:srgbClr val="76B800"/>
                </a:solidFill>
                <a:effectLst/>
                <a:uLnTx/>
                <a:uFillTx/>
                <a:latin typeface="微软雅黑"/>
                <a:ea typeface="+mn-ea"/>
                <a:cs typeface="微软雅黑"/>
              </a:rPr>
              <a:t>Loss</a:t>
            </a:r>
            <a:endParaRPr kumimoji="0" sz="800" b="0" i="0" u="none" strike="noStrike" kern="1200" cap="none" spc="0" normalizeH="0" baseline="0" noProof="0">
              <a:ln>
                <a:noFill/>
              </a:ln>
              <a:solidFill>
                <a:prstClr val="black"/>
              </a:solidFill>
              <a:effectLst/>
              <a:uLnTx/>
              <a:uFillTx/>
              <a:latin typeface="微软雅黑"/>
              <a:ea typeface="+mn-ea"/>
              <a:cs typeface="微软雅黑"/>
            </a:endParaRPr>
          </a:p>
          <a:p>
            <a:pPr marL="0" marR="0" lvl="0" indent="0" algn="l" defTabSz="914400" rtl="0" eaLnBrk="1" fontAlgn="auto" latinLnBrk="0" hangingPunct="1">
              <a:lnSpc>
                <a:spcPct val="100000"/>
              </a:lnSpc>
              <a:spcBef>
                <a:spcPts val="30"/>
              </a:spcBef>
              <a:spcAft>
                <a:spcPts val="0"/>
              </a:spcAft>
              <a:buClrTx/>
              <a:buSzTx/>
              <a:buFontTx/>
              <a:buNone/>
              <a:tabLst/>
              <a:defRPr/>
            </a:pPr>
            <a:endParaRPr kumimoji="0" sz="700" b="0" i="0" u="none" strike="noStrike" kern="1200" cap="none" spc="0" normalizeH="0" baseline="0" noProof="0">
              <a:ln>
                <a:noFill/>
              </a:ln>
              <a:solidFill>
                <a:prstClr val="black"/>
              </a:solidFill>
              <a:effectLst/>
              <a:uLnTx/>
              <a:uFillTx/>
              <a:latin typeface="微软雅黑"/>
              <a:ea typeface="+mn-ea"/>
              <a:cs typeface="微软雅黑"/>
            </a:endParaRPr>
          </a:p>
          <a:p>
            <a:pPr marL="0" marR="5715" lvl="0" indent="0" algn="ctr" defTabSz="914400" rtl="0" eaLnBrk="1" fontAlgn="auto" latinLnBrk="0" hangingPunct="1">
              <a:lnSpc>
                <a:spcPct val="100000"/>
              </a:lnSpc>
              <a:spcBef>
                <a:spcPts val="0"/>
              </a:spcBef>
              <a:spcAft>
                <a:spcPts val="0"/>
              </a:spcAft>
              <a:buClrTx/>
              <a:buSzTx/>
              <a:buFontTx/>
              <a:buNone/>
              <a:tabLst/>
              <a:defRPr/>
            </a:pPr>
            <a:r>
              <a:rPr kumimoji="0" sz="800" b="1" i="0" u="none" strike="noStrike" kern="1200" cap="none" spc="-15" normalizeH="0" baseline="0" noProof="0" dirty="0">
                <a:ln>
                  <a:noFill/>
                </a:ln>
                <a:solidFill>
                  <a:srgbClr val="76B800"/>
                </a:solidFill>
                <a:effectLst/>
                <a:uLnTx/>
                <a:uFillTx/>
                <a:latin typeface="微软雅黑"/>
                <a:ea typeface="+mn-ea"/>
                <a:cs typeface="微软雅黑"/>
              </a:rPr>
              <a:t>反向计算</a:t>
            </a:r>
            <a:endParaRPr kumimoji="0" sz="800" b="0" i="0" u="none" strike="noStrike" kern="1200" cap="none" spc="0" normalizeH="0" baseline="0" noProof="0">
              <a:ln>
                <a:noFill/>
              </a:ln>
              <a:solidFill>
                <a:prstClr val="black"/>
              </a:solidFill>
              <a:effectLst/>
              <a:uLnTx/>
              <a:uFillTx/>
              <a:latin typeface="微软雅黑"/>
              <a:ea typeface="+mn-ea"/>
              <a:cs typeface="微软雅黑"/>
            </a:endParaRPr>
          </a:p>
          <a:p>
            <a:pPr marL="0" marR="5080" lvl="0" indent="0" algn="ctr" defTabSz="914400" rtl="0" eaLnBrk="1" fontAlgn="auto" latinLnBrk="0" hangingPunct="1">
              <a:lnSpc>
                <a:spcPct val="100000"/>
              </a:lnSpc>
              <a:spcBef>
                <a:spcPts val="0"/>
              </a:spcBef>
              <a:spcAft>
                <a:spcPts val="0"/>
              </a:spcAft>
              <a:buClrTx/>
              <a:buSzTx/>
              <a:buFontTx/>
              <a:buNone/>
              <a:tabLst/>
              <a:defRPr/>
            </a:pPr>
            <a:r>
              <a:rPr kumimoji="0" sz="800" b="1" i="0" u="none" strike="noStrike" kern="1200" cap="none" spc="-10" normalizeH="0" baseline="0" noProof="0" dirty="0">
                <a:ln>
                  <a:noFill/>
                </a:ln>
                <a:solidFill>
                  <a:srgbClr val="76B800"/>
                </a:solidFill>
                <a:effectLst/>
                <a:uLnTx/>
                <a:uFillTx/>
                <a:latin typeface="微软雅黑"/>
                <a:ea typeface="+mn-ea"/>
                <a:cs typeface="微软雅黑"/>
              </a:rPr>
              <a:t>Gradient</a:t>
            </a:r>
            <a:endParaRPr kumimoji="0" sz="8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13" name="object 14">
            <a:extLst>
              <a:ext uri="{FF2B5EF4-FFF2-40B4-BE49-F238E27FC236}">
                <a16:creationId xmlns:a16="http://schemas.microsoft.com/office/drawing/2014/main" id="{8144F7AF-EACB-6FEF-212B-A6EE48FD4AD9}"/>
              </a:ext>
            </a:extLst>
          </p:cNvPr>
          <p:cNvSpPr/>
          <p:nvPr/>
        </p:nvSpPr>
        <p:spPr>
          <a:xfrm>
            <a:off x="6681978" y="2585592"/>
            <a:ext cx="1199515" cy="500380"/>
          </a:xfrm>
          <a:custGeom>
            <a:avLst/>
            <a:gdLst/>
            <a:ahLst/>
            <a:cxnLst/>
            <a:rect l="l" t="t" r="r" b="b"/>
            <a:pathLst>
              <a:path w="1199515" h="500380">
                <a:moveTo>
                  <a:pt x="1199515" y="442722"/>
                </a:moveTo>
                <a:lnTo>
                  <a:pt x="85725" y="442849"/>
                </a:lnTo>
                <a:lnTo>
                  <a:pt x="85725" y="414274"/>
                </a:lnTo>
                <a:lnTo>
                  <a:pt x="0" y="457073"/>
                </a:lnTo>
                <a:lnTo>
                  <a:pt x="85725" y="499999"/>
                </a:lnTo>
                <a:lnTo>
                  <a:pt x="85725" y="471424"/>
                </a:lnTo>
                <a:lnTo>
                  <a:pt x="1199515" y="471297"/>
                </a:lnTo>
                <a:lnTo>
                  <a:pt x="1199515" y="442722"/>
                </a:lnTo>
                <a:close/>
              </a:path>
              <a:path w="1199515" h="500380">
                <a:moveTo>
                  <a:pt x="1199515" y="42545"/>
                </a:moveTo>
                <a:lnTo>
                  <a:pt x="1171067" y="28448"/>
                </a:lnTo>
                <a:lnTo>
                  <a:pt x="1113663" y="0"/>
                </a:lnTo>
                <a:lnTo>
                  <a:pt x="1113739" y="28498"/>
                </a:lnTo>
                <a:lnTo>
                  <a:pt x="0" y="31877"/>
                </a:lnTo>
                <a:lnTo>
                  <a:pt x="0" y="60452"/>
                </a:lnTo>
                <a:lnTo>
                  <a:pt x="1113828" y="57073"/>
                </a:lnTo>
                <a:lnTo>
                  <a:pt x="1113917" y="85725"/>
                </a:lnTo>
                <a:lnTo>
                  <a:pt x="1199515" y="42545"/>
                </a:lnTo>
                <a:close/>
              </a:path>
            </a:pathLst>
          </a:custGeom>
          <a:solidFill>
            <a:srgbClr val="FFC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4" name="object 15">
            <a:extLst>
              <a:ext uri="{FF2B5EF4-FFF2-40B4-BE49-F238E27FC236}">
                <a16:creationId xmlns:a16="http://schemas.microsoft.com/office/drawing/2014/main" id="{753394AB-D421-75D6-A483-43B2ED78F4C5}"/>
              </a:ext>
            </a:extLst>
          </p:cNvPr>
          <p:cNvSpPr txBox="1"/>
          <p:nvPr/>
        </p:nvSpPr>
        <p:spPr>
          <a:xfrm>
            <a:off x="7398131" y="2343150"/>
            <a:ext cx="459105" cy="681355"/>
          </a:xfrm>
          <a:prstGeom prst="rect">
            <a:avLst/>
          </a:prstGeom>
        </p:spPr>
        <p:txBody>
          <a:bodyPr vert="horz" wrap="square" lIns="0" tIns="13335" rIns="0" bIns="0" rtlCol="0">
            <a:spAutoFit/>
          </a:bodyPr>
          <a:lstStyle/>
          <a:p>
            <a:pPr marL="0" marR="5715" lvl="0" indent="0" algn="ctr" defTabSz="914400" rtl="0" eaLnBrk="1" fontAlgn="auto" latinLnBrk="0" hangingPunct="1">
              <a:lnSpc>
                <a:spcPct val="100000"/>
              </a:lnSpc>
              <a:spcBef>
                <a:spcPts val="105"/>
              </a:spcBef>
              <a:spcAft>
                <a:spcPts val="0"/>
              </a:spcAft>
              <a:buClrTx/>
              <a:buSzTx/>
              <a:buFontTx/>
              <a:buNone/>
              <a:tabLst/>
              <a:defRPr/>
            </a:pPr>
            <a:r>
              <a:rPr kumimoji="0" sz="800" b="1" i="0" u="none" strike="noStrike" kern="1200" cap="none" spc="-15" normalizeH="0" baseline="0" noProof="0" dirty="0">
                <a:ln>
                  <a:noFill/>
                </a:ln>
                <a:solidFill>
                  <a:srgbClr val="76B800"/>
                </a:solidFill>
                <a:effectLst/>
                <a:uLnTx/>
                <a:uFillTx/>
                <a:latin typeface="微软雅黑"/>
                <a:ea typeface="+mn-ea"/>
                <a:cs typeface="微软雅黑"/>
              </a:rPr>
              <a:t>前向计算</a:t>
            </a:r>
            <a:endParaRPr kumimoji="0" sz="800" b="0" i="0" u="none" strike="noStrike" kern="1200" cap="none" spc="0" normalizeH="0" baseline="0" noProof="0">
              <a:ln>
                <a:noFill/>
              </a:ln>
              <a:solidFill>
                <a:prstClr val="black"/>
              </a:solidFill>
              <a:effectLst/>
              <a:uLnTx/>
              <a:uFillTx/>
              <a:latin typeface="微软雅黑"/>
              <a:ea typeface="+mn-ea"/>
              <a:cs typeface="微软雅黑"/>
            </a:endParaRPr>
          </a:p>
          <a:p>
            <a:pPr marL="0" marR="3810" lvl="0" indent="0" algn="ctr" defTabSz="914400" rtl="0" eaLnBrk="1" fontAlgn="auto" latinLnBrk="0" hangingPunct="1">
              <a:lnSpc>
                <a:spcPct val="100000"/>
              </a:lnSpc>
              <a:spcBef>
                <a:spcPts val="0"/>
              </a:spcBef>
              <a:spcAft>
                <a:spcPts val="0"/>
              </a:spcAft>
              <a:buClrTx/>
              <a:buSzTx/>
              <a:buFontTx/>
              <a:buNone/>
              <a:tabLst/>
              <a:defRPr/>
            </a:pPr>
            <a:r>
              <a:rPr kumimoji="0" sz="800" b="1" i="0" u="none" strike="noStrike" kern="1200" cap="none" spc="-20" normalizeH="0" baseline="0" noProof="0" dirty="0">
                <a:ln>
                  <a:noFill/>
                </a:ln>
                <a:solidFill>
                  <a:srgbClr val="76B800"/>
                </a:solidFill>
                <a:effectLst/>
                <a:uLnTx/>
                <a:uFillTx/>
                <a:latin typeface="微软雅黑"/>
                <a:ea typeface="+mn-ea"/>
                <a:cs typeface="微软雅黑"/>
              </a:rPr>
              <a:t>Loss</a:t>
            </a:r>
            <a:endParaRPr kumimoji="0" sz="800" b="0" i="0" u="none" strike="noStrike" kern="1200" cap="none" spc="0" normalizeH="0" baseline="0" noProof="0">
              <a:ln>
                <a:noFill/>
              </a:ln>
              <a:solidFill>
                <a:prstClr val="black"/>
              </a:solidFill>
              <a:effectLst/>
              <a:uLnTx/>
              <a:uFillTx/>
              <a:latin typeface="微软雅黑"/>
              <a:ea typeface="+mn-ea"/>
              <a:cs typeface="微软雅黑"/>
            </a:endParaRPr>
          </a:p>
          <a:p>
            <a:pPr marL="0" marR="0" lvl="0" indent="0" algn="l" defTabSz="914400" rtl="0" eaLnBrk="1" fontAlgn="auto" latinLnBrk="0" hangingPunct="1">
              <a:lnSpc>
                <a:spcPct val="100000"/>
              </a:lnSpc>
              <a:spcBef>
                <a:spcPts val="25"/>
              </a:spcBef>
              <a:spcAft>
                <a:spcPts val="0"/>
              </a:spcAft>
              <a:buClrTx/>
              <a:buSzTx/>
              <a:buFontTx/>
              <a:buNone/>
              <a:tabLst/>
              <a:defRPr/>
            </a:pPr>
            <a:endParaRPr kumimoji="0" sz="700" b="0" i="0" u="none" strike="noStrike" kern="1200" cap="none" spc="0" normalizeH="0" baseline="0" noProof="0">
              <a:ln>
                <a:noFill/>
              </a:ln>
              <a:solidFill>
                <a:prstClr val="black"/>
              </a:solidFill>
              <a:effectLst/>
              <a:uLnTx/>
              <a:uFillTx/>
              <a:latin typeface="微软雅黑"/>
              <a:ea typeface="+mn-ea"/>
              <a:cs typeface="微软雅黑"/>
            </a:endParaRPr>
          </a:p>
          <a:p>
            <a:pPr marL="0" marR="5715" lvl="0" indent="0" algn="ctr" defTabSz="914400" rtl="0" eaLnBrk="1" fontAlgn="auto" latinLnBrk="0" hangingPunct="1">
              <a:lnSpc>
                <a:spcPct val="100000"/>
              </a:lnSpc>
              <a:spcBef>
                <a:spcPts val="0"/>
              </a:spcBef>
              <a:spcAft>
                <a:spcPts val="0"/>
              </a:spcAft>
              <a:buClrTx/>
              <a:buSzTx/>
              <a:buFontTx/>
              <a:buNone/>
              <a:tabLst/>
              <a:defRPr/>
            </a:pPr>
            <a:r>
              <a:rPr kumimoji="0" sz="800" b="1" i="0" u="none" strike="noStrike" kern="1200" cap="none" spc="-15" normalizeH="0" baseline="0" noProof="0" dirty="0">
                <a:ln>
                  <a:noFill/>
                </a:ln>
                <a:solidFill>
                  <a:srgbClr val="76B800"/>
                </a:solidFill>
                <a:effectLst/>
                <a:uLnTx/>
                <a:uFillTx/>
                <a:latin typeface="微软雅黑"/>
                <a:ea typeface="+mn-ea"/>
                <a:cs typeface="微软雅黑"/>
              </a:rPr>
              <a:t>反向计算</a:t>
            </a:r>
            <a:endParaRPr kumimoji="0" sz="800" b="0" i="0" u="none" strike="noStrike" kern="1200" cap="none" spc="0" normalizeH="0" baseline="0" noProof="0">
              <a:ln>
                <a:noFill/>
              </a:ln>
              <a:solidFill>
                <a:prstClr val="black"/>
              </a:solidFill>
              <a:effectLst/>
              <a:uLnTx/>
              <a:uFillTx/>
              <a:latin typeface="微软雅黑"/>
              <a:ea typeface="+mn-ea"/>
              <a:cs typeface="微软雅黑"/>
            </a:endParaRPr>
          </a:p>
          <a:p>
            <a:pPr marL="0" marR="5080" lvl="0" indent="0" algn="ctr" defTabSz="914400" rtl="0" eaLnBrk="1" fontAlgn="auto" latinLnBrk="0" hangingPunct="1">
              <a:lnSpc>
                <a:spcPct val="100000"/>
              </a:lnSpc>
              <a:spcBef>
                <a:spcPts val="0"/>
              </a:spcBef>
              <a:spcAft>
                <a:spcPts val="0"/>
              </a:spcAft>
              <a:buClrTx/>
              <a:buSzTx/>
              <a:buFontTx/>
              <a:buNone/>
              <a:tabLst/>
              <a:defRPr/>
            </a:pPr>
            <a:r>
              <a:rPr kumimoji="0" sz="800" b="1" i="0" u="none" strike="noStrike" kern="1200" cap="none" spc="-10" normalizeH="0" baseline="0" noProof="0" dirty="0">
                <a:ln>
                  <a:noFill/>
                </a:ln>
                <a:solidFill>
                  <a:srgbClr val="76B800"/>
                </a:solidFill>
                <a:effectLst/>
                <a:uLnTx/>
                <a:uFillTx/>
                <a:latin typeface="微软雅黑"/>
                <a:ea typeface="+mn-ea"/>
                <a:cs typeface="微软雅黑"/>
              </a:rPr>
              <a:t>Gradient</a:t>
            </a:r>
            <a:endParaRPr kumimoji="0" sz="8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15" name="object 16">
            <a:extLst>
              <a:ext uri="{FF2B5EF4-FFF2-40B4-BE49-F238E27FC236}">
                <a16:creationId xmlns:a16="http://schemas.microsoft.com/office/drawing/2014/main" id="{19155590-ED8F-C743-3C73-FE8E52D09B2A}"/>
              </a:ext>
            </a:extLst>
          </p:cNvPr>
          <p:cNvSpPr txBox="1"/>
          <p:nvPr/>
        </p:nvSpPr>
        <p:spPr>
          <a:xfrm>
            <a:off x="5266944" y="2026920"/>
            <a:ext cx="821690" cy="307975"/>
          </a:xfrm>
          <a:prstGeom prst="rect">
            <a:avLst/>
          </a:prstGeom>
          <a:solidFill>
            <a:srgbClr val="F1F1F1"/>
          </a:solidFill>
        </p:spPr>
        <p:txBody>
          <a:bodyPr vert="horz" wrap="square" lIns="0" tIns="42545" rIns="0" bIns="0" rtlCol="0">
            <a:spAutoFit/>
          </a:bodyPr>
          <a:lstStyle/>
          <a:p>
            <a:pPr marL="635" marR="0" lvl="0" indent="0" algn="ctr" defTabSz="914400" rtl="0" eaLnBrk="1" fontAlgn="auto" latinLnBrk="0" hangingPunct="1">
              <a:lnSpc>
                <a:spcPct val="100000"/>
              </a:lnSpc>
              <a:spcBef>
                <a:spcPts val="335"/>
              </a:spcBef>
              <a:spcAft>
                <a:spcPts val="0"/>
              </a:spcAft>
              <a:buClrTx/>
              <a:buSzTx/>
              <a:buFontTx/>
              <a:buNone/>
              <a:tabLst/>
              <a:defRPr/>
            </a:pPr>
            <a:r>
              <a:rPr kumimoji="0" sz="700" b="1" i="0" u="none" strike="noStrike" kern="1200" cap="none" spc="-25" normalizeH="0" baseline="0" noProof="0" dirty="0">
                <a:ln>
                  <a:noFill/>
                </a:ln>
                <a:solidFill>
                  <a:srgbClr val="76B800"/>
                </a:solidFill>
                <a:effectLst/>
                <a:uLnTx/>
                <a:uFillTx/>
                <a:latin typeface="微软雅黑"/>
                <a:ea typeface="+mn-ea"/>
                <a:cs typeface="微软雅黑"/>
              </a:rPr>
              <a:t>通信库</a:t>
            </a:r>
            <a:endParaRPr kumimoji="0" sz="700" b="0" i="0" u="none" strike="noStrike" kern="1200" cap="none" spc="0" normalizeH="0" baseline="0" noProof="0">
              <a:ln>
                <a:noFill/>
              </a:ln>
              <a:solidFill>
                <a:prstClr val="black"/>
              </a:solidFill>
              <a:effectLst/>
              <a:uLnTx/>
              <a:uFillTx/>
              <a:latin typeface="微软雅黑"/>
              <a:ea typeface="+mn-ea"/>
              <a:cs typeface="微软雅黑"/>
            </a:endParaRPr>
          </a:p>
          <a:p>
            <a:pPr marL="1905" marR="0" lvl="0" indent="0" algn="ctr" defTabSz="914400" rtl="0" eaLnBrk="1" fontAlgn="auto" latinLnBrk="0" hangingPunct="1">
              <a:lnSpc>
                <a:spcPct val="100000"/>
              </a:lnSpc>
              <a:spcBef>
                <a:spcPts val="5"/>
              </a:spcBef>
              <a:spcAft>
                <a:spcPts val="0"/>
              </a:spcAft>
              <a:buClrTx/>
              <a:buSzTx/>
              <a:buFontTx/>
              <a:buNone/>
              <a:tabLst/>
              <a:defRPr/>
            </a:pPr>
            <a:r>
              <a:rPr kumimoji="0" sz="700" b="1" i="0" u="none" strike="noStrike" kern="1200" cap="none" spc="-10" normalizeH="0" baseline="0" noProof="0" dirty="0">
                <a:ln>
                  <a:noFill/>
                </a:ln>
                <a:solidFill>
                  <a:srgbClr val="76B800"/>
                </a:solidFill>
                <a:effectLst/>
                <a:uLnTx/>
                <a:uFillTx/>
                <a:latin typeface="微软雅黑"/>
                <a:ea typeface="+mn-ea"/>
                <a:cs typeface="微软雅黑"/>
              </a:rPr>
              <a:t>AllReduce</a:t>
            </a:r>
            <a:endParaRPr kumimoji="0" sz="7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16" name="object 17">
            <a:extLst>
              <a:ext uri="{FF2B5EF4-FFF2-40B4-BE49-F238E27FC236}">
                <a16:creationId xmlns:a16="http://schemas.microsoft.com/office/drawing/2014/main" id="{CA7144BE-DFC7-421E-28ED-998FAEAD78E7}"/>
              </a:ext>
            </a:extLst>
          </p:cNvPr>
          <p:cNvSpPr txBox="1"/>
          <p:nvPr/>
        </p:nvSpPr>
        <p:spPr>
          <a:xfrm>
            <a:off x="4250690" y="1036700"/>
            <a:ext cx="823594" cy="269240"/>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95"/>
              </a:spcBef>
              <a:spcAft>
                <a:spcPts val="0"/>
              </a:spcAft>
              <a:buClrTx/>
              <a:buSzTx/>
              <a:buFontTx/>
              <a:buNone/>
              <a:tabLst/>
              <a:defRPr/>
            </a:pPr>
            <a:r>
              <a:rPr kumimoji="0" sz="1600" b="1" i="0" u="none" strike="noStrike" kern="1200" cap="none" spc="-35" normalizeH="0" baseline="0" noProof="0" dirty="0">
                <a:ln>
                  <a:noFill/>
                </a:ln>
                <a:solidFill>
                  <a:srgbClr val="252525"/>
                </a:solidFill>
                <a:effectLst/>
                <a:uLnTx/>
                <a:uFillTx/>
                <a:latin typeface="微软雅黑"/>
                <a:ea typeface="+mn-ea"/>
                <a:cs typeface="微软雅黑"/>
              </a:rPr>
              <a:t>多卡训练</a:t>
            </a:r>
            <a:endParaRPr kumimoji="0" sz="16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17" name="object 18">
            <a:extLst>
              <a:ext uri="{FF2B5EF4-FFF2-40B4-BE49-F238E27FC236}">
                <a16:creationId xmlns:a16="http://schemas.microsoft.com/office/drawing/2014/main" id="{C998D60E-FB08-DE3A-A1EC-A741BFF6BD93}"/>
              </a:ext>
            </a:extLst>
          </p:cNvPr>
          <p:cNvSpPr txBox="1"/>
          <p:nvPr/>
        </p:nvSpPr>
        <p:spPr>
          <a:xfrm>
            <a:off x="8095488" y="984503"/>
            <a:ext cx="3888104" cy="2379345"/>
          </a:xfrm>
          <a:prstGeom prst="rect">
            <a:avLst/>
          </a:prstGeom>
          <a:ln w="12700">
            <a:solidFill>
              <a:srgbClr val="000000"/>
            </a:solidFill>
          </a:ln>
        </p:spPr>
        <p:txBody>
          <a:bodyPr vert="horz" wrap="square" lIns="0" tIns="36830" rIns="0" bIns="0" rtlCol="0">
            <a:spAutoFit/>
          </a:bodyPr>
          <a:lstStyle/>
          <a:p>
            <a:pPr marL="99060" marR="0" lvl="0" indent="0" algn="l" defTabSz="914400" rtl="0" eaLnBrk="1" fontAlgn="auto" latinLnBrk="0" hangingPunct="1">
              <a:lnSpc>
                <a:spcPct val="100000"/>
              </a:lnSpc>
              <a:spcBef>
                <a:spcPts val="290"/>
              </a:spcBef>
              <a:spcAft>
                <a:spcPts val="0"/>
              </a:spcAft>
              <a:buClrTx/>
              <a:buSzTx/>
              <a:buFontTx/>
              <a:buNone/>
              <a:tabLst/>
              <a:defRPr/>
            </a:pPr>
            <a:r>
              <a:rPr kumimoji="0" sz="1600" b="1" i="0" u="none" strike="noStrike" kern="1200" cap="none" spc="-35" normalizeH="0" baseline="0" noProof="0" dirty="0">
                <a:ln>
                  <a:noFill/>
                </a:ln>
                <a:solidFill>
                  <a:srgbClr val="252525"/>
                </a:solidFill>
                <a:effectLst/>
                <a:uLnTx/>
                <a:uFillTx/>
                <a:latin typeface="微软雅黑"/>
                <a:ea typeface="+mn-ea"/>
                <a:cs typeface="微软雅黑"/>
              </a:rPr>
              <a:t>集合通信</a:t>
            </a:r>
            <a:endParaRPr kumimoji="0" sz="1600" b="0" i="0" u="none" strike="noStrike" kern="1200" cap="none" spc="0" normalizeH="0" baseline="0" noProof="0">
              <a:ln>
                <a:noFill/>
              </a:ln>
              <a:solidFill>
                <a:prstClr val="black"/>
              </a:solidFill>
              <a:effectLst/>
              <a:uLnTx/>
              <a:uFillTx/>
              <a:latin typeface="微软雅黑"/>
              <a:ea typeface="+mn-ea"/>
              <a:cs typeface="微软雅黑"/>
            </a:endParaRPr>
          </a:p>
          <a:p>
            <a:pPr marL="292100" marR="0" lvl="0" indent="-172720" algn="l" defTabSz="914400" rtl="0" eaLnBrk="1" fontAlgn="auto" latinLnBrk="0" hangingPunct="1">
              <a:lnSpc>
                <a:spcPct val="100000"/>
              </a:lnSpc>
              <a:spcBef>
                <a:spcPts val="1345"/>
              </a:spcBef>
              <a:spcAft>
                <a:spcPts val="0"/>
              </a:spcAft>
              <a:buClrTx/>
              <a:buSzTx/>
              <a:buFont typeface="Arial"/>
              <a:buChar char="•"/>
              <a:tabLst>
                <a:tab pos="292735" algn="l"/>
              </a:tabLst>
              <a:defRPr/>
            </a:pPr>
            <a:r>
              <a:rPr kumimoji="0" sz="1200" b="1" i="0" u="none" strike="noStrike" kern="1200" cap="none" spc="-20" normalizeH="0" baseline="0" noProof="0" dirty="0">
                <a:ln>
                  <a:noFill/>
                </a:ln>
                <a:solidFill>
                  <a:srgbClr val="252525"/>
                </a:solidFill>
                <a:effectLst/>
                <a:uLnTx/>
                <a:uFillTx/>
                <a:latin typeface="微软雅黑"/>
                <a:ea typeface="+mn-ea"/>
                <a:cs typeface="微软雅黑"/>
              </a:rPr>
              <a:t>通信库</a:t>
            </a:r>
            <a:endParaRPr kumimoji="0" sz="1200" b="0" i="0" u="none" strike="noStrike" kern="1200" cap="none" spc="0" normalizeH="0" baseline="0" noProof="0">
              <a:ln>
                <a:noFill/>
              </a:ln>
              <a:solidFill>
                <a:prstClr val="black"/>
              </a:solidFill>
              <a:effectLst/>
              <a:uLnTx/>
              <a:uFillTx/>
              <a:latin typeface="微软雅黑"/>
              <a:ea typeface="+mn-ea"/>
              <a:cs typeface="微软雅黑"/>
            </a:endParaRPr>
          </a:p>
          <a:p>
            <a:pPr marL="120014" marR="461009" lvl="0" indent="0" algn="l" defTabSz="914400" rtl="0" eaLnBrk="1" fontAlgn="auto" latinLnBrk="0" hangingPunct="1">
              <a:lnSpc>
                <a:spcPct val="130000"/>
              </a:lnSpc>
              <a:spcBef>
                <a:spcPts val="20"/>
              </a:spcBef>
              <a:spcAft>
                <a:spcPts val="0"/>
              </a:spcAft>
              <a:buClrTx/>
              <a:buSzTx/>
              <a:buFontTx/>
              <a:buNone/>
              <a:tabLst/>
              <a:defRPr/>
            </a:pPr>
            <a:r>
              <a:rPr kumimoji="0" sz="1100" b="0" i="0" u="none" strike="noStrike" kern="1200" cap="none" spc="0" normalizeH="0" baseline="0" noProof="0" dirty="0">
                <a:ln>
                  <a:noFill/>
                </a:ln>
                <a:solidFill>
                  <a:srgbClr val="252525"/>
                </a:solidFill>
                <a:effectLst/>
                <a:uLnTx/>
                <a:uFillTx/>
                <a:latin typeface="微软雅黑"/>
                <a:ea typeface="+mn-ea"/>
                <a:cs typeface="微软雅黑"/>
              </a:rPr>
              <a:t>MPI：Message Passing</a:t>
            </a:r>
            <a:r>
              <a:rPr kumimoji="0" sz="1100" b="0" i="0" u="none" strike="noStrike" kern="1200" cap="none" spc="20" normalizeH="0" baseline="0" noProof="0" dirty="0">
                <a:ln>
                  <a:noFill/>
                </a:ln>
                <a:solidFill>
                  <a:srgbClr val="252525"/>
                </a:solidFill>
                <a:effectLst/>
                <a:uLnTx/>
                <a:uFillTx/>
                <a:latin typeface="微软雅黑"/>
                <a:ea typeface="+mn-ea"/>
                <a:cs typeface="微软雅黑"/>
              </a:rPr>
              <a:t> </a:t>
            </a:r>
            <a:r>
              <a:rPr kumimoji="0" sz="1100" b="0" i="0" u="none" strike="noStrike" kern="1200" cap="none" spc="-10" normalizeH="0" baseline="0" noProof="0" dirty="0">
                <a:ln>
                  <a:noFill/>
                </a:ln>
                <a:solidFill>
                  <a:srgbClr val="252525"/>
                </a:solidFill>
                <a:effectLst/>
                <a:uLnTx/>
                <a:uFillTx/>
                <a:latin typeface="微软雅黑"/>
                <a:ea typeface="+mn-ea"/>
                <a:cs typeface="微软雅黑"/>
              </a:rPr>
              <a:t>Interface，消息通信接口</a:t>
            </a:r>
            <a:r>
              <a:rPr kumimoji="0" sz="1100" b="0" i="0" u="none" strike="noStrike" kern="1200" cap="none" spc="-50" normalizeH="0" baseline="0" noProof="0" dirty="0">
                <a:ln>
                  <a:noFill/>
                </a:ln>
                <a:solidFill>
                  <a:srgbClr val="252525"/>
                </a:solidFill>
                <a:effectLst/>
                <a:uLnTx/>
                <a:uFillTx/>
                <a:latin typeface="微软雅黑"/>
                <a:ea typeface="+mn-ea"/>
                <a:cs typeface="微软雅黑"/>
              </a:rPr>
              <a:t> </a:t>
            </a:r>
            <a:r>
              <a:rPr kumimoji="0" sz="1100" b="0" i="0" u="none" strike="noStrike" kern="1200" cap="none" spc="0" normalizeH="0" baseline="0" noProof="0" dirty="0">
                <a:ln>
                  <a:noFill/>
                </a:ln>
                <a:solidFill>
                  <a:srgbClr val="252525"/>
                </a:solidFill>
                <a:effectLst/>
                <a:uLnTx/>
                <a:uFillTx/>
                <a:latin typeface="微软雅黑"/>
                <a:ea typeface="+mn-ea"/>
                <a:cs typeface="微软雅黑"/>
              </a:rPr>
              <a:t>NCCL：NVIDIA</a:t>
            </a:r>
            <a:r>
              <a:rPr kumimoji="0" sz="1100" b="0" i="0" u="none" strike="noStrike" kern="1200" cap="none" spc="-15" normalizeH="0" baseline="0" noProof="0" dirty="0">
                <a:ln>
                  <a:noFill/>
                </a:ln>
                <a:solidFill>
                  <a:srgbClr val="252525"/>
                </a:solidFill>
                <a:effectLst/>
                <a:uLnTx/>
                <a:uFillTx/>
                <a:latin typeface="微软雅黑"/>
                <a:ea typeface="+mn-ea"/>
                <a:cs typeface="微软雅黑"/>
              </a:rPr>
              <a:t> </a:t>
            </a:r>
            <a:r>
              <a:rPr kumimoji="0" sz="1100" b="0" i="0" u="none" strike="noStrike" kern="1200" cap="none" spc="0" normalizeH="0" baseline="0" noProof="0" dirty="0">
                <a:ln>
                  <a:noFill/>
                </a:ln>
                <a:solidFill>
                  <a:srgbClr val="252525"/>
                </a:solidFill>
                <a:effectLst/>
                <a:uLnTx/>
                <a:uFillTx/>
                <a:latin typeface="微软雅黑"/>
                <a:ea typeface="+mn-ea"/>
                <a:cs typeface="微软雅黑"/>
              </a:rPr>
              <a:t>Collective </a:t>
            </a:r>
            <a:r>
              <a:rPr kumimoji="0" sz="1100" b="0" i="0" u="none" strike="noStrike" kern="1200" cap="none" spc="-10" normalizeH="0" baseline="0" noProof="0" dirty="0">
                <a:ln>
                  <a:noFill/>
                </a:ln>
                <a:solidFill>
                  <a:srgbClr val="252525"/>
                </a:solidFill>
                <a:effectLst/>
                <a:uLnTx/>
                <a:uFillTx/>
                <a:latin typeface="微软雅黑"/>
                <a:ea typeface="+mn-ea"/>
                <a:cs typeface="微软雅黑"/>
              </a:rPr>
              <a:t>Communication</a:t>
            </a:r>
            <a:r>
              <a:rPr kumimoji="0" sz="1100" b="0" i="0" u="none" strike="noStrike" kern="1200" cap="none" spc="-30" normalizeH="0" baseline="0" noProof="0" dirty="0">
                <a:ln>
                  <a:noFill/>
                </a:ln>
                <a:solidFill>
                  <a:srgbClr val="252525"/>
                </a:solidFill>
                <a:effectLst/>
                <a:uLnTx/>
                <a:uFillTx/>
                <a:latin typeface="微软雅黑"/>
                <a:ea typeface="+mn-ea"/>
                <a:cs typeface="微软雅黑"/>
              </a:rPr>
              <a:t> </a:t>
            </a:r>
            <a:r>
              <a:rPr kumimoji="0" sz="1100" b="0" i="0" u="none" strike="noStrike" kern="1200" cap="none" spc="-10" normalizeH="0" baseline="0" noProof="0" dirty="0">
                <a:ln>
                  <a:noFill/>
                </a:ln>
                <a:solidFill>
                  <a:srgbClr val="252525"/>
                </a:solidFill>
                <a:effectLst/>
                <a:uLnTx/>
                <a:uFillTx/>
                <a:latin typeface="微软雅黑"/>
                <a:ea typeface="+mn-ea"/>
                <a:cs typeface="微软雅黑"/>
              </a:rPr>
              <a:t>Library</a:t>
            </a:r>
            <a:endParaRPr kumimoji="0" sz="1100" b="0" i="0" u="none" strike="noStrike" kern="1200" cap="none" spc="0" normalizeH="0" baseline="0" noProof="0">
              <a:ln>
                <a:noFill/>
              </a:ln>
              <a:solidFill>
                <a:prstClr val="black"/>
              </a:solidFill>
              <a:effectLst/>
              <a:uLnTx/>
              <a:uFillTx/>
              <a:latin typeface="微软雅黑"/>
              <a:ea typeface="+mn-ea"/>
              <a:cs typeface="微软雅黑"/>
            </a:endParaRPr>
          </a:p>
          <a:p>
            <a:pPr marL="292100" marR="0" lvl="0" indent="-172720" algn="l" defTabSz="914400" rtl="0" eaLnBrk="1" fontAlgn="auto" latinLnBrk="0" hangingPunct="1">
              <a:lnSpc>
                <a:spcPct val="100000"/>
              </a:lnSpc>
              <a:spcBef>
                <a:spcPts val="415"/>
              </a:spcBef>
              <a:spcAft>
                <a:spcPts val="0"/>
              </a:spcAft>
              <a:buClrTx/>
              <a:buSzTx/>
              <a:buFont typeface="Arial"/>
              <a:buChar char="•"/>
              <a:tabLst>
                <a:tab pos="292735" algn="l"/>
              </a:tabLst>
              <a:defRPr/>
            </a:pPr>
            <a:r>
              <a:rPr kumimoji="0" sz="1200" b="1" i="0" u="none" strike="noStrike" kern="1200" cap="none" spc="-20" normalizeH="0" baseline="0" noProof="0" dirty="0">
                <a:ln>
                  <a:noFill/>
                </a:ln>
                <a:solidFill>
                  <a:prstClr val="black"/>
                </a:solidFill>
                <a:effectLst/>
                <a:uLnTx/>
                <a:uFillTx/>
                <a:latin typeface="微软雅黑"/>
                <a:ea typeface="+mn-ea"/>
                <a:cs typeface="微软雅黑"/>
              </a:rPr>
              <a:t>通信模式</a:t>
            </a:r>
            <a:endParaRPr kumimoji="0" sz="1200" b="0" i="0" u="none" strike="noStrike" kern="1200" cap="none" spc="0" normalizeH="0" baseline="0" noProof="0">
              <a:ln>
                <a:noFill/>
              </a:ln>
              <a:solidFill>
                <a:prstClr val="black"/>
              </a:solidFill>
              <a:effectLst/>
              <a:uLnTx/>
              <a:uFillTx/>
              <a:latin typeface="微软雅黑"/>
              <a:ea typeface="+mn-ea"/>
              <a:cs typeface="微软雅黑"/>
            </a:endParaRPr>
          </a:p>
          <a:p>
            <a:pPr marL="120014" marR="185420" lvl="0" indent="0" algn="l" defTabSz="914400" rtl="0" eaLnBrk="1" fontAlgn="auto" latinLnBrk="0" hangingPunct="1">
              <a:lnSpc>
                <a:spcPct val="130000"/>
              </a:lnSpc>
              <a:spcBef>
                <a:spcPts val="20"/>
              </a:spcBef>
              <a:spcAft>
                <a:spcPts val="0"/>
              </a:spcAft>
              <a:buClrTx/>
              <a:buSzTx/>
              <a:buFontTx/>
              <a:buNone/>
              <a:tabLst/>
              <a:defRPr/>
            </a:pPr>
            <a:r>
              <a:rPr kumimoji="0" sz="1100" b="0" i="0" u="none" strike="noStrike" kern="1200" cap="none" spc="0" normalizeH="0" baseline="0" noProof="0" dirty="0">
                <a:ln>
                  <a:noFill/>
                </a:ln>
                <a:solidFill>
                  <a:srgbClr val="252525"/>
                </a:solidFill>
                <a:effectLst/>
                <a:uLnTx/>
                <a:uFillTx/>
                <a:latin typeface="微软雅黑"/>
                <a:ea typeface="+mn-ea"/>
                <a:cs typeface="微软雅黑"/>
              </a:rPr>
              <a:t>AI</a:t>
            </a:r>
            <a:r>
              <a:rPr kumimoji="0" sz="1100" b="0" i="0" u="none" strike="noStrike" kern="1200" cap="none" spc="-20" normalizeH="0" baseline="0" noProof="0" dirty="0">
                <a:ln>
                  <a:noFill/>
                </a:ln>
                <a:solidFill>
                  <a:srgbClr val="252525"/>
                </a:solidFill>
                <a:effectLst/>
                <a:uLnTx/>
                <a:uFillTx/>
                <a:latin typeface="微软雅黑"/>
                <a:ea typeface="+mn-ea"/>
                <a:cs typeface="微软雅黑"/>
              </a:rPr>
              <a:t>的分布式训练中，各个计算节点间往往存在大量的集合</a:t>
            </a:r>
            <a:r>
              <a:rPr kumimoji="0" sz="1100" b="0" i="0" u="none" strike="noStrike" kern="1200" cap="none" spc="-15" normalizeH="0" baseline="0" noProof="0" dirty="0">
                <a:ln>
                  <a:noFill/>
                </a:ln>
                <a:solidFill>
                  <a:srgbClr val="252525"/>
                </a:solidFill>
                <a:effectLst/>
                <a:uLnTx/>
                <a:uFillTx/>
                <a:latin typeface="微软雅黑"/>
                <a:ea typeface="+mn-ea"/>
                <a:cs typeface="微软雅黑"/>
              </a:rPr>
              <a:t>通信，即一对多，多对一，多对多的通信。常见的集合通</a:t>
            </a:r>
            <a:r>
              <a:rPr kumimoji="0" sz="1100" b="0" i="0" u="none" strike="noStrike" kern="1200" cap="none" spc="-5" normalizeH="0" baseline="0" noProof="0" dirty="0">
                <a:ln>
                  <a:noFill/>
                </a:ln>
                <a:solidFill>
                  <a:srgbClr val="252525"/>
                </a:solidFill>
                <a:effectLst/>
                <a:uLnTx/>
                <a:uFillTx/>
                <a:latin typeface="微软雅黑"/>
                <a:ea typeface="+mn-ea"/>
                <a:cs typeface="微软雅黑"/>
              </a:rPr>
              <a:t>信操作有</a:t>
            </a:r>
            <a:r>
              <a:rPr kumimoji="0" sz="1100" b="0" i="0" u="none" strike="noStrike" kern="1200" cap="none" spc="-10" normalizeH="0" baseline="0" noProof="0" dirty="0">
                <a:ln>
                  <a:noFill/>
                </a:ln>
                <a:solidFill>
                  <a:srgbClr val="006FC0"/>
                </a:solidFill>
                <a:effectLst/>
                <a:uLnTx/>
                <a:uFillTx/>
                <a:latin typeface="微软雅黑"/>
                <a:ea typeface="+mn-ea"/>
                <a:cs typeface="微软雅黑"/>
              </a:rPr>
              <a:t>Broadcast，Scatter，Gather，AllGather， </a:t>
            </a:r>
            <a:r>
              <a:rPr kumimoji="0" sz="1100" b="0" i="0" u="none" strike="noStrike" kern="1200" cap="none" spc="0" normalizeH="0" baseline="0" noProof="0" dirty="0">
                <a:ln>
                  <a:noFill/>
                </a:ln>
                <a:solidFill>
                  <a:srgbClr val="006FC0"/>
                </a:solidFill>
                <a:effectLst/>
                <a:uLnTx/>
                <a:uFillTx/>
                <a:latin typeface="微软雅黑"/>
                <a:ea typeface="+mn-ea"/>
                <a:cs typeface="微软雅黑"/>
              </a:rPr>
              <a:t>Reduce</a:t>
            </a:r>
            <a:r>
              <a:rPr kumimoji="0" sz="1100" b="0" i="0" u="none" strike="noStrike" kern="1200" cap="none" spc="-15" normalizeH="0" baseline="0" noProof="0" dirty="0">
                <a:ln>
                  <a:noFill/>
                </a:ln>
                <a:solidFill>
                  <a:srgbClr val="006FC0"/>
                </a:solidFill>
                <a:effectLst/>
                <a:uLnTx/>
                <a:uFillTx/>
                <a:latin typeface="微软雅黑"/>
                <a:ea typeface="+mn-ea"/>
                <a:cs typeface="微软雅黑"/>
              </a:rPr>
              <a:t>， </a:t>
            </a:r>
            <a:r>
              <a:rPr kumimoji="0" sz="1100" b="0" i="0" u="none" strike="noStrike" kern="1200" cap="none" spc="0" normalizeH="0" baseline="0" noProof="0" dirty="0">
                <a:ln>
                  <a:noFill/>
                </a:ln>
                <a:solidFill>
                  <a:srgbClr val="006FC0"/>
                </a:solidFill>
                <a:effectLst/>
                <a:uLnTx/>
                <a:uFillTx/>
                <a:latin typeface="微软雅黑"/>
                <a:ea typeface="+mn-ea"/>
                <a:cs typeface="微软雅黑"/>
              </a:rPr>
              <a:t>AllReduce</a:t>
            </a:r>
            <a:r>
              <a:rPr kumimoji="0" sz="1100" b="0" i="0" u="none" strike="noStrike" kern="1200" cap="none" spc="-20" normalizeH="0" baseline="0" noProof="0" dirty="0">
                <a:ln>
                  <a:noFill/>
                </a:ln>
                <a:solidFill>
                  <a:srgbClr val="006FC0"/>
                </a:solidFill>
                <a:effectLst/>
                <a:uLnTx/>
                <a:uFillTx/>
                <a:latin typeface="微软雅黑"/>
                <a:ea typeface="+mn-ea"/>
                <a:cs typeface="微软雅黑"/>
              </a:rPr>
              <a:t>， </a:t>
            </a:r>
            <a:r>
              <a:rPr kumimoji="0" sz="1100" b="0" i="0" u="none" strike="noStrike" kern="1200" cap="none" spc="0" normalizeH="0" baseline="0" noProof="0" dirty="0">
                <a:ln>
                  <a:noFill/>
                </a:ln>
                <a:solidFill>
                  <a:srgbClr val="006FC0"/>
                </a:solidFill>
                <a:effectLst/>
                <a:uLnTx/>
                <a:uFillTx/>
                <a:latin typeface="微软雅黑"/>
                <a:ea typeface="+mn-ea"/>
                <a:cs typeface="微软雅黑"/>
              </a:rPr>
              <a:t>ReduceScatter</a:t>
            </a:r>
            <a:r>
              <a:rPr kumimoji="0" sz="1100" b="0" i="0" u="none" strike="noStrike" kern="1200" cap="none" spc="-5" normalizeH="0" baseline="0" noProof="0" dirty="0">
                <a:ln>
                  <a:noFill/>
                </a:ln>
                <a:solidFill>
                  <a:srgbClr val="006FC0"/>
                </a:solidFill>
                <a:effectLst/>
                <a:uLnTx/>
                <a:uFillTx/>
                <a:latin typeface="微软雅黑"/>
                <a:ea typeface="+mn-ea"/>
                <a:cs typeface="微软雅黑"/>
              </a:rPr>
              <a:t>， </a:t>
            </a:r>
            <a:r>
              <a:rPr kumimoji="0" sz="1100" b="0" i="0" u="none" strike="noStrike" kern="1200" cap="none" spc="-10" normalizeH="0" baseline="0" noProof="0" dirty="0">
                <a:ln>
                  <a:noFill/>
                </a:ln>
                <a:solidFill>
                  <a:srgbClr val="006FC0"/>
                </a:solidFill>
                <a:effectLst/>
                <a:uLnTx/>
                <a:uFillTx/>
                <a:latin typeface="微软雅黑"/>
                <a:ea typeface="+mn-ea"/>
                <a:cs typeface="微软雅黑"/>
              </a:rPr>
              <a:t>All-To-All</a:t>
            </a:r>
            <a:r>
              <a:rPr kumimoji="0" sz="1100" b="0" i="0" u="none" strike="noStrike" kern="1200" cap="none" spc="-35" normalizeH="0" baseline="0" noProof="0" dirty="0">
                <a:ln>
                  <a:noFill/>
                </a:ln>
                <a:solidFill>
                  <a:srgbClr val="252525"/>
                </a:solidFill>
                <a:effectLst/>
                <a:uLnTx/>
                <a:uFillTx/>
                <a:latin typeface="微软雅黑"/>
                <a:ea typeface="+mn-ea"/>
                <a:cs typeface="微软雅黑"/>
              </a:rPr>
              <a:t>等。</a:t>
            </a:r>
            <a:endParaRPr kumimoji="0" sz="11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59" name="object 19">
            <a:extLst>
              <a:ext uri="{FF2B5EF4-FFF2-40B4-BE49-F238E27FC236}">
                <a16:creationId xmlns:a16="http://schemas.microsoft.com/office/drawing/2014/main" id="{ED5A5F03-FF9F-6B4A-DB14-6EB5685D2A17}"/>
              </a:ext>
            </a:extLst>
          </p:cNvPr>
          <p:cNvSpPr/>
          <p:nvPr/>
        </p:nvSpPr>
        <p:spPr>
          <a:xfrm>
            <a:off x="624840" y="4529328"/>
            <a:ext cx="204470" cy="165100"/>
          </a:xfrm>
          <a:custGeom>
            <a:avLst/>
            <a:gdLst/>
            <a:ahLst/>
            <a:cxnLst/>
            <a:rect l="l" t="t" r="r" b="b"/>
            <a:pathLst>
              <a:path w="204469" h="165100">
                <a:moveTo>
                  <a:pt x="0" y="82296"/>
                </a:moveTo>
                <a:lnTo>
                  <a:pt x="8024" y="50256"/>
                </a:lnTo>
                <a:lnTo>
                  <a:pt x="29908" y="24098"/>
                </a:lnTo>
                <a:lnTo>
                  <a:pt x="62364" y="6465"/>
                </a:lnTo>
                <a:lnTo>
                  <a:pt x="102107" y="0"/>
                </a:lnTo>
                <a:lnTo>
                  <a:pt x="141851" y="6465"/>
                </a:lnTo>
                <a:lnTo>
                  <a:pt x="174307" y="24098"/>
                </a:lnTo>
                <a:lnTo>
                  <a:pt x="196191" y="50256"/>
                </a:lnTo>
                <a:lnTo>
                  <a:pt x="204215" y="82296"/>
                </a:lnTo>
                <a:lnTo>
                  <a:pt x="196191" y="114335"/>
                </a:lnTo>
                <a:lnTo>
                  <a:pt x="174307" y="140493"/>
                </a:lnTo>
                <a:lnTo>
                  <a:pt x="141851" y="158126"/>
                </a:lnTo>
                <a:lnTo>
                  <a:pt x="102107" y="164592"/>
                </a:lnTo>
                <a:lnTo>
                  <a:pt x="62364" y="158126"/>
                </a:lnTo>
                <a:lnTo>
                  <a:pt x="29908" y="140493"/>
                </a:lnTo>
                <a:lnTo>
                  <a:pt x="8024" y="114335"/>
                </a:lnTo>
                <a:lnTo>
                  <a:pt x="0" y="82296"/>
                </a:lnTo>
                <a:close/>
              </a:path>
            </a:pathLst>
          </a:custGeom>
          <a:ln w="12700">
            <a:solidFill>
              <a:srgbClr val="E6001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60" name="object 20">
            <a:extLst>
              <a:ext uri="{FF2B5EF4-FFF2-40B4-BE49-F238E27FC236}">
                <a16:creationId xmlns:a16="http://schemas.microsoft.com/office/drawing/2014/main" id="{74DDB5B8-3448-D55A-AB12-AC2F0B70E2DE}"/>
              </a:ext>
            </a:extLst>
          </p:cNvPr>
          <p:cNvSpPr txBox="1"/>
          <p:nvPr/>
        </p:nvSpPr>
        <p:spPr>
          <a:xfrm>
            <a:off x="688340" y="4543425"/>
            <a:ext cx="77470" cy="13208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700" b="0" i="0" u="none" strike="noStrike" kern="1200" cap="none" spc="-5" normalizeH="0" baseline="0" noProof="0" dirty="0">
                <a:ln>
                  <a:noFill/>
                </a:ln>
                <a:solidFill>
                  <a:srgbClr val="252525"/>
                </a:solidFill>
                <a:effectLst/>
                <a:uLnTx/>
                <a:uFillTx/>
                <a:latin typeface="微软雅黑"/>
                <a:ea typeface="+mn-ea"/>
                <a:cs typeface="微软雅黑"/>
              </a:rPr>
              <a:t>0</a:t>
            </a:r>
            <a:endParaRPr kumimoji="0" sz="7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61" name="object 21">
            <a:extLst>
              <a:ext uri="{FF2B5EF4-FFF2-40B4-BE49-F238E27FC236}">
                <a16:creationId xmlns:a16="http://schemas.microsoft.com/office/drawing/2014/main" id="{A9300682-F14C-912C-BCB7-1325C3D84C5B}"/>
              </a:ext>
            </a:extLst>
          </p:cNvPr>
          <p:cNvGrpSpPr/>
          <p:nvPr/>
        </p:nvGrpSpPr>
        <p:grpSpPr>
          <a:xfrm>
            <a:off x="726948" y="3931665"/>
            <a:ext cx="1932939" cy="881380"/>
            <a:chOff x="726948" y="3931665"/>
            <a:chExt cx="1932939" cy="881380"/>
          </a:xfrm>
        </p:grpSpPr>
        <p:pic>
          <p:nvPicPr>
            <p:cNvPr id="62" name="object 22">
              <a:extLst>
                <a:ext uri="{FF2B5EF4-FFF2-40B4-BE49-F238E27FC236}">
                  <a16:creationId xmlns:a16="http://schemas.microsoft.com/office/drawing/2014/main" id="{9E050BD8-223C-879F-02CF-8E1BE6BB487A}"/>
                </a:ext>
              </a:extLst>
            </p:cNvPr>
            <p:cNvPicPr/>
            <p:nvPr/>
          </p:nvPicPr>
          <p:blipFill>
            <a:blip r:embed="rId5" cstate="print"/>
            <a:stretch>
              <a:fillRect/>
            </a:stretch>
          </p:blipFill>
          <p:spPr>
            <a:xfrm>
              <a:off x="806196" y="4517135"/>
              <a:ext cx="219544" cy="205739"/>
            </a:xfrm>
            <a:prstGeom prst="rect">
              <a:avLst/>
            </a:prstGeom>
          </p:spPr>
        </p:pic>
        <p:pic>
          <p:nvPicPr>
            <p:cNvPr id="63" name="object 23">
              <a:extLst>
                <a:ext uri="{FF2B5EF4-FFF2-40B4-BE49-F238E27FC236}">
                  <a16:creationId xmlns:a16="http://schemas.microsoft.com/office/drawing/2014/main" id="{881C3E41-BED6-D3F6-EECB-6A9E2A6D0379}"/>
                </a:ext>
              </a:extLst>
            </p:cNvPr>
            <p:cNvPicPr/>
            <p:nvPr/>
          </p:nvPicPr>
          <p:blipFill>
            <a:blip r:embed="rId6" cstate="print"/>
            <a:stretch>
              <a:fillRect/>
            </a:stretch>
          </p:blipFill>
          <p:spPr>
            <a:xfrm>
              <a:off x="763524" y="4465256"/>
              <a:ext cx="303326" cy="347535"/>
            </a:xfrm>
            <a:prstGeom prst="rect">
              <a:avLst/>
            </a:prstGeom>
          </p:spPr>
        </p:pic>
        <p:sp>
          <p:nvSpPr>
            <p:cNvPr id="64" name="object 24">
              <a:extLst>
                <a:ext uri="{FF2B5EF4-FFF2-40B4-BE49-F238E27FC236}">
                  <a16:creationId xmlns:a16="http://schemas.microsoft.com/office/drawing/2014/main" id="{E21BA812-D5CA-F053-0BAE-BA956E4EB136}"/>
                </a:ext>
              </a:extLst>
            </p:cNvPr>
            <p:cNvSpPr/>
            <p:nvPr/>
          </p:nvSpPr>
          <p:spPr>
            <a:xfrm>
              <a:off x="853440" y="4544567"/>
              <a:ext cx="129539" cy="116205"/>
            </a:xfrm>
            <a:custGeom>
              <a:avLst/>
              <a:gdLst/>
              <a:ahLst/>
              <a:cxnLst/>
              <a:rect l="l" t="t" r="r" b="b"/>
              <a:pathLst>
                <a:path w="129540" h="116204">
                  <a:moveTo>
                    <a:pt x="129540" y="0"/>
                  </a:moveTo>
                  <a:lnTo>
                    <a:pt x="0" y="0"/>
                  </a:lnTo>
                  <a:lnTo>
                    <a:pt x="0" y="115823"/>
                  </a:lnTo>
                  <a:lnTo>
                    <a:pt x="129540" y="115823"/>
                  </a:lnTo>
                  <a:lnTo>
                    <a:pt x="129540" y="0"/>
                  </a:lnTo>
                  <a:close/>
                </a:path>
              </a:pathLst>
            </a:custGeom>
            <a:solidFill>
              <a:srgbClr val="00AE4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65" name="object 25">
              <a:extLst>
                <a:ext uri="{FF2B5EF4-FFF2-40B4-BE49-F238E27FC236}">
                  <a16:creationId xmlns:a16="http://schemas.microsoft.com/office/drawing/2014/main" id="{C9CDE8F2-D554-2BF6-5EDF-0F00A0C5660C}"/>
                </a:ext>
              </a:extLst>
            </p:cNvPr>
            <p:cNvSpPr/>
            <p:nvPr/>
          </p:nvSpPr>
          <p:spPr>
            <a:xfrm>
              <a:off x="853440" y="4544567"/>
              <a:ext cx="129539" cy="116205"/>
            </a:xfrm>
            <a:custGeom>
              <a:avLst/>
              <a:gdLst/>
              <a:ahLst/>
              <a:cxnLst/>
              <a:rect l="l" t="t" r="r" b="b"/>
              <a:pathLst>
                <a:path w="129540" h="116204">
                  <a:moveTo>
                    <a:pt x="0" y="115823"/>
                  </a:moveTo>
                  <a:lnTo>
                    <a:pt x="129540" y="115823"/>
                  </a:lnTo>
                  <a:lnTo>
                    <a:pt x="129540" y="0"/>
                  </a:lnTo>
                  <a:lnTo>
                    <a:pt x="0" y="0"/>
                  </a:lnTo>
                  <a:lnTo>
                    <a:pt x="0" y="115823"/>
                  </a:lnTo>
                  <a:close/>
                </a:path>
              </a:pathLst>
            </a:custGeom>
            <a:ln w="9525">
              <a:solidFill>
                <a:srgbClr val="00AE4D"/>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66" name="object 26">
              <a:extLst>
                <a:ext uri="{FF2B5EF4-FFF2-40B4-BE49-F238E27FC236}">
                  <a16:creationId xmlns:a16="http://schemas.microsoft.com/office/drawing/2014/main" id="{9AAC86D1-4034-2C7C-5256-15A1C42FC285}"/>
                </a:ext>
              </a:extLst>
            </p:cNvPr>
            <p:cNvSpPr/>
            <p:nvPr/>
          </p:nvSpPr>
          <p:spPr>
            <a:xfrm>
              <a:off x="1144524" y="4529327"/>
              <a:ext cx="205740" cy="165100"/>
            </a:xfrm>
            <a:custGeom>
              <a:avLst/>
              <a:gdLst/>
              <a:ahLst/>
              <a:cxnLst/>
              <a:rect l="l" t="t" r="r" b="b"/>
              <a:pathLst>
                <a:path w="205740" h="165100">
                  <a:moveTo>
                    <a:pt x="0" y="82296"/>
                  </a:moveTo>
                  <a:lnTo>
                    <a:pt x="8083" y="50256"/>
                  </a:lnTo>
                  <a:lnTo>
                    <a:pt x="30127" y="24098"/>
                  </a:lnTo>
                  <a:lnTo>
                    <a:pt x="62825" y="6465"/>
                  </a:lnTo>
                  <a:lnTo>
                    <a:pt x="102869" y="0"/>
                  </a:lnTo>
                  <a:lnTo>
                    <a:pt x="142892" y="6465"/>
                  </a:lnTo>
                  <a:lnTo>
                    <a:pt x="175593" y="24098"/>
                  </a:lnTo>
                  <a:lnTo>
                    <a:pt x="197649" y="50256"/>
                  </a:lnTo>
                  <a:lnTo>
                    <a:pt x="205739" y="82296"/>
                  </a:lnTo>
                  <a:lnTo>
                    <a:pt x="197649" y="114335"/>
                  </a:lnTo>
                  <a:lnTo>
                    <a:pt x="175593" y="140493"/>
                  </a:lnTo>
                  <a:lnTo>
                    <a:pt x="142892" y="158126"/>
                  </a:lnTo>
                  <a:lnTo>
                    <a:pt x="102869" y="164592"/>
                  </a:lnTo>
                  <a:lnTo>
                    <a:pt x="62825" y="158126"/>
                  </a:lnTo>
                  <a:lnTo>
                    <a:pt x="30127" y="140493"/>
                  </a:lnTo>
                  <a:lnTo>
                    <a:pt x="8083" y="114335"/>
                  </a:lnTo>
                  <a:lnTo>
                    <a:pt x="0" y="82296"/>
                  </a:lnTo>
                  <a:close/>
                </a:path>
              </a:pathLst>
            </a:custGeom>
            <a:ln w="12700">
              <a:solidFill>
                <a:srgbClr val="E6001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67" name="object 27">
              <a:extLst>
                <a:ext uri="{FF2B5EF4-FFF2-40B4-BE49-F238E27FC236}">
                  <a16:creationId xmlns:a16="http://schemas.microsoft.com/office/drawing/2014/main" id="{C82BE312-4C0F-A7B8-0916-7FEB1CD48297}"/>
                </a:ext>
              </a:extLst>
            </p:cNvPr>
            <p:cNvPicPr/>
            <p:nvPr/>
          </p:nvPicPr>
          <p:blipFill>
            <a:blip r:embed="rId7" cstate="print"/>
            <a:stretch>
              <a:fillRect/>
            </a:stretch>
          </p:blipFill>
          <p:spPr>
            <a:xfrm>
              <a:off x="1327404" y="4517135"/>
              <a:ext cx="217868" cy="205739"/>
            </a:xfrm>
            <a:prstGeom prst="rect">
              <a:avLst/>
            </a:prstGeom>
          </p:spPr>
        </p:pic>
        <p:pic>
          <p:nvPicPr>
            <p:cNvPr id="68" name="object 28">
              <a:extLst>
                <a:ext uri="{FF2B5EF4-FFF2-40B4-BE49-F238E27FC236}">
                  <a16:creationId xmlns:a16="http://schemas.microsoft.com/office/drawing/2014/main" id="{1BBC5922-3323-AA09-D27B-50864A233FD0}"/>
                </a:ext>
              </a:extLst>
            </p:cNvPr>
            <p:cNvPicPr/>
            <p:nvPr/>
          </p:nvPicPr>
          <p:blipFill>
            <a:blip r:embed="rId8" cstate="print"/>
            <a:stretch>
              <a:fillRect/>
            </a:stretch>
          </p:blipFill>
          <p:spPr>
            <a:xfrm>
              <a:off x="1284731" y="4465256"/>
              <a:ext cx="303326" cy="347535"/>
            </a:xfrm>
            <a:prstGeom prst="rect">
              <a:avLst/>
            </a:prstGeom>
          </p:spPr>
        </p:pic>
        <p:sp>
          <p:nvSpPr>
            <p:cNvPr id="69" name="object 29">
              <a:extLst>
                <a:ext uri="{FF2B5EF4-FFF2-40B4-BE49-F238E27FC236}">
                  <a16:creationId xmlns:a16="http://schemas.microsoft.com/office/drawing/2014/main" id="{B039A89C-6EF4-C749-A555-EB3B4F31DBF0}"/>
                </a:ext>
              </a:extLst>
            </p:cNvPr>
            <p:cNvSpPr/>
            <p:nvPr/>
          </p:nvSpPr>
          <p:spPr>
            <a:xfrm>
              <a:off x="1374648" y="4544567"/>
              <a:ext cx="128270" cy="116205"/>
            </a:xfrm>
            <a:custGeom>
              <a:avLst/>
              <a:gdLst/>
              <a:ahLst/>
              <a:cxnLst/>
              <a:rect l="l" t="t" r="r" b="b"/>
              <a:pathLst>
                <a:path w="128269" h="116204">
                  <a:moveTo>
                    <a:pt x="128015" y="0"/>
                  </a:moveTo>
                  <a:lnTo>
                    <a:pt x="0" y="0"/>
                  </a:lnTo>
                  <a:lnTo>
                    <a:pt x="0" y="115823"/>
                  </a:lnTo>
                  <a:lnTo>
                    <a:pt x="128015" y="115823"/>
                  </a:lnTo>
                  <a:lnTo>
                    <a:pt x="128015" y="0"/>
                  </a:lnTo>
                  <a:close/>
                </a:path>
              </a:pathLst>
            </a:custGeom>
            <a:solidFill>
              <a:srgbClr val="00AE4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70" name="object 30">
              <a:extLst>
                <a:ext uri="{FF2B5EF4-FFF2-40B4-BE49-F238E27FC236}">
                  <a16:creationId xmlns:a16="http://schemas.microsoft.com/office/drawing/2014/main" id="{503078C3-049C-F7B2-D467-902AA4DEB5D8}"/>
                </a:ext>
              </a:extLst>
            </p:cNvPr>
            <p:cNvSpPr/>
            <p:nvPr/>
          </p:nvSpPr>
          <p:spPr>
            <a:xfrm>
              <a:off x="1374648" y="4544567"/>
              <a:ext cx="128270" cy="116205"/>
            </a:xfrm>
            <a:custGeom>
              <a:avLst/>
              <a:gdLst/>
              <a:ahLst/>
              <a:cxnLst/>
              <a:rect l="l" t="t" r="r" b="b"/>
              <a:pathLst>
                <a:path w="128269" h="116204">
                  <a:moveTo>
                    <a:pt x="0" y="115823"/>
                  </a:moveTo>
                  <a:lnTo>
                    <a:pt x="128015" y="115823"/>
                  </a:lnTo>
                  <a:lnTo>
                    <a:pt x="128015" y="0"/>
                  </a:lnTo>
                  <a:lnTo>
                    <a:pt x="0" y="0"/>
                  </a:lnTo>
                  <a:lnTo>
                    <a:pt x="0" y="115823"/>
                  </a:lnTo>
                  <a:close/>
                </a:path>
              </a:pathLst>
            </a:custGeom>
            <a:ln w="9525">
              <a:solidFill>
                <a:srgbClr val="00AE4D"/>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71" name="object 31">
              <a:extLst>
                <a:ext uri="{FF2B5EF4-FFF2-40B4-BE49-F238E27FC236}">
                  <a16:creationId xmlns:a16="http://schemas.microsoft.com/office/drawing/2014/main" id="{B4A98691-B28A-40EF-7B20-1A66657CE43A}"/>
                </a:ext>
              </a:extLst>
            </p:cNvPr>
            <p:cNvSpPr/>
            <p:nvPr/>
          </p:nvSpPr>
          <p:spPr>
            <a:xfrm>
              <a:off x="726948" y="4015358"/>
              <a:ext cx="669925" cy="514350"/>
            </a:xfrm>
            <a:custGeom>
              <a:avLst/>
              <a:gdLst/>
              <a:ahLst/>
              <a:cxnLst/>
              <a:rect l="l" t="t" r="r" b="b"/>
              <a:pathLst>
                <a:path w="669925" h="514350">
                  <a:moveTo>
                    <a:pt x="637159" y="9906"/>
                  </a:moveTo>
                  <a:lnTo>
                    <a:pt x="629158" y="0"/>
                  </a:lnTo>
                  <a:lnTo>
                    <a:pt x="55359" y="461340"/>
                  </a:lnTo>
                  <a:lnTo>
                    <a:pt x="35509" y="436626"/>
                  </a:lnTo>
                  <a:lnTo>
                    <a:pt x="0" y="514096"/>
                  </a:lnTo>
                  <a:lnTo>
                    <a:pt x="83261" y="496062"/>
                  </a:lnTo>
                  <a:lnTo>
                    <a:pt x="69684" y="479171"/>
                  </a:lnTo>
                  <a:lnTo>
                    <a:pt x="63322" y="471258"/>
                  </a:lnTo>
                  <a:lnTo>
                    <a:pt x="637159" y="9906"/>
                  </a:lnTo>
                  <a:close/>
                </a:path>
                <a:path w="669925" h="514350">
                  <a:moveTo>
                    <a:pt x="669925" y="64770"/>
                  </a:moveTo>
                  <a:lnTo>
                    <a:pt x="657733" y="60960"/>
                  </a:lnTo>
                  <a:lnTo>
                    <a:pt x="538137" y="439229"/>
                  </a:lnTo>
                  <a:lnTo>
                    <a:pt x="507860" y="429641"/>
                  </a:lnTo>
                  <a:lnTo>
                    <a:pt x="521208" y="513842"/>
                  </a:lnTo>
                  <a:lnTo>
                    <a:pt x="578053" y="455168"/>
                  </a:lnTo>
                  <a:lnTo>
                    <a:pt x="580517" y="452628"/>
                  </a:lnTo>
                  <a:lnTo>
                    <a:pt x="550189" y="443039"/>
                  </a:lnTo>
                  <a:lnTo>
                    <a:pt x="669925" y="64770"/>
                  </a:lnTo>
                  <a:close/>
                </a:path>
              </a:pathLst>
            </a:custGeom>
            <a:solidFill>
              <a:srgbClr val="D46A4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72" name="object 32">
              <a:extLst>
                <a:ext uri="{FF2B5EF4-FFF2-40B4-BE49-F238E27FC236}">
                  <a16:creationId xmlns:a16="http://schemas.microsoft.com/office/drawing/2014/main" id="{56098FE7-2C6E-E74B-A15C-965E05AAF419}"/>
                </a:ext>
              </a:extLst>
            </p:cNvPr>
            <p:cNvSpPr/>
            <p:nvPr/>
          </p:nvSpPr>
          <p:spPr>
            <a:xfrm>
              <a:off x="1696212" y="4529327"/>
              <a:ext cx="205740" cy="165100"/>
            </a:xfrm>
            <a:custGeom>
              <a:avLst/>
              <a:gdLst/>
              <a:ahLst/>
              <a:cxnLst/>
              <a:rect l="l" t="t" r="r" b="b"/>
              <a:pathLst>
                <a:path w="205739" h="165100">
                  <a:moveTo>
                    <a:pt x="0" y="82296"/>
                  </a:moveTo>
                  <a:lnTo>
                    <a:pt x="8090" y="50256"/>
                  </a:lnTo>
                  <a:lnTo>
                    <a:pt x="30146" y="24098"/>
                  </a:lnTo>
                  <a:lnTo>
                    <a:pt x="62847" y="6465"/>
                  </a:lnTo>
                  <a:lnTo>
                    <a:pt x="102869" y="0"/>
                  </a:lnTo>
                  <a:lnTo>
                    <a:pt x="142892" y="6465"/>
                  </a:lnTo>
                  <a:lnTo>
                    <a:pt x="175593" y="24098"/>
                  </a:lnTo>
                  <a:lnTo>
                    <a:pt x="197649" y="50256"/>
                  </a:lnTo>
                  <a:lnTo>
                    <a:pt x="205739" y="82296"/>
                  </a:lnTo>
                  <a:lnTo>
                    <a:pt x="197649" y="114335"/>
                  </a:lnTo>
                  <a:lnTo>
                    <a:pt x="175593" y="140493"/>
                  </a:lnTo>
                  <a:lnTo>
                    <a:pt x="142892" y="158126"/>
                  </a:lnTo>
                  <a:lnTo>
                    <a:pt x="102869" y="164592"/>
                  </a:lnTo>
                  <a:lnTo>
                    <a:pt x="62847" y="158126"/>
                  </a:lnTo>
                  <a:lnTo>
                    <a:pt x="30146" y="140493"/>
                  </a:lnTo>
                  <a:lnTo>
                    <a:pt x="8090" y="114335"/>
                  </a:lnTo>
                  <a:lnTo>
                    <a:pt x="0" y="82296"/>
                  </a:lnTo>
                  <a:close/>
                </a:path>
              </a:pathLst>
            </a:custGeom>
            <a:ln w="12700">
              <a:solidFill>
                <a:srgbClr val="E6001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73" name="object 33">
              <a:extLst>
                <a:ext uri="{FF2B5EF4-FFF2-40B4-BE49-F238E27FC236}">
                  <a16:creationId xmlns:a16="http://schemas.microsoft.com/office/drawing/2014/main" id="{FEAF9136-C846-AD84-F39D-3BA45F407EA3}"/>
                </a:ext>
              </a:extLst>
            </p:cNvPr>
            <p:cNvPicPr/>
            <p:nvPr/>
          </p:nvPicPr>
          <p:blipFill>
            <a:blip r:embed="rId5" cstate="print"/>
            <a:stretch>
              <a:fillRect/>
            </a:stretch>
          </p:blipFill>
          <p:spPr>
            <a:xfrm>
              <a:off x="1877568" y="4517135"/>
              <a:ext cx="219544" cy="205739"/>
            </a:xfrm>
            <a:prstGeom prst="rect">
              <a:avLst/>
            </a:prstGeom>
          </p:spPr>
        </p:pic>
        <p:pic>
          <p:nvPicPr>
            <p:cNvPr id="74" name="object 34">
              <a:extLst>
                <a:ext uri="{FF2B5EF4-FFF2-40B4-BE49-F238E27FC236}">
                  <a16:creationId xmlns:a16="http://schemas.microsoft.com/office/drawing/2014/main" id="{F4535328-14BD-68E5-2DA2-E949DEEFC66C}"/>
                </a:ext>
              </a:extLst>
            </p:cNvPr>
            <p:cNvPicPr/>
            <p:nvPr/>
          </p:nvPicPr>
          <p:blipFill>
            <a:blip r:embed="rId9" cstate="print"/>
            <a:stretch>
              <a:fillRect/>
            </a:stretch>
          </p:blipFill>
          <p:spPr>
            <a:xfrm>
              <a:off x="1836420" y="4465256"/>
              <a:ext cx="303326" cy="347535"/>
            </a:xfrm>
            <a:prstGeom prst="rect">
              <a:avLst/>
            </a:prstGeom>
          </p:spPr>
        </p:pic>
        <p:sp>
          <p:nvSpPr>
            <p:cNvPr id="75" name="object 35">
              <a:extLst>
                <a:ext uri="{FF2B5EF4-FFF2-40B4-BE49-F238E27FC236}">
                  <a16:creationId xmlns:a16="http://schemas.microsoft.com/office/drawing/2014/main" id="{168940ED-E4F4-C993-0A8B-9E25650BF62A}"/>
                </a:ext>
              </a:extLst>
            </p:cNvPr>
            <p:cNvSpPr/>
            <p:nvPr/>
          </p:nvSpPr>
          <p:spPr>
            <a:xfrm>
              <a:off x="1924812" y="4544567"/>
              <a:ext cx="129539" cy="116205"/>
            </a:xfrm>
            <a:custGeom>
              <a:avLst/>
              <a:gdLst/>
              <a:ahLst/>
              <a:cxnLst/>
              <a:rect l="l" t="t" r="r" b="b"/>
              <a:pathLst>
                <a:path w="129539" h="116204">
                  <a:moveTo>
                    <a:pt x="129539" y="0"/>
                  </a:moveTo>
                  <a:lnTo>
                    <a:pt x="0" y="0"/>
                  </a:lnTo>
                  <a:lnTo>
                    <a:pt x="0" y="115823"/>
                  </a:lnTo>
                  <a:lnTo>
                    <a:pt x="129539" y="115823"/>
                  </a:lnTo>
                  <a:lnTo>
                    <a:pt x="129539" y="0"/>
                  </a:lnTo>
                  <a:close/>
                </a:path>
              </a:pathLst>
            </a:custGeom>
            <a:solidFill>
              <a:srgbClr val="00AE4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76" name="object 36">
              <a:extLst>
                <a:ext uri="{FF2B5EF4-FFF2-40B4-BE49-F238E27FC236}">
                  <a16:creationId xmlns:a16="http://schemas.microsoft.com/office/drawing/2014/main" id="{703EBE19-9973-D862-7A75-8B56BB009170}"/>
                </a:ext>
              </a:extLst>
            </p:cNvPr>
            <p:cNvSpPr/>
            <p:nvPr/>
          </p:nvSpPr>
          <p:spPr>
            <a:xfrm>
              <a:off x="1924812" y="4544567"/>
              <a:ext cx="129539" cy="116205"/>
            </a:xfrm>
            <a:custGeom>
              <a:avLst/>
              <a:gdLst/>
              <a:ahLst/>
              <a:cxnLst/>
              <a:rect l="l" t="t" r="r" b="b"/>
              <a:pathLst>
                <a:path w="129539" h="116204">
                  <a:moveTo>
                    <a:pt x="0" y="115823"/>
                  </a:moveTo>
                  <a:lnTo>
                    <a:pt x="129539" y="115823"/>
                  </a:lnTo>
                  <a:lnTo>
                    <a:pt x="129539" y="0"/>
                  </a:lnTo>
                  <a:lnTo>
                    <a:pt x="0" y="0"/>
                  </a:lnTo>
                  <a:lnTo>
                    <a:pt x="0" y="115823"/>
                  </a:lnTo>
                  <a:close/>
                </a:path>
              </a:pathLst>
            </a:custGeom>
            <a:ln w="9525">
              <a:solidFill>
                <a:srgbClr val="00AE4D"/>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77" name="object 37">
              <a:extLst>
                <a:ext uri="{FF2B5EF4-FFF2-40B4-BE49-F238E27FC236}">
                  <a16:creationId xmlns:a16="http://schemas.microsoft.com/office/drawing/2014/main" id="{44E6A503-6472-DC8F-9DBE-4946E3E7E3C0}"/>
                </a:ext>
              </a:extLst>
            </p:cNvPr>
            <p:cNvSpPr/>
            <p:nvPr/>
          </p:nvSpPr>
          <p:spPr>
            <a:xfrm>
              <a:off x="1529206" y="4075048"/>
              <a:ext cx="269875" cy="454659"/>
            </a:xfrm>
            <a:custGeom>
              <a:avLst/>
              <a:gdLst/>
              <a:ahLst/>
              <a:cxnLst/>
              <a:rect l="l" t="t" r="r" b="b"/>
              <a:pathLst>
                <a:path w="269875" h="454660">
                  <a:moveTo>
                    <a:pt x="225468" y="391598"/>
                  </a:moveTo>
                  <a:lnTo>
                    <a:pt x="197993" y="407669"/>
                  </a:lnTo>
                  <a:lnTo>
                    <a:pt x="269367" y="454151"/>
                  </a:lnTo>
                  <a:lnTo>
                    <a:pt x="265975" y="402589"/>
                  </a:lnTo>
                  <a:lnTo>
                    <a:pt x="231901" y="402589"/>
                  </a:lnTo>
                  <a:lnTo>
                    <a:pt x="225468" y="391598"/>
                  </a:lnTo>
                  <a:close/>
                </a:path>
                <a:path w="269875" h="454660">
                  <a:moveTo>
                    <a:pt x="236427" y="385187"/>
                  </a:moveTo>
                  <a:lnTo>
                    <a:pt x="225468" y="391598"/>
                  </a:lnTo>
                  <a:lnTo>
                    <a:pt x="231901" y="402589"/>
                  </a:lnTo>
                  <a:lnTo>
                    <a:pt x="242824" y="396113"/>
                  </a:lnTo>
                  <a:lnTo>
                    <a:pt x="236427" y="385187"/>
                  </a:lnTo>
                  <a:close/>
                </a:path>
                <a:path w="269875" h="454660">
                  <a:moveTo>
                    <a:pt x="263779" y="369188"/>
                  </a:moveTo>
                  <a:lnTo>
                    <a:pt x="236427" y="385187"/>
                  </a:lnTo>
                  <a:lnTo>
                    <a:pt x="242824" y="396113"/>
                  </a:lnTo>
                  <a:lnTo>
                    <a:pt x="231901" y="402589"/>
                  </a:lnTo>
                  <a:lnTo>
                    <a:pt x="265975" y="402589"/>
                  </a:lnTo>
                  <a:lnTo>
                    <a:pt x="263779" y="369188"/>
                  </a:lnTo>
                  <a:close/>
                </a:path>
                <a:path w="269875" h="454660">
                  <a:moveTo>
                    <a:pt x="10921" y="0"/>
                  </a:moveTo>
                  <a:lnTo>
                    <a:pt x="0" y="6350"/>
                  </a:lnTo>
                  <a:lnTo>
                    <a:pt x="225468" y="391598"/>
                  </a:lnTo>
                  <a:lnTo>
                    <a:pt x="236427" y="385187"/>
                  </a:lnTo>
                  <a:lnTo>
                    <a:pt x="10921" y="0"/>
                  </a:lnTo>
                  <a:close/>
                </a:path>
              </a:pathLst>
            </a:custGeom>
            <a:solidFill>
              <a:srgbClr val="D46A4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78" name="object 38">
              <a:extLst>
                <a:ext uri="{FF2B5EF4-FFF2-40B4-BE49-F238E27FC236}">
                  <a16:creationId xmlns:a16="http://schemas.microsoft.com/office/drawing/2014/main" id="{AB34500F-C261-664D-B6B3-15A548B0EFE3}"/>
                </a:ext>
              </a:extLst>
            </p:cNvPr>
            <p:cNvSpPr/>
            <p:nvPr/>
          </p:nvSpPr>
          <p:spPr>
            <a:xfrm>
              <a:off x="2217420" y="4529327"/>
              <a:ext cx="204470" cy="165100"/>
            </a:xfrm>
            <a:custGeom>
              <a:avLst/>
              <a:gdLst/>
              <a:ahLst/>
              <a:cxnLst/>
              <a:rect l="l" t="t" r="r" b="b"/>
              <a:pathLst>
                <a:path w="204469" h="165100">
                  <a:moveTo>
                    <a:pt x="0" y="82296"/>
                  </a:moveTo>
                  <a:lnTo>
                    <a:pt x="8024" y="50256"/>
                  </a:lnTo>
                  <a:lnTo>
                    <a:pt x="29908" y="24098"/>
                  </a:lnTo>
                  <a:lnTo>
                    <a:pt x="62364" y="6465"/>
                  </a:lnTo>
                  <a:lnTo>
                    <a:pt x="102107" y="0"/>
                  </a:lnTo>
                  <a:lnTo>
                    <a:pt x="141851" y="6465"/>
                  </a:lnTo>
                  <a:lnTo>
                    <a:pt x="174307" y="24098"/>
                  </a:lnTo>
                  <a:lnTo>
                    <a:pt x="196191" y="50256"/>
                  </a:lnTo>
                  <a:lnTo>
                    <a:pt x="204216" y="82296"/>
                  </a:lnTo>
                  <a:lnTo>
                    <a:pt x="196191" y="114335"/>
                  </a:lnTo>
                  <a:lnTo>
                    <a:pt x="174307" y="140493"/>
                  </a:lnTo>
                  <a:lnTo>
                    <a:pt x="141851" y="158126"/>
                  </a:lnTo>
                  <a:lnTo>
                    <a:pt x="102107" y="164592"/>
                  </a:lnTo>
                  <a:lnTo>
                    <a:pt x="62364" y="158126"/>
                  </a:lnTo>
                  <a:lnTo>
                    <a:pt x="29908" y="140493"/>
                  </a:lnTo>
                  <a:lnTo>
                    <a:pt x="8024" y="114335"/>
                  </a:lnTo>
                  <a:lnTo>
                    <a:pt x="0" y="82296"/>
                  </a:lnTo>
                  <a:close/>
                </a:path>
              </a:pathLst>
            </a:custGeom>
            <a:ln w="12700">
              <a:solidFill>
                <a:srgbClr val="E6001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79" name="object 39">
              <a:extLst>
                <a:ext uri="{FF2B5EF4-FFF2-40B4-BE49-F238E27FC236}">
                  <a16:creationId xmlns:a16="http://schemas.microsoft.com/office/drawing/2014/main" id="{F385A0FE-82DF-5E01-6D02-90851CC4D741}"/>
                </a:ext>
              </a:extLst>
            </p:cNvPr>
            <p:cNvPicPr/>
            <p:nvPr/>
          </p:nvPicPr>
          <p:blipFill>
            <a:blip r:embed="rId5" cstate="print"/>
            <a:stretch>
              <a:fillRect/>
            </a:stretch>
          </p:blipFill>
          <p:spPr>
            <a:xfrm>
              <a:off x="2398776" y="4517135"/>
              <a:ext cx="219544" cy="205739"/>
            </a:xfrm>
            <a:prstGeom prst="rect">
              <a:avLst/>
            </a:prstGeom>
          </p:spPr>
        </p:pic>
        <p:pic>
          <p:nvPicPr>
            <p:cNvPr id="80" name="object 40">
              <a:extLst>
                <a:ext uri="{FF2B5EF4-FFF2-40B4-BE49-F238E27FC236}">
                  <a16:creationId xmlns:a16="http://schemas.microsoft.com/office/drawing/2014/main" id="{B30D5059-D91D-9775-71A8-06AF266D6B33}"/>
                </a:ext>
              </a:extLst>
            </p:cNvPr>
            <p:cNvPicPr/>
            <p:nvPr/>
          </p:nvPicPr>
          <p:blipFill>
            <a:blip r:embed="rId6" cstate="print"/>
            <a:stretch>
              <a:fillRect/>
            </a:stretch>
          </p:blipFill>
          <p:spPr>
            <a:xfrm>
              <a:off x="2356104" y="4465256"/>
              <a:ext cx="303326" cy="347535"/>
            </a:xfrm>
            <a:prstGeom prst="rect">
              <a:avLst/>
            </a:prstGeom>
          </p:spPr>
        </p:pic>
        <p:sp>
          <p:nvSpPr>
            <p:cNvPr id="81" name="object 41">
              <a:extLst>
                <a:ext uri="{FF2B5EF4-FFF2-40B4-BE49-F238E27FC236}">
                  <a16:creationId xmlns:a16="http://schemas.microsoft.com/office/drawing/2014/main" id="{2FFAF569-F6F2-DE65-621E-CFB6A5F301C5}"/>
                </a:ext>
              </a:extLst>
            </p:cNvPr>
            <p:cNvSpPr/>
            <p:nvPr/>
          </p:nvSpPr>
          <p:spPr>
            <a:xfrm>
              <a:off x="2446020" y="4544567"/>
              <a:ext cx="129539" cy="116205"/>
            </a:xfrm>
            <a:custGeom>
              <a:avLst/>
              <a:gdLst/>
              <a:ahLst/>
              <a:cxnLst/>
              <a:rect l="l" t="t" r="r" b="b"/>
              <a:pathLst>
                <a:path w="129539" h="116204">
                  <a:moveTo>
                    <a:pt x="129539" y="0"/>
                  </a:moveTo>
                  <a:lnTo>
                    <a:pt x="0" y="0"/>
                  </a:lnTo>
                  <a:lnTo>
                    <a:pt x="0" y="115823"/>
                  </a:lnTo>
                  <a:lnTo>
                    <a:pt x="129539" y="115823"/>
                  </a:lnTo>
                  <a:lnTo>
                    <a:pt x="129539" y="0"/>
                  </a:lnTo>
                  <a:close/>
                </a:path>
              </a:pathLst>
            </a:custGeom>
            <a:solidFill>
              <a:srgbClr val="00AE4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82" name="object 42">
              <a:extLst>
                <a:ext uri="{FF2B5EF4-FFF2-40B4-BE49-F238E27FC236}">
                  <a16:creationId xmlns:a16="http://schemas.microsoft.com/office/drawing/2014/main" id="{B6B1E739-A634-CE58-753B-5D05114798DA}"/>
                </a:ext>
              </a:extLst>
            </p:cNvPr>
            <p:cNvSpPr/>
            <p:nvPr/>
          </p:nvSpPr>
          <p:spPr>
            <a:xfrm>
              <a:off x="2446020" y="4544567"/>
              <a:ext cx="129539" cy="116205"/>
            </a:xfrm>
            <a:custGeom>
              <a:avLst/>
              <a:gdLst/>
              <a:ahLst/>
              <a:cxnLst/>
              <a:rect l="l" t="t" r="r" b="b"/>
              <a:pathLst>
                <a:path w="129539" h="116204">
                  <a:moveTo>
                    <a:pt x="0" y="115823"/>
                  </a:moveTo>
                  <a:lnTo>
                    <a:pt x="129539" y="115823"/>
                  </a:lnTo>
                  <a:lnTo>
                    <a:pt x="129539" y="0"/>
                  </a:lnTo>
                  <a:lnTo>
                    <a:pt x="0" y="0"/>
                  </a:lnTo>
                  <a:lnTo>
                    <a:pt x="0" y="115823"/>
                  </a:lnTo>
                  <a:close/>
                </a:path>
              </a:pathLst>
            </a:custGeom>
            <a:ln w="9525">
              <a:solidFill>
                <a:srgbClr val="00AE4D"/>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83" name="object 43">
              <a:extLst>
                <a:ext uri="{FF2B5EF4-FFF2-40B4-BE49-F238E27FC236}">
                  <a16:creationId xmlns:a16="http://schemas.microsoft.com/office/drawing/2014/main" id="{AF7BBF3F-4388-1FC6-E775-D4698C9AA653}"/>
                </a:ext>
              </a:extLst>
            </p:cNvPr>
            <p:cNvSpPr/>
            <p:nvPr/>
          </p:nvSpPr>
          <p:spPr>
            <a:xfrm>
              <a:off x="1561592" y="4015104"/>
              <a:ext cx="758190" cy="514350"/>
            </a:xfrm>
            <a:custGeom>
              <a:avLst/>
              <a:gdLst/>
              <a:ahLst/>
              <a:cxnLst/>
              <a:rect l="l" t="t" r="r" b="b"/>
              <a:pathLst>
                <a:path w="758189" h="514350">
                  <a:moveTo>
                    <a:pt x="691341" y="476938"/>
                  </a:moveTo>
                  <a:lnTo>
                    <a:pt x="673608" y="503301"/>
                  </a:lnTo>
                  <a:lnTo>
                    <a:pt x="758063" y="514350"/>
                  </a:lnTo>
                  <a:lnTo>
                    <a:pt x="740940" y="483997"/>
                  </a:lnTo>
                  <a:lnTo>
                    <a:pt x="701802" y="483997"/>
                  </a:lnTo>
                  <a:lnTo>
                    <a:pt x="691341" y="476938"/>
                  </a:lnTo>
                  <a:close/>
                </a:path>
                <a:path w="758189" h="514350">
                  <a:moveTo>
                    <a:pt x="698380" y="466474"/>
                  </a:moveTo>
                  <a:lnTo>
                    <a:pt x="691341" y="476938"/>
                  </a:lnTo>
                  <a:lnTo>
                    <a:pt x="701802" y="483997"/>
                  </a:lnTo>
                  <a:lnTo>
                    <a:pt x="708914" y="473583"/>
                  </a:lnTo>
                  <a:lnTo>
                    <a:pt x="698380" y="466474"/>
                  </a:lnTo>
                  <a:close/>
                </a:path>
                <a:path w="758189" h="514350">
                  <a:moveTo>
                    <a:pt x="716153" y="440055"/>
                  </a:moveTo>
                  <a:lnTo>
                    <a:pt x="698380" y="466474"/>
                  </a:lnTo>
                  <a:lnTo>
                    <a:pt x="708914" y="473583"/>
                  </a:lnTo>
                  <a:lnTo>
                    <a:pt x="701802" y="483997"/>
                  </a:lnTo>
                  <a:lnTo>
                    <a:pt x="740940" y="483997"/>
                  </a:lnTo>
                  <a:lnTo>
                    <a:pt x="716153" y="440055"/>
                  </a:lnTo>
                  <a:close/>
                </a:path>
                <a:path w="758189" h="514350">
                  <a:moveTo>
                    <a:pt x="7112" y="0"/>
                  </a:moveTo>
                  <a:lnTo>
                    <a:pt x="0" y="10414"/>
                  </a:lnTo>
                  <a:lnTo>
                    <a:pt x="691341" y="476938"/>
                  </a:lnTo>
                  <a:lnTo>
                    <a:pt x="698380" y="466474"/>
                  </a:lnTo>
                  <a:lnTo>
                    <a:pt x="7112" y="0"/>
                  </a:lnTo>
                  <a:close/>
                </a:path>
              </a:pathLst>
            </a:custGeom>
            <a:solidFill>
              <a:srgbClr val="D46A4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84" name="object 44">
              <a:extLst>
                <a:ext uri="{FF2B5EF4-FFF2-40B4-BE49-F238E27FC236}">
                  <a16:creationId xmlns:a16="http://schemas.microsoft.com/office/drawing/2014/main" id="{7B3BF8C4-B3DB-476E-33AC-DB64C93FBE28}"/>
                </a:ext>
              </a:extLst>
            </p:cNvPr>
            <p:cNvPicPr/>
            <p:nvPr/>
          </p:nvPicPr>
          <p:blipFill>
            <a:blip r:embed="rId10" cstate="print"/>
            <a:stretch>
              <a:fillRect/>
            </a:stretch>
          </p:blipFill>
          <p:spPr>
            <a:xfrm>
              <a:off x="1354581" y="3931665"/>
              <a:ext cx="216915" cy="177291"/>
            </a:xfrm>
            <a:prstGeom prst="rect">
              <a:avLst/>
            </a:prstGeom>
          </p:spPr>
        </p:pic>
      </p:grpSp>
      <p:sp>
        <p:nvSpPr>
          <p:cNvPr id="85" name="object 45">
            <a:extLst>
              <a:ext uri="{FF2B5EF4-FFF2-40B4-BE49-F238E27FC236}">
                <a16:creationId xmlns:a16="http://schemas.microsoft.com/office/drawing/2014/main" id="{62A880A0-CAB5-CC72-F428-0A1E82A363E3}"/>
              </a:ext>
            </a:extLst>
          </p:cNvPr>
          <p:cNvSpPr txBox="1"/>
          <p:nvPr/>
        </p:nvSpPr>
        <p:spPr>
          <a:xfrm>
            <a:off x="1424177" y="3952113"/>
            <a:ext cx="77470" cy="13208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700" b="0" i="0" u="none" strike="noStrike" kern="1200" cap="none" spc="-5" normalizeH="0" baseline="0" noProof="0" dirty="0">
                <a:ln>
                  <a:noFill/>
                </a:ln>
                <a:solidFill>
                  <a:srgbClr val="252525"/>
                </a:solidFill>
                <a:effectLst/>
                <a:uLnTx/>
                <a:uFillTx/>
                <a:latin typeface="微软雅黑"/>
                <a:ea typeface="+mn-ea"/>
                <a:cs typeface="微软雅黑"/>
              </a:rPr>
              <a:t>0</a:t>
            </a:r>
            <a:endParaRPr kumimoji="0" sz="7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86" name="object 46">
            <a:extLst>
              <a:ext uri="{FF2B5EF4-FFF2-40B4-BE49-F238E27FC236}">
                <a16:creationId xmlns:a16="http://schemas.microsoft.com/office/drawing/2014/main" id="{56A2F8F3-F61F-55E5-5EC5-F2DF08D6C9AA}"/>
              </a:ext>
            </a:extLst>
          </p:cNvPr>
          <p:cNvGrpSpPr/>
          <p:nvPr/>
        </p:nvGrpSpPr>
        <p:grpSpPr>
          <a:xfrm>
            <a:off x="1583436" y="3849560"/>
            <a:ext cx="303530" cy="347980"/>
            <a:chOff x="1583436" y="3849560"/>
            <a:chExt cx="303530" cy="347980"/>
          </a:xfrm>
        </p:grpSpPr>
        <p:pic>
          <p:nvPicPr>
            <p:cNvPr id="87" name="object 47">
              <a:extLst>
                <a:ext uri="{FF2B5EF4-FFF2-40B4-BE49-F238E27FC236}">
                  <a16:creationId xmlns:a16="http://schemas.microsoft.com/office/drawing/2014/main" id="{3E830378-10D3-AEE1-F311-45D2BF94991F}"/>
                </a:ext>
              </a:extLst>
            </p:cNvPr>
            <p:cNvPicPr/>
            <p:nvPr/>
          </p:nvPicPr>
          <p:blipFill>
            <a:blip r:embed="rId11" cstate="print"/>
            <a:stretch>
              <a:fillRect/>
            </a:stretch>
          </p:blipFill>
          <p:spPr>
            <a:xfrm>
              <a:off x="1626108" y="3899953"/>
              <a:ext cx="217868" cy="207225"/>
            </a:xfrm>
            <a:prstGeom prst="rect">
              <a:avLst/>
            </a:prstGeom>
          </p:spPr>
        </p:pic>
        <p:pic>
          <p:nvPicPr>
            <p:cNvPr id="88" name="object 48">
              <a:extLst>
                <a:ext uri="{FF2B5EF4-FFF2-40B4-BE49-F238E27FC236}">
                  <a16:creationId xmlns:a16="http://schemas.microsoft.com/office/drawing/2014/main" id="{95A20617-3F6A-96AC-DF32-DFF73EA7D178}"/>
                </a:ext>
              </a:extLst>
            </p:cNvPr>
            <p:cNvPicPr/>
            <p:nvPr/>
          </p:nvPicPr>
          <p:blipFill>
            <a:blip r:embed="rId12" cstate="print"/>
            <a:stretch>
              <a:fillRect/>
            </a:stretch>
          </p:blipFill>
          <p:spPr>
            <a:xfrm>
              <a:off x="1583436" y="3849560"/>
              <a:ext cx="303326" cy="347535"/>
            </a:xfrm>
            <a:prstGeom prst="rect">
              <a:avLst/>
            </a:prstGeom>
          </p:spPr>
        </p:pic>
        <p:sp>
          <p:nvSpPr>
            <p:cNvPr id="89" name="object 49">
              <a:extLst>
                <a:ext uri="{FF2B5EF4-FFF2-40B4-BE49-F238E27FC236}">
                  <a16:creationId xmlns:a16="http://schemas.microsoft.com/office/drawing/2014/main" id="{66D85822-E9BC-AD37-1EED-F4A22E40E0F0}"/>
                </a:ext>
              </a:extLst>
            </p:cNvPr>
            <p:cNvSpPr/>
            <p:nvPr/>
          </p:nvSpPr>
          <p:spPr>
            <a:xfrm>
              <a:off x="1673352" y="3927347"/>
              <a:ext cx="128270" cy="117475"/>
            </a:xfrm>
            <a:custGeom>
              <a:avLst/>
              <a:gdLst/>
              <a:ahLst/>
              <a:cxnLst/>
              <a:rect l="l" t="t" r="r" b="b"/>
              <a:pathLst>
                <a:path w="128269" h="117475">
                  <a:moveTo>
                    <a:pt x="128016" y="0"/>
                  </a:moveTo>
                  <a:lnTo>
                    <a:pt x="0" y="0"/>
                  </a:lnTo>
                  <a:lnTo>
                    <a:pt x="0" y="117347"/>
                  </a:lnTo>
                  <a:lnTo>
                    <a:pt x="128016" y="117347"/>
                  </a:lnTo>
                  <a:lnTo>
                    <a:pt x="128016" y="0"/>
                  </a:lnTo>
                  <a:close/>
                </a:path>
              </a:pathLst>
            </a:custGeom>
            <a:solidFill>
              <a:srgbClr val="00AE4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90" name="object 50">
              <a:extLst>
                <a:ext uri="{FF2B5EF4-FFF2-40B4-BE49-F238E27FC236}">
                  <a16:creationId xmlns:a16="http://schemas.microsoft.com/office/drawing/2014/main" id="{D6B3009E-2579-8B7E-6C8F-C2C66D511385}"/>
                </a:ext>
              </a:extLst>
            </p:cNvPr>
            <p:cNvSpPr/>
            <p:nvPr/>
          </p:nvSpPr>
          <p:spPr>
            <a:xfrm>
              <a:off x="1673352" y="3927347"/>
              <a:ext cx="128270" cy="117475"/>
            </a:xfrm>
            <a:custGeom>
              <a:avLst/>
              <a:gdLst/>
              <a:ahLst/>
              <a:cxnLst/>
              <a:rect l="l" t="t" r="r" b="b"/>
              <a:pathLst>
                <a:path w="128269" h="117475">
                  <a:moveTo>
                    <a:pt x="0" y="117347"/>
                  </a:moveTo>
                  <a:lnTo>
                    <a:pt x="128016" y="117347"/>
                  </a:lnTo>
                  <a:lnTo>
                    <a:pt x="128016" y="0"/>
                  </a:lnTo>
                  <a:lnTo>
                    <a:pt x="0" y="0"/>
                  </a:lnTo>
                  <a:lnTo>
                    <a:pt x="0" y="117347"/>
                  </a:lnTo>
                  <a:close/>
                </a:path>
              </a:pathLst>
            </a:custGeom>
            <a:ln w="9525">
              <a:solidFill>
                <a:srgbClr val="00AE4D"/>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91" name="object 51">
            <a:extLst>
              <a:ext uri="{FF2B5EF4-FFF2-40B4-BE49-F238E27FC236}">
                <a16:creationId xmlns:a16="http://schemas.microsoft.com/office/drawing/2014/main" id="{540D935C-8320-E30E-4CDB-BA80E771DB4F}"/>
              </a:ext>
            </a:extLst>
          </p:cNvPr>
          <p:cNvSpPr txBox="1"/>
          <p:nvPr/>
        </p:nvSpPr>
        <p:spPr>
          <a:xfrm>
            <a:off x="1690242" y="3893565"/>
            <a:ext cx="95885" cy="17780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5" normalizeH="0" baseline="0" noProof="0" dirty="0">
                <a:ln>
                  <a:noFill/>
                </a:ln>
                <a:solidFill>
                  <a:srgbClr val="252525"/>
                </a:solidFill>
                <a:effectLst/>
                <a:uLnTx/>
                <a:uFillTx/>
                <a:latin typeface="微软雅黑"/>
                <a:ea typeface="+mn-ea"/>
                <a:cs typeface="微软雅黑"/>
              </a:rPr>
              <a:t>a</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92" name="object 52">
            <a:extLst>
              <a:ext uri="{FF2B5EF4-FFF2-40B4-BE49-F238E27FC236}">
                <a16:creationId xmlns:a16="http://schemas.microsoft.com/office/drawing/2014/main" id="{257E6323-1FFC-B4F9-0A31-7FE8B33EBC08}"/>
              </a:ext>
            </a:extLst>
          </p:cNvPr>
          <p:cNvSpPr txBox="1"/>
          <p:nvPr/>
        </p:nvSpPr>
        <p:spPr>
          <a:xfrm>
            <a:off x="627989" y="4720209"/>
            <a:ext cx="353695" cy="17780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20" normalizeH="0" baseline="0" noProof="0" dirty="0">
                <a:ln>
                  <a:noFill/>
                </a:ln>
                <a:solidFill>
                  <a:srgbClr val="252525"/>
                </a:solidFill>
                <a:effectLst/>
                <a:uLnTx/>
                <a:uFillTx/>
                <a:latin typeface="微软雅黑"/>
                <a:ea typeface="+mn-ea"/>
                <a:cs typeface="微软雅黑"/>
              </a:rPr>
              <a:t>XPU0</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93" name="object 53">
            <a:extLst>
              <a:ext uri="{FF2B5EF4-FFF2-40B4-BE49-F238E27FC236}">
                <a16:creationId xmlns:a16="http://schemas.microsoft.com/office/drawing/2014/main" id="{51020BAD-844A-18AD-5CB6-F8FC5BA74252}"/>
              </a:ext>
            </a:extLst>
          </p:cNvPr>
          <p:cNvSpPr txBox="1"/>
          <p:nvPr/>
        </p:nvSpPr>
        <p:spPr>
          <a:xfrm>
            <a:off x="870610" y="4469663"/>
            <a:ext cx="1699895" cy="427990"/>
          </a:xfrm>
          <a:prstGeom prst="rect">
            <a:avLst/>
          </a:prstGeom>
        </p:spPr>
        <p:txBody>
          <a:bodyPr vert="horz" wrap="square" lIns="0" tIns="12700" rIns="0" bIns="0" rtlCol="0">
            <a:spAutoFit/>
          </a:bodyPr>
          <a:lstStyle/>
          <a:p>
            <a:pPr marL="299085" marR="5080" lvl="0" indent="-287020" algn="l" defTabSz="914400" rtl="0" eaLnBrk="1" fontAlgn="auto" latinLnBrk="0" hangingPunct="1">
              <a:lnSpc>
                <a:spcPct val="132000"/>
              </a:lnSpc>
              <a:spcBef>
                <a:spcPts val="100"/>
              </a:spcBef>
              <a:spcAft>
                <a:spcPts val="0"/>
              </a:spcAft>
              <a:buClrTx/>
              <a:buSzTx/>
              <a:buFontTx/>
              <a:buNone/>
              <a:tabLst>
                <a:tab pos="339725" algn="l"/>
                <a:tab pos="828040" algn="l"/>
                <a:tab pos="891540" algn="l"/>
                <a:tab pos="1356995" algn="l"/>
                <a:tab pos="1412240" algn="l"/>
              </a:tabLst>
              <a:defRPr/>
            </a:pPr>
            <a:r>
              <a:rPr kumimoji="0" sz="1500" b="0" i="0" u="none" strike="noStrike" kern="1200" cap="none" spc="-75" normalizeH="0" baseline="2777" noProof="0" dirty="0">
                <a:ln>
                  <a:noFill/>
                </a:ln>
                <a:solidFill>
                  <a:srgbClr val="252525"/>
                </a:solidFill>
                <a:effectLst/>
                <a:uLnTx/>
                <a:uFillTx/>
                <a:latin typeface="微软雅黑"/>
                <a:ea typeface="+mn-ea"/>
                <a:cs typeface="微软雅黑"/>
              </a:rPr>
              <a:t>a</a:t>
            </a:r>
            <a:r>
              <a:rPr kumimoji="0" sz="1500" b="0" i="0" u="none" strike="noStrike" kern="1200" cap="none" spc="0" normalizeH="0" baseline="2777" noProof="0" dirty="0">
                <a:ln>
                  <a:noFill/>
                </a:ln>
                <a:solidFill>
                  <a:srgbClr val="252525"/>
                </a:solidFill>
                <a:effectLst/>
                <a:uLnTx/>
                <a:uFillTx/>
                <a:latin typeface="微软雅黑"/>
                <a:ea typeface="+mn-ea"/>
                <a:cs typeface="微软雅黑"/>
              </a:rPr>
              <a:t>		</a:t>
            </a:r>
            <a:r>
              <a:rPr kumimoji="0" sz="1000" b="0" i="0" u="none" strike="noStrike" kern="1200" cap="none" spc="0" normalizeH="0" baseline="0" noProof="0" dirty="0">
                <a:ln>
                  <a:noFill/>
                </a:ln>
                <a:solidFill>
                  <a:srgbClr val="252525"/>
                </a:solidFill>
                <a:effectLst/>
                <a:uLnTx/>
                <a:uFillTx/>
                <a:latin typeface="微软雅黑"/>
                <a:ea typeface="+mn-ea"/>
                <a:cs typeface="微软雅黑"/>
              </a:rPr>
              <a:t>1</a:t>
            </a:r>
            <a:r>
              <a:rPr kumimoji="0" sz="1000" b="0" i="0" u="none" strike="noStrike" kern="1200" cap="none" spc="165" normalizeH="0" baseline="0" noProof="0" dirty="0">
                <a:ln>
                  <a:noFill/>
                </a:ln>
                <a:solidFill>
                  <a:srgbClr val="252525"/>
                </a:solidFill>
                <a:effectLst/>
                <a:uLnTx/>
                <a:uFillTx/>
                <a:latin typeface="微软雅黑"/>
                <a:ea typeface="+mn-ea"/>
                <a:cs typeface="微软雅黑"/>
              </a:rPr>
              <a:t>  </a:t>
            </a:r>
            <a:r>
              <a:rPr kumimoji="0" sz="1500" b="0" i="0" u="none" strike="noStrike" kern="1200" cap="none" spc="-75" normalizeH="0" baseline="2777" noProof="0" dirty="0">
                <a:ln>
                  <a:noFill/>
                </a:ln>
                <a:solidFill>
                  <a:srgbClr val="252525"/>
                </a:solidFill>
                <a:effectLst/>
                <a:uLnTx/>
                <a:uFillTx/>
                <a:latin typeface="微软雅黑"/>
                <a:ea typeface="+mn-ea"/>
                <a:cs typeface="微软雅黑"/>
              </a:rPr>
              <a:t>a</a:t>
            </a:r>
            <a:r>
              <a:rPr kumimoji="0" sz="1500" b="0" i="0" u="none" strike="noStrike" kern="1200" cap="none" spc="0" normalizeH="0" baseline="2777" noProof="0" dirty="0">
                <a:ln>
                  <a:noFill/>
                </a:ln>
                <a:solidFill>
                  <a:srgbClr val="252525"/>
                </a:solidFill>
                <a:effectLst/>
                <a:uLnTx/>
                <a:uFillTx/>
                <a:latin typeface="微软雅黑"/>
                <a:ea typeface="+mn-ea"/>
                <a:cs typeface="微软雅黑"/>
              </a:rPr>
              <a:t>		</a:t>
            </a:r>
            <a:r>
              <a:rPr kumimoji="0" sz="1000" b="0" i="0" u="none" strike="noStrike" kern="1200" cap="none" spc="0" normalizeH="0" baseline="0" noProof="0" dirty="0">
                <a:ln>
                  <a:noFill/>
                </a:ln>
                <a:solidFill>
                  <a:srgbClr val="252525"/>
                </a:solidFill>
                <a:effectLst/>
                <a:uLnTx/>
                <a:uFillTx/>
                <a:latin typeface="微软雅黑"/>
                <a:ea typeface="+mn-ea"/>
                <a:cs typeface="微软雅黑"/>
              </a:rPr>
              <a:t>2</a:t>
            </a:r>
            <a:r>
              <a:rPr kumimoji="0" sz="1000" b="0" i="0" u="none" strike="noStrike" kern="1200" cap="none" spc="165" normalizeH="0" baseline="0" noProof="0" dirty="0">
                <a:ln>
                  <a:noFill/>
                </a:ln>
                <a:solidFill>
                  <a:srgbClr val="252525"/>
                </a:solidFill>
                <a:effectLst/>
                <a:uLnTx/>
                <a:uFillTx/>
                <a:latin typeface="微软雅黑"/>
                <a:ea typeface="+mn-ea"/>
                <a:cs typeface="微软雅黑"/>
              </a:rPr>
              <a:t>  </a:t>
            </a:r>
            <a:r>
              <a:rPr kumimoji="0" sz="1500" b="0" i="0" u="none" strike="noStrike" kern="1200" cap="none" spc="-75" normalizeH="0" baseline="2777" noProof="0" dirty="0">
                <a:ln>
                  <a:noFill/>
                </a:ln>
                <a:solidFill>
                  <a:srgbClr val="252525"/>
                </a:solidFill>
                <a:effectLst/>
                <a:uLnTx/>
                <a:uFillTx/>
                <a:latin typeface="微软雅黑"/>
                <a:ea typeface="+mn-ea"/>
                <a:cs typeface="微软雅黑"/>
              </a:rPr>
              <a:t>a</a:t>
            </a:r>
            <a:r>
              <a:rPr kumimoji="0" sz="1500" b="0" i="0" u="none" strike="noStrike" kern="1200" cap="none" spc="0" normalizeH="0" baseline="2777" noProof="0" dirty="0">
                <a:ln>
                  <a:noFill/>
                </a:ln>
                <a:solidFill>
                  <a:srgbClr val="252525"/>
                </a:solidFill>
                <a:effectLst/>
                <a:uLnTx/>
                <a:uFillTx/>
                <a:latin typeface="微软雅黑"/>
                <a:ea typeface="+mn-ea"/>
                <a:cs typeface="微软雅黑"/>
              </a:rPr>
              <a:t>		</a:t>
            </a:r>
            <a:r>
              <a:rPr kumimoji="0" sz="1000" b="0" i="0" u="none" strike="noStrike" kern="1200" cap="none" spc="0" normalizeH="0" baseline="0" noProof="0" dirty="0">
                <a:ln>
                  <a:noFill/>
                </a:ln>
                <a:solidFill>
                  <a:srgbClr val="252525"/>
                </a:solidFill>
                <a:effectLst/>
                <a:uLnTx/>
                <a:uFillTx/>
                <a:latin typeface="微软雅黑"/>
                <a:ea typeface="+mn-ea"/>
                <a:cs typeface="微软雅黑"/>
              </a:rPr>
              <a:t>3</a:t>
            </a:r>
            <a:r>
              <a:rPr kumimoji="0" sz="1000" b="0" i="0" u="none" strike="noStrike" kern="1200" cap="none" spc="165" normalizeH="0" baseline="0" noProof="0" dirty="0">
                <a:ln>
                  <a:noFill/>
                </a:ln>
                <a:solidFill>
                  <a:srgbClr val="252525"/>
                </a:solidFill>
                <a:effectLst/>
                <a:uLnTx/>
                <a:uFillTx/>
                <a:latin typeface="微软雅黑"/>
                <a:ea typeface="+mn-ea"/>
                <a:cs typeface="微软雅黑"/>
              </a:rPr>
              <a:t>  </a:t>
            </a:r>
            <a:r>
              <a:rPr kumimoji="0" sz="1500" b="0" i="0" u="none" strike="noStrike" kern="1200" cap="none" spc="-75" normalizeH="0" baseline="2777" noProof="0" dirty="0">
                <a:ln>
                  <a:noFill/>
                </a:ln>
                <a:solidFill>
                  <a:srgbClr val="252525"/>
                </a:solidFill>
                <a:effectLst/>
                <a:uLnTx/>
                <a:uFillTx/>
                <a:latin typeface="微软雅黑"/>
                <a:ea typeface="+mn-ea"/>
                <a:cs typeface="微软雅黑"/>
              </a:rPr>
              <a:t>a </a:t>
            </a:r>
            <a:r>
              <a:rPr kumimoji="0" sz="1000" b="0" i="0" u="none" strike="noStrike" kern="1200" cap="none" spc="-20" normalizeH="0" baseline="0" noProof="0" dirty="0">
                <a:ln>
                  <a:noFill/>
                </a:ln>
                <a:solidFill>
                  <a:srgbClr val="252525"/>
                </a:solidFill>
                <a:effectLst/>
                <a:uLnTx/>
                <a:uFillTx/>
                <a:latin typeface="微软雅黑"/>
                <a:ea typeface="+mn-ea"/>
                <a:cs typeface="微软雅黑"/>
              </a:rPr>
              <a:t>XPU1</a:t>
            </a:r>
            <a:r>
              <a:rPr kumimoji="0" sz="1000" b="0" i="0" u="none" strike="noStrike" kern="1200" cap="none" spc="0" normalizeH="0" baseline="0" noProof="0" dirty="0">
                <a:ln>
                  <a:noFill/>
                </a:ln>
                <a:solidFill>
                  <a:srgbClr val="252525"/>
                </a:solidFill>
                <a:effectLst/>
                <a:uLnTx/>
                <a:uFillTx/>
                <a:latin typeface="微软雅黑"/>
                <a:ea typeface="+mn-ea"/>
                <a:cs typeface="微软雅黑"/>
              </a:rPr>
              <a:t>	</a:t>
            </a:r>
            <a:r>
              <a:rPr kumimoji="0" sz="1000" b="0" i="0" u="none" strike="noStrike" kern="1200" cap="none" spc="-20" normalizeH="0" baseline="0" noProof="0" dirty="0">
                <a:ln>
                  <a:noFill/>
                </a:ln>
                <a:solidFill>
                  <a:srgbClr val="252525"/>
                </a:solidFill>
                <a:effectLst/>
                <a:uLnTx/>
                <a:uFillTx/>
                <a:latin typeface="微软雅黑"/>
                <a:ea typeface="+mn-ea"/>
                <a:cs typeface="微软雅黑"/>
              </a:rPr>
              <a:t>XPU2</a:t>
            </a:r>
            <a:r>
              <a:rPr kumimoji="0" sz="1000" b="0" i="0" u="none" strike="noStrike" kern="1200" cap="none" spc="0" normalizeH="0" baseline="0" noProof="0" dirty="0">
                <a:ln>
                  <a:noFill/>
                </a:ln>
                <a:solidFill>
                  <a:srgbClr val="252525"/>
                </a:solidFill>
                <a:effectLst/>
                <a:uLnTx/>
                <a:uFillTx/>
                <a:latin typeface="微软雅黑"/>
                <a:ea typeface="+mn-ea"/>
                <a:cs typeface="微软雅黑"/>
              </a:rPr>
              <a:t>	</a:t>
            </a:r>
            <a:r>
              <a:rPr kumimoji="0" sz="1000" b="0" i="0" u="none" strike="noStrike" kern="1200" cap="none" spc="-20" normalizeH="0" baseline="0" noProof="0" dirty="0">
                <a:ln>
                  <a:noFill/>
                </a:ln>
                <a:solidFill>
                  <a:srgbClr val="252525"/>
                </a:solidFill>
                <a:effectLst/>
                <a:uLnTx/>
                <a:uFillTx/>
                <a:latin typeface="微软雅黑"/>
                <a:ea typeface="+mn-ea"/>
                <a:cs typeface="微软雅黑"/>
              </a:rPr>
              <a:t>XPU3</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94" name="object 54">
            <a:extLst>
              <a:ext uri="{FF2B5EF4-FFF2-40B4-BE49-F238E27FC236}">
                <a16:creationId xmlns:a16="http://schemas.microsoft.com/office/drawing/2014/main" id="{47AEA3DC-46AC-9841-A741-3861AF202661}"/>
              </a:ext>
            </a:extLst>
          </p:cNvPr>
          <p:cNvGrpSpPr/>
          <p:nvPr/>
        </p:nvGrpSpPr>
        <p:grpSpPr>
          <a:xfrm>
            <a:off x="3770121" y="3931665"/>
            <a:ext cx="1842770" cy="664210"/>
            <a:chOff x="3770121" y="3931665"/>
            <a:chExt cx="1842770" cy="664210"/>
          </a:xfrm>
        </p:grpSpPr>
        <p:sp>
          <p:nvSpPr>
            <p:cNvPr id="95" name="object 55">
              <a:extLst>
                <a:ext uri="{FF2B5EF4-FFF2-40B4-BE49-F238E27FC236}">
                  <a16:creationId xmlns:a16="http://schemas.microsoft.com/office/drawing/2014/main" id="{AE01F645-491E-952F-2FF4-FD04E37783C3}"/>
                </a:ext>
              </a:extLst>
            </p:cNvPr>
            <p:cNvSpPr/>
            <p:nvPr/>
          </p:nvSpPr>
          <p:spPr>
            <a:xfrm>
              <a:off x="3884421" y="4094098"/>
              <a:ext cx="851535" cy="502284"/>
            </a:xfrm>
            <a:custGeom>
              <a:avLst/>
              <a:gdLst/>
              <a:ahLst/>
              <a:cxnLst/>
              <a:rect l="l" t="t" r="r" b="b"/>
              <a:pathLst>
                <a:path w="851535" h="502285">
                  <a:moveTo>
                    <a:pt x="819023" y="501777"/>
                  </a:moveTo>
                  <a:lnTo>
                    <a:pt x="801700" y="474218"/>
                  </a:lnTo>
                  <a:lnTo>
                    <a:pt x="773684" y="429641"/>
                  </a:lnTo>
                  <a:lnTo>
                    <a:pt x="757199" y="456679"/>
                  </a:lnTo>
                  <a:lnTo>
                    <a:pt x="6604" y="0"/>
                  </a:lnTo>
                  <a:lnTo>
                    <a:pt x="0" y="10922"/>
                  </a:lnTo>
                  <a:lnTo>
                    <a:pt x="750557" y="467575"/>
                  </a:lnTo>
                  <a:lnTo>
                    <a:pt x="734060" y="494665"/>
                  </a:lnTo>
                  <a:lnTo>
                    <a:pt x="819023" y="501777"/>
                  </a:lnTo>
                  <a:close/>
                </a:path>
                <a:path w="851535" h="502285">
                  <a:moveTo>
                    <a:pt x="851535" y="444373"/>
                  </a:moveTo>
                  <a:lnTo>
                    <a:pt x="845845" y="394589"/>
                  </a:lnTo>
                  <a:lnTo>
                    <a:pt x="841883" y="359791"/>
                  </a:lnTo>
                  <a:lnTo>
                    <a:pt x="815263" y="377101"/>
                  </a:lnTo>
                  <a:lnTo>
                    <a:pt x="570992" y="2032"/>
                  </a:lnTo>
                  <a:lnTo>
                    <a:pt x="560324" y="8890"/>
                  </a:lnTo>
                  <a:lnTo>
                    <a:pt x="804633" y="384009"/>
                  </a:lnTo>
                  <a:lnTo>
                    <a:pt x="778002" y="401320"/>
                  </a:lnTo>
                  <a:lnTo>
                    <a:pt x="851535" y="444373"/>
                  </a:lnTo>
                  <a:close/>
                </a:path>
              </a:pathLst>
            </a:custGeom>
            <a:solidFill>
              <a:srgbClr val="D46A4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96" name="object 56">
              <a:extLst>
                <a:ext uri="{FF2B5EF4-FFF2-40B4-BE49-F238E27FC236}">
                  <a16:creationId xmlns:a16="http://schemas.microsoft.com/office/drawing/2014/main" id="{745514CB-BAAC-2B03-858C-0A29BBA74951}"/>
                </a:ext>
              </a:extLst>
            </p:cNvPr>
            <p:cNvSpPr/>
            <p:nvPr/>
          </p:nvSpPr>
          <p:spPr>
            <a:xfrm>
              <a:off x="3776471" y="3938015"/>
              <a:ext cx="222885" cy="161925"/>
            </a:xfrm>
            <a:custGeom>
              <a:avLst/>
              <a:gdLst/>
              <a:ahLst/>
              <a:cxnLst/>
              <a:rect l="l" t="t" r="r" b="b"/>
              <a:pathLst>
                <a:path w="222885" h="161925">
                  <a:moveTo>
                    <a:pt x="0" y="80771"/>
                  </a:moveTo>
                  <a:lnTo>
                    <a:pt x="8739" y="49345"/>
                  </a:lnTo>
                  <a:lnTo>
                    <a:pt x="32575" y="23669"/>
                  </a:lnTo>
                  <a:lnTo>
                    <a:pt x="67937" y="6351"/>
                  </a:lnTo>
                  <a:lnTo>
                    <a:pt x="111251" y="0"/>
                  </a:lnTo>
                  <a:lnTo>
                    <a:pt x="154566" y="6351"/>
                  </a:lnTo>
                  <a:lnTo>
                    <a:pt x="189928" y="23669"/>
                  </a:lnTo>
                  <a:lnTo>
                    <a:pt x="213764" y="49345"/>
                  </a:lnTo>
                  <a:lnTo>
                    <a:pt x="222503" y="80771"/>
                  </a:lnTo>
                  <a:lnTo>
                    <a:pt x="213764" y="112198"/>
                  </a:lnTo>
                  <a:lnTo>
                    <a:pt x="189928" y="137874"/>
                  </a:lnTo>
                  <a:lnTo>
                    <a:pt x="154566" y="155192"/>
                  </a:lnTo>
                  <a:lnTo>
                    <a:pt x="111251" y="161543"/>
                  </a:lnTo>
                  <a:lnTo>
                    <a:pt x="67937" y="155192"/>
                  </a:lnTo>
                  <a:lnTo>
                    <a:pt x="32575" y="137874"/>
                  </a:lnTo>
                  <a:lnTo>
                    <a:pt x="8739" y="112198"/>
                  </a:lnTo>
                  <a:lnTo>
                    <a:pt x="0" y="80771"/>
                  </a:lnTo>
                  <a:close/>
                </a:path>
              </a:pathLst>
            </a:custGeom>
            <a:ln w="12700">
              <a:solidFill>
                <a:srgbClr val="E6001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97" name="object 57">
              <a:extLst>
                <a:ext uri="{FF2B5EF4-FFF2-40B4-BE49-F238E27FC236}">
                  <a16:creationId xmlns:a16="http://schemas.microsoft.com/office/drawing/2014/main" id="{A592B6EF-0589-CEB3-C16D-EF295D7A00CB}"/>
                </a:ext>
              </a:extLst>
            </p:cNvPr>
            <p:cNvSpPr/>
            <p:nvPr/>
          </p:nvSpPr>
          <p:spPr>
            <a:xfrm>
              <a:off x="4881245" y="4094479"/>
              <a:ext cx="731520" cy="501650"/>
            </a:xfrm>
            <a:custGeom>
              <a:avLst/>
              <a:gdLst/>
              <a:ahLst/>
              <a:cxnLst/>
              <a:rect l="l" t="t" r="r" b="b"/>
              <a:pathLst>
                <a:path w="731520" h="501650">
                  <a:moveTo>
                    <a:pt x="170053" y="7112"/>
                  </a:moveTo>
                  <a:lnTo>
                    <a:pt x="158115" y="3048"/>
                  </a:lnTo>
                  <a:lnTo>
                    <a:pt x="29959" y="370027"/>
                  </a:lnTo>
                  <a:lnTo>
                    <a:pt x="0" y="359537"/>
                  </a:lnTo>
                  <a:lnTo>
                    <a:pt x="10795" y="443992"/>
                  </a:lnTo>
                  <a:lnTo>
                    <a:pt x="70434" y="386080"/>
                  </a:lnTo>
                  <a:lnTo>
                    <a:pt x="71882" y="384683"/>
                  </a:lnTo>
                  <a:lnTo>
                    <a:pt x="41871" y="374192"/>
                  </a:lnTo>
                  <a:lnTo>
                    <a:pt x="170053" y="7112"/>
                  </a:lnTo>
                  <a:close/>
                </a:path>
                <a:path w="731520" h="501650">
                  <a:moveTo>
                    <a:pt x="731266" y="10160"/>
                  </a:moveTo>
                  <a:lnTo>
                    <a:pt x="723773" y="0"/>
                  </a:lnTo>
                  <a:lnTo>
                    <a:pt x="102273" y="451472"/>
                  </a:lnTo>
                  <a:lnTo>
                    <a:pt x="83566" y="425704"/>
                  </a:lnTo>
                  <a:lnTo>
                    <a:pt x="44323" y="501396"/>
                  </a:lnTo>
                  <a:lnTo>
                    <a:pt x="128397" y="487426"/>
                  </a:lnTo>
                  <a:lnTo>
                    <a:pt x="115112" y="469138"/>
                  </a:lnTo>
                  <a:lnTo>
                    <a:pt x="109689" y="461695"/>
                  </a:lnTo>
                  <a:lnTo>
                    <a:pt x="731266" y="10160"/>
                  </a:lnTo>
                  <a:close/>
                </a:path>
              </a:pathLst>
            </a:custGeom>
            <a:solidFill>
              <a:srgbClr val="D46A4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98" name="object 58">
            <a:extLst>
              <a:ext uri="{FF2B5EF4-FFF2-40B4-BE49-F238E27FC236}">
                <a16:creationId xmlns:a16="http://schemas.microsoft.com/office/drawing/2014/main" id="{BF910D33-4327-FF34-F6B2-92870D326205}"/>
              </a:ext>
            </a:extLst>
          </p:cNvPr>
          <p:cNvSpPr txBox="1"/>
          <p:nvPr/>
        </p:nvSpPr>
        <p:spPr>
          <a:xfrm>
            <a:off x="3849370" y="3950334"/>
            <a:ext cx="77470" cy="13208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700" b="0" i="0" u="none" strike="noStrike" kern="1200" cap="none" spc="-5" normalizeH="0" baseline="0" noProof="0" dirty="0">
                <a:ln>
                  <a:noFill/>
                </a:ln>
                <a:solidFill>
                  <a:srgbClr val="252525"/>
                </a:solidFill>
                <a:effectLst/>
                <a:uLnTx/>
                <a:uFillTx/>
                <a:latin typeface="微软雅黑"/>
                <a:ea typeface="+mn-ea"/>
                <a:cs typeface="微软雅黑"/>
              </a:rPr>
              <a:t>0</a:t>
            </a:r>
            <a:endParaRPr kumimoji="0" sz="7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99" name="object 59">
            <a:extLst>
              <a:ext uri="{FF2B5EF4-FFF2-40B4-BE49-F238E27FC236}">
                <a16:creationId xmlns:a16="http://schemas.microsoft.com/office/drawing/2014/main" id="{7FF2EFAE-32EC-1DD4-BE2D-67A396E0F2CA}"/>
              </a:ext>
            </a:extLst>
          </p:cNvPr>
          <p:cNvGrpSpPr/>
          <p:nvPr/>
        </p:nvGrpSpPr>
        <p:grpSpPr>
          <a:xfrm>
            <a:off x="3939540" y="3872420"/>
            <a:ext cx="2028825" cy="347980"/>
            <a:chOff x="3939540" y="3872420"/>
            <a:chExt cx="2028825" cy="347980"/>
          </a:xfrm>
        </p:grpSpPr>
        <p:pic>
          <p:nvPicPr>
            <p:cNvPr id="100" name="object 60">
              <a:extLst>
                <a:ext uri="{FF2B5EF4-FFF2-40B4-BE49-F238E27FC236}">
                  <a16:creationId xmlns:a16="http://schemas.microsoft.com/office/drawing/2014/main" id="{4864F227-BDBE-6241-A61E-07B5B9B1B5EA}"/>
                </a:ext>
              </a:extLst>
            </p:cNvPr>
            <p:cNvPicPr/>
            <p:nvPr/>
          </p:nvPicPr>
          <p:blipFill>
            <a:blip r:embed="rId13" cstate="print"/>
            <a:stretch>
              <a:fillRect/>
            </a:stretch>
          </p:blipFill>
          <p:spPr>
            <a:xfrm>
              <a:off x="3976116" y="3924300"/>
              <a:ext cx="230187" cy="205739"/>
            </a:xfrm>
            <a:prstGeom prst="rect">
              <a:avLst/>
            </a:prstGeom>
          </p:spPr>
        </p:pic>
        <p:pic>
          <p:nvPicPr>
            <p:cNvPr id="101" name="object 61">
              <a:extLst>
                <a:ext uri="{FF2B5EF4-FFF2-40B4-BE49-F238E27FC236}">
                  <a16:creationId xmlns:a16="http://schemas.microsoft.com/office/drawing/2014/main" id="{35FD3C89-98B2-5C3F-6E8C-5D8B96EF6177}"/>
                </a:ext>
              </a:extLst>
            </p:cNvPr>
            <p:cNvPicPr/>
            <p:nvPr/>
          </p:nvPicPr>
          <p:blipFill>
            <a:blip r:embed="rId14" cstate="print"/>
            <a:stretch>
              <a:fillRect/>
            </a:stretch>
          </p:blipFill>
          <p:spPr>
            <a:xfrm>
              <a:off x="3939540" y="3872420"/>
              <a:ext cx="303326" cy="347535"/>
            </a:xfrm>
            <a:prstGeom prst="rect">
              <a:avLst/>
            </a:prstGeom>
          </p:spPr>
        </p:pic>
        <p:sp>
          <p:nvSpPr>
            <p:cNvPr id="102" name="object 62">
              <a:extLst>
                <a:ext uri="{FF2B5EF4-FFF2-40B4-BE49-F238E27FC236}">
                  <a16:creationId xmlns:a16="http://schemas.microsoft.com/office/drawing/2014/main" id="{BEDB2191-771B-10B8-E310-03D84EBCB36E}"/>
                </a:ext>
              </a:extLst>
            </p:cNvPr>
            <p:cNvSpPr/>
            <p:nvPr/>
          </p:nvSpPr>
          <p:spPr>
            <a:xfrm>
              <a:off x="4023360" y="3951732"/>
              <a:ext cx="140335" cy="116205"/>
            </a:xfrm>
            <a:custGeom>
              <a:avLst/>
              <a:gdLst/>
              <a:ahLst/>
              <a:cxnLst/>
              <a:rect l="l" t="t" r="r" b="b"/>
              <a:pathLst>
                <a:path w="140335" h="116204">
                  <a:moveTo>
                    <a:pt x="140208" y="0"/>
                  </a:moveTo>
                  <a:lnTo>
                    <a:pt x="0" y="0"/>
                  </a:lnTo>
                  <a:lnTo>
                    <a:pt x="0" y="115824"/>
                  </a:lnTo>
                  <a:lnTo>
                    <a:pt x="140208" y="115824"/>
                  </a:lnTo>
                  <a:lnTo>
                    <a:pt x="140208" y="0"/>
                  </a:lnTo>
                  <a:close/>
                </a:path>
              </a:pathLst>
            </a:custGeom>
            <a:solidFill>
              <a:srgbClr val="00AE4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03" name="object 63">
              <a:extLst>
                <a:ext uri="{FF2B5EF4-FFF2-40B4-BE49-F238E27FC236}">
                  <a16:creationId xmlns:a16="http://schemas.microsoft.com/office/drawing/2014/main" id="{26ABA067-E661-96D1-29F9-354EE87877A7}"/>
                </a:ext>
              </a:extLst>
            </p:cNvPr>
            <p:cNvSpPr/>
            <p:nvPr/>
          </p:nvSpPr>
          <p:spPr>
            <a:xfrm>
              <a:off x="4023360" y="3951732"/>
              <a:ext cx="140335" cy="116205"/>
            </a:xfrm>
            <a:custGeom>
              <a:avLst/>
              <a:gdLst/>
              <a:ahLst/>
              <a:cxnLst/>
              <a:rect l="l" t="t" r="r" b="b"/>
              <a:pathLst>
                <a:path w="140335" h="116204">
                  <a:moveTo>
                    <a:pt x="0" y="115824"/>
                  </a:moveTo>
                  <a:lnTo>
                    <a:pt x="140208" y="115824"/>
                  </a:lnTo>
                  <a:lnTo>
                    <a:pt x="140208" y="0"/>
                  </a:lnTo>
                  <a:lnTo>
                    <a:pt x="0" y="0"/>
                  </a:lnTo>
                  <a:lnTo>
                    <a:pt x="0" y="115824"/>
                  </a:lnTo>
                  <a:close/>
                </a:path>
              </a:pathLst>
            </a:custGeom>
            <a:ln w="9525">
              <a:solidFill>
                <a:srgbClr val="00AE4D"/>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04" name="object 64">
              <a:extLst>
                <a:ext uri="{FF2B5EF4-FFF2-40B4-BE49-F238E27FC236}">
                  <a16:creationId xmlns:a16="http://schemas.microsoft.com/office/drawing/2014/main" id="{08CEF471-D65F-7359-42D1-A322D3D55401}"/>
                </a:ext>
              </a:extLst>
            </p:cNvPr>
            <p:cNvSpPr/>
            <p:nvPr/>
          </p:nvSpPr>
          <p:spPr>
            <a:xfrm>
              <a:off x="4338828" y="3938016"/>
              <a:ext cx="222885" cy="161925"/>
            </a:xfrm>
            <a:custGeom>
              <a:avLst/>
              <a:gdLst/>
              <a:ahLst/>
              <a:cxnLst/>
              <a:rect l="l" t="t" r="r" b="b"/>
              <a:pathLst>
                <a:path w="222885" h="161925">
                  <a:moveTo>
                    <a:pt x="0" y="80771"/>
                  </a:moveTo>
                  <a:lnTo>
                    <a:pt x="8739" y="49345"/>
                  </a:lnTo>
                  <a:lnTo>
                    <a:pt x="32575" y="23669"/>
                  </a:lnTo>
                  <a:lnTo>
                    <a:pt x="67937" y="6351"/>
                  </a:lnTo>
                  <a:lnTo>
                    <a:pt x="111251" y="0"/>
                  </a:lnTo>
                  <a:lnTo>
                    <a:pt x="154566" y="6351"/>
                  </a:lnTo>
                  <a:lnTo>
                    <a:pt x="189928" y="23669"/>
                  </a:lnTo>
                  <a:lnTo>
                    <a:pt x="213764" y="49345"/>
                  </a:lnTo>
                  <a:lnTo>
                    <a:pt x="222504" y="80771"/>
                  </a:lnTo>
                  <a:lnTo>
                    <a:pt x="213764" y="112198"/>
                  </a:lnTo>
                  <a:lnTo>
                    <a:pt x="189928" y="137874"/>
                  </a:lnTo>
                  <a:lnTo>
                    <a:pt x="154566" y="155192"/>
                  </a:lnTo>
                  <a:lnTo>
                    <a:pt x="111251" y="161543"/>
                  </a:lnTo>
                  <a:lnTo>
                    <a:pt x="67937" y="155192"/>
                  </a:lnTo>
                  <a:lnTo>
                    <a:pt x="32575" y="137874"/>
                  </a:lnTo>
                  <a:lnTo>
                    <a:pt x="8739" y="112198"/>
                  </a:lnTo>
                  <a:lnTo>
                    <a:pt x="0" y="80771"/>
                  </a:lnTo>
                  <a:close/>
                </a:path>
              </a:pathLst>
            </a:custGeom>
            <a:ln w="12700">
              <a:solidFill>
                <a:srgbClr val="E6001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105" name="object 65">
              <a:extLst>
                <a:ext uri="{FF2B5EF4-FFF2-40B4-BE49-F238E27FC236}">
                  <a16:creationId xmlns:a16="http://schemas.microsoft.com/office/drawing/2014/main" id="{C87D79D1-A78A-D96C-1AEA-1D673D74CBEF}"/>
                </a:ext>
              </a:extLst>
            </p:cNvPr>
            <p:cNvPicPr/>
            <p:nvPr/>
          </p:nvPicPr>
          <p:blipFill>
            <a:blip r:embed="rId13" cstate="print"/>
            <a:stretch>
              <a:fillRect/>
            </a:stretch>
          </p:blipFill>
          <p:spPr>
            <a:xfrm>
              <a:off x="4538472" y="3924300"/>
              <a:ext cx="230187" cy="205739"/>
            </a:xfrm>
            <a:prstGeom prst="rect">
              <a:avLst/>
            </a:prstGeom>
          </p:spPr>
        </p:pic>
        <p:pic>
          <p:nvPicPr>
            <p:cNvPr id="106" name="object 66">
              <a:extLst>
                <a:ext uri="{FF2B5EF4-FFF2-40B4-BE49-F238E27FC236}">
                  <a16:creationId xmlns:a16="http://schemas.microsoft.com/office/drawing/2014/main" id="{2DD98F67-824C-64CA-1EB5-868DA356A4FA}"/>
                </a:ext>
              </a:extLst>
            </p:cNvPr>
            <p:cNvPicPr/>
            <p:nvPr/>
          </p:nvPicPr>
          <p:blipFill>
            <a:blip r:embed="rId15" cstate="print"/>
            <a:stretch>
              <a:fillRect/>
            </a:stretch>
          </p:blipFill>
          <p:spPr>
            <a:xfrm>
              <a:off x="4497324" y="3872420"/>
              <a:ext cx="313969" cy="347535"/>
            </a:xfrm>
            <a:prstGeom prst="rect">
              <a:avLst/>
            </a:prstGeom>
          </p:spPr>
        </p:pic>
        <p:sp>
          <p:nvSpPr>
            <p:cNvPr id="107" name="object 67">
              <a:extLst>
                <a:ext uri="{FF2B5EF4-FFF2-40B4-BE49-F238E27FC236}">
                  <a16:creationId xmlns:a16="http://schemas.microsoft.com/office/drawing/2014/main" id="{3C526B82-5D87-86D3-F14B-C94D8CEFF9D1}"/>
                </a:ext>
              </a:extLst>
            </p:cNvPr>
            <p:cNvSpPr/>
            <p:nvPr/>
          </p:nvSpPr>
          <p:spPr>
            <a:xfrm>
              <a:off x="4585716" y="3951732"/>
              <a:ext cx="140335" cy="116205"/>
            </a:xfrm>
            <a:custGeom>
              <a:avLst/>
              <a:gdLst/>
              <a:ahLst/>
              <a:cxnLst/>
              <a:rect l="l" t="t" r="r" b="b"/>
              <a:pathLst>
                <a:path w="140335" h="116204">
                  <a:moveTo>
                    <a:pt x="140208" y="0"/>
                  </a:moveTo>
                  <a:lnTo>
                    <a:pt x="0" y="0"/>
                  </a:lnTo>
                  <a:lnTo>
                    <a:pt x="0" y="115824"/>
                  </a:lnTo>
                  <a:lnTo>
                    <a:pt x="140208" y="115824"/>
                  </a:lnTo>
                  <a:lnTo>
                    <a:pt x="140208" y="0"/>
                  </a:lnTo>
                  <a:close/>
                </a:path>
              </a:pathLst>
            </a:custGeom>
            <a:solidFill>
              <a:srgbClr val="EB7B2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08" name="object 68">
              <a:extLst>
                <a:ext uri="{FF2B5EF4-FFF2-40B4-BE49-F238E27FC236}">
                  <a16:creationId xmlns:a16="http://schemas.microsoft.com/office/drawing/2014/main" id="{20CE28CA-E0FA-A8DC-3434-AB01A05006D8}"/>
                </a:ext>
              </a:extLst>
            </p:cNvPr>
            <p:cNvSpPr/>
            <p:nvPr/>
          </p:nvSpPr>
          <p:spPr>
            <a:xfrm>
              <a:off x="4585716" y="3951732"/>
              <a:ext cx="140335" cy="116205"/>
            </a:xfrm>
            <a:custGeom>
              <a:avLst/>
              <a:gdLst/>
              <a:ahLst/>
              <a:cxnLst/>
              <a:rect l="l" t="t" r="r" b="b"/>
              <a:pathLst>
                <a:path w="140335" h="116204">
                  <a:moveTo>
                    <a:pt x="0" y="115824"/>
                  </a:moveTo>
                  <a:lnTo>
                    <a:pt x="140208" y="115824"/>
                  </a:lnTo>
                  <a:lnTo>
                    <a:pt x="140208" y="0"/>
                  </a:lnTo>
                  <a:lnTo>
                    <a:pt x="0" y="0"/>
                  </a:lnTo>
                  <a:lnTo>
                    <a:pt x="0" y="115824"/>
                  </a:lnTo>
                  <a:close/>
                </a:path>
              </a:pathLst>
            </a:custGeom>
            <a:ln w="9525">
              <a:solidFill>
                <a:srgbClr val="EB7B2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09" name="object 69">
              <a:extLst>
                <a:ext uri="{FF2B5EF4-FFF2-40B4-BE49-F238E27FC236}">
                  <a16:creationId xmlns:a16="http://schemas.microsoft.com/office/drawing/2014/main" id="{FAF4FBDD-B2E6-8D4E-7766-CEE12E7F66B4}"/>
                </a:ext>
              </a:extLst>
            </p:cNvPr>
            <p:cNvSpPr/>
            <p:nvPr/>
          </p:nvSpPr>
          <p:spPr>
            <a:xfrm>
              <a:off x="4934712" y="3938016"/>
              <a:ext cx="222885" cy="161925"/>
            </a:xfrm>
            <a:custGeom>
              <a:avLst/>
              <a:gdLst/>
              <a:ahLst/>
              <a:cxnLst/>
              <a:rect l="l" t="t" r="r" b="b"/>
              <a:pathLst>
                <a:path w="222885" h="161925">
                  <a:moveTo>
                    <a:pt x="0" y="80771"/>
                  </a:moveTo>
                  <a:lnTo>
                    <a:pt x="8739" y="49345"/>
                  </a:lnTo>
                  <a:lnTo>
                    <a:pt x="32575" y="23669"/>
                  </a:lnTo>
                  <a:lnTo>
                    <a:pt x="67937" y="6351"/>
                  </a:lnTo>
                  <a:lnTo>
                    <a:pt x="111251" y="0"/>
                  </a:lnTo>
                  <a:lnTo>
                    <a:pt x="154566" y="6351"/>
                  </a:lnTo>
                  <a:lnTo>
                    <a:pt x="189928" y="23669"/>
                  </a:lnTo>
                  <a:lnTo>
                    <a:pt x="213764" y="49345"/>
                  </a:lnTo>
                  <a:lnTo>
                    <a:pt x="222503" y="80771"/>
                  </a:lnTo>
                  <a:lnTo>
                    <a:pt x="213764" y="112198"/>
                  </a:lnTo>
                  <a:lnTo>
                    <a:pt x="189928" y="137874"/>
                  </a:lnTo>
                  <a:lnTo>
                    <a:pt x="154566" y="155192"/>
                  </a:lnTo>
                  <a:lnTo>
                    <a:pt x="111251" y="161543"/>
                  </a:lnTo>
                  <a:lnTo>
                    <a:pt x="67937" y="155192"/>
                  </a:lnTo>
                  <a:lnTo>
                    <a:pt x="32575" y="137874"/>
                  </a:lnTo>
                  <a:lnTo>
                    <a:pt x="8739" y="112198"/>
                  </a:lnTo>
                  <a:lnTo>
                    <a:pt x="0" y="80771"/>
                  </a:lnTo>
                  <a:close/>
                </a:path>
              </a:pathLst>
            </a:custGeom>
            <a:ln w="12700">
              <a:solidFill>
                <a:srgbClr val="E6001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110" name="object 70">
              <a:extLst>
                <a:ext uri="{FF2B5EF4-FFF2-40B4-BE49-F238E27FC236}">
                  <a16:creationId xmlns:a16="http://schemas.microsoft.com/office/drawing/2014/main" id="{09163DAB-1C90-4BB6-5A3A-79D43C95AE51}"/>
                </a:ext>
              </a:extLst>
            </p:cNvPr>
            <p:cNvPicPr/>
            <p:nvPr/>
          </p:nvPicPr>
          <p:blipFill>
            <a:blip r:embed="rId13" cstate="print"/>
            <a:stretch>
              <a:fillRect/>
            </a:stretch>
          </p:blipFill>
          <p:spPr>
            <a:xfrm>
              <a:off x="5134356" y="3924300"/>
              <a:ext cx="230187" cy="205739"/>
            </a:xfrm>
            <a:prstGeom prst="rect">
              <a:avLst/>
            </a:prstGeom>
          </p:spPr>
        </p:pic>
        <p:pic>
          <p:nvPicPr>
            <p:cNvPr id="111" name="object 71">
              <a:extLst>
                <a:ext uri="{FF2B5EF4-FFF2-40B4-BE49-F238E27FC236}">
                  <a16:creationId xmlns:a16="http://schemas.microsoft.com/office/drawing/2014/main" id="{97E81196-C5A5-C30E-986C-3C9123E33BB9}"/>
                </a:ext>
              </a:extLst>
            </p:cNvPr>
            <p:cNvPicPr/>
            <p:nvPr/>
          </p:nvPicPr>
          <p:blipFill>
            <a:blip r:embed="rId16" cstate="print"/>
            <a:stretch>
              <a:fillRect/>
            </a:stretch>
          </p:blipFill>
          <p:spPr>
            <a:xfrm>
              <a:off x="5100828" y="3872420"/>
              <a:ext cx="297179" cy="347535"/>
            </a:xfrm>
            <a:prstGeom prst="rect">
              <a:avLst/>
            </a:prstGeom>
          </p:spPr>
        </p:pic>
        <p:sp>
          <p:nvSpPr>
            <p:cNvPr id="112" name="object 72">
              <a:extLst>
                <a:ext uri="{FF2B5EF4-FFF2-40B4-BE49-F238E27FC236}">
                  <a16:creationId xmlns:a16="http://schemas.microsoft.com/office/drawing/2014/main" id="{8A4B16D7-A99E-844C-D9D8-C1ADF342F5C3}"/>
                </a:ext>
              </a:extLst>
            </p:cNvPr>
            <p:cNvSpPr/>
            <p:nvPr/>
          </p:nvSpPr>
          <p:spPr>
            <a:xfrm>
              <a:off x="5181600" y="3951732"/>
              <a:ext cx="140335" cy="116205"/>
            </a:xfrm>
            <a:custGeom>
              <a:avLst/>
              <a:gdLst/>
              <a:ahLst/>
              <a:cxnLst/>
              <a:rect l="l" t="t" r="r" b="b"/>
              <a:pathLst>
                <a:path w="140335" h="116204">
                  <a:moveTo>
                    <a:pt x="140208" y="0"/>
                  </a:moveTo>
                  <a:lnTo>
                    <a:pt x="0" y="0"/>
                  </a:lnTo>
                  <a:lnTo>
                    <a:pt x="0" y="115824"/>
                  </a:lnTo>
                  <a:lnTo>
                    <a:pt x="140208" y="115824"/>
                  </a:lnTo>
                  <a:lnTo>
                    <a:pt x="140208" y="0"/>
                  </a:lnTo>
                  <a:close/>
                </a:path>
              </a:pathLst>
            </a:custGeom>
            <a:solidFill>
              <a:srgbClr val="6EAB4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13" name="object 73">
              <a:extLst>
                <a:ext uri="{FF2B5EF4-FFF2-40B4-BE49-F238E27FC236}">
                  <a16:creationId xmlns:a16="http://schemas.microsoft.com/office/drawing/2014/main" id="{1A922A40-3992-7748-67F1-3F9FEF6E60EC}"/>
                </a:ext>
              </a:extLst>
            </p:cNvPr>
            <p:cNvSpPr/>
            <p:nvPr/>
          </p:nvSpPr>
          <p:spPr>
            <a:xfrm>
              <a:off x="5181600" y="3951732"/>
              <a:ext cx="140335" cy="116205"/>
            </a:xfrm>
            <a:custGeom>
              <a:avLst/>
              <a:gdLst/>
              <a:ahLst/>
              <a:cxnLst/>
              <a:rect l="l" t="t" r="r" b="b"/>
              <a:pathLst>
                <a:path w="140335" h="116204">
                  <a:moveTo>
                    <a:pt x="0" y="115824"/>
                  </a:moveTo>
                  <a:lnTo>
                    <a:pt x="140208" y="115824"/>
                  </a:lnTo>
                  <a:lnTo>
                    <a:pt x="140208" y="0"/>
                  </a:lnTo>
                  <a:lnTo>
                    <a:pt x="0" y="0"/>
                  </a:lnTo>
                  <a:lnTo>
                    <a:pt x="0" y="115824"/>
                  </a:lnTo>
                  <a:close/>
                </a:path>
              </a:pathLst>
            </a:custGeom>
            <a:ln w="9525">
              <a:solidFill>
                <a:srgbClr val="6EAB4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14" name="object 74">
              <a:extLst>
                <a:ext uri="{FF2B5EF4-FFF2-40B4-BE49-F238E27FC236}">
                  <a16:creationId xmlns:a16="http://schemas.microsoft.com/office/drawing/2014/main" id="{06718974-8C2E-D62C-52EA-89398AED29E5}"/>
                </a:ext>
              </a:extLst>
            </p:cNvPr>
            <p:cNvSpPr/>
            <p:nvPr/>
          </p:nvSpPr>
          <p:spPr>
            <a:xfrm>
              <a:off x="5497068" y="3938016"/>
              <a:ext cx="220979" cy="161925"/>
            </a:xfrm>
            <a:custGeom>
              <a:avLst/>
              <a:gdLst/>
              <a:ahLst/>
              <a:cxnLst/>
              <a:rect l="l" t="t" r="r" b="b"/>
              <a:pathLst>
                <a:path w="220979" h="161925">
                  <a:moveTo>
                    <a:pt x="0" y="80771"/>
                  </a:moveTo>
                  <a:lnTo>
                    <a:pt x="8691" y="49345"/>
                  </a:lnTo>
                  <a:lnTo>
                    <a:pt x="32385" y="23669"/>
                  </a:lnTo>
                  <a:lnTo>
                    <a:pt x="67508" y="6351"/>
                  </a:lnTo>
                  <a:lnTo>
                    <a:pt x="110490" y="0"/>
                  </a:lnTo>
                  <a:lnTo>
                    <a:pt x="153471" y="6351"/>
                  </a:lnTo>
                  <a:lnTo>
                    <a:pt x="188595" y="23669"/>
                  </a:lnTo>
                  <a:lnTo>
                    <a:pt x="212288" y="49345"/>
                  </a:lnTo>
                  <a:lnTo>
                    <a:pt x="220980" y="80771"/>
                  </a:lnTo>
                  <a:lnTo>
                    <a:pt x="212288" y="112198"/>
                  </a:lnTo>
                  <a:lnTo>
                    <a:pt x="188595" y="137874"/>
                  </a:lnTo>
                  <a:lnTo>
                    <a:pt x="153471" y="155192"/>
                  </a:lnTo>
                  <a:lnTo>
                    <a:pt x="110490" y="161543"/>
                  </a:lnTo>
                  <a:lnTo>
                    <a:pt x="67508" y="155192"/>
                  </a:lnTo>
                  <a:lnTo>
                    <a:pt x="32385" y="137874"/>
                  </a:lnTo>
                  <a:lnTo>
                    <a:pt x="8691" y="112198"/>
                  </a:lnTo>
                  <a:lnTo>
                    <a:pt x="0" y="80771"/>
                  </a:lnTo>
                  <a:close/>
                </a:path>
              </a:pathLst>
            </a:custGeom>
            <a:ln w="12700">
              <a:solidFill>
                <a:srgbClr val="E6001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115" name="object 75">
              <a:extLst>
                <a:ext uri="{FF2B5EF4-FFF2-40B4-BE49-F238E27FC236}">
                  <a16:creationId xmlns:a16="http://schemas.microsoft.com/office/drawing/2014/main" id="{ADD95D2A-09EA-E4F1-AEE7-73CEA23B4767}"/>
                </a:ext>
              </a:extLst>
            </p:cNvPr>
            <p:cNvPicPr/>
            <p:nvPr/>
          </p:nvPicPr>
          <p:blipFill>
            <a:blip r:embed="rId13" cstate="print"/>
            <a:stretch>
              <a:fillRect/>
            </a:stretch>
          </p:blipFill>
          <p:spPr>
            <a:xfrm>
              <a:off x="5696712" y="3924300"/>
              <a:ext cx="230187" cy="205739"/>
            </a:xfrm>
            <a:prstGeom prst="rect">
              <a:avLst/>
            </a:prstGeom>
          </p:spPr>
        </p:pic>
        <p:pic>
          <p:nvPicPr>
            <p:cNvPr id="116" name="object 76">
              <a:extLst>
                <a:ext uri="{FF2B5EF4-FFF2-40B4-BE49-F238E27FC236}">
                  <a16:creationId xmlns:a16="http://schemas.microsoft.com/office/drawing/2014/main" id="{E7D81437-F988-497C-31C0-BF243BDE3967}"/>
                </a:ext>
              </a:extLst>
            </p:cNvPr>
            <p:cNvPicPr/>
            <p:nvPr/>
          </p:nvPicPr>
          <p:blipFill>
            <a:blip r:embed="rId17" cstate="print"/>
            <a:stretch>
              <a:fillRect/>
            </a:stretch>
          </p:blipFill>
          <p:spPr>
            <a:xfrm>
              <a:off x="5654040" y="3872420"/>
              <a:ext cx="313969" cy="347535"/>
            </a:xfrm>
            <a:prstGeom prst="rect">
              <a:avLst/>
            </a:prstGeom>
          </p:spPr>
        </p:pic>
        <p:sp>
          <p:nvSpPr>
            <p:cNvPr id="117" name="object 77">
              <a:extLst>
                <a:ext uri="{FF2B5EF4-FFF2-40B4-BE49-F238E27FC236}">
                  <a16:creationId xmlns:a16="http://schemas.microsoft.com/office/drawing/2014/main" id="{13474519-8876-6B00-C391-8894E77B3050}"/>
                </a:ext>
              </a:extLst>
            </p:cNvPr>
            <p:cNvSpPr/>
            <p:nvPr/>
          </p:nvSpPr>
          <p:spPr>
            <a:xfrm>
              <a:off x="5743956" y="3951732"/>
              <a:ext cx="140335" cy="116205"/>
            </a:xfrm>
            <a:custGeom>
              <a:avLst/>
              <a:gdLst/>
              <a:ahLst/>
              <a:cxnLst/>
              <a:rect l="l" t="t" r="r" b="b"/>
              <a:pathLst>
                <a:path w="140335" h="116204">
                  <a:moveTo>
                    <a:pt x="140208" y="0"/>
                  </a:moveTo>
                  <a:lnTo>
                    <a:pt x="0" y="0"/>
                  </a:lnTo>
                  <a:lnTo>
                    <a:pt x="0" y="115824"/>
                  </a:lnTo>
                  <a:lnTo>
                    <a:pt x="140208" y="115824"/>
                  </a:lnTo>
                  <a:lnTo>
                    <a:pt x="140208" y="0"/>
                  </a:lnTo>
                  <a:close/>
                </a:path>
              </a:pathLst>
            </a:custGeom>
            <a:solidFill>
              <a:srgbClr val="FCBD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18" name="object 78">
              <a:extLst>
                <a:ext uri="{FF2B5EF4-FFF2-40B4-BE49-F238E27FC236}">
                  <a16:creationId xmlns:a16="http://schemas.microsoft.com/office/drawing/2014/main" id="{64F97B8A-13FE-B6F1-546F-AB5FD2700A77}"/>
                </a:ext>
              </a:extLst>
            </p:cNvPr>
            <p:cNvSpPr/>
            <p:nvPr/>
          </p:nvSpPr>
          <p:spPr>
            <a:xfrm>
              <a:off x="5743956" y="3951732"/>
              <a:ext cx="140335" cy="116205"/>
            </a:xfrm>
            <a:custGeom>
              <a:avLst/>
              <a:gdLst/>
              <a:ahLst/>
              <a:cxnLst/>
              <a:rect l="l" t="t" r="r" b="b"/>
              <a:pathLst>
                <a:path w="140335" h="116204">
                  <a:moveTo>
                    <a:pt x="0" y="115824"/>
                  </a:moveTo>
                  <a:lnTo>
                    <a:pt x="140208" y="115824"/>
                  </a:lnTo>
                  <a:lnTo>
                    <a:pt x="140208" y="0"/>
                  </a:lnTo>
                  <a:lnTo>
                    <a:pt x="0" y="0"/>
                  </a:lnTo>
                  <a:lnTo>
                    <a:pt x="0" y="115824"/>
                  </a:lnTo>
                  <a:close/>
                </a:path>
              </a:pathLst>
            </a:custGeom>
            <a:ln w="9525">
              <a:solidFill>
                <a:srgbClr val="FCBD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119" name="object 79">
            <a:extLst>
              <a:ext uri="{FF2B5EF4-FFF2-40B4-BE49-F238E27FC236}">
                <a16:creationId xmlns:a16="http://schemas.microsoft.com/office/drawing/2014/main" id="{04502675-A38B-D9AA-8FB1-19A98E36AC2F}"/>
              </a:ext>
            </a:extLst>
          </p:cNvPr>
          <p:cNvSpPr txBox="1"/>
          <p:nvPr/>
        </p:nvSpPr>
        <p:spPr>
          <a:xfrm>
            <a:off x="4046601" y="3925951"/>
            <a:ext cx="1821814" cy="17780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tab pos="366395" algn="l"/>
                <a:tab pos="568960" algn="l"/>
                <a:tab pos="962025" algn="l"/>
                <a:tab pos="1174115" algn="l"/>
                <a:tab pos="1524635" algn="l"/>
                <a:tab pos="1727200" algn="l"/>
              </a:tabLst>
              <a:defRPr/>
            </a:pPr>
            <a:r>
              <a:rPr kumimoji="0" sz="1500" b="0" i="0" u="none" strike="noStrike" kern="1200" cap="none" spc="-75" normalizeH="0" baseline="2777" noProof="0" dirty="0">
                <a:ln>
                  <a:noFill/>
                </a:ln>
                <a:solidFill>
                  <a:srgbClr val="252525"/>
                </a:solidFill>
                <a:effectLst/>
                <a:uLnTx/>
                <a:uFillTx/>
                <a:latin typeface="微软雅黑"/>
                <a:ea typeface="+mn-ea"/>
                <a:cs typeface="微软雅黑"/>
              </a:rPr>
              <a:t>a</a:t>
            </a:r>
            <a:r>
              <a:rPr kumimoji="0" sz="1500" b="0" i="0" u="none" strike="noStrike" kern="1200" cap="none" spc="0" normalizeH="0" baseline="2777" noProof="0" dirty="0">
                <a:ln>
                  <a:noFill/>
                </a:ln>
                <a:solidFill>
                  <a:srgbClr val="252525"/>
                </a:solidFill>
                <a:effectLst/>
                <a:uLnTx/>
                <a:uFillTx/>
                <a:latin typeface="微软雅黑"/>
                <a:ea typeface="+mn-ea"/>
                <a:cs typeface="微软雅黑"/>
              </a:rPr>
              <a:t>	</a:t>
            </a:r>
            <a:r>
              <a:rPr kumimoji="0" sz="1000" b="0" i="0" u="none" strike="noStrike" kern="1200" cap="none" spc="-50" normalizeH="0" baseline="0" noProof="0" dirty="0">
                <a:ln>
                  <a:noFill/>
                </a:ln>
                <a:solidFill>
                  <a:srgbClr val="252525"/>
                </a:solidFill>
                <a:effectLst/>
                <a:uLnTx/>
                <a:uFillTx/>
                <a:latin typeface="微软雅黑"/>
                <a:ea typeface="+mn-ea"/>
                <a:cs typeface="微软雅黑"/>
              </a:rPr>
              <a:t>1</a:t>
            </a:r>
            <a:r>
              <a:rPr kumimoji="0" sz="1000" b="0" i="0" u="none" strike="noStrike" kern="1200" cap="none" spc="0" normalizeH="0" baseline="0" noProof="0" dirty="0">
                <a:ln>
                  <a:noFill/>
                </a:ln>
                <a:solidFill>
                  <a:srgbClr val="252525"/>
                </a:solidFill>
                <a:effectLst/>
                <a:uLnTx/>
                <a:uFillTx/>
                <a:latin typeface="微软雅黑"/>
                <a:ea typeface="+mn-ea"/>
                <a:cs typeface="微软雅黑"/>
              </a:rPr>
              <a:t>	</a:t>
            </a:r>
            <a:r>
              <a:rPr kumimoji="0" sz="1500" b="0" i="0" u="none" strike="noStrike" kern="1200" cap="none" spc="-75" normalizeH="0" baseline="2777" noProof="0" dirty="0">
                <a:ln>
                  <a:noFill/>
                </a:ln>
                <a:solidFill>
                  <a:srgbClr val="252525"/>
                </a:solidFill>
                <a:effectLst/>
                <a:uLnTx/>
                <a:uFillTx/>
                <a:latin typeface="微软雅黑"/>
                <a:ea typeface="+mn-ea"/>
                <a:cs typeface="微软雅黑"/>
              </a:rPr>
              <a:t>b</a:t>
            </a:r>
            <a:r>
              <a:rPr kumimoji="0" sz="1500" b="0" i="0" u="none" strike="noStrike" kern="1200" cap="none" spc="0" normalizeH="0" baseline="2777" noProof="0" dirty="0">
                <a:ln>
                  <a:noFill/>
                </a:ln>
                <a:solidFill>
                  <a:srgbClr val="252525"/>
                </a:solidFill>
                <a:effectLst/>
                <a:uLnTx/>
                <a:uFillTx/>
                <a:latin typeface="微软雅黑"/>
                <a:ea typeface="+mn-ea"/>
                <a:cs typeface="微软雅黑"/>
              </a:rPr>
              <a:t>	</a:t>
            </a:r>
            <a:r>
              <a:rPr kumimoji="0" sz="1000" b="0" i="0" u="none" strike="noStrike" kern="1200" cap="none" spc="-50" normalizeH="0" baseline="0" noProof="0" dirty="0">
                <a:ln>
                  <a:noFill/>
                </a:ln>
                <a:solidFill>
                  <a:srgbClr val="252525"/>
                </a:solidFill>
                <a:effectLst/>
                <a:uLnTx/>
                <a:uFillTx/>
                <a:latin typeface="微软雅黑"/>
                <a:ea typeface="+mn-ea"/>
                <a:cs typeface="微软雅黑"/>
              </a:rPr>
              <a:t>2</a:t>
            </a:r>
            <a:r>
              <a:rPr kumimoji="0" sz="1000" b="0" i="0" u="none" strike="noStrike" kern="1200" cap="none" spc="0" normalizeH="0" baseline="0" noProof="0" dirty="0">
                <a:ln>
                  <a:noFill/>
                </a:ln>
                <a:solidFill>
                  <a:srgbClr val="252525"/>
                </a:solidFill>
                <a:effectLst/>
                <a:uLnTx/>
                <a:uFillTx/>
                <a:latin typeface="微软雅黑"/>
                <a:ea typeface="+mn-ea"/>
                <a:cs typeface="微软雅黑"/>
              </a:rPr>
              <a:t>	</a:t>
            </a:r>
            <a:r>
              <a:rPr kumimoji="0" sz="1500" b="0" i="0" u="none" strike="noStrike" kern="1200" cap="none" spc="-75" normalizeH="0" baseline="2777" noProof="0" dirty="0">
                <a:ln>
                  <a:noFill/>
                </a:ln>
                <a:solidFill>
                  <a:srgbClr val="252525"/>
                </a:solidFill>
                <a:effectLst/>
                <a:uLnTx/>
                <a:uFillTx/>
                <a:latin typeface="微软雅黑"/>
                <a:ea typeface="+mn-ea"/>
                <a:cs typeface="微软雅黑"/>
              </a:rPr>
              <a:t>c</a:t>
            </a:r>
            <a:r>
              <a:rPr kumimoji="0" sz="1500" b="0" i="0" u="none" strike="noStrike" kern="1200" cap="none" spc="0" normalizeH="0" baseline="2777" noProof="0" dirty="0">
                <a:ln>
                  <a:noFill/>
                </a:ln>
                <a:solidFill>
                  <a:srgbClr val="252525"/>
                </a:solidFill>
                <a:effectLst/>
                <a:uLnTx/>
                <a:uFillTx/>
                <a:latin typeface="微软雅黑"/>
                <a:ea typeface="+mn-ea"/>
                <a:cs typeface="微软雅黑"/>
              </a:rPr>
              <a:t>	</a:t>
            </a:r>
            <a:r>
              <a:rPr kumimoji="0" sz="1000" b="0" i="0" u="none" strike="noStrike" kern="1200" cap="none" spc="-50" normalizeH="0" baseline="0" noProof="0" dirty="0">
                <a:ln>
                  <a:noFill/>
                </a:ln>
                <a:solidFill>
                  <a:srgbClr val="252525"/>
                </a:solidFill>
                <a:effectLst/>
                <a:uLnTx/>
                <a:uFillTx/>
                <a:latin typeface="微软雅黑"/>
                <a:ea typeface="+mn-ea"/>
                <a:cs typeface="微软雅黑"/>
              </a:rPr>
              <a:t>3</a:t>
            </a:r>
            <a:r>
              <a:rPr kumimoji="0" sz="1000" b="0" i="0" u="none" strike="noStrike" kern="1200" cap="none" spc="0" normalizeH="0" baseline="0" noProof="0" dirty="0">
                <a:ln>
                  <a:noFill/>
                </a:ln>
                <a:solidFill>
                  <a:srgbClr val="252525"/>
                </a:solidFill>
                <a:effectLst/>
                <a:uLnTx/>
                <a:uFillTx/>
                <a:latin typeface="微软雅黑"/>
                <a:ea typeface="+mn-ea"/>
                <a:cs typeface="微软雅黑"/>
              </a:rPr>
              <a:t>	</a:t>
            </a:r>
            <a:r>
              <a:rPr kumimoji="0" sz="1500" b="0" i="0" u="none" strike="noStrike" kern="1200" cap="none" spc="-75" normalizeH="0" baseline="2777" noProof="0" dirty="0">
                <a:ln>
                  <a:noFill/>
                </a:ln>
                <a:solidFill>
                  <a:srgbClr val="252525"/>
                </a:solidFill>
                <a:effectLst/>
                <a:uLnTx/>
                <a:uFillTx/>
                <a:latin typeface="微软雅黑"/>
                <a:ea typeface="+mn-ea"/>
                <a:cs typeface="微软雅黑"/>
              </a:rPr>
              <a:t>d</a:t>
            </a:r>
            <a:endParaRPr kumimoji="0" sz="1500" b="0" i="0" u="none" strike="noStrike" kern="1200" cap="none" spc="0" normalizeH="0" baseline="2777" noProof="0">
              <a:ln>
                <a:noFill/>
              </a:ln>
              <a:solidFill>
                <a:prstClr val="black"/>
              </a:solidFill>
              <a:effectLst/>
              <a:uLnTx/>
              <a:uFillTx/>
              <a:latin typeface="微软雅黑"/>
              <a:ea typeface="+mn-ea"/>
              <a:cs typeface="微软雅黑"/>
            </a:endParaRPr>
          </a:p>
        </p:txBody>
      </p:sp>
      <p:sp>
        <p:nvSpPr>
          <p:cNvPr id="120" name="object 80">
            <a:extLst>
              <a:ext uri="{FF2B5EF4-FFF2-40B4-BE49-F238E27FC236}">
                <a16:creationId xmlns:a16="http://schemas.microsoft.com/office/drawing/2014/main" id="{E5251297-108A-A638-06A8-60E6B0A9C89F}"/>
              </a:ext>
            </a:extLst>
          </p:cNvPr>
          <p:cNvSpPr txBox="1"/>
          <p:nvPr/>
        </p:nvSpPr>
        <p:spPr>
          <a:xfrm>
            <a:off x="289356" y="3499865"/>
            <a:ext cx="5836920" cy="43942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tab pos="3109595" algn="l"/>
              </a:tabLst>
              <a:defRPr/>
            </a:pPr>
            <a:r>
              <a:rPr kumimoji="0" sz="1050" b="1" i="0" u="none" strike="noStrike" kern="1200" cap="none" spc="-10" normalizeH="0" baseline="0" noProof="0" dirty="0">
                <a:ln>
                  <a:noFill/>
                </a:ln>
                <a:solidFill>
                  <a:srgbClr val="252525"/>
                </a:solidFill>
                <a:effectLst/>
                <a:uLnTx/>
                <a:uFillTx/>
                <a:latin typeface="微软雅黑"/>
                <a:ea typeface="+mn-ea"/>
                <a:cs typeface="微软雅黑"/>
              </a:rPr>
              <a:t>Broadcast</a:t>
            </a:r>
            <a:r>
              <a:rPr kumimoji="0" sz="1050" b="0" i="0" u="none" strike="noStrike" kern="1200" cap="none" spc="-10" normalizeH="0" baseline="0" noProof="0" dirty="0">
                <a:ln>
                  <a:noFill/>
                </a:ln>
                <a:solidFill>
                  <a:srgbClr val="252525"/>
                </a:solidFill>
                <a:effectLst/>
                <a:uLnTx/>
                <a:uFillTx/>
                <a:latin typeface="微软雅黑"/>
                <a:ea typeface="+mn-ea"/>
                <a:cs typeface="微软雅黑"/>
              </a:rPr>
              <a:t>：</a:t>
            </a:r>
            <a:r>
              <a:rPr kumimoji="0" sz="1050" b="0" i="0" u="none" strike="noStrike" kern="1200" cap="none" spc="0" normalizeH="0" baseline="0" noProof="0" dirty="0">
                <a:ln>
                  <a:noFill/>
                </a:ln>
                <a:solidFill>
                  <a:srgbClr val="252525"/>
                </a:solidFill>
                <a:effectLst/>
                <a:uLnTx/>
                <a:uFillTx/>
                <a:latin typeface="微软雅黑"/>
                <a:ea typeface="+mn-ea"/>
                <a:cs typeface="微软雅黑"/>
              </a:rPr>
              <a:t>将主节点的</a:t>
            </a:r>
            <a:r>
              <a:rPr kumimoji="0" sz="1050" b="0" i="0" u="none" strike="noStrike" kern="1200" cap="none" spc="-15" normalizeH="0" baseline="0" noProof="0" dirty="0">
                <a:ln>
                  <a:noFill/>
                </a:ln>
                <a:solidFill>
                  <a:srgbClr val="252525"/>
                </a:solidFill>
                <a:effectLst/>
                <a:uLnTx/>
                <a:uFillTx/>
                <a:latin typeface="微软雅黑"/>
                <a:ea typeface="+mn-ea"/>
                <a:cs typeface="微软雅黑"/>
              </a:rPr>
              <a:t>数</a:t>
            </a:r>
            <a:r>
              <a:rPr kumimoji="0" sz="1050" b="0" i="0" u="none" strike="noStrike" kern="1200" cap="none" spc="0" normalizeH="0" baseline="0" noProof="0" dirty="0">
                <a:ln>
                  <a:noFill/>
                </a:ln>
                <a:solidFill>
                  <a:srgbClr val="252525"/>
                </a:solidFill>
                <a:effectLst/>
                <a:uLnTx/>
                <a:uFillTx/>
                <a:latin typeface="微软雅黑"/>
                <a:ea typeface="+mn-ea"/>
                <a:cs typeface="微软雅黑"/>
              </a:rPr>
              <a:t>据</a:t>
            </a:r>
            <a:r>
              <a:rPr kumimoji="0" sz="1050" b="0" i="0" u="none" strike="noStrike" kern="1200" cap="none" spc="-15" normalizeH="0" baseline="0" noProof="0" dirty="0">
                <a:ln>
                  <a:noFill/>
                </a:ln>
                <a:solidFill>
                  <a:srgbClr val="252525"/>
                </a:solidFill>
                <a:effectLst/>
                <a:uLnTx/>
                <a:uFillTx/>
                <a:latin typeface="微软雅黑"/>
                <a:ea typeface="+mn-ea"/>
                <a:cs typeface="微软雅黑"/>
              </a:rPr>
              <a:t>广</a:t>
            </a:r>
            <a:r>
              <a:rPr kumimoji="0" sz="1050" b="0" i="0" u="none" strike="noStrike" kern="1200" cap="none" spc="0" normalizeH="0" baseline="0" noProof="0" dirty="0">
                <a:ln>
                  <a:noFill/>
                </a:ln>
                <a:solidFill>
                  <a:srgbClr val="252525"/>
                </a:solidFill>
                <a:effectLst/>
                <a:uLnTx/>
                <a:uFillTx/>
                <a:latin typeface="微软雅黑"/>
                <a:ea typeface="+mn-ea"/>
                <a:cs typeface="微软雅黑"/>
              </a:rPr>
              <a:t>播</a:t>
            </a:r>
            <a:r>
              <a:rPr kumimoji="0" sz="1050" b="0" i="0" u="none" strike="noStrike" kern="1200" cap="none" spc="-15" normalizeH="0" baseline="0" noProof="0" dirty="0">
                <a:ln>
                  <a:noFill/>
                </a:ln>
                <a:solidFill>
                  <a:srgbClr val="252525"/>
                </a:solidFill>
                <a:effectLst/>
                <a:uLnTx/>
                <a:uFillTx/>
                <a:latin typeface="微软雅黑"/>
                <a:ea typeface="+mn-ea"/>
                <a:cs typeface="微软雅黑"/>
              </a:rPr>
              <a:t>至</a:t>
            </a:r>
            <a:r>
              <a:rPr kumimoji="0" sz="1050" b="0" i="0" u="none" strike="noStrike" kern="1200" cap="none" spc="0" normalizeH="0" baseline="0" noProof="0" dirty="0">
                <a:ln>
                  <a:noFill/>
                </a:ln>
                <a:solidFill>
                  <a:srgbClr val="252525"/>
                </a:solidFill>
                <a:effectLst/>
                <a:uLnTx/>
                <a:uFillTx/>
                <a:latin typeface="微软雅黑"/>
                <a:ea typeface="+mn-ea"/>
                <a:cs typeface="微软雅黑"/>
              </a:rPr>
              <a:t>其</a:t>
            </a:r>
            <a:r>
              <a:rPr kumimoji="0" sz="1050" b="0" i="0" u="none" strike="noStrike" kern="1200" cap="none" spc="-15" normalizeH="0" baseline="0" noProof="0" dirty="0">
                <a:ln>
                  <a:noFill/>
                </a:ln>
                <a:solidFill>
                  <a:srgbClr val="252525"/>
                </a:solidFill>
                <a:effectLst/>
                <a:uLnTx/>
                <a:uFillTx/>
                <a:latin typeface="微软雅黑"/>
                <a:ea typeface="+mn-ea"/>
                <a:cs typeface="微软雅黑"/>
              </a:rPr>
              <a:t>他</a:t>
            </a:r>
            <a:r>
              <a:rPr kumimoji="0" sz="1050" b="0" i="0" u="none" strike="noStrike" kern="1200" cap="none" spc="0" normalizeH="0" baseline="0" noProof="0" dirty="0">
                <a:ln>
                  <a:noFill/>
                </a:ln>
                <a:solidFill>
                  <a:srgbClr val="252525"/>
                </a:solidFill>
                <a:effectLst/>
                <a:uLnTx/>
                <a:uFillTx/>
                <a:latin typeface="微软雅黑"/>
                <a:ea typeface="+mn-ea"/>
                <a:cs typeface="微软雅黑"/>
              </a:rPr>
              <a:t>节</a:t>
            </a:r>
            <a:r>
              <a:rPr kumimoji="0" sz="1050" b="0" i="0" u="none" strike="noStrike" kern="1200" cap="none" spc="-50" normalizeH="0" baseline="0" noProof="0" dirty="0">
                <a:ln>
                  <a:noFill/>
                </a:ln>
                <a:solidFill>
                  <a:srgbClr val="252525"/>
                </a:solidFill>
                <a:effectLst/>
                <a:uLnTx/>
                <a:uFillTx/>
                <a:latin typeface="微软雅黑"/>
                <a:ea typeface="+mn-ea"/>
                <a:cs typeface="微软雅黑"/>
              </a:rPr>
              <a:t>点</a:t>
            </a:r>
            <a:r>
              <a:rPr kumimoji="0" sz="1050" b="0" i="0" u="none" strike="noStrike" kern="1200" cap="none" spc="0" normalizeH="0" baseline="0" noProof="0" dirty="0">
                <a:ln>
                  <a:noFill/>
                </a:ln>
                <a:solidFill>
                  <a:srgbClr val="252525"/>
                </a:solidFill>
                <a:effectLst/>
                <a:uLnTx/>
                <a:uFillTx/>
                <a:latin typeface="微软雅黑"/>
                <a:ea typeface="+mn-ea"/>
                <a:cs typeface="微软雅黑"/>
              </a:rPr>
              <a:t>	</a:t>
            </a:r>
            <a:r>
              <a:rPr kumimoji="0" sz="1650" b="1" i="0" u="none" strike="noStrike" kern="1200" cap="none" spc="-15" normalizeH="0" baseline="2525" noProof="0" dirty="0">
                <a:ln>
                  <a:noFill/>
                </a:ln>
                <a:solidFill>
                  <a:srgbClr val="252525"/>
                </a:solidFill>
                <a:effectLst/>
                <a:uLnTx/>
                <a:uFillTx/>
                <a:latin typeface="微软雅黑"/>
                <a:ea typeface="+mn-ea"/>
                <a:cs typeface="微软雅黑"/>
              </a:rPr>
              <a:t>Gather</a:t>
            </a:r>
            <a:r>
              <a:rPr kumimoji="0" sz="1650" b="0" i="0" u="none" strike="noStrike" kern="1200" cap="none" spc="-15" normalizeH="0" baseline="2525" noProof="0" dirty="0">
                <a:ln>
                  <a:noFill/>
                </a:ln>
                <a:solidFill>
                  <a:srgbClr val="252525"/>
                </a:solidFill>
                <a:effectLst/>
                <a:uLnTx/>
                <a:uFillTx/>
                <a:latin typeface="微软雅黑"/>
                <a:ea typeface="+mn-ea"/>
                <a:cs typeface="微软雅黑"/>
              </a:rPr>
              <a:t>：</a:t>
            </a:r>
            <a:r>
              <a:rPr kumimoji="0" sz="1650" b="0" i="0" u="none" strike="noStrike" kern="1200" cap="none" spc="0" normalizeH="0" baseline="2525" noProof="0" dirty="0">
                <a:ln>
                  <a:noFill/>
                </a:ln>
                <a:solidFill>
                  <a:srgbClr val="252525"/>
                </a:solidFill>
                <a:effectLst/>
                <a:uLnTx/>
                <a:uFillTx/>
                <a:latin typeface="微软雅黑"/>
                <a:ea typeface="+mn-ea"/>
                <a:cs typeface="微软雅黑"/>
              </a:rPr>
              <a:t>把多个节</a:t>
            </a:r>
            <a:r>
              <a:rPr kumimoji="0" sz="1650" b="0" i="0" u="none" strike="noStrike" kern="1200" cap="none" spc="-22" normalizeH="0" baseline="2525" noProof="0" dirty="0">
                <a:ln>
                  <a:noFill/>
                </a:ln>
                <a:solidFill>
                  <a:srgbClr val="252525"/>
                </a:solidFill>
                <a:effectLst/>
                <a:uLnTx/>
                <a:uFillTx/>
                <a:latin typeface="微软雅黑"/>
                <a:ea typeface="+mn-ea"/>
                <a:cs typeface="微软雅黑"/>
              </a:rPr>
              <a:t>点</a:t>
            </a:r>
            <a:r>
              <a:rPr kumimoji="0" sz="1650" b="0" i="0" u="none" strike="noStrike" kern="1200" cap="none" spc="0" normalizeH="0" baseline="2525" noProof="0" dirty="0">
                <a:ln>
                  <a:noFill/>
                </a:ln>
                <a:solidFill>
                  <a:srgbClr val="252525"/>
                </a:solidFill>
                <a:effectLst/>
                <a:uLnTx/>
                <a:uFillTx/>
                <a:latin typeface="微软雅黑"/>
                <a:ea typeface="+mn-ea"/>
                <a:cs typeface="微软雅黑"/>
              </a:rPr>
              <a:t>的数</a:t>
            </a:r>
            <a:r>
              <a:rPr kumimoji="0" sz="1650" b="0" i="0" u="none" strike="noStrike" kern="1200" cap="none" spc="-22" normalizeH="0" baseline="2525" noProof="0" dirty="0">
                <a:ln>
                  <a:noFill/>
                </a:ln>
                <a:solidFill>
                  <a:srgbClr val="252525"/>
                </a:solidFill>
                <a:effectLst/>
                <a:uLnTx/>
                <a:uFillTx/>
                <a:latin typeface="微软雅黑"/>
                <a:ea typeface="+mn-ea"/>
                <a:cs typeface="微软雅黑"/>
              </a:rPr>
              <a:t>据</a:t>
            </a:r>
            <a:r>
              <a:rPr kumimoji="0" sz="1650" b="0" i="0" u="none" strike="noStrike" kern="1200" cap="none" spc="0" normalizeH="0" baseline="2525" noProof="0" dirty="0">
                <a:ln>
                  <a:noFill/>
                </a:ln>
                <a:solidFill>
                  <a:srgbClr val="252525"/>
                </a:solidFill>
                <a:effectLst/>
                <a:uLnTx/>
                <a:uFillTx/>
                <a:latin typeface="微软雅黑"/>
                <a:ea typeface="+mn-ea"/>
                <a:cs typeface="微软雅黑"/>
              </a:rPr>
              <a:t>收集</a:t>
            </a:r>
            <a:r>
              <a:rPr kumimoji="0" sz="1650" b="0" i="0" u="none" strike="noStrike" kern="1200" cap="none" spc="-22" normalizeH="0" baseline="2525" noProof="0" dirty="0">
                <a:ln>
                  <a:noFill/>
                </a:ln>
                <a:solidFill>
                  <a:srgbClr val="252525"/>
                </a:solidFill>
                <a:effectLst/>
                <a:uLnTx/>
                <a:uFillTx/>
                <a:latin typeface="微软雅黑"/>
                <a:ea typeface="+mn-ea"/>
                <a:cs typeface="微软雅黑"/>
              </a:rPr>
              <a:t>到</a:t>
            </a:r>
            <a:r>
              <a:rPr kumimoji="0" sz="1650" b="0" i="0" u="none" strike="noStrike" kern="1200" cap="none" spc="0" normalizeH="0" baseline="2525" noProof="0" dirty="0">
                <a:ln>
                  <a:noFill/>
                </a:ln>
                <a:solidFill>
                  <a:srgbClr val="252525"/>
                </a:solidFill>
                <a:effectLst/>
                <a:uLnTx/>
                <a:uFillTx/>
                <a:latin typeface="微软雅黑"/>
                <a:ea typeface="+mn-ea"/>
                <a:cs typeface="微软雅黑"/>
              </a:rPr>
              <a:t>一个</a:t>
            </a:r>
            <a:r>
              <a:rPr kumimoji="0" sz="1650" b="0" i="0" u="none" strike="noStrike" kern="1200" cap="none" spc="-22" normalizeH="0" baseline="2525" noProof="0" dirty="0">
                <a:ln>
                  <a:noFill/>
                </a:ln>
                <a:solidFill>
                  <a:srgbClr val="252525"/>
                </a:solidFill>
                <a:effectLst/>
                <a:uLnTx/>
                <a:uFillTx/>
                <a:latin typeface="微软雅黑"/>
                <a:ea typeface="+mn-ea"/>
                <a:cs typeface="微软雅黑"/>
              </a:rPr>
              <a:t>节</a:t>
            </a:r>
            <a:r>
              <a:rPr kumimoji="0" sz="1650" b="0" i="0" u="none" strike="noStrike" kern="1200" cap="none" spc="-75" normalizeH="0" baseline="2525" noProof="0" dirty="0">
                <a:ln>
                  <a:noFill/>
                </a:ln>
                <a:solidFill>
                  <a:srgbClr val="252525"/>
                </a:solidFill>
                <a:effectLst/>
                <a:uLnTx/>
                <a:uFillTx/>
                <a:latin typeface="微软雅黑"/>
                <a:ea typeface="+mn-ea"/>
                <a:cs typeface="微软雅黑"/>
              </a:rPr>
              <a:t>点</a:t>
            </a:r>
            <a:endParaRPr kumimoji="0" sz="1650" b="0" i="0" u="none" strike="noStrike" kern="1200" cap="none" spc="0" normalizeH="0" baseline="2525" noProof="0">
              <a:ln>
                <a:noFill/>
              </a:ln>
              <a:solidFill>
                <a:prstClr val="black"/>
              </a:solidFill>
              <a:effectLst/>
              <a:uLnTx/>
              <a:uFillTx/>
              <a:latin typeface="微软雅黑"/>
              <a:ea typeface="+mn-ea"/>
              <a:cs typeface="微软雅黑"/>
            </a:endParaRPr>
          </a:p>
          <a:p>
            <a:pPr marL="1064260" marR="0" lvl="0" indent="0" algn="l" defTabSz="914400" rtl="0" eaLnBrk="1" fontAlgn="auto" latinLnBrk="0" hangingPunct="1">
              <a:lnSpc>
                <a:spcPct val="100000"/>
              </a:lnSpc>
              <a:spcBef>
                <a:spcPts val="735"/>
              </a:spcBef>
              <a:spcAft>
                <a:spcPts val="0"/>
              </a:spcAft>
              <a:buClrTx/>
              <a:buSzTx/>
              <a:buFontTx/>
              <a:buNone/>
              <a:tabLst>
                <a:tab pos="3499485" algn="l"/>
                <a:tab pos="4070985" algn="l"/>
                <a:tab pos="4641850" algn="l"/>
                <a:tab pos="5218430" algn="l"/>
              </a:tabLst>
              <a:defRPr/>
            </a:pPr>
            <a:r>
              <a:rPr kumimoji="0" sz="1500" b="0" i="0" u="none" strike="noStrike" kern="1200" cap="none" spc="-30" normalizeH="0" baseline="2777" noProof="0" dirty="0">
                <a:ln>
                  <a:noFill/>
                </a:ln>
                <a:solidFill>
                  <a:srgbClr val="252525"/>
                </a:solidFill>
                <a:effectLst/>
                <a:uLnTx/>
                <a:uFillTx/>
                <a:latin typeface="微软雅黑"/>
                <a:ea typeface="+mn-ea"/>
                <a:cs typeface="微软雅黑"/>
              </a:rPr>
              <a:t>XPU0</a:t>
            </a:r>
            <a:r>
              <a:rPr kumimoji="0" sz="1500" b="0" i="0" u="none" strike="noStrike" kern="1200" cap="none" spc="0" normalizeH="0" baseline="2777" noProof="0" dirty="0">
                <a:ln>
                  <a:noFill/>
                </a:ln>
                <a:solidFill>
                  <a:srgbClr val="252525"/>
                </a:solidFill>
                <a:effectLst/>
                <a:uLnTx/>
                <a:uFillTx/>
                <a:latin typeface="微软雅黑"/>
                <a:ea typeface="+mn-ea"/>
                <a:cs typeface="微软雅黑"/>
              </a:rPr>
              <a:t>	</a:t>
            </a:r>
            <a:r>
              <a:rPr kumimoji="0" sz="1500" b="0" i="0" u="none" strike="noStrike" kern="1200" cap="none" spc="-30" normalizeH="0" baseline="2777" noProof="0" dirty="0">
                <a:ln>
                  <a:noFill/>
                </a:ln>
                <a:solidFill>
                  <a:srgbClr val="252525"/>
                </a:solidFill>
                <a:effectLst/>
                <a:uLnTx/>
                <a:uFillTx/>
                <a:latin typeface="微软雅黑"/>
                <a:ea typeface="+mn-ea"/>
                <a:cs typeface="微软雅黑"/>
              </a:rPr>
              <a:t>XPU0</a:t>
            </a:r>
            <a:r>
              <a:rPr kumimoji="0" sz="1500" b="0" i="0" u="none" strike="noStrike" kern="1200" cap="none" spc="0" normalizeH="0" baseline="2777" noProof="0" dirty="0">
                <a:ln>
                  <a:noFill/>
                </a:ln>
                <a:solidFill>
                  <a:srgbClr val="252525"/>
                </a:solidFill>
                <a:effectLst/>
                <a:uLnTx/>
                <a:uFillTx/>
                <a:latin typeface="微软雅黑"/>
                <a:ea typeface="+mn-ea"/>
                <a:cs typeface="微软雅黑"/>
              </a:rPr>
              <a:t>	</a:t>
            </a:r>
            <a:r>
              <a:rPr kumimoji="0" sz="1000" b="0" i="0" u="none" strike="noStrike" kern="1200" cap="none" spc="-20" normalizeH="0" baseline="0" noProof="0" dirty="0">
                <a:ln>
                  <a:noFill/>
                </a:ln>
                <a:solidFill>
                  <a:srgbClr val="252525"/>
                </a:solidFill>
                <a:effectLst/>
                <a:uLnTx/>
                <a:uFillTx/>
                <a:latin typeface="微软雅黑"/>
                <a:ea typeface="+mn-ea"/>
                <a:cs typeface="微软雅黑"/>
              </a:rPr>
              <a:t>XPU1</a:t>
            </a:r>
            <a:r>
              <a:rPr kumimoji="0" sz="1000" b="0" i="0" u="none" strike="noStrike" kern="1200" cap="none" spc="0" normalizeH="0" baseline="0" noProof="0" dirty="0">
                <a:ln>
                  <a:noFill/>
                </a:ln>
                <a:solidFill>
                  <a:srgbClr val="252525"/>
                </a:solidFill>
                <a:effectLst/>
                <a:uLnTx/>
                <a:uFillTx/>
                <a:latin typeface="微软雅黑"/>
                <a:ea typeface="+mn-ea"/>
                <a:cs typeface="微软雅黑"/>
              </a:rPr>
              <a:t>	</a:t>
            </a:r>
            <a:r>
              <a:rPr kumimoji="0" sz="1000" b="0" i="0" u="none" strike="noStrike" kern="1200" cap="none" spc="-20" normalizeH="0" baseline="0" noProof="0" dirty="0">
                <a:ln>
                  <a:noFill/>
                </a:ln>
                <a:solidFill>
                  <a:srgbClr val="252525"/>
                </a:solidFill>
                <a:effectLst/>
                <a:uLnTx/>
                <a:uFillTx/>
                <a:latin typeface="微软雅黑"/>
                <a:ea typeface="+mn-ea"/>
                <a:cs typeface="微软雅黑"/>
              </a:rPr>
              <a:t>XPU2</a:t>
            </a:r>
            <a:r>
              <a:rPr kumimoji="0" sz="1000" b="0" i="0" u="none" strike="noStrike" kern="1200" cap="none" spc="0" normalizeH="0" baseline="0" noProof="0" dirty="0">
                <a:ln>
                  <a:noFill/>
                </a:ln>
                <a:solidFill>
                  <a:srgbClr val="252525"/>
                </a:solidFill>
                <a:effectLst/>
                <a:uLnTx/>
                <a:uFillTx/>
                <a:latin typeface="微软雅黑"/>
                <a:ea typeface="+mn-ea"/>
                <a:cs typeface="微软雅黑"/>
              </a:rPr>
              <a:t>	</a:t>
            </a:r>
            <a:r>
              <a:rPr kumimoji="0" sz="1000" b="0" i="0" u="none" strike="noStrike" kern="1200" cap="none" spc="-20" normalizeH="0" baseline="0" noProof="0" dirty="0">
                <a:ln>
                  <a:noFill/>
                </a:ln>
                <a:solidFill>
                  <a:srgbClr val="252525"/>
                </a:solidFill>
                <a:effectLst/>
                <a:uLnTx/>
                <a:uFillTx/>
                <a:latin typeface="微软雅黑"/>
                <a:ea typeface="+mn-ea"/>
                <a:cs typeface="微软雅黑"/>
              </a:rPr>
              <a:t>XPU3</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p:txBody>
      </p:sp>
      <p:pic>
        <p:nvPicPr>
          <p:cNvPr id="121" name="object 81">
            <a:extLst>
              <a:ext uri="{FF2B5EF4-FFF2-40B4-BE49-F238E27FC236}">
                <a16:creationId xmlns:a16="http://schemas.microsoft.com/office/drawing/2014/main" id="{6A9289F3-F230-A0B7-9832-1635ECF3A744}"/>
              </a:ext>
            </a:extLst>
          </p:cNvPr>
          <p:cNvPicPr/>
          <p:nvPr/>
        </p:nvPicPr>
        <p:blipFill>
          <a:blip r:embed="rId18" cstate="print"/>
          <a:stretch>
            <a:fillRect/>
          </a:stretch>
        </p:blipFill>
        <p:spPr>
          <a:xfrm>
            <a:off x="4696714" y="4509261"/>
            <a:ext cx="235203" cy="174244"/>
          </a:xfrm>
          <a:prstGeom prst="rect">
            <a:avLst/>
          </a:prstGeom>
        </p:spPr>
      </p:pic>
      <p:sp>
        <p:nvSpPr>
          <p:cNvPr id="122" name="object 82">
            <a:extLst>
              <a:ext uri="{FF2B5EF4-FFF2-40B4-BE49-F238E27FC236}">
                <a16:creationId xmlns:a16="http://schemas.microsoft.com/office/drawing/2014/main" id="{81BDFD56-181D-F437-BE96-5471F5291CED}"/>
              </a:ext>
            </a:extLst>
          </p:cNvPr>
          <p:cNvSpPr txBox="1"/>
          <p:nvPr/>
        </p:nvSpPr>
        <p:spPr>
          <a:xfrm>
            <a:off x="4775961" y="4527930"/>
            <a:ext cx="77470" cy="13208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700" b="0" i="0" u="none" strike="noStrike" kern="1200" cap="none" spc="-5" normalizeH="0" baseline="0" noProof="0" dirty="0">
                <a:ln>
                  <a:noFill/>
                </a:ln>
                <a:solidFill>
                  <a:srgbClr val="252525"/>
                </a:solidFill>
                <a:effectLst/>
                <a:uLnTx/>
                <a:uFillTx/>
                <a:latin typeface="微软雅黑"/>
                <a:ea typeface="+mn-ea"/>
                <a:cs typeface="微软雅黑"/>
              </a:rPr>
              <a:t>0</a:t>
            </a:r>
            <a:endParaRPr kumimoji="0" sz="7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123" name="object 83">
            <a:extLst>
              <a:ext uri="{FF2B5EF4-FFF2-40B4-BE49-F238E27FC236}">
                <a16:creationId xmlns:a16="http://schemas.microsoft.com/office/drawing/2014/main" id="{88DEC6E6-254B-1ACD-E25B-2E695955D53D}"/>
              </a:ext>
            </a:extLst>
          </p:cNvPr>
          <p:cNvGrpSpPr/>
          <p:nvPr/>
        </p:nvGrpSpPr>
        <p:grpSpPr>
          <a:xfrm>
            <a:off x="4957571" y="4456112"/>
            <a:ext cx="833755" cy="347980"/>
            <a:chOff x="4957571" y="4456112"/>
            <a:chExt cx="833755" cy="347980"/>
          </a:xfrm>
        </p:grpSpPr>
        <p:pic>
          <p:nvPicPr>
            <p:cNvPr id="124" name="object 84">
              <a:extLst>
                <a:ext uri="{FF2B5EF4-FFF2-40B4-BE49-F238E27FC236}">
                  <a16:creationId xmlns:a16="http://schemas.microsoft.com/office/drawing/2014/main" id="{B628D174-573A-F924-F8F4-13D3482A76EC}"/>
                </a:ext>
              </a:extLst>
            </p:cNvPr>
            <p:cNvPicPr/>
            <p:nvPr/>
          </p:nvPicPr>
          <p:blipFill>
            <a:blip r:embed="rId19" cstate="print"/>
            <a:stretch>
              <a:fillRect/>
            </a:stretch>
          </p:blipFill>
          <p:spPr>
            <a:xfrm>
              <a:off x="4994147" y="4507953"/>
              <a:ext cx="228688" cy="204254"/>
            </a:xfrm>
            <a:prstGeom prst="rect">
              <a:avLst/>
            </a:prstGeom>
          </p:spPr>
        </p:pic>
        <p:pic>
          <p:nvPicPr>
            <p:cNvPr id="125" name="object 85">
              <a:extLst>
                <a:ext uri="{FF2B5EF4-FFF2-40B4-BE49-F238E27FC236}">
                  <a16:creationId xmlns:a16="http://schemas.microsoft.com/office/drawing/2014/main" id="{11471A61-BC19-2373-3602-03F211E7BA03}"/>
                </a:ext>
              </a:extLst>
            </p:cNvPr>
            <p:cNvPicPr/>
            <p:nvPr/>
          </p:nvPicPr>
          <p:blipFill>
            <a:blip r:embed="rId20" cstate="print"/>
            <a:stretch>
              <a:fillRect/>
            </a:stretch>
          </p:blipFill>
          <p:spPr>
            <a:xfrm>
              <a:off x="4957571" y="4456112"/>
              <a:ext cx="303326" cy="347535"/>
            </a:xfrm>
            <a:prstGeom prst="rect">
              <a:avLst/>
            </a:prstGeom>
          </p:spPr>
        </p:pic>
        <p:sp>
          <p:nvSpPr>
            <p:cNvPr id="126" name="object 86">
              <a:extLst>
                <a:ext uri="{FF2B5EF4-FFF2-40B4-BE49-F238E27FC236}">
                  <a16:creationId xmlns:a16="http://schemas.microsoft.com/office/drawing/2014/main" id="{1503BBA7-CBCD-E5C1-0BEA-3AF2900F17A6}"/>
                </a:ext>
              </a:extLst>
            </p:cNvPr>
            <p:cNvSpPr/>
            <p:nvPr/>
          </p:nvSpPr>
          <p:spPr>
            <a:xfrm>
              <a:off x="5041391" y="4535423"/>
              <a:ext cx="139065" cy="114300"/>
            </a:xfrm>
            <a:custGeom>
              <a:avLst/>
              <a:gdLst/>
              <a:ahLst/>
              <a:cxnLst/>
              <a:rect l="l" t="t" r="r" b="b"/>
              <a:pathLst>
                <a:path w="139064" h="114300">
                  <a:moveTo>
                    <a:pt x="138684" y="0"/>
                  </a:moveTo>
                  <a:lnTo>
                    <a:pt x="0" y="0"/>
                  </a:lnTo>
                  <a:lnTo>
                    <a:pt x="0" y="114300"/>
                  </a:lnTo>
                  <a:lnTo>
                    <a:pt x="138684" y="114300"/>
                  </a:lnTo>
                  <a:lnTo>
                    <a:pt x="138684" y="0"/>
                  </a:lnTo>
                  <a:close/>
                </a:path>
              </a:pathLst>
            </a:custGeom>
            <a:solidFill>
              <a:srgbClr val="00AE4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27" name="object 87">
              <a:extLst>
                <a:ext uri="{FF2B5EF4-FFF2-40B4-BE49-F238E27FC236}">
                  <a16:creationId xmlns:a16="http://schemas.microsoft.com/office/drawing/2014/main" id="{45E2C192-6AFC-ACB5-8C18-F856242BBF45}"/>
                </a:ext>
              </a:extLst>
            </p:cNvPr>
            <p:cNvSpPr/>
            <p:nvPr/>
          </p:nvSpPr>
          <p:spPr>
            <a:xfrm>
              <a:off x="5041391" y="4535423"/>
              <a:ext cx="139065" cy="114300"/>
            </a:xfrm>
            <a:custGeom>
              <a:avLst/>
              <a:gdLst/>
              <a:ahLst/>
              <a:cxnLst/>
              <a:rect l="l" t="t" r="r" b="b"/>
              <a:pathLst>
                <a:path w="139064" h="114300">
                  <a:moveTo>
                    <a:pt x="0" y="114300"/>
                  </a:moveTo>
                  <a:lnTo>
                    <a:pt x="138684" y="114300"/>
                  </a:lnTo>
                  <a:lnTo>
                    <a:pt x="138684" y="0"/>
                  </a:lnTo>
                  <a:lnTo>
                    <a:pt x="0" y="0"/>
                  </a:lnTo>
                  <a:lnTo>
                    <a:pt x="0" y="114300"/>
                  </a:lnTo>
                  <a:close/>
                </a:path>
              </a:pathLst>
            </a:custGeom>
            <a:ln w="9525">
              <a:solidFill>
                <a:srgbClr val="00AE4D"/>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128" name="object 88">
              <a:extLst>
                <a:ext uri="{FF2B5EF4-FFF2-40B4-BE49-F238E27FC236}">
                  <a16:creationId xmlns:a16="http://schemas.microsoft.com/office/drawing/2014/main" id="{7DAAE8DA-9EFF-5F03-4981-7AF94916A478}"/>
                </a:ext>
              </a:extLst>
            </p:cNvPr>
            <p:cNvPicPr/>
            <p:nvPr/>
          </p:nvPicPr>
          <p:blipFill>
            <a:blip r:embed="rId19" cstate="print"/>
            <a:stretch>
              <a:fillRect/>
            </a:stretch>
          </p:blipFill>
          <p:spPr>
            <a:xfrm>
              <a:off x="5169407" y="4507953"/>
              <a:ext cx="228688" cy="204254"/>
            </a:xfrm>
            <a:prstGeom prst="rect">
              <a:avLst/>
            </a:prstGeom>
          </p:spPr>
        </p:pic>
        <p:pic>
          <p:nvPicPr>
            <p:cNvPr id="129" name="object 89">
              <a:extLst>
                <a:ext uri="{FF2B5EF4-FFF2-40B4-BE49-F238E27FC236}">
                  <a16:creationId xmlns:a16="http://schemas.microsoft.com/office/drawing/2014/main" id="{43C936DE-41BC-9445-12EA-C6AD7C19FEBD}"/>
                </a:ext>
              </a:extLst>
            </p:cNvPr>
            <p:cNvPicPr/>
            <p:nvPr/>
          </p:nvPicPr>
          <p:blipFill>
            <a:blip r:embed="rId21" cstate="print"/>
            <a:stretch>
              <a:fillRect/>
            </a:stretch>
          </p:blipFill>
          <p:spPr>
            <a:xfrm>
              <a:off x="5126735" y="4456112"/>
              <a:ext cx="313969" cy="347535"/>
            </a:xfrm>
            <a:prstGeom prst="rect">
              <a:avLst/>
            </a:prstGeom>
          </p:spPr>
        </p:pic>
        <p:sp>
          <p:nvSpPr>
            <p:cNvPr id="130" name="object 90">
              <a:extLst>
                <a:ext uri="{FF2B5EF4-FFF2-40B4-BE49-F238E27FC236}">
                  <a16:creationId xmlns:a16="http://schemas.microsoft.com/office/drawing/2014/main" id="{973A0664-4772-9FA8-DF63-6CBDA7B3F39F}"/>
                </a:ext>
              </a:extLst>
            </p:cNvPr>
            <p:cNvSpPr/>
            <p:nvPr/>
          </p:nvSpPr>
          <p:spPr>
            <a:xfrm>
              <a:off x="5216651" y="4535423"/>
              <a:ext cx="139065" cy="114300"/>
            </a:xfrm>
            <a:custGeom>
              <a:avLst/>
              <a:gdLst/>
              <a:ahLst/>
              <a:cxnLst/>
              <a:rect l="l" t="t" r="r" b="b"/>
              <a:pathLst>
                <a:path w="139064" h="114300">
                  <a:moveTo>
                    <a:pt x="138684" y="0"/>
                  </a:moveTo>
                  <a:lnTo>
                    <a:pt x="0" y="0"/>
                  </a:lnTo>
                  <a:lnTo>
                    <a:pt x="0" y="114300"/>
                  </a:lnTo>
                  <a:lnTo>
                    <a:pt x="138684" y="114300"/>
                  </a:lnTo>
                  <a:lnTo>
                    <a:pt x="138684" y="0"/>
                  </a:lnTo>
                  <a:close/>
                </a:path>
              </a:pathLst>
            </a:custGeom>
            <a:solidFill>
              <a:srgbClr val="EB7B2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31" name="object 91">
              <a:extLst>
                <a:ext uri="{FF2B5EF4-FFF2-40B4-BE49-F238E27FC236}">
                  <a16:creationId xmlns:a16="http://schemas.microsoft.com/office/drawing/2014/main" id="{EDF8085A-677F-33A1-6046-51FE871CBAD8}"/>
                </a:ext>
              </a:extLst>
            </p:cNvPr>
            <p:cNvSpPr/>
            <p:nvPr/>
          </p:nvSpPr>
          <p:spPr>
            <a:xfrm>
              <a:off x="5216651" y="4535423"/>
              <a:ext cx="139065" cy="114300"/>
            </a:xfrm>
            <a:custGeom>
              <a:avLst/>
              <a:gdLst/>
              <a:ahLst/>
              <a:cxnLst/>
              <a:rect l="l" t="t" r="r" b="b"/>
              <a:pathLst>
                <a:path w="139064" h="114300">
                  <a:moveTo>
                    <a:pt x="0" y="114300"/>
                  </a:moveTo>
                  <a:lnTo>
                    <a:pt x="138684" y="114300"/>
                  </a:lnTo>
                  <a:lnTo>
                    <a:pt x="138684" y="0"/>
                  </a:lnTo>
                  <a:lnTo>
                    <a:pt x="0" y="0"/>
                  </a:lnTo>
                  <a:lnTo>
                    <a:pt x="0" y="114300"/>
                  </a:lnTo>
                  <a:close/>
                </a:path>
              </a:pathLst>
            </a:custGeom>
            <a:ln w="9525">
              <a:solidFill>
                <a:srgbClr val="EB7B2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132" name="object 92">
              <a:extLst>
                <a:ext uri="{FF2B5EF4-FFF2-40B4-BE49-F238E27FC236}">
                  <a16:creationId xmlns:a16="http://schemas.microsoft.com/office/drawing/2014/main" id="{FFAF9E53-4405-070A-DC60-2DDE3EDDC67D}"/>
                </a:ext>
              </a:extLst>
            </p:cNvPr>
            <p:cNvPicPr/>
            <p:nvPr/>
          </p:nvPicPr>
          <p:blipFill>
            <a:blip r:embed="rId22" cstate="print"/>
            <a:stretch>
              <a:fillRect/>
            </a:stretch>
          </p:blipFill>
          <p:spPr>
            <a:xfrm>
              <a:off x="5344667" y="4507953"/>
              <a:ext cx="230187" cy="204254"/>
            </a:xfrm>
            <a:prstGeom prst="rect">
              <a:avLst/>
            </a:prstGeom>
          </p:spPr>
        </p:pic>
        <p:pic>
          <p:nvPicPr>
            <p:cNvPr id="133" name="object 93">
              <a:extLst>
                <a:ext uri="{FF2B5EF4-FFF2-40B4-BE49-F238E27FC236}">
                  <a16:creationId xmlns:a16="http://schemas.microsoft.com/office/drawing/2014/main" id="{A4C3E09F-4AAA-66CC-BC80-80BF2B5D94A0}"/>
                </a:ext>
              </a:extLst>
            </p:cNvPr>
            <p:cNvPicPr/>
            <p:nvPr/>
          </p:nvPicPr>
          <p:blipFill>
            <a:blip r:embed="rId23" cstate="print"/>
            <a:stretch>
              <a:fillRect/>
            </a:stretch>
          </p:blipFill>
          <p:spPr>
            <a:xfrm>
              <a:off x="5311139" y="4456112"/>
              <a:ext cx="297179" cy="347535"/>
            </a:xfrm>
            <a:prstGeom prst="rect">
              <a:avLst/>
            </a:prstGeom>
          </p:spPr>
        </p:pic>
        <p:sp>
          <p:nvSpPr>
            <p:cNvPr id="134" name="object 94">
              <a:extLst>
                <a:ext uri="{FF2B5EF4-FFF2-40B4-BE49-F238E27FC236}">
                  <a16:creationId xmlns:a16="http://schemas.microsoft.com/office/drawing/2014/main" id="{9B6A6897-A892-40F6-C04D-2BC286730AA3}"/>
                </a:ext>
              </a:extLst>
            </p:cNvPr>
            <p:cNvSpPr/>
            <p:nvPr/>
          </p:nvSpPr>
          <p:spPr>
            <a:xfrm>
              <a:off x="5391911" y="4535423"/>
              <a:ext cx="140335" cy="114300"/>
            </a:xfrm>
            <a:custGeom>
              <a:avLst/>
              <a:gdLst/>
              <a:ahLst/>
              <a:cxnLst/>
              <a:rect l="l" t="t" r="r" b="b"/>
              <a:pathLst>
                <a:path w="140335" h="114300">
                  <a:moveTo>
                    <a:pt x="140208" y="0"/>
                  </a:moveTo>
                  <a:lnTo>
                    <a:pt x="0" y="0"/>
                  </a:lnTo>
                  <a:lnTo>
                    <a:pt x="0" y="114300"/>
                  </a:lnTo>
                  <a:lnTo>
                    <a:pt x="140208" y="114300"/>
                  </a:lnTo>
                  <a:lnTo>
                    <a:pt x="140208" y="0"/>
                  </a:lnTo>
                  <a:close/>
                </a:path>
              </a:pathLst>
            </a:custGeom>
            <a:solidFill>
              <a:srgbClr val="6EAB4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35" name="object 95">
              <a:extLst>
                <a:ext uri="{FF2B5EF4-FFF2-40B4-BE49-F238E27FC236}">
                  <a16:creationId xmlns:a16="http://schemas.microsoft.com/office/drawing/2014/main" id="{0E3C9904-853B-AB5D-8781-DC3BDE3CCC82}"/>
                </a:ext>
              </a:extLst>
            </p:cNvPr>
            <p:cNvSpPr/>
            <p:nvPr/>
          </p:nvSpPr>
          <p:spPr>
            <a:xfrm>
              <a:off x="5391911" y="4535423"/>
              <a:ext cx="140335" cy="114300"/>
            </a:xfrm>
            <a:custGeom>
              <a:avLst/>
              <a:gdLst/>
              <a:ahLst/>
              <a:cxnLst/>
              <a:rect l="l" t="t" r="r" b="b"/>
              <a:pathLst>
                <a:path w="140335" h="114300">
                  <a:moveTo>
                    <a:pt x="0" y="114300"/>
                  </a:moveTo>
                  <a:lnTo>
                    <a:pt x="140208" y="114300"/>
                  </a:lnTo>
                  <a:lnTo>
                    <a:pt x="140208" y="0"/>
                  </a:lnTo>
                  <a:lnTo>
                    <a:pt x="0" y="0"/>
                  </a:lnTo>
                  <a:lnTo>
                    <a:pt x="0" y="114300"/>
                  </a:lnTo>
                  <a:close/>
                </a:path>
              </a:pathLst>
            </a:custGeom>
            <a:ln w="9525">
              <a:solidFill>
                <a:srgbClr val="6EAB4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136" name="object 96">
              <a:extLst>
                <a:ext uri="{FF2B5EF4-FFF2-40B4-BE49-F238E27FC236}">
                  <a16:creationId xmlns:a16="http://schemas.microsoft.com/office/drawing/2014/main" id="{2DF81024-5050-623B-0105-E73065B7814B}"/>
                </a:ext>
              </a:extLst>
            </p:cNvPr>
            <p:cNvPicPr/>
            <p:nvPr/>
          </p:nvPicPr>
          <p:blipFill>
            <a:blip r:embed="rId22" cstate="print"/>
            <a:stretch>
              <a:fillRect/>
            </a:stretch>
          </p:blipFill>
          <p:spPr>
            <a:xfrm>
              <a:off x="5519927" y="4507953"/>
              <a:ext cx="230187" cy="204254"/>
            </a:xfrm>
            <a:prstGeom prst="rect">
              <a:avLst/>
            </a:prstGeom>
          </p:spPr>
        </p:pic>
        <p:pic>
          <p:nvPicPr>
            <p:cNvPr id="137" name="object 97">
              <a:extLst>
                <a:ext uri="{FF2B5EF4-FFF2-40B4-BE49-F238E27FC236}">
                  <a16:creationId xmlns:a16="http://schemas.microsoft.com/office/drawing/2014/main" id="{0EFF9216-3552-244A-B5A5-1EC54A624476}"/>
                </a:ext>
              </a:extLst>
            </p:cNvPr>
            <p:cNvPicPr/>
            <p:nvPr/>
          </p:nvPicPr>
          <p:blipFill>
            <a:blip r:embed="rId24" cstate="print"/>
            <a:stretch>
              <a:fillRect/>
            </a:stretch>
          </p:blipFill>
          <p:spPr>
            <a:xfrm>
              <a:off x="5477255" y="4456112"/>
              <a:ext cx="313969" cy="347535"/>
            </a:xfrm>
            <a:prstGeom prst="rect">
              <a:avLst/>
            </a:prstGeom>
          </p:spPr>
        </p:pic>
        <p:sp>
          <p:nvSpPr>
            <p:cNvPr id="138" name="object 98">
              <a:extLst>
                <a:ext uri="{FF2B5EF4-FFF2-40B4-BE49-F238E27FC236}">
                  <a16:creationId xmlns:a16="http://schemas.microsoft.com/office/drawing/2014/main" id="{AAB6FD6C-4EA3-8B6F-EC4E-955AC89BF11A}"/>
                </a:ext>
              </a:extLst>
            </p:cNvPr>
            <p:cNvSpPr/>
            <p:nvPr/>
          </p:nvSpPr>
          <p:spPr>
            <a:xfrm>
              <a:off x="5567171" y="4535423"/>
              <a:ext cx="140335" cy="114300"/>
            </a:xfrm>
            <a:custGeom>
              <a:avLst/>
              <a:gdLst/>
              <a:ahLst/>
              <a:cxnLst/>
              <a:rect l="l" t="t" r="r" b="b"/>
              <a:pathLst>
                <a:path w="140335" h="114300">
                  <a:moveTo>
                    <a:pt x="140208" y="0"/>
                  </a:moveTo>
                  <a:lnTo>
                    <a:pt x="0" y="0"/>
                  </a:lnTo>
                  <a:lnTo>
                    <a:pt x="0" y="114300"/>
                  </a:lnTo>
                  <a:lnTo>
                    <a:pt x="140208" y="114300"/>
                  </a:lnTo>
                  <a:lnTo>
                    <a:pt x="140208" y="0"/>
                  </a:lnTo>
                  <a:close/>
                </a:path>
              </a:pathLst>
            </a:custGeom>
            <a:solidFill>
              <a:srgbClr val="FCBD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39" name="object 99">
              <a:extLst>
                <a:ext uri="{FF2B5EF4-FFF2-40B4-BE49-F238E27FC236}">
                  <a16:creationId xmlns:a16="http://schemas.microsoft.com/office/drawing/2014/main" id="{6768333C-2E78-1AA0-B636-4B78ECC57939}"/>
                </a:ext>
              </a:extLst>
            </p:cNvPr>
            <p:cNvSpPr/>
            <p:nvPr/>
          </p:nvSpPr>
          <p:spPr>
            <a:xfrm>
              <a:off x="5567171" y="4535423"/>
              <a:ext cx="140335" cy="114300"/>
            </a:xfrm>
            <a:custGeom>
              <a:avLst/>
              <a:gdLst/>
              <a:ahLst/>
              <a:cxnLst/>
              <a:rect l="l" t="t" r="r" b="b"/>
              <a:pathLst>
                <a:path w="140335" h="114300">
                  <a:moveTo>
                    <a:pt x="0" y="114300"/>
                  </a:moveTo>
                  <a:lnTo>
                    <a:pt x="140208" y="114300"/>
                  </a:lnTo>
                  <a:lnTo>
                    <a:pt x="140208" y="0"/>
                  </a:lnTo>
                  <a:lnTo>
                    <a:pt x="0" y="0"/>
                  </a:lnTo>
                  <a:lnTo>
                    <a:pt x="0" y="114300"/>
                  </a:lnTo>
                  <a:close/>
                </a:path>
              </a:pathLst>
            </a:custGeom>
            <a:ln w="9525">
              <a:solidFill>
                <a:srgbClr val="FCBD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140" name="object 100">
            <a:extLst>
              <a:ext uri="{FF2B5EF4-FFF2-40B4-BE49-F238E27FC236}">
                <a16:creationId xmlns:a16="http://schemas.microsoft.com/office/drawing/2014/main" id="{1A9B37C7-43C7-7AD3-A155-DA411282C9D1}"/>
              </a:ext>
            </a:extLst>
          </p:cNvPr>
          <p:cNvSpPr txBox="1"/>
          <p:nvPr/>
        </p:nvSpPr>
        <p:spPr>
          <a:xfrm>
            <a:off x="5063997" y="4500117"/>
            <a:ext cx="627380" cy="17780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0" normalizeH="0" baseline="0" noProof="0" dirty="0">
                <a:ln>
                  <a:noFill/>
                </a:ln>
                <a:solidFill>
                  <a:srgbClr val="252525"/>
                </a:solidFill>
                <a:effectLst/>
                <a:uLnTx/>
                <a:uFillTx/>
                <a:latin typeface="微软雅黑"/>
                <a:ea typeface="+mn-ea"/>
                <a:cs typeface="微软雅黑"/>
              </a:rPr>
              <a:t>a</a:t>
            </a:r>
            <a:r>
              <a:rPr kumimoji="0" sz="1000" b="0" i="0" u="none" strike="noStrike" kern="1200" cap="none" spc="475" normalizeH="0" baseline="0" noProof="0" dirty="0">
                <a:ln>
                  <a:noFill/>
                </a:ln>
                <a:solidFill>
                  <a:srgbClr val="252525"/>
                </a:solidFill>
                <a:effectLst/>
                <a:uLnTx/>
                <a:uFillTx/>
                <a:latin typeface="微软雅黑"/>
                <a:ea typeface="+mn-ea"/>
                <a:cs typeface="微软雅黑"/>
              </a:rPr>
              <a:t> </a:t>
            </a:r>
            <a:r>
              <a:rPr kumimoji="0" sz="1000" b="0" i="0" u="none" strike="noStrike" kern="1200" cap="none" spc="0" normalizeH="0" baseline="0" noProof="0" dirty="0">
                <a:ln>
                  <a:noFill/>
                </a:ln>
                <a:solidFill>
                  <a:srgbClr val="252525"/>
                </a:solidFill>
                <a:effectLst/>
                <a:uLnTx/>
                <a:uFillTx/>
                <a:latin typeface="微软雅黑"/>
                <a:ea typeface="+mn-ea"/>
                <a:cs typeface="微软雅黑"/>
              </a:rPr>
              <a:t>b</a:t>
            </a:r>
            <a:r>
              <a:rPr kumimoji="0" sz="1000" b="0" i="0" u="none" strike="noStrike" kern="1200" cap="none" spc="105" normalizeH="0" baseline="0" noProof="0" dirty="0">
                <a:ln>
                  <a:noFill/>
                </a:ln>
                <a:solidFill>
                  <a:srgbClr val="252525"/>
                </a:solidFill>
                <a:effectLst/>
                <a:uLnTx/>
                <a:uFillTx/>
                <a:latin typeface="微软雅黑"/>
                <a:ea typeface="+mn-ea"/>
                <a:cs typeface="微软雅黑"/>
              </a:rPr>
              <a:t>  </a:t>
            </a:r>
            <a:r>
              <a:rPr kumimoji="0" sz="1000" b="0" i="0" u="none" strike="noStrike" kern="1200" cap="none" spc="0" normalizeH="0" baseline="0" noProof="0" dirty="0">
                <a:ln>
                  <a:noFill/>
                </a:ln>
                <a:solidFill>
                  <a:srgbClr val="252525"/>
                </a:solidFill>
                <a:effectLst/>
                <a:uLnTx/>
                <a:uFillTx/>
                <a:latin typeface="微软雅黑"/>
                <a:ea typeface="+mn-ea"/>
                <a:cs typeface="微软雅黑"/>
              </a:rPr>
              <a:t>c</a:t>
            </a:r>
            <a:r>
              <a:rPr kumimoji="0" sz="1000" b="0" i="0" u="none" strike="noStrike" kern="1200" cap="none" spc="110" normalizeH="0" baseline="0" noProof="0" dirty="0">
                <a:ln>
                  <a:noFill/>
                </a:ln>
                <a:solidFill>
                  <a:srgbClr val="252525"/>
                </a:solidFill>
                <a:effectLst/>
                <a:uLnTx/>
                <a:uFillTx/>
                <a:latin typeface="微软雅黑"/>
                <a:ea typeface="+mn-ea"/>
                <a:cs typeface="微软雅黑"/>
              </a:rPr>
              <a:t>  </a:t>
            </a:r>
            <a:r>
              <a:rPr kumimoji="0" sz="1000" b="0" i="0" u="none" strike="noStrike" kern="1200" cap="none" spc="-50" normalizeH="0" baseline="0" noProof="0" dirty="0">
                <a:ln>
                  <a:noFill/>
                </a:ln>
                <a:solidFill>
                  <a:srgbClr val="252525"/>
                </a:solidFill>
                <a:effectLst/>
                <a:uLnTx/>
                <a:uFillTx/>
                <a:latin typeface="微软雅黑"/>
                <a:ea typeface="+mn-ea"/>
                <a:cs typeface="微软雅黑"/>
              </a:rPr>
              <a:t>d</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141" name="object 101">
            <a:extLst>
              <a:ext uri="{FF2B5EF4-FFF2-40B4-BE49-F238E27FC236}">
                <a16:creationId xmlns:a16="http://schemas.microsoft.com/office/drawing/2014/main" id="{6528BD9F-BD91-890A-CF94-2F71C1E4619B}"/>
              </a:ext>
            </a:extLst>
          </p:cNvPr>
          <p:cNvSpPr txBox="1"/>
          <p:nvPr/>
        </p:nvSpPr>
        <p:spPr>
          <a:xfrm>
            <a:off x="3396234" y="4721478"/>
            <a:ext cx="2927350" cy="447675"/>
          </a:xfrm>
          <a:prstGeom prst="rect">
            <a:avLst/>
          </a:prstGeom>
        </p:spPr>
        <p:txBody>
          <a:bodyPr vert="horz" wrap="square" lIns="0" tIns="12065" rIns="0" bIns="0" rtlCol="0">
            <a:spAutoFit/>
          </a:bodyPr>
          <a:lstStyle/>
          <a:p>
            <a:pPr marL="97155" marR="0" lvl="0" indent="0" algn="ctr"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20" normalizeH="0" baseline="0" noProof="0" dirty="0">
                <a:ln>
                  <a:noFill/>
                </a:ln>
                <a:solidFill>
                  <a:srgbClr val="252525"/>
                </a:solidFill>
                <a:effectLst/>
                <a:uLnTx/>
                <a:uFillTx/>
                <a:latin typeface="微软雅黑"/>
                <a:ea typeface="+mn-ea"/>
                <a:cs typeface="微软雅黑"/>
              </a:rPr>
              <a:t>XPU0</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a:p>
            <a:pPr marL="12700" marR="0" lvl="0" indent="0" algn="l" defTabSz="914400" rtl="0" eaLnBrk="1" fontAlgn="auto" latinLnBrk="0" hangingPunct="1">
              <a:lnSpc>
                <a:spcPct val="100000"/>
              </a:lnSpc>
              <a:spcBef>
                <a:spcPts val="805"/>
              </a:spcBef>
              <a:spcAft>
                <a:spcPts val="0"/>
              </a:spcAft>
              <a:buClrTx/>
              <a:buSzTx/>
              <a:buFontTx/>
              <a:buNone/>
              <a:tabLst/>
              <a:defRPr/>
            </a:pPr>
            <a:r>
              <a:rPr kumimoji="0" sz="1100" b="1" i="0" u="none" strike="noStrike" kern="1200" cap="none" spc="-10" normalizeH="0" baseline="0" noProof="0" dirty="0">
                <a:ln>
                  <a:noFill/>
                </a:ln>
                <a:solidFill>
                  <a:srgbClr val="252525"/>
                </a:solidFill>
                <a:effectLst/>
                <a:uLnTx/>
                <a:uFillTx/>
                <a:latin typeface="微软雅黑"/>
                <a:ea typeface="+mn-ea"/>
                <a:cs typeface="微软雅黑"/>
              </a:rPr>
              <a:t>AllGather</a:t>
            </a:r>
            <a:r>
              <a:rPr kumimoji="0" sz="1100" b="0" i="0" u="none" strike="noStrike" kern="1200" cap="none" spc="-20" normalizeH="0" baseline="0" noProof="0" dirty="0">
                <a:ln>
                  <a:noFill/>
                </a:ln>
                <a:solidFill>
                  <a:srgbClr val="252525"/>
                </a:solidFill>
                <a:effectLst/>
                <a:uLnTx/>
                <a:uFillTx/>
                <a:latin typeface="微软雅黑"/>
                <a:ea typeface="+mn-ea"/>
                <a:cs typeface="微软雅黑"/>
              </a:rPr>
              <a:t>：把所有节点的数据收集到所有节点</a:t>
            </a:r>
            <a:endParaRPr kumimoji="0" sz="1100" b="0" i="0" u="none" strike="noStrike" kern="1200" cap="none" spc="0" normalizeH="0" baseline="0" noProof="0">
              <a:ln>
                <a:noFill/>
              </a:ln>
              <a:solidFill>
                <a:prstClr val="black"/>
              </a:solidFill>
              <a:effectLst/>
              <a:uLnTx/>
              <a:uFillTx/>
              <a:latin typeface="微软雅黑"/>
              <a:ea typeface="+mn-ea"/>
              <a:cs typeface="微软雅黑"/>
            </a:endParaRPr>
          </a:p>
        </p:txBody>
      </p:sp>
      <p:pic>
        <p:nvPicPr>
          <p:cNvPr id="142" name="object 102">
            <a:extLst>
              <a:ext uri="{FF2B5EF4-FFF2-40B4-BE49-F238E27FC236}">
                <a16:creationId xmlns:a16="http://schemas.microsoft.com/office/drawing/2014/main" id="{76B72259-EF55-77BE-9D3E-F86C914D7576}"/>
              </a:ext>
            </a:extLst>
          </p:cNvPr>
          <p:cNvPicPr/>
          <p:nvPr/>
        </p:nvPicPr>
        <p:blipFill>
          <a:blip r:embed="rId25" cstate="print"/>
          <a:stretch>
            <a:fillRect/>
          </a:stretch>
        </p:blipFill>
        <p:spPr>
          <a:xfrm>
            <a:off x="3760978" y="5865621"/>
            <a:ext cx="172720" cy="149859"/>
          </a:xfrm>
          <a:prstGeom prst="rect">
            <a:avLst/>
          </a:prstGeom>
        </p:spPr>
      </p:pic>
      <p:sp>
        <p:nvSpPr>
          <p:cNvPr id="143" name="object 103">
            <a:extLst>
              <a:ext uri="{FF2B5EF4-FFF2-40B4-BE49-F238E27FC236}">
                <a16:creationId xmlns:a16="http://schemas.microsoft.com/office/drawing/2014/main" id="{3BBD00BE-B855-3FFB-B240-F193611CEA62}"/>
              </a:ext>
            </a:extLst>
          </p:cNvPr>
          <p:cNvSpPr txBox="1"/>
          <p:nvPr/>
        </p:nvSpPr>
        <p:spPr>
          <a:xfrm>
            <a:off x="3809238" y="5872378"/>
            <a:ext cx="77470" cy="13208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700" b="0" i="0" u="none" strike="noStrike" kern="1200" cap="none" spc="-5" normalizeH="0" baseline="0" noProof="0" dirty="0">
                <a:ln>
                  <a:noFill/>
                </a:ln>
                <a:solidFill>
                  <a:srgbClr val="252525"/>
                </a:solidFill>
                <a:effectLst/>
                <a:uLnTx/>
                <a:uFillTx/>
                <a:latin typeface="微软雅黑"/>
                <a:ea typeface="+mn-ea"/>
                <a:cs typeface="微软雅黑"/>
              </a:rPr>
              <a:t>0</a:t>
            </a:r>
            <a:endParaRPr kumimoji="0" sz="700" b="0" i="0" u="none" strike="noStrike" kern="1200" cap="none" spc="0" normalizeH="0" baseline="0" noProof="0">
              <a:ln>
                <a:noFill/>
              </a:ln>
              <a:solidFill>
                <a:prstClr val="black"/>
              </a:solidFill>
              <a:effectLst/>
              <a:uLnTx/>
              <a:uFillTx/>
              <a:latin typeface="微软雅黑"/>
              <a:ea typeface="+mn-ea"/>
              <a:cs typeface="微软雅黑"/>
            </a:endParaRPr>
          </a:p>
        </p:txBody>
      </p:sp>
      <p:pic>
        <p:nvPicPr>
          <p:cNvPr id="144" name="object 104">
            <a:extLst>
              <a:ext uri="{FF2B5EF4-FFF2-40B4-BE49-F238E27FC236}">
                <a16:creationId xmlns:a16="http://schemas.microsoft.com/office/drawing/2014/main" id="{0B64DFD7-7B2A-E14F-5540-D71A3BC13BB1}"/>
              </a:ext>
            </a:extLst>
          </p:cNvPr>
          <p:cNvPicPr/>
          <p:nvPr/>
        </p:nvPicPr>
        <p:blipFill>
          <a:blip r:embed="rId26" cstate="print"/>
          <a:stretch>
            <a:fillRect/>
          </a:stretch>
        </p:blipFill>
        <p:spPr>
          <a:xfrm>
            <a:off x="4340097" y="5865621"/>
            <a:ext cx="172719" cy="149859"/>
          </a:xfrm>
          <a:prstGeom prst="rect">
            <a:avLst/>
          </a:prstGeom>
        </p:spPr>
      </p:pic>
      <p:sp>
        <p:nvSpPr>
          <p:cNvPr id="145" name="object 105">
            <a:extLst>
              <a:ext uri="{FF2B5EF4-FFF2-40B4-BE49-F238E27FC236}">
                <a16:creationId xmlns:a16="http://schemas.microsoft.com/office/drawing/2014/main" id="{1B20A20C-E5DA-EE2C-0993-64377A39110A}"/>
              </a:ext>
            </a:extLst>
          </p:cNvPr>
          <p:cNvSpPr txBox="1"/>
          <p:nvPr/>
        </p:nvSpPr>
        <p:spPr>
          <a:xfrm>
            <a:off x="4377054" y="5847994"/>
            <a:ext cx="99695" cy="17780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5" normalizeH="0" baseline="0" noProof="0" dirty="0">
                <a:ln>
                  <a:noFill/>
                </a:ln>
                <a:solidFill>
                  <a:srgbClr val="252525"/>
                </a:solidFill>
                <a:effectLst/>
                <a:uLnTx/>
                <a:uFillTx/>
                <a:latin typeface="微软雅黑"/>
                <a:ea typeface="+mn-ea"/>
                <a:cs typeface="微软雅黑"/>
              </a:rPr>
              <a:t>1</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146" name="object 106">
            <a:extLst>
              <a:ext uri="{FF2B5EF4-FFF2-40B4-BE49-F238E27FC236}">
                <a16:creationId xmlns:a16="http://schemas.microsoft.com/office/drawing/2014/main" id="{12A1C4AF-AA82-2035-26F9-D072CF4EBEF5}"/>
              </a:ext>
            </a:extLst>
          </p:cNvPr>
          <p:cNvGrpSpPr/>
          <p:nvPr/>
        </p:nvGrpSpPr>
        <p:grpSpPr>
          <a:xfrm>
            <a:off x="3760978" y="5292852"/>
            <a:ext cx="2077720" cy="722630"/>
            <a:chOff x="3760978" y="5292852"/>
            <a:chExt cx="2077720" cy="722630"/>
          </a:xfrm>
        </p:grpSpPr>
        <p:sp>
          <p:nvSpPr>
            <p:cNvPr id="147" name="object 107">
              <a:extLst>
                <a:ext uri="{FF2B5EF4-FFF2-40B4-BE49-F238E27FC236}">
                  <a16:creationId xmlns:a16="http://schemas.microsoft.com/office/drawing/2014/main" id="{FF44A192-A97D-D6E9-C35E-30819945D23F}"/>
                </a:ext>
              </a:extLst>
            </p:cNvPr>
            <p:cNvSpPr/>
            <p:nvPr/>
          </p:nvSpPr>
          <p:spPr>
            <a:xfrm>
              <a:off x="3809365" y="5506212"/>
              <a:ext cx="76200" cy="365760"/>
            </a:xfrm>
            <a:custGeom>
              <a:avLst/>
              <a:gdLst/>
              <a:ahLst/>
              <a:cxnLst/>
              <a:rect l="l" t="t" r="r" b="b"/>
              <a:pathLst>
                <a:path w="76200" h="365760">
                  <a:moveTo>
                    <a:pt x="31712" y="289134"/>
                  </a:moveTo>
                  <a:lnTo>
                    <a:pt x="0" y="289229"/>
                  </a:lnTo>
                  <a:lnTo>
                    <a:pt x="38354" y="365315"/>
                  </a:lnTo>
                  <a:lnTo>
                    <a:pt x="69838" y="301828"/>
                  </a:lnTo>
                  <a:lnTo>
                    <a:pt x="31750" y="301828"/>
                  </a:lnTo>
                  <a:lnTo>
                    <a:pt x="31712" y="289134"/>
                  </a:lnTo>
                  <a:close/>
                </a:path>
                <a:path w="76200" h="365760">
                  <a:moveTo>
                    <a:pt x="44412" y="289096"/>
                  </a:moveTo>
                  <a:lnTo>
                    <a:pt x="31712" y="289134"/>
                  </a:lnTo>
                  <a:lnTo>
                    <a:pt x="31750" y="301828"/>
                  </a:lnTo>
                  <a:lnTo>
                    <a:pt x="44450" y="301790"/>
                  </a:lnTo>
                  <a:lnTo>
                    <a:pt x="44412" y="289096"/>
                  </a:lnTo>
                  <a:close/>
                </a:path>
                <a:path w="76200" h="365760">
                  <a:moveTo>
                    <a:pt x="76200" y="289001"/>
                  </a:moveTo>
                  <a:lnTo>
                    <a:pt x="44412" y="289096"/>
                  </a:lnTo>
                  <a:lnTo>
                    <a:pt x="44450" y="301790"/>
                  </a:lnTo>
                  <a:lnTo>
                    <a:pt x="31750" y="301828"/>
                  </a:lnTo>
                  <a:lnTo>
                    <a:pt x="69838" y="301828"/>
                  </a:lnTo>
                  <a:lnTo>
                    <a:pt x="76200" y="289001"/>
                  </a:lnTo>
                  <a:close/>
                </a:path>
                <a:path w="76200" h="365760">
                  <a:moveTo>
                    <a:pt x="43561" y="0"/>
                  </a:moveTo>
                  <a:lnTo>
                    <a:pt x="30861" y="0"/>
                  </a:lnTo>
                  <a:lnTo>
                    <a:pt x="31712" y="289134"/>
                  </a:lnTo>
                  <a:lnTo>
                    <a:pt x="44412" y="289096"/>
                  </a:lnTo>
                  <a:lnTo>
                    <a:pt x="43561" y="0"/>
                  </a:lnTo>
                  <a:close/>
                </a:path>
              </a:pathLst>
            </a:custGeom>
            <a:solidFill>
              <a:srgbClr val="D46A4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48" name="object 108">
              <a:extLst>
                <a:ext uri="{FF2B5EF4-FFF2-40B4-BE49-F238E27FC236}">
                  <a16:creationId xmlns:a16="http://schemas.microsoft.com/office/drawing/2014/main" id="{C22BBEE8-C73B-9031-9FFB-D930F58CD05F}"/>
                </a:ext>
              </a:extLst>
            </p:cNvPr>
            <p:cNvSpPr/>
            <p:nvPr/>
          </p:nvSpPr>
          <p:spPr>
            <a:xfrm>
              <a:off x="3767328" y="5369052"/>
              <a:ext cx="158750" cy="137160"/>
            </a:xfrm>
            <a:custGeom>
              <a:avLst/>
              <a:gdLst/>
              <a:ahLst/>
              <a:cxnLst/>
              <a:rect l="l" t="t" r="r" b="b"/>
              <a:pathLst>
                <a:path w="158750" h="137160">
                  <a:moveTo>
                    <a:pt x="0" y="68580"/>
                  </a:moveTo>
                  <a:lnTo>
                    <a:pt x="6221" y="41898"/>
                  </a:lnTo>
                  <a:lnTo>
                    <a:pt x="23193" y="20097"/>
                  </a:lnTo>
                  <a:lnTo>
                    <a:pt x="48381" y="5393"/>
                  </a:lnTo>
                  <a:lnTo>
                    <a:pt x="79248" y="0"/>
                  </a:lnTo>
                  <a:lnTo>
                    <a:pt x="110114" y="5393"/>
                  </a:lnTo>
                  <a:lnTo>
                    <a:pt x="135302" y="20097"/>
                  </a:lnTo>
                  <a:lnTo>
                    <a:pt x="152274" y="41898"/>
                  </a:lnTo>
                  <a:lnTo>
                    <a:pt x="158496" y="68580"/>
                  </a:lnTo>
                  <a:lnTo>
                    <a:pt x="152274" y="95261"/>
                  </a:lnTo>
                  <a:lnTo>
                    <a:pt x="135302" y="117062"/>
                  </a:lnTo>
                  <a:lnTo>
                    <a:pt x="110114" y="131766"/>
                  </a:lnTo>
                  <a:lnTo>
                    <a:pt x="79248" y="137160"/>
                  </a:lnTo>
                  <a:lnTo>
                    <a:pt x="48381" y="131766"/>
                  </a:lnTo>
                  <a:lnTo>
                    <a:pt x="23193" y="117062"/>
                  </a:lnTo>
                  <a:lnTo>
                    <a:pt x="6221" y="95261"/>
                  </a:lnTo>
                  <a:lnTo>
                    <a:pt x="0" y="68580"/>
                  </a:lnTo>
                  <a:close/>
                </a:path>
              </a:pathLst>
            </a:custGeom>
            <a:ln w="12700">
              <a:solidFill>
                <a:srgbClr val="E6001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149" name="object 109">
              <a:extLst>
                <a:ext uri="{FF2B5EF4-FFF2-40B4-BE49-F238E27FC236}">
                  <a16:creationId xmlns:a16="http://schemas.microsoft.com/office/drawing/2014/main" id="{3C4EE1CF-C2EF-0C8F-B9BC-5D9D9F5A2D86}"/>
                </a:ext>
              </a:extLst>
            </p:cNvPr>
            <p:cNvPicPr/>
            <p:nvPr/>
          </p:nvPicPr>
          <p:blipFill>
            <a:blip r:embed="rId27" cstate="print"/>
            <a:stretch>
              <a:fillRect/>
            </a:stretch>
          </p:blipFill>
          <p:spPr>
            <a:xfrm>
              <a:off x="3896868" y="5353812"/>
              <a:ext cx="190423" cy="187452"/>
            </a:xfrm>
            <a:prstGeom prst="rect">
              <a:avLst/>
            </a:prstGeom>
          </p:spPr>
        </p:pic>
        <p:pic>
          <p:nvPicPr>
            <p:cNvPr id="150" name="object 110">
              <a:extLst>
                <a:ext uri="{FF2B5EF4-FFF2-40B4-BE49-F238E27FC236}">
                  <a16:creationId xmlns:a16="http://schemas.microsoft.com/office/drawing/2014/main" id="{54347080-EB42-A7DF-1CE2-E5B59A348CA8}"/>
                </a:ext>
              </a:extLst>
            </p:cNvPr>
            <p:cNvPicPr/>
            <p:nvPr/>
          </p:nvPicPr>
          <p:blipFill>
            <a:blip r:embed="rId28" cstate="print"/>
            <a:stretch>
              <a:fillRect/>
            </a:stretch>
          </p:blipFill>
          <p:spPr>
            <a:xfrm>
              <a:off x="3840480" y="5292852"/>
              <a:ext cx="303326" cy="347535"/>
            </a:xfrm>
            <a:prstGeom prst="rect">
              <a:avLst/>
            </a:prstGeom>
          </p:spPr>
        </p:pic>
        <p:sp>
          <p:nvSpPr>
            <p:cNvPr id="151" name="object 111">
              <a:extLst>
                <a:ext uri="{FF2B5EF4-FFF2-40B4-BE49-F238E27FC236}">
                  <a16:creationId xmlns:a16="http://schemas.microsoft.com/office/drawing/2014/main" id="{1A8C694A-A488-2544-4AD4-48921C31A1DC}"/>
                </a:ext>
              </a:extLst>
            </p:cNvPr>
            <p:cNvSpPr/>
            <p:nvPr/>
          </p:nvSpPr>
          <p:spPr>
            <a:xfrm>
              <a:off x="3944112" y="5381244"/>
              <a:ext cx="100965" cy="97790"/>
            </a:xfrm>
            <a:custGeom>
              <a:avLst/>
              <a:gdLst/>
              <a:ahLst/>
              <a:cxnLst/>
              <a:rect l="l" t="t" r="r" b="b"/>
              <a:pathLst>
                <a:path w="100964" h="97789">
                  <a:moveTo>
                    <a:pt x="100584" y="0"/>
                  </a:moveTo>
                  <a:lnTo>
                    <a:pt x="0" y="0"/>
                  </a:lnTo>
                  <a:lnTo>
                    <a:pt x="0" y="97535"/>
                  </a:lnTo>
                  <a:lnTo>
                    <a:pt x="100584" y="97535"/>
                  </a:lnTo>
                  <a:lnTo>
                    <a:pt x="100584" y="0"/>
                  </a:lnTo>
                  <a:close/>
                </a:path>
              </a:pathLst>
            </a:custGeom>
            <a:solidFill>
              <a:srgbClr val="00AE4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52" name="object 112">
              <a:extLst>
                <a:ext uri="{FF2B5EF4-FFF2-40B4-BE49-F238E27FC236}">
                  <a16:creationId xmlns:a16="http://schemas.microsoft.com/office/drawing/2014/main" id="{2913A7C0-F27B-B95A-EBD4-F241413BA435}"/>
                </a:ext>
              </a:extLst>
            </p:cNvPr>
            <p:cNvSpPr/>
            <p:nvPr/>
          </p:nvSpPr>
          <p:spPr>
            <a:xfrm>
              <a:off x="3944112" y="5381244"/>
              <a:ext cx="100965" cy="97790"/>
            </a:xfrm>
            <a:custGeom>
              <a:avLst/>
              <a:gdLst/>
              <a:ahLst/>
              <a:cxnLst/>
              <a:rect l="l" t="t" r="r" b="b"/>
              <a:pathLst>
                <a:path w="100964" h="97789">
                  <a:moveTo>
                    <a:pt x="0" y="97535"/>
                  </a:moveTo>
                  <a:lnTo>
                    <a:pt x="100584" y="97535"/>
                  </a:lnTo>
                  <a:lnTo>
                    <a:pt x="100584" y="0"/>
                  </a:lnTo>
                  <a:lnTo>
                    <a:pt x="0" y="0"/>
                  </a:lnTo>
                  <a:lnTo>
                    <a:pt x="0" y="97535"/>
                  </a:lnTo>
                  <a:close/>
                </a:path>
              </a:pathLst>
            </a:custGeom>
            <a:ln w="9525">
              <a:solidFill>
                <a:srgbClr val="00AE4D"/>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53" name="object 113">
              <a:extLst>
                <a:ext uri="{FF2B5EF4-FFF2-40B4-BE49-F238E27FC236}">
                  <a16:creationId xmlns:a16="http://schemas.microsoft.com/office/drawing/2014/main" id="{0E6FD8FA-14DB-E22F-352A-755F631660F5}"/>
                </a:ext>
              </a:extLst>
            </p:cNvPr>
            <p:cNvSpPr/>
            <p:nvPr/>
          </p:nvSpPr>
          <p:spPr>
            <a:xfrm>
              <a:off x="4388485" y="5506212"/>
              <a:ext cx="76200" cy="365760"/>
            </a:xfrm>
            <a:custGeom>
              <a:avLst/>
              <a:gdLst/>
              <a:ahLst/>
              <a:cxnLst/>
              <a:rect l="l" t="t" r="r" b="b"/>
              <a:pathLst>
                <a:path w="76200" h="365760">
                  <a:moveTo>
                    <a:pt x="31712" y="289134"/>
                  </a:moveTo>
                  <a:lnTo>
                    <a:pt x="0" y="289229"/>
                  </a:lnTo>
                  <a:lnTo>
                    <a:pt x="38353" y="365315"/>
                  </a:lnTo>
                  <a:lnTo>
                    <a:pt x="69838" y="301828"/>
                  </a:lnTo>
                  <a:lnTo>
                    <a:pt x="31750" y="301828"/>
                  </a:lnTo>
                  <a:lnTo>
                    <a:pt x="31712" y="289134"/>
                  </a:lnTo>
                  <a:close/>
                </a:path>
                <a:path w="76200" h="365760">
                  <a:moveTo>
                    <a:pt x="44412" y="289096"/>
                  </a:moveTo>
                  <a:lnTo>
                    <a:pt x="31712" y="289134"/>
                  </a:lnTo>
                  <a:lnTo>
                    <a:pt x="31750" y="301828"/>
                  </a:lnTo>
                  <a:lnTo>
                    <a:pt x="44450" y="301790"/>
                  </a:lnTo>
                  <a:lnTo>
                    <a:pt x="44412" y="289096"/>
                  </a:lnTo>
                  <a:close/>
                </a:path>
                <a:path w="76200" h="365760">
                  <a:moveTo>
                    <a:pt x="76200" y="289001"/>
                  </a:moveTo>
                  <a:lnTo>
                    <a:pt x="44412" y="289096"/>
                  </a:lnTo>
                  <a:lnTo>
                    <a:pt x="44450" y="301790"/>
                  </a:lnTo>
                  <a:lnTo>
                    <a:pt x="31750" y="301828"/>
                  </a:lnTo>
                  <a:lnTo>
                    <a:pt x="69838" y="301828"/>
                  </a:lnTo>
                  <a:lnTo>
                    <a:pt x="76200" y="289001"/>
                  </a:lnTo>
                  <a:close/>
                </a:path>
                <a:path w="76200" h="365760">
                  <a:moveTo>
                    <a:pt x="43561" y="0"/>
                  </a:moveTo>
                  <a:lnTo>
                    <a:pt x="30861" y="0"/>
                  </a:lnTo>
                  <a:lnTo>
                    <a:pt x="31712" y="289134"/>
                  </a:lnTo>
                  <a:lnTo>
                    <a:pt x="44412" y="289096"/>
                  </a:lnTo>
                  <a:lnTo>
                    <a:pt x="43561" y="0"/>
                  </a:lnTo>
                  <a:close/>
                </a:path>
              </a:pathLst>
            </a:custGeom>
            <a:solidFill>
              <a:srgbClr val="D46A4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54" name="object 114">
              <a:extLst>
                <a:ext uri="{FF2B5EF4-FFF2-40B4-BE49-F238E27FC236}">
                  <a16:creationId xmlns:a16="http://schemas.microsoft.com/office/drawing/2014/main" id="{BEFCFF17-8AF8-107F-D5DC-EA2FF8734436}"/>
                </a:ext>
              </a:extLst>
            </p:cNvPr>
            <p:cNvSpPr/>
            <p:nvPr/>
          </p:nvSpPr>
          <p:spPr>
            <a:xfrm>
              <a:off x="4344924" y="5369052"/>
              <a:ext cx="160020" cy="137160"/>
            </a:xfrm>
            <a:custGeom>
              <a:avLst/>
              <a:gdLst/>
              <a:ahLst/>
              <a:cxnLst/>
              <a:rect l="l" t="t" r="r" b="b"/>
              <a:pathLst>
                <a:path w="160020" h="137160">
                  <a:moveTo>
                    <a:pt x="0" y="68580"/>
                  </a:moveTo>
                  <a:lnTo>
                    <a:pt x="6286" y="41898"/>
                  </a:lnTo>
                  <a:lnTo>
                    <a:pt x="23431" y="20097"/>
                  </a:lnTo>
                  <a:lnTo>
                    <a:pt x="48863" y="5393"/>
                  </a:lnTo>
                  <a:lnTo>
                    <a:pt x="80010" y="0"/>
                  </a:lnTo>
                  <a:lnTo>
                    <a:pt x="111156" y="5393"/>
                  </a:lnTo>
                  <a:lnTo>
                    <a:pt x="136588" y="20097"/>
                  </a:lnTo>
                  <a:lnTo>
                    <a:pt x="153733" y="41898"/>
                  </a:lnTo>
                  <a:lnTo>
                    <a:pt x="160020" y="68580"/>
                  </a:lnTo>
                  <a:lnTo>
                    <a:pt x="153733" y="95261"/>
                  </a:lnTo>
                  <a:lnTo>
                    <a:pt x="136588" y="117062"/>
                  </a:lnTo>
                  <a:lnTo>
                    <a:pt x="111156" y="131766"/>
                  </a:lnTo>
                  <a:lnTo>
                    <a:pt x="80010" y="137160"/>
                  </a:lnTo>
                  <a:lnTo>
                    <a:pt x="48863" y="131766"/>
                  </a:lnTo>
                  <a:lnTo>
                    <a:pt x="23431" y="117062"/>
                  </a:lnTo>
                  <a:lnTo>
                    <a:pt x="6286" y="95261"/>
                  </a:lnTo>
                  <a:lnTo>
                    <a:pt x="0" y="68580"/>
                  </a:lnTo>
                  <a:close/>
                </a:path>
              </a:pathLst>
            </a:custGeom>
            <a:ln w="12700">
              <a:solidFill>
                <a:srgbClr val="E6001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155" name="object 115">
              <a:extLst>
                <a:ext uri="{FF2B5EF4-FFF2-40B4-BE49-F238E27FC236}">
                  <a16:creationId xmlns:a16="http://schemas.microsoft.com/office/drawing/2014/main" id="{8A4FDD4F-5B48-C3CC-3A33-CEFA556B5732}"/>
                </a:ext>
              </a:extLst>
            </p:cNvPr>
            <p:cNvPicPr/>
            <p:nvPr/>
          </p:nvPicPr>
          <p:blipFill>
            <a:blip r:embed="rId27" cstate="print"/>
            <a:stretch>
              <a:fillRect/>
            </a:stretch>
          </p:blipFill>
          <p:spPr>
            <a:xfrm>
              <a:off x="4475988" y="5353812"/>
              <a:ext cx="190423" cy="187452"/>
            </a:xfrm>
            <a:prstGeom prst="rect">
              <a:avLst/>
            </a:prstGeom>
          </p:spPr>
        </p:pic>
        <p:pic>
          <p:nvPicPr>
            <p:cNvPr id="156" name="object 116">
              <a:extLst>
                <a:ext uri="{FF2B5EF4-FFF2-40B4-BE49-F238E27FC236}">
                  <a16:creationId xmlns:a16="http://schemas.microsoft.com/office/drawing/2014/main" id="{C12BC1DC-7F6F-F09C-F030-3C800F53B4FC}"/>
                </a:ext>
              </a:extLst>
            </p:cNvPr>
            <p:cNvPicPr/>
            <p:nvPr/>
          </p:nvPicPr>
          <p:blipFill>
            <a:blip r:embed="rId29" cstate="print"/>
            <a:stretch>
              <a:fillRect/>
            </a:stretch>
          </p:blipFill>
          <p:spPr>
            <a:xfrm>
              <a:off x="4413504" y="5292852"/>
              <a:ext cx="313969" cy="347535"/>
            </a:xfrm>
            <a:prstGeom prst="rect">
              <a:avLst/>
            </a:prstGeom>
          </p:spPr>
        </p:pic>
        <p:sp>
          <p:nvSpPr>
            <p:cNvPr id="157" name="object 117">
              <a:extLst>
                <a:ext uri="{FF2B5EF4-FFF2-40B4-BE49-F238E27FC236}">
                  <a16:creationId xmlns:a16="http://schemas.microsoft.com/office/drawing/2014/main" id="{C75216C5-3E95-41D3-CE01-E586DD807C9E}"/>
                </a:ext>
              </a:extLst>
            </p:cNvPr>
            <p:cNvSpPr/>
            <p:nvPr/>
          </p:nvSpPr>
          <p:spPr>
            <a:xfrm>
              <a:off x="4523232" y="5381244"/>
              <a:ext cx="100965" cy="97790"/>
            </a:xfrm>
            <a:custGeom>
              <a:avLst/>
              <a:gdLst/>
              <a:ahLst/>
              <a:cxnLst/>
              <a:rect l="l" t="t" r="r" b="b"/>
              <a:pathLst>
                <a:path w="100964" h="97789">
                  <a:moveTo>
                    <a:pt x="100584" y="0"/>
                  </a:moveTo>
                  <a:lnTo>
                    <a:pt x="0" y="0"/>
                  </a:lnTo>
                  <a:lnTo>
                    <a:pt x="0" y="97535"/>
                  </a:lnTo>
                  <a:lnTo>
                    <a:pt x="100584" y="97535"/>
                  </a:lnTo>
                  <a:lnTo>
                    <a:pt x="100584" y="0"/>
                  </a:lnTo>
                  <a:close/>
                </a:path>
              </a:pathLst>
            </a:custGeom>
            <a:solidFill>
              <a:srgbClr val="EB7B2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58" name="object 118">
              <a:extLst>
                <a:ext uri="{FF2B5EF4-FFF2-40B4-BE49-F238E27FC236}">
                  <a16:creationId xmlns:a16="http://schemas.microsoft.com/office/drawing/2014/main" id="{8387686F-ACCA-3892-12E4-A0F05DD9B992}"/>
                </a:ext>
              </a:extLst>
            </p:cNvPr>
            <p:cNvSpPr/>
            <p:nvPr/>
          </p:nvSpPr>
          <p:spPr>
            <a:xfrm>
              <a:off x="4523232" y="5381244"/>
              <a:ext cx="100965" cy="97790"/>
            </a:xfrm>
            <a:custGeom>
              <a:avLst/>
              <a:gdLst/>
              <a:ahLst/>
              <a:cxnLst/>
              <a:rect l="l" t="t" r="r" b="b"/>
              <a:pathLst>
                <a:path w="100964" h="97789">
                  <a:moveTo>
                    <a:pt x="0" y="97535"/>
                  </a:moveTo>
                  <a:lnTo>
                    <a:pt x="100584" y="97535"/>
                  </a:lnTo>
                  <a:lnTo>
                    <a:pt x="100584" y="0"/>
                  </a:lnTo>
                  <a:lnTo>
                    <a:pt x="0" y="0"/>
                  </a:lnTo>
                  <a:lnTo>
                    <a:pt x="0" y="97535"/>
                  </a:lnTo>
                  <a:close/>
                </a:path>
              </a:pathLst>
            </a:custGeom>
            <a:ln w="9525">
              <a:solidFill>
                <a:srgbClr val="EB7B2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159" name="object 119">
              <a:extLst>
                <a:ext uri="{FF2B5EF4-FFF2-40B4-BE49-F238E27FC236}">
                  <a16:creationId xmlns:a16="http://schemas.microsoft.com/office/drawing/2014/main" id="{B3188690-4B21-EF5D-4945-05159938B5E0}"/>
                </a:ext>
              </a:extLst>
            </p:cNvPr>
            <p:cNvPicPr/>
            <p:nvPr/>
          </p:nvPicPr>
          <p:blipFill>
            <a:blip r:embed="rId30" cstate="print"/>
            <a:stretch>
              <a:fillRect/>
            </a:stretch>
          </p:blipFill>
          <p:spPr>
            <a:xfrm>
              <a:off x="4908550" y="5865622"/>
              <a:ext cx="171196" cy="149859"/>
            </a:xfrm>
            <a:prstGeom prst="rect">
              <a:avLst/>
            </a:prstGeom>
          </p:spPr>
        </p:pic>
        <p:sp>
          <p:nvSpPr>
            <p:cNvPr id="160" name="object 120">
              <a:extLst>
                <a:ext uri="{FF2B5EF4-FFF2-40B4-BE49-F238E27FC236}">
                  <a16:creationId xmlns:a16="http://schemas.microsoft.com/office/drawing/2014/main" id="{A571BBA6-F8B6-21F0-7F6C-74B10BBC9C9D}"/>
                </a:ext>
              </a:extLst>
            </p:cNvPr>
            <p:cNvSpPr/>
            <p:nvPr/>
          </p:nvSpPr>
          <p:spPr>
            <a:xfrm>
              <a:off x="4955413" y="5506212"/>
              <a:ext cx="76200" cy="365760"/>
            </a:xfrm>
            <a:custGeom>
              <a:avLst/>
              <a:gdLst/>
              <a:ahLst/>
              <a:cxnLst/>
              <a:rect l="l" t="t" r="r" b="b"/>
              <a:pathLst>
                <a:path w="76200" h="365760">
                  <a:moveTo>
                    <a:pt x="31712" y="289134"/>
                  </a:moveTo>
                  <a:lnTo>
                    <a:pt x="0" y="289229"/>
                  </a:lnTo>
                  <a:lnTo>
                    <a:pt x="38353" y="365315"/>
                  </a:lnTo>
                  <a:lnTo>
                    <a:pt x="69838" y="301828"/>
                  </a:lnTo>
                  <a:lnTo>
                    <a:pt x="31750" y="301828"/>
                  </a:lnTo>
                  <a:lnTo>
                    <a:pt x="31712" y="289134"/>
                  </a:lnTo>
                  <a:close/>
                </a:path>
                <a:path w="76200" h="365760">
                  <a:moveTo>
                    <a:pt x="44412" y="289096"/>
                  </a:moveTo>
                  <a:lnTo>
                    <a:pt x="31712" y="289134"/>
                  </a:lnTo>
                  <a:lnTo>
                    <a:pt x="31750" y="301828"/>
                  </a:lnTo>
                  <a:lnTo>
                    <a:pt x="44450" y="301790"/>
                  </a:lnTo>
                  <a:lnTo>
                    <a:pt x="44412" y="289096"/>
                  </a:lnTo>
                  <a:close/>
                </a:path>
                <a:path w="76200" h="365760">
                  <a:moveTo>
                    <a:pt x="76200" y="289001"/>
                  </a:moveTo>
                  <a:lnTo>
                    <a:pt x="44412" y="289096"/>
                  </a:lnTo>
                  <a:lnTo>
                    <a:pt x="44450" y="301790"/>
                  </a:lnTo>
                  <a:lnTo>
                    <a:pt x="31750" y="301828"/>
                  </a:lnTo>
                  <a:lnTo>
                    <a:pt x="69838" y="301828"/>
                  </a:lnTo>
                  <a:lnTo>
                    <a:pt x="76200" y="289001"/>
                  </a:lnTo>
                  <a:close/>
                </a:path>
                <a:path w="76200" h="365760">
                  <a:moveTo>
                    <a:pt x="43561" y="0"/>
                  </a:moveTo>
                  <a:lnTo>
                    <a:pt x="30861" y="0"/>
                  </a:lnTo>
                  <a:lnTo>
                    <a:pt x="31712" y="289134"/>
                  </a:lnTo>
                  <a:lnTo>
                    <a:pt x="44412" y="289096"/>
                  </a:lnTo>
                  <a:lnTo>
                    <a:pt x="43561" y="0"/>
                  </a:lnTo>
                  <a:close/>
                </a:path>
              </a:pathLst>
            </a:custGeom>
            <a:solidFill>
              <a:srgbClr val="D46A4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61" name="object 121">
              <a:extLst>
                <a:ext uri="{FF2B5EF4-FFF2-40B4-BE49-F238E27FC236}">
                  <a16:creationId xmlns:a16="http://schemas.microsoft.com/office/drawing/2014/main" id="{C77E8320-72F7-B83B-1EE3-FCC9FCE766A6}"/>
                </a:ext>
              </a:extLst>
            </p:cNvPr>
            <p:cNvSpPr/>
            <p:nvPr/>
          </p:nvSpPr>
          <p:spPr>
            <a:xfrm>
              <a:off x="4913376" y="5369052"/>
              <a:ext cx="158750" cy="137160"/>
            </a:xfrm>
            <a:custGeom>
              <a:avLst/>
              <a:gdLst/>
              <a:ahLst/>
              <a:cxnLst/>
              <a:rect l="l" t="t" r="r" b="b"/>
              <a:pathLst>
                <a:path w="158750" h="137160">
                  <a:moveTo>
                    <a:pt x="0" y="68580"/>
                  </a:moveTo>
                  <a:lnTo>
                    <a:pt x="6221" y="41898"/>
                  </a:lnTo>
                  <a:lnTo>
                    <a:pt x="23193" y="20097"/>
                  </a:lnTo>
                  <a:lnTo>
                    <a:pt x="48381" y="5393"/>
                  </a:lnTo>
                  <a:lnTo>
                    <a:pt x="79248" y="0"/>
                  </a:lnTo>
                  <a:lnTo>
                    <a:pt x="110114" y="5393"/>
                  </a:lnTo>
                  <a:lnTo>
                    <a:pt x="135302" y="20097"/>
                  </a:lnTo>
                  <a:lnTo>
                    <a:pt x="152274" y="41898"/>
                  </a:lnTo>
                  <a:lnTo>
                    <a:pt x="158496" y="68580"/>
                  </a:lnTo>
                  <a:lnTo>
                    <a:pt x="152274" y="95261"/>
                  </a:lnTo>
                  <a:lnTo>
                    <a:pt x="135302" y="117062"/>
                  </a:lnTo>
                  <a:lnTo>
                    <a:pt x="110114" y="131766"/>
                  </a:lnTo>
                  <a:lnTo>
                    <a:pt x="79248" y="137160"/>
                  </a:lnTo>
                  <a:lnTo>
                    <a:pt x="48381" y="131766"/>
                  </a:lnTo>
                  <a:lnTo>
                    <a:pt x="23193" y="117062"/>
                  </a:lnTo>
                  <a:lnTo>
                    <a:pt x="6221" y="95261"/>
                  </a:lnTo>
                  <a:lnTo>
                    <a:pt x="0" y="68580"/>
                  </a:lnTo>
                  <a:close/>
                </a:path>
              </a:pathLst>
            </a:custGeom>
            <a:ln w="12700">
              <a:solidFill>
                <a:srgbClr val="E6001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162" name="object 122">
              <a:extLst>
                <a:ext uri="{FF2B5EF4-FFF2-40B4-BE49-F238E27FC236}">
                  <a16:creationId xmlns:a16="http://schemas.microsoft.com/office/drawing/2014/main" id="{FCBA0FFD-418E-E19C-C8F2-DEF991EF2E6B}"/>
                </a:ext>
              </a:extLst>
            </p:cNvPr>
            <p:cNvPicPr/>
            <p:nvPr/>
          </p:nvPicPr>
          <p:blipFill>
            <a:blip r:embed="rId27" cstate="print"/>
            <a:stretch>
              <a:fillRect/>
            </a:stretch>
          </p:blipFill>
          <p:spPr>
            <a:xfrm>
              <a:off x="5042916" y="5353812"/>
              <a:ext cx="190423" cy="187452"/>
            </a:xfrm>
            <a:prstGeom prst="rect">
              <a:avLst/>
            </a:prstGeom>
          </p:spPr>
        </p:pic>
        <p:pic>
          <p:nvPicPr>
            <p:cNvPr id="163" name="object 123">
              <a:extLst>
                <a:ext uri="{FF2B5EF4-FFF2-40B4-BE49-F238E27FC236}">
                  <a16:creationId xmlns:a16="http://schemas.microsoft.com/office/drawing/2014/main" id="{10085234-4D92-F632-D0BB-7757C3E44056}"/>
                </a:ext>
              </a:extLst>
            </p:cNvPr>
            <p:cNvPicPr/>
            <p:nvPr/>
          </p:nvPicPr>
          <p:blipFill>
            <a:blip r:embed="rId31" cstate="print"/>
            <a:stretch>
              <a:fillRect/>
            </a:stretch>
          </p:blipFill>
          <p:spPr>
            <a:xfrm>
              <a:off x="4989576" y="5292852"/>
              <a:ext cx="297179" cy="347535"/>
            </a:xfrm>
            <a:prstGeom prst="rect">
              <a:avLst/>
            </a:prstGeom>
          </p:spPr>
        </p:pic>
        <p:sp>
          <p:nvSpPr>
            <p:cNvPr id="164" name="object 124">
              <a:extLst>
                <a:ext uri="{FF2B5EF4-FFF2-40B4-BE49-F238E27FC236}">
                  <a16:creationId xmlns:a16="http://schemas.microsoft.com/office/drawing/2014/main" id="{301ED726-7FB7-5D9B-A133-A0BC8736B1CA}"/>
                </a:ext>
              </a:extLst>
            </p:cNvPr>
            <p:cNvSpPr/>
            <p:nvPr/>
          </p:nvSpPr>
          <p:spPr>
            <a:xfrm>
              <a:off x="5090160" y="5381244"/>
              <a:ext cx="100965" cy="97790"/>
            </a:xfrm>
            <a:custGeom>
              <a:avLst/>
              <a:gdLst/>
              <a:ahLst/>
              <a:cxnLst/>
              <a:rect l="l" t="t" r="r" b="b"/>
              <a:pathLst>
                <a:path w="100964" h="97789">
                  <a:moveTo>
                    <a:pt x="100584" y="0"/>
                  </a:moveTo>
                  <a:lnTo>
                    <a:pt x="0" y="0"/>
                  </a:lnTo>
                  <a:lnTo>
                    <a:pt x="0" y="97535"/>
                  </a:lnTo>
                  <a:lnTo>
                    <a:pt x="100584" y="97535"/>
                  </a:lnTo>
                  <a:lnTo>
                    <a:pt x="100584" y="0"/>
                  </a:lnTo>
                  <a:close/>
                </a:path>
              </a:pathLst>
            </a:custGeom>
            <a:solidFill>
              <a:srgbClr val="6EAB4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65" name="object 125">
              <a:extLst>
                <a:ext uri="{FF2B5EF4-FFF2-40B4-BE49-F238E27FC236}">
                  <a16:creationId xmlns:a16="http://schemas.microsoft.com/office/drawing/2014/main" id="{4C401C10-3733-CA32-8DBC-83C4F278AA62}"/>
                </a:ext>
              </a:extLst>
            </p:cNvPr>
            <p:cNvSpPr/>
            <p:nvPr/>
          </p:nvSpPr>
          <p:spPr>
            <a:xfrm>
              <a:off x="5090160" y="5381244"/>
              <a:ext cx="100965" cy="97790"/>
            </a:xfrm>
            <a:custGeom>
              <a:avLst/>
              <a:gdLst/>
              <a:ahLst/>
              <a:cxnLst/>
              <a:rect l="l" t="t" r="r" b="b"/>
              <a:pathLst>
                <a:path w="100964" h="97789">
                  <a:moveTo>
                    <a:pt x="0" y="97535"/>
                  </a:moveTo>
                  <a:lnTo>
                    <a:pt x="100584" y="97535"/>
                  </a:lnTo>
                  <a:lnTo>
                    <a:pt x="100584" y="0"/>
                  </a:lnTo>
                  <a:lnTo>
                    <a:pt x="0" y="0"/>
                  </a:lnTo>
                  <a:lnTo>
                    <a:pt x="0" y="97535"/>
                  </a:lnTo>
                  <a:close/>
                </a:path>
              </a:pathLst>
            </a:custGeom>
            <a:ln w="9525">
              <a:solidFill>
                <a:srgbClr val="6EAB4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166" name="object 126">
              <a:extLst>
                <a:ext uri="{FF2B5EF4-FFF2-40B4-BE49-F238E27FC236}">
                  <a16:creationId xmlns:a16="http://schemas.microsoft.com/office/drawing/2014/main" id="{C418510B-0DE3-8F6D-BE98-C28644927272}"/>
                </a:ext>
              </a:extLst>
            </p:cNvPr>
            <p:cNvPicPr/>
            <p:nvPr/>
          </p:nvPicPr>
          <p:blipFill>
            <a:blip r:embed="rId25" cstate="print"/>
            <a:stretch>
              <a:fillRect/>
            </a:stretch>
          </p:blipFill>
          <p:spPr>
            <a:xfrm>
              <a:off x="5451094" y="5865622"/>
              <a:ext cx="172719" cy="149859"/>
            </a:xfrm>
            <a:prstGeom prst="rect">
              <a:avLst/>
            </a:prstGeom>
          </p:spPr>
        </p:pic>
        <p:sp>
          <p:nvSpPr>
            <p:cNvPr id="167" name="object 127">
              <a:extLst>
                <a:ext uri="{FF2B5EF4-FFF2-40B4-BE49-F238E27FC236}">
                  <a16:creationId xmlns:a16="http://schemas.microsoft.com/office/drawing/2014/main" id="{B6184F75-26A5-C71B-BE5A-A45BFC7B4A5E}"/>
                </a:ext>
              </a:extLst>
            </p:cNvPr>
            <p:cNvSpPr/>
            <p:nvPr/>
          </p:nvSpPr>
          <p:spPr>
            <a:xfrm>
              <a:off x="5499481" y="5506212"/>
              <a:ext cx="76200" cy="365760"/>
            </a:xfrm>
            <a:custGeom>
              <a:avLst/>
              <a:gdLst/>
              <a:ahLst/>
              <a:cxnLst/>
              <a:rect l="l" t="t" r="r" b="b"/>
              <a:pathLst>
                <a:path w="76200" h="365760">
                  <a:moveTo>
                    <a:pt x="31712" y="289134"/>
                  </a:moveTo>
                  <a:lnTo>
                    <a:pt x="0" y="289229"/>
                  </a:lnTo>
                  <a:lnTo>
                    <a:pt x="38354" y="365315"/>
                  </a:lnTo>
                  <a:lnTo>
                    <a:pt x="69838" y="301828"/>
                  </a:lnTo>
                  <a:lnTo>
                    <a:pt x="31750" y="301828"/>
                  </a:lnTo>
                  <a:lnTo>
                    <a:pt x="31712" y="289134"/>
                  </a:lnTo>
                  <a:close/>
                </a:path>
                <a:path w="76200" h="365760">
                  <a:moveTo>
                    <a:pt x="44412" y="289096"/>
                  </a:moveTo>
                  <a:lnTo>
                    <a:pt x="31712" y="289134"/>
                  </a:lnTo>
                  <a:lnTo>
                    <a:pt x="31750" y="301828"/>
                  </a:lnTo>
                  <a:lnTo>
                    <a:pt x="44450" y="301790"/>
                  </a:lnTo>
                  <a:lnTo>
                    <a:pt x="44412" y="289096"/>
                  </a:lnTo>
                  <a:close/>
                </a:path>
                <a:path w="76200" h="365760">
                  <a:moveTo>
                    <a:pt x="76200" y="289001"/>
                  </a:moveTo>
                  <a:lnTo>
                    <a:pt x="44412" y="289096"/>
                  </a:lnTo>
                  <a:lnTo>
                    <a:pt x="44450" y="301790"/>
                  </a:lnTo>
                  <a:lnTo>
                    <a:pt x="31750" y="301828"/>
                  </a:lnTo>
                  <a:lnTo>
                    <a:pt x="69838" y="301828"/>
                  </a:lnTo>
                  <a:lnTo>
                    <a:pt x="76200" y="289001"/>
                  </a:lnTo>
                  <a:close/>
                </a:path>
                <a:path w="76200" h="365760">
                  <a:moveTo>
                    <a:pt x="43561" y="0"/>
                  </a:moveTo>
                  <a:lnTo>
                    <a:pt x="30861" y="0"/>
                  </a:lnTo>
                  <a:lnTo>
                    <a:pt x="31712" y="289134"/>
                  </a:lnTo>
                  <a:lnTo>
                    <a:pt x="44412" y="289096"/>
                  </a:lnTo>
                  <a:lnTo>
                    <a:pt x="43561" y="0"/>
                  </a:lnTo>
                  <a:close/>
                </a:path>
              </a:pathLst>
            </a:custGeom>
            <a:solidFill>
              <a:srgbClr val="D46A4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68" name="object 128">
              <a:extLst>
                <a:ext uri="{FF2B5EF4-FFF2-40B4-BE49-F238E27FC236}">
                  <a16:creationId xmlns:a16="http://schemas.microsoft.com/office/drawing/2014/main" id="{0C762259-BD80-9E1A-8368-87C0450EEA3B}"/>
                </a:ext>
              </a:extLst>
            </p:cNvPr>
            <p:cNvSpPr/>
            <p:nvPr/>
          </p:nvSpPr>
          <p:spPr>
            <a:xfrm>
              <a:off x="5455920" y="5369052"/>
              <a:ext cx="160020" cy="137160"/>
            </a:xfrm>
            <a:custGeom>
              <a:avLst/>
              <a:gdLst/>
              <a:ahLst/>
              <a:cxnLst/>
              <a:rect l="l" t="t" r="r" b="b"/>
              <a:pathLst>
                <a:path w="160020" h="137160">
                  <a:moveTo>
                    <a:pt x="0" y="68580"/>
                  </a:moveTo>
                  <a:lnTo>
                    <a:pt x="6286" y="41898"/>
                  </a:lnTo>
                  <a:lnTo>
                    <a:pt x="23431" y="20097"/>
                  </a:lnTo>
                  <a:lnTo>
                    <a:pt x="48863" y="5393"/>
                  </a:lnTo>
                  <a:lnTo>
                    <a:pt x="80009" y="0"/>
                  </a:lnTo>
                  <a:lnTo>
                    <a:pt x="111156" y="5393"/>
                  </a:lnTo>
                  <a:lnTo>
                    <a:pt x="136588" y="20097"/>
                  </a:lnTo>
                  <a:lnTo>
                    <a:pt x="153733" y="41898"/>
                  </a:lnTo>
                  <a:lnTo>
                    <a:pt x="160019" y="68580"/>
                  </a:lnTo>
                  <a:lnTo>
                    <a:pt x="153733" y="95261"/>
                  </a:lnTo>
                  <a:lnTo>
                    <a:pt x="136588" y="117062"/>
                  </a:lnTo>
                  <a:lnTo>
                    <a:pt x="111156" y="131766"/>
                  </a:lnTo>
                  <a:lnTo>
                    <a:pt x="80009" y="137160"/>
                  </a:lnTo>
                  <a:lnTo>
                    <a:pt x="48863" y="131766"/>
                  </a:lnTo>
                  <a:lnTo>
                    <a:pt x="23431" y="117062"/>
                  </a:lnTo>
                  <a:lnTo>
                    <a:pt x="6286" y="95261"/>
                  </a:lnTo>
                  <a:lnTo>
                    <a:pt x="0" y="68580"/>
                  </a:lnTo>
                  <a:close/>
                </a:path>
              </a:pathLst>
            </a:custGeom>
            <a:ln w="12700">
              <a:solidFill>
                <a:srgbClr val="E6001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169" name="object 129">
              <a:extLst>
                <a:ext uri="{FF2B5EF4-FFF2-40B4-BE49-F238E27FC236}">
                  <a16:creationId xmlns:a16="http://schemas.microsoft.com/office/drawing/2014/main" id="{0A25EB64-DFB0-790C-1E2E-29C9A6282652}"/>
                </a:ext>
              </a:extLst>
            </p:cNvPr>
            <p:cNvPicPr/>
            <p:nvPr/>
          </p:nvPicPr>
          <p:blipFill>
            <a:blip r:embed="rId27" cstate="print"/>
            <a:stretch>
              <a:fillRect/>
            </a:stretch>
          </p:blipFill>
          <p:spPr>
            <a:xfrm>
              <a:off x="5586984" y="5353812"/>
              <a:ext cx="190423" cy="187452"/>
            </a:xfrm>
            <a:prstGeom prst="rect">
              <a:avLst/>
            </a:prstGeom>
          </p:spPr>
        </p:pic>
        <p:pic>
          <p:nvPicPr>
            <p:cNvPr id="170" name="object 130">
              <a:extLst>
                <a:ext uri="{FF2B5EF4-FFF2-40B4-BE49-F238E27FC236}">
                  <a16:creationId xmlns:a16="http://schemas.microsoft.com/office/drawing/2014/main" id="{A12D51A0-247F-D8BF-8E7B-56D36ACF0917}"/>
                </a:ext>
              </a:extLst>
            </p:cNvPr>
            <p:cNvPicPr/>
            <p:nvPr/>
          </p:nvPicPr>
          <p:blipFill>
            <a:blip r:embed="rId32" cstate="print"/>
            <a:stretch>
              <a:fillRect/>
            </a:stretch>
          </p:blipFill>
          <p:spPr>
            <a:xfrm>
              <a:off x="5524500" y="5292852"/>
              <a:ext cx="313969" cy="347535"/>
            </a:xfrm>
            <a:prstGeom prst="rect">
              <a:avLst/>
            </a:prstGeom>
          </p:spPr>
        </p:pic>
        <p:sp>
          <p:nvSpPr>
            <p:cNvPr id="171" name="object 131">
              <a:extLst>
                <a:ext uri="{FF2B5EF4-FFF2-40B4-BE49-F238E27FC236}">
                  <a16:creationId xmlns:a16="http://schemas.microsoft.com/office/drawing/2014/main" id="{8FB0043C-5203-AB78-B773-9672D4415D1D}"/>
                </a:ext>
              </a:extLst>
            </p:cNvPr>
            <p:cNvSpPr/>
            <p:nvPr/>
          </p:nvSpPr>
          <p:spPr>
            <a:xfrm>
              <a:off x="5634228" y="5381244"/>
              <a:ext cx="100965" cy="97790"/>
            </a:xfrm>
            <a:custGeom>
              <a:avLst/>
              <a:gdLst/>
              <a:ahLst/>
              <a:cxnLst/>
              <a:rect l="l" t="t" r="r" b="b"/>
              <a:pathLst>
                <a:path w="100964" h="97789">
                  <a:moveTo>
                    <a:pt x="100584" y="0"/>
                  </a:moveTo>
                  <a:lnTo>
                    <a:pt x="0" y="0"/>
                  </a:lnTo>
                  <a:lnTo>
                    <a:pt x="0" y="97535"/>
                  </a:lnTo>
                  <a:lnTo>
                    <a:pt x="100584" y="97535"/>
                  </a:lnTo>
                  <a:lnTo>
                    <a:pt x="100584" y="0"/>
                  </a:lnTo>
                  <a:close/>
                </a:path>
              </a:pathLst>
            </a:custGeom>
            <a:solidFill>
              <a:srgbClr val="FCBD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72" name="object 132">
              <a:extLst>
                <a:ext uri="{FF2B5EF4-FFF2-40B4-BE49-F238E27FC236}">
                  <a16:creationId xmlns:a16="http://schemas.microsoft.com/office/drawing/2014/main" id="{E9B49AA8-1CC0-08CA-509B-9ABAF10504FC}"/>
                </a:ext>
              </a:extLst>
            </p:cNvPr>
            <p:cNvSpPr/>
            <p:nvPr/>
          </p:nvSpPr>
          <p:spPr>
            <a:xfrm>
              <a:off x="5634228" y="5381244"/>
              <a:ext cx="100965" cy="97790"/>
            </a:xfrm>
            <a:custGeom>
              <a:avLst/>
              <a:gdLst/>
              <a:ahLst/>
              <a:cxnLst/>
              <a:rect l="l" t="t" r="r" b="b"/>
              <a:pathLst>
                <a:path w="100964" h="97789">
                  <a:moveTo>
                    <a:pt x="0" y="97535"/>
                  </a:moveTo>
                  <a:lnTo>
                    <a:pt x="100584" y="97535"/>
                  </a:lnTo>
                  <a:lnTo>
                    <a:pt x="100584" y="0"/>
                  </a:lnTo>
                  <a:lnTo>
                    <a:pt x="0" y="0"/>
                  </a:lnTo>
                  <a:lnTo>
                    <a:pt x="0" y="97535"/>
                  </a:lnTo>
                  <a:close/>
                </a:path>
              </a:pathLst>
            </a:custGeom>
            <a:ln w="9525">
              <a:solidFill>
                <a:srgbClr val="FCBD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173" name="object 133">
            <a:extLst>
              <a:ext uri="{FF2B5EF4-FFF2-40B4-BE49-F238E27FC236}">
                <a16:creationId xmlns:a16="http://schemas.microsoft.com/office/drawing/2014/main" id="{6C30E193-0F4F-5D88-7358-EBAE711058BC}"/>
              </a:ext>
            </a:extLst>
          </p:cNvPr>
          <p:cNvSpPr txBox="1"/>
          <p:nvPr/>
        </p:nvSpPr>
        <p:spPr>
          <a:xfrm>
            <a:off x="3698875" y="5190490"/>
            <a:ext cx="353695" cy="325120"/>
          </a:xfrm>
          <a:prstGeom prst="rect">
            <a:avLst/>
          </a:prstGeom>
        </p:spPr>
        <p:txBody>
          <a:bodyPr vert="horz" wrap="square" lIns="0" tIns="12065" rIns="0" bIns="0" rtlCol="0">
            <a:spAutoFit/>
          </a:bodyPr>
          <a:lstStyle/>
          <a:p>
            <a:pPr marL="12700" marR="0" lvl="0" indent="0" algn="l" defTabSz="914400" rtl="0" eaLnBrk="1" fontAlgn="auto" latinLnBrk="0" hangingPunct="1">
              <a:lnSpc>
                <a:spcPts val="1180"/>
              </a:lnSpc>
              <a:spcBef>
                <a:spcPts val="95"/>
              </a:spcBef>
              <a:spcAft>
                <a:spcPts val="0"/>
              </a:spcAft>
              <a:buClrTx/>
              <a:buSzTx/>
              <a:buFontTx/>
              <a:buNone/>
              <a:tabLst/>
              <a:defRPr/>
            </a:pPr>
            <a:r>
              <a:rPr kumimoji="0" sz="1000" b="0" i="0" u="none" strike="noStrike" kern="1200" cap="none" spc="-20" normalizeH="0" baseline="0" noProof="0" dirty="0">
                <a:ln>
                  <a:noFill/>
                </a:ln>
                <a:solidFill>
                  <a:srgbClr val="252525"/>
                </a:solidFill>
                <a:effectLst/>
                <a:uLnTx/>
                <a:uFillTx/>
                <a:latin typeface="微软雅黑"/>
                <a:ea typeface="+mn-ea"/>
                <a:cs typeface="微软雅黑"/>
              </a:rPr>
              <a:t>XPU0</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a:p>
            <a:pPr marL="121285" marR="0" lvl="0" indent="0" algn="l" defTabSz="914400" rtl="0" eaLnBrk="1" fontAlgn="auto" latinLnBrk="0" hangingPunct="1">
              <a:lnSpc>
                <a:spcPts val="1180"/>
              </a:lnSpc>
              <a:spcBef>
                <a:spcPts val="0"/>
              </a:spcBef>
              <a:spcAft>
                <a:spcPts val="0"/>
              </a:spcAft>
              <a:buClrTx/>
              <a:buSzTx/>
              <a:buFontTx/>
              <a:buNone/>
              <a:tabLst/>
              <a:defRPr/>
            </a:pPr>
            <a:r>
              <a:rPr kumimoji="0" sz="1050" b="0" i="0" u="none" strike="noStrike" kern="1200" cap="none" spc="0" normalizeH="0" baseline="3968" noProof="0" dirty="0">
                <a:ln>
                  <a:noFill/>
                </a:ln>
                <a:solidFill>
                  <a:srgbClr val="252525"/>
                </a:solidFill>
                <a:effectLst/>
                <a:uLnTx/>
                <a:uFillTx/>
                <a:latin typeface="微软雅黑"/>
                <a:ea typeface="+mn-ea"/>
                <a:cs typeface="微软雅黑"/>
              </a:rPr>
              <a:t>0</a:t>
            </a:r>
            <a:r>
              <a:rPr kumimoji="0" sz="1050" b="0" i="0" u="none" strike="noStrike" kern="1200" cap="none" spc="705" normalizeH="0" baseline="3968" noProof="0" dirty="0">
                <a:ln>
                  <a:noFill/>
                </a:ln>
                <a:solidFill>
                  <a:srgbClr val="252525"/>
                </a:solidFill>
                <a:effectLst/>
                <a:uLnTx/>
                <a:uFillTx/>
                <a:latin typeface="微软雅黑"/>
                <a:ea typeface="+mn-ea"/>
                <a:cs typeface="微软雅黑"/>
              </a:rPr>
              <a:t> </a:t>
            </a:r>
            <a:r>
              <a:rPr kumimoji="0" sz="1000" b="0" i="0" u="none" strike="noStrike" kern="1200" cap="none" spc="-50" normalizeH="0" baseline="0" noProof="0" dirty="0">
                <a:ln>
                  <a:noFill/>
                </a:ln>
                <a:solidFill>
                  <a:srgbClr val="252525"/>
                </a:solidFill>
                <a:effectLst/>
                <a:uLnTx/>
                <a:uFillTx/>
                <a:latin typeface="微软雅黑"/>
                <a:ea typeface="+mn-ea"/>
                <a:cs typeface="微软雅黑"/>
              </a:rPr>
              <a:t>a</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174" name="object 134">
            <a:extLst>
              <a:ext uri="{FF2B5EF4-FFF2-40B4-BE49-F238E27FC236}">
                <a16:creationId xmlns:a16="http://schemas.microsoft.com/office/drawing/2014/main" id="{B850D695-EC8C-9DC9-8F6B-645301E4B246}"/>
              </a:ext>
            </a:extLst>
          </p:cNvPr>
          <p:cNvSpPr txBox="1"/>
          <p:nvPr/>
        </p:nvSpPr>
        <p:spPr>
          <a:xfrm>
            <a:off x="4275835" y="5147462"/>
            <a:ext cx="353695" cy="375920"/>
          </a:xfrm>
          <a:prstGeom prst="rect">
            <a:avLst/>
          </a:prstGeom>
        </p:spPr>
        <p:txBody>
          <a:bodyPr vert="horz" wrap="square" lIns="0" tIns="34925" rIns="0" bIns="0" rtlCol="0">
            <a:spAutoFit/>
          </a:bodyPr>
          <a:lstStyle/>
          <a:p>
            <a:pPr marL="12700" marR="0" lvl="0" indent="0" algn="l" defTabSz="914400" rtl="0" eaLnBrk="1" fontAlgn="auto" latinLnBrk="0" hangingPunct="1">
              <a:lnSpc>
                <a:spcPct val="100000"/>
              </a:lnSpc>
              <a:spcBef>
                <a:spcPts val="275"/>
              </a:spcBef>
              <a:spcAft>
                <a:spcPts val="0"/>
              </a:spcAft>
              <a:buClrTx/>
              <a:buSzTx/>
              <a:buFontTx/>
              <a:buNone/>
              <a:tabLst/>
              <a:defRPr/>
            </a:pPr>
            <a:r>
              <a:rPr kumimoji="0" sz="1000" b="0" i="0" u="none" strike="noStrike" kern="1200" cap="none" spc="-20" normalizeH="0" baseline="0" noProof="0" dirty="0">
                <a:ln>
                  <a:noFill/>
                </a:ln>
                <a:solidFill>
                  <a:srgbClr val="252525"/>
                </a:solidFill>
                <a:effectLst/>
                <a:uLnTx/>
                <a:uFillTx/>
                <a:latin typeface="微软雅黑"/>
                <a:ea typeface="+mn-ea"/>
                <a:cs typeface="微软雅黑"/>
              </a:rPr>
              <a:t>XPU1</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a:p>
            <a:pPr marL="112395" marR="0" lvl="0" indent="0" algn="l" defTabSz="914400" rtl="0" eaLnBrk="1" fontAlgn="auto" latinLnBrk="0" hangingPunct="1">
              <a:lnSpc>
                <a:spcPct val="100000"/>
              </a:lnSpc>
              <a:spcBef>
                <a:spcPts val="180"/>
              </a:spcBef>
              <a:spcAft>
                <a:spcPts val="0"/>
              </a:spcAft>
              <a:buClrTx/>
              <a:buSzTx/>
              <a:buFontTx/>
              <a:buNone/>
              <a:tabLst/>
              <a:defRPr/>
            </a:pPr>
            <a:r>
              <a:rPr kumimoji="0" sz="1000" b="0" i="0" u="none" strike="noStrike" kern="1200" cap="none" spc="0" normalizeH="0" baseline="0" noProof="0" dirty="0">
                <a:ln>
                  <a:noFill/>
                </a:ln>
                <a:solidFill>
                  <a:srgbClr val="252525"/>
                </a:solidFill>
                <a:effectLst/>
                <a:uLnTx/>
                <a:uFillTx/>
                <a:latin typeface="微软雅黑"/>
                <a:ea typeface="+mn-ea"/>
                <a:cs typeface="微软雅黑"/>
              </a:rPr>
              <a:t>1</a:t>
            </a:r>
            <a:r>
              <a:rPr kumimoji="0" sz="1000" b="0" i="0" u="none" strike="noStrike" kern="1200" cap="none" spc="245" normalizeH="0" baseline="0" noProof="0" dirty="0">
                <a:ln>
                  <a:noFill/>
                </a:ln>
                <a:solidFill>
                  <a:srgbClr val="252525"/>
                </a:solidFill>
                <a:effectLst/>
                <a:uLnTx/>
                <a:uFillTx/>
                <a:latin typeface="微软雅黑"/>
                <a:ea typeface="+mn-ea"/>
                <a:cs typeface="微软雅黑"/>
              </a:rPr>
              <a:t> </a:t>
            </a:r>
            <a:r>
              <a:rPr kumimoji="0" sz="1500" b="0" i="0" u="none" strike="noStrike" kern="1200" cap="none" spc="-75" normalizeH="0" baseline="2777" noProof="0" dirty="0">
                <a:ln>
                  <a:noFill/>
                </a:ln>
                <a:solidFill>
                  <a:srgbClr val="252525"/>
                </a:solidFill>
                <a:effectLst/>
                <a:uLnTx/>
                <a:uFillTx/>
                <a:latin typeface="微软雅黑"/>
                <a:ea typeface="+mn-ea"/>
                <a:cs typeface="微软雅黑"/>
              </a:rPr>
              <a:t>b</a:t>
            </a:r>
            <a:endParaRPr kumimoji="0" sz="1500" b="0" i="0" u="none" strike="noStrike" kern="1200" cap="none" spc="0" normalizeH="0" baseline="2777" noProof="0">
              <a:ln>
                <a:noFill/>
              </a:ln>
              <a:solidFill>
                <a:prstClr val="black"/>
              </a:solidFill>
              <a:effectLst/>
              <a:uLnTx/>
              <a:uFillTx/>
              <a:latin typeface="微软雅黑"/>
              <a:ea typeface="+mn-ea"/>
              <a:cs typeface="微软雅黑"/>
            </a:endParaRPr>
          </a:p>
        </p:txBody>
      </p:sp>
      <p:sp>
        <p:nvSpPr>
          <p:cNvPr id="175" name="object 135">
            <a:extLst>
              <a:ext uri="{FF2B5EF4-FFF2-40B4-BE49-F238E27FC236}">
                <a16:creationId xmlns:a16="http://schemas.microsoft.com/office/drawing/2014/main" id="{B9800607-8BDB-023B-CCF5-8A033793A60B}"/>
              </a:ext>
            </a:extLst>
          </p:cNvPr>
          <p:cNvSpPr txBox="1"/>
          <p:nvPr/>
        </p:nvSpPr>
        <p:spPr>
          <a:xfrm>
            <a:off x="4853178" y="5188711"/>
            <a:ext cx="918844" cy="334645"/>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tab pos="576580" algn="l"/>
              </a:tabLst>
              <a:defRPr/>
            </a:pPr>
            <a:r>
              <a:rPr kumimoji="0" sz="1000" b="0" i="0" u="none" strike="noStrike" kern="1200" cap="none" spc="-20" normalizeH="0" baseline="0" noProof="0" dirty="0">
                <a:ln>
                  <a:noFill/>
                </a:ln>
                <a:solidFill>
                  <a:srgbClr val="252525"/>
                </a:solidFill>
                <a:effectLst/>
                <a:uLnTx/>
                <a:uFillTx/>
                <a:latin typeface="微软雅黑"/>
                <a:ea typeface="+mn-ea"/>
                <a:cs typeface="微软雅黑"/>
              </a:rPr>
              <a:t>XPU2</a:t>
            </a:r>
            <a:r>
              <a:rPr kumimoji="0" sz="1000" b="0" i="0" u="none" strike="noStrike" kern="1200" cap="none" spc="0" normalizeH="0" baseline="0" noProof="0" dirty="0">
                <a:ln>
                  <a:noFill/>
                </a:ln>
                <a:solidFill>
                  <a:srgbClr val="252525"/>
                </a:solidFill>
                <a:effectLst/>
                <a:uLnTx/>
                <a:uFillTx/>
                <a:latin typeface="微软雅黑"/>
                <a:ea typeface="+mn-ea"/>
                <a:cs typeface="微软雅黑"/>
              </a:rPr>
              <a:t>	</a:t>
            </a:r>
            <a:r>
              <a:rPr kumimoji="0" sz="1000" b="0" i="0" u="none" strike="noStrike" kern="1200" cap="none" spc="-20" normalizeH="0" baseline="0" noProof="0" dirty="0">
                <a:ln>
                  <a:noFill/>
                </a:ln>
                <a:solidFill>
                  <a:srgbClr val="252525"/>
                </a:solidFill>
                <a:effectLst/>
                <a:uLnTx/>
                <a:uFillTx/>
                <a:latin typeface="微软雅黑"/>
                <a:ea typeface="+mn-ea"/>
                <a:cs typeface="微软雅黑"/>
              </a:rPr>
              <a:t>XPU3</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a:p>
            <a:pPr marL="102870" marR="0" lvl="0" indent="0" algn="l" defTabSz="914400" rtl="0" eaLnBrk="1" fontAlgn="auto" latinLnBrk="0" hangingPunct="1">
              <a:lnSpc>
                <a:spcPct val="100000"/>
              </a:lnSpc>
              <a:spcBef>
                <a:spcPts val="35"/>
              </a:spcBef>
              <a:spcAft>
                <a:spcPts val="0"/>
              </a:spcAft>
              <a:buClrTx/>
              <a:buSzTx/>
              <a:buFontTx/>
              <a:buNone/>
              <a:tabLst>
                <a:tab pos="645795" algn="l"/>
              </a:tabLst>
              <a:defRPr/>
            </a:pPr>
            <a:r>
              <a:rPr kumimoji="0" sz="1000" b="0" i="0" u="none" strike="noStrike" kern="1200" cap="none" spc="0" normalizeH="0" baseline="0" noProof="0" dirty="0">
                <a:ln>
                  <a:noFill/>
                </a:ln>
                <a:solidFill>
                  <a:srgbClr val="252525"/>
                </a:solidFill>
                <a:effectLst/>
                <a:uLnTx/>
                <a:uFillTx/>
                <a:latin typeface="微软雅黑"/>
                <a:ea typeface="+mn-ea"/>
                <a:cs typeface="微软雅黑"/>
              </a:rPr>
              <a:t>2</a:t>
            </a:r>
            <a:r>
              <a:rPr kumimoji="0" sz="1000" b="0" i="0" u="none" strike="noStrike" kern="1200" cap="none" spc="315" normalizeH="0" baseline="0" noProof="0" dirty="0">
                <a:ln>
                  <a:noFill/>
                </a:ln>
                <a:solidFill>
                  <a:srgbClr val="252525"/>
                </a:solidFill>
                <a:effectLst/>
                <a:uLnTx/>
                <a:uFillTx/>
                <a:latin typeface="微软雅黑"/>
                <a:ea typeface="+mn-ea"/>
                <a:cs typeface="微软雅黑"/>
              </a:rPr>
              <a:t> </a:t>
            </a:r>
            <a:r>
              <a:rPr kumimoji="0" sz="1500" b="0" i="0" u="none" strike="noStrike" kern="1200" cap="none" spc="-75" normalizeH="0" baseline="2777" noProof="0" dirty="0">
                <a:ln>
                  <a:noFill/>
                </a:ln>
                <a:solidFill>
                  <a:srgbClr val="252525"/>
                </a:solidFill>
                <a:effectLst/>
                <a:uLnTx/>
                <a:uFillTx/>
                <a:latin typeface="微软雅黑"/>
                <a:ea typeface="+mn-ea"/>
                <a:cs typeface="微软雅黑"/>
              </a:rPr>
              <a:t>c</a:t>
            </a:r>
            <a:r>
              <a:rPr kumimoji="0" sz="1500" b="0" i="0" u="none" strike="noStrike" kern="1200" cap="none" spc="0" normalizeH="0" baseline="2777" noProof="0" dirty="0">
                <a:ln>
                  <a:noFill/>
                </a:ln>
                <a:solidFill>
                  <a:srgbClr val="252525"/>
                </a:solidFill>
                <a:effectLst/>
                <a:uLnTx/>
                <a:uFillTx/>
                <a:latin typeface="微软雅黑"/>
                <a:ea typeface="+mn-ea"/>
                <a:cs typeface="微软雅黑"/>
              </a:rPr>
              <a:t>	</a:t>
            </a:r>
            <a:r>
              <a:rPr kumimoji="0" sz="1000" b="0" i="0" u="none" strike="noStrike" kern="1200" cap="none" spc="0" normalizeH="0" baseline="0" noProof="0" dirty="0">
                <a:ln>
                  <a:noFill/>
                </a:ln>
                <a:solidFill>
                  <a:srgbClr val="252525"/>
                </a:solidFill>
                <a:effectLst/>
                <a:uLnTx/>
                <a:uFillTx/>
                <a:latin typeface="微软雅黑"/>
                <a:ea typeface="+mn-ea"/>
                <a:cs typeface="微软雅黑"/>
              </a:rPr>
              <a:t>3</a:t>
            </a:r>
            <a:r>
              <a:rPr kumimoji="0" sz="1000" b="0" i="0" u="none" strike="noStrike" kern="1200" cap="none" spc="250" normalizeH="0" baseline="0" noProof="0" dirty="0">
                <a:ln>
                  <a:noFill/>
                </a:ln>
                <a:solidFill>
                  <a:srgbClr val="252525"/>
                </a:solidFill>
                <a:effectLst/>
                <a:uLnTx/>
                <a:uFillTx/>
                <a:latin typeface="微软雅黑"/>
                <a:ea typeface="+mn-ea"/>
                <a:cs typeface="微软雅黑"/>
              </a:rPr>
              <a:t> </a:t>
            </a:r>
            <a:r>
              <a:rPr kumimoji="0" sz="1500" b="0" i="0" u="none" strike="noStrike" kern="1200" cap="none" spc="-75" normalizeH="0" baseline="2777" noProof="0" dirty="0">
                <a:ln>
                  <a:noFill/>
                </a:ln>
                <a:solidFill>
                  <a:srgbClr val="252525"/>
                </a:solidFill>
                <a:effectLst/>
                <a:uLnTx/>
                <a:uFillTx/>
                <a:latin typeface="微软雅黑"/>
                <a:ea typeface="+mn-ea"/>
                <a:cs typeface="微软雅黑"/>
              </a:rPr>
              <a:t>d</a:t>
            </a:r>
            <a:endParaRPr kumimoji="0" sz="1500" b="0" i="0" u="none" strike="noStrike" kern="1200" cap="none" spc="0" normalizeH="0" baseline="2777" noProof="0">
              <a:ln>
                <a:noFill/>
              </a:ln>
              <a:solidFill>
                <a:prstClr val="black"/>
              </a:solidFill>
              <a:effectLst/>
              <a:uLnTx/>
              <a:uFillTx/>
              <a:latin typeface="微软雅黑"/>
              <a:ea typeface="+mn-ea"/>
              <a:cs typeface="微软雅黑"/>
            </a:endParaRPr>
          </a:p>
        </p:txBody>
      </p:sp>
      <p:grpSp>
        <p:nvGrpSpPr>
          <p:cNvPr id="176" name="object 136">
            <a:extLst>
              <a:ext uri="{FF2B5EF4-FFF2-40B4-BE49-F238E27FC236}">
                <a16:creationId xmlns:a16="http://schemas.microsoft.com/office/drawing/2014/main" id="{F4A24337-CD65-6CD5-6BF6-57A2FEF2D062}"/>
              </a:ext>
            </a:extLst>
          </p:cNvPr>
          <p:cNvGrpSpPr/>
          <p:nvPr/>
        </p:nvGrpSpPr>
        <p:grpSpPr>
          <a:xfrm>
            <a:off x="3483864" y="6134100"/>
            <a:ext cx="1280795" cy="347980"/>
            <a:chOff x="3483864" y="6134100"/>
            <a:chExt cx="1280795" cy="347980"/>
          </a:xfrm>
        </p:grpSpPr>
        <p:pic>
          <p:nvPicPr>
            <p:cNvPr id="177" name="object 137">
              <a:extLst>
                <a:ext uri="{FF2B5EF4-FFF2-40B4-BE49-F238E27FC236}">
                  <a16:creationId xmlns:a16="http://schemas.microsoft.com/office/drawing/2014/main" id="{0D97F6BB-8B88-74E5-9A1F-90098B9D4392}"/>
                </a:ext>
              </a:extLst>
            </p:cNvPr>
            <p:cNvPicPr/>
            <p:nvPr/>
          </p:nvPicPr>
          <p:blipFill>
            <a:blip r:embed="rId27" cstate="print"/>
            <a:stretch>
              <a:fillRect/>
            </a:stretch>
          </p:blipFill>
          <p:spPr>
            <a:xfrm>
              <a:off x="3540252" y="6195060"/>
              <a:ext cx="190423" cy="187451"/>
            </a:xfrm>
            <a:prstGeom prst="rect">
              <a:avLst/>
            </a:prstGeom>
          </p:spPr>
        </p:pic>
        <p:pic>
          <p:nvPicPr>
            <p:cNvPr id="178" name="object 138">
              <a:extLst>
                <a:ext uri="{FF2B5EF4-FFF2-40B4-BE49-F238E27FC236}">
                  <a16:creationId xmlns:a16="http://schemas.microsoft.com/office/drawing/2014/main" id="{B19B359F-94E6-C008-7A5C-C40BDE76472E}"/>
                </a:ext>
              </a:extLst>
            </p:cNvPr>
            <p:cNvPicPr/>
            <p:nvPr/>
          </p:nvPicPr>
          <p:blipFill>
            <a:blip r:embed="rId33" cstate="print"/>
            <a:stretch>
              <a:fillRect/>
            </a:stretch>
          </p:blipFill>
          <p:spPr>
            <a:xfrm>
              <a:off x="3483864" y="6134100"/>
              <a:ext cx="303326" cy="347535"/>
            </a:xfrm>
            <a:prstGeom prst="rect">
              <a:avLst/>
            </a:prstGeom>
          </p:spPr>
        </p:pic>
        <p:sp>
          <p:nvSpPr>
            <p:cNvPr id="179" name="object 139">
              <a:extLst>
                <a:ext uri="{FF2B5EF4-FFF2-40B4-BE49-F238E27FC236}">
                  <a16:creationId xmlns:a16="http://schemas.microsoft.com/office/drawing/2014/main" id="{2871222A-CCB4-169F-267D-4C1FBB367930}"/>
                </a:ext>
              </a:extLst>
            </p:cNvPr>
            <p:cNvSpPr/>
            <p:nvPr/>
          </p:nvSpPr>
          <p:spPr>
            <a:xfrm>
              <a:off x="3587496" y="6222492"/>
              <a:ext cx="100965" cy="97790"/>
            </a:xfrm>
            <a:custGeom>
              <a:avLst/>
              <a:gdLst/>
              <a:ahLst/>
              <a:cxnLst/>
              <a:rect l="l" t="t" r="r" b="b"/>
              <a:pathLst>
                <a:path w="100964" h="97789">
                  <a:moveTo>
                    <a:pt x="100584" y="0"/>
                  </a:moveTo>
                  <a:lnTo>
                    <a:pt x="0" y="0"/>
                  </a:lnTo>
                  <a:lnTo>
                    <a:pt x="0" y="97536"/>
                  </a:lnTo>
                  <a:lnTo>
                    <a:pt x="100584" y="97536"/>
                  </a:lnTo>
                  <a:lnTo>
                    <a:pt x="100584" y="0"/>
                  </a:lnTo>
                  <a:close/>
                </a:path>
              </a:pathLst>
            </a:custGeom>
            <a:solidFill>
              <a:srgbClr val="00AE4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80" name="object 140">
              <a:extLst>
                <a:ext uri="{FF2B5EF4-FFF2-40B4-BE49-F238E27FC236}">
                  <a16:creationId xmlns:a16="http://schemas.microsoft.com/office/drawing/2014/main" id="{15E1245D-4821-5905-C3D7-C55C2BFC6AA5}"/>
                </a:ext>
              </a:extLst>
            </p:cNvPr>
            <p:cNvSpPr/>
            <p:nvPr/>
          </p:nvSpPr>
          <p:spPr>
            <a:xfrm>
              <a:off x="3587496" y="6222492"/>
              <a:ext cx="100965" cy="97790"/>
            </a:xfrm>
            <a:custGeom>
              <a:avLst/>
              <a:gdLst/>
              <a:ahLst/>
              <a:cxnLst/>
              <a:rect l="l" t="t" r="r" b="b"/>
              <a:pathLst>
                <a:path w="100964" h="97789">
                  <a:moveTo>
                    <a:pt x="0" y="97536"/>
                  </a:moveTo>
                  <a:lnTo>
                    <a:pt x="100584" y="97536"/>
                  </a:lnTo>
                  <a:lnTo>
                    <a:pt x="100584" y="0"/>
                  </a:lnTo>
                  <a:lnTo>
                    <a:pt x="0" y="0"/>
                  </a:lnTo>
                  <a:lnTo>
                    <a:pt x="0" y="97536"/>
                  </a:lnTo>
                  <a:close/>
                </a:path>
              </a:pathLst>
            </a:custGeom>
            <a:ln w="9525">
              <a:solidFill>
                <a:srgbClr val="00AE4D"/>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181" name="object 141">
              <a:extLst>
                <a:ext uri="{FF2B5EF4-FFF2-40B4-BE49-F238E27FC236}">
                  <a16:creationId xmlns:a16="http://schemas.microsoft.com/office/drawing/2014/main" id="{0F6AC725-6647-9C1A-2F9F-5291F8CB9BA6}"/>
                </a:ext>
              </a:extLst>
            </p:cNvPr>
            <p:cNvPicPr/>
            <p:nvPr/>
          </p:nvPicPr>
          <p:blipFill>
            <a:blip r:embed="rId27" cstate="print"/>
            <a:stretch>
              <a:fillRect/>
            </a:stretch>
          </p:blipFill>
          <p:spPr>
            <a:xfrm>
              <a:off x="3666744" y="6195060"/>
              <a:ext cx="190423" cy="187451"/>
            </a:xfrm>
            <a:prstGeom prst="rect">
              <a:avLst/>
            </a:prstGeom>
          </p:spPr>
        </p:pic>
        <p:pic>
          <p:nvPicPr>
            <p:cNvPr id="182" name="object 142">
              <a:extLst>
                <a:ext uri="{FF2B5EF4-FFF2-40B4-BE49-F238E27FC236}">
                  <a16:creationId xmlns:a16="http://schemas.microsoft.com/office/drawing/2014/main" id="{FB7D51AE-0DD7-1B0C-83EC-991224B7672D}"/>
                </a:ext>
              </a:extLst>
            </p:cNvPr>
            <p:cNvPicPr/>
            <p:nvPr/>
          </p:nvPicPr>
          <p:blipFill>
            <a:blip r:embed="rId34" cstate="print"/>
            <a:stretch>
              <a:fillRect/>
            </a:stretch>
          </p:blipFill>
          <p:spPr>
            <a:xfrm>
              <a:off x="3604260" y="6134100"/>
              <a:ext cx="313969" cy="347535"/>
            </a:xfrm>
            <a:prstGeom prst="rect">
              <a:avLst/>
            </a:prstGeom>
          </p:spPr>
        </p:pic>
        <p:sp>
          <p:nvSpPr>
            <p:cNvPr id="183" name="object 143">
              <a:extLst>
                <a:ext uri="{FF2B5EF4-FFF2-40B4-BE49-F238E27FC236}">
                  <a16:creationId xmlns:a16="http://schemas.microsoft.com/office/drawing/2014/main" id="{7CF6FF77-007F-D9BE-FE6C-D92B3300840B}"/>
                </a:ext>
              </a:extLst>
            </p:cNvPr>
            <p:cNvSpPr/>
            <p:nvPr/>
          </p:nvSpPr>
          <p:spPr>
            <a:xfrm>
              <a:off x="3713988" y="6222492"/>
              <a:ext cx="100965" cy="97790"/>
            </a:xfrm>
            <a:custGeom>
              <a:avLst/>
              <a:gdLst/>
              <a:ahLst/>
              <a:cxnLst/>
              <a:rect l="l" t="t" r="r" b="b"/>
              <a:pathLst>
                <a:path w="100964" h="97789">
                  <a:moveTo>
                    <a:pt x="100584" y="0"/>
                  </a:moveTo>
                  <a:lnTo>
                    <a:pt x="0" y="0"/>
                  </a:lnTo>
                  <a:lnTo>
                    <a:pt x="0" y="97536"/>
                  </a:lnTo>
                  <a:lnTo>
                    <a:pt x="100584" y="97536"/>
                  </a:lnTo>
                  <a:lnTo>
                    <a:pt x="100584" y="0"/>
                  </a:lnTo>
                  <a:close/>
                </a:path>
              </a:pathLst>
            </a:custGeom>
            <a:solidFill>
              <a:srgbClr val="EB7B2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84" name="object 144">
              <a:extLst>
                <a:ext uri="{FF2B5EF4-FFF2-40B4-BE49-F238E27FC236}">
                  <a16:creationId xmlns:a16="http://schemas.microsoft.com/office/drawing/2014/main" id="{5ABF772E-02D2-0653-919B-450F63FEF600}"/>
                </a:ext>
              </a:extLst>
            </p:cNvPr>
            <p:cNvSpPr/>
            <p:nvPr/>
          </p:nvSpPr>
          <p:spPr>
            <a:xfrm>
              <a:off x="3713988" y="6222492"/>
              <a:ext cx="100965" cy="97790"/>
            </a:xfrm>
            <a:custGeom>
              <a:avLst/>
              <a:gdLst/>
              <a:ahLst/>
              <a:cxnLst/>
              <a:rect l="l" t="t" r="r" b="b"/>
              <a:pathLst>
                <a:path w="100964" h="97789">
                  <a:moveTo>
                    <a:pt x="0" y="97536"/>
                  </a:moveTo>
                  <a:lnTo>
                    <a:pt x="100584" y="97536"/>
                  </a:lnTo>
                  <a:lnTo>
                    <a:pt x="100584" y="0"/>
                  </a:lnTo>
                  <a:lnTo>
                    <a:pt x="0" y="0"/>
                  </a:lnTo>
                  <a:lnTo>
                    <a:pt x="0" y="97536"/>
                  </a:lnTo>
                  <a:close/>
                </a:path>
              </a:pathLst>
            </a:custGeom>
            <a:ln w="9525">
              <a:solidFill>
                <a:srgbClr val="EB7B2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185" name="object 145">
              <a:extLst>
                <a:ext uri="{FF2B5EF4-FFF2-40B4-BE49-F238E27FC236}">
                  <a16:creationId xmlns:a16="http://schemas.microsoft.com/office/drawing/2014/main" id="{9ACE1A00-39DC-5BCC-1547-CBF7B4C62BB4}"/>
                </a:ext>
              </a:extLst>
            </p:cNvPr>
            <p:cNvPicPr/>
            <p:nvPr/>
          </p:nvPicPr>
          <p:blipFill>
            <a:blip r:embed="rId27" cstate="print"/>
            <a:stretch>
              <a:fillRect/>
            </a:stretch>
          </p:blipFill>
          <p:spPr>
            <a:xfrm>
              <a:off x="3793236" y="6195060"/>
              <a:ext cx="190423" cy="187451"/>
            </a:xfrm>
            <a:prstGeom prst="rect">
              <a:avLst/>
            </a:prstGeom>
          </p:spPr>
        </p:pic>
        <p:pic>
          <p:nvPicPr>
            <p:cNvPr id="186" name="object 146">
              <a:extLst>
                <a:ext uri="{FF2B5EF4-FFF2-40B4-BE49-F238E27FC236}">
                  <a16:creationId xmlns:a16="http://schemas.microsoft.com/office/drawing/2014/main" id="{0875CFE2-8070-F658-F7D1-5E095D8F7D8E}"/>
                </a:ext>
              </a:extLst>
            </p:cNvPr>
            <p:cNvPicPr/>
            <p:nvPr/>
          </p:nvPicPr>
          <p:blipFill>
            <a:blip r:embed="rId35" cstate="print"/>
            <a:stretch>
              <a:fillRect/>
            </a:stretch>
          </p:blipFill>
          <p:spPr>
            <a:xfrm>
              <a:off x="3739896" y="6134100"/>
              <a:ext cx="297179" cy="347535"/>
            </a:xfrm>
            <a:prstGeom prst="rect">
              <a:avLst/>
            </a:prstGeom>
          </p:spPr>
        </p:pic>
        <p:sp>
          <p:nvSpPr>
            <p:cNvPr id="187" name="object 147">
              <a:extLst>
                <a:ext uri="{FF2B5EF4-FFF2-40B4-BE49-F238E27FC236}">
                  <a16:creationId xmlns:a16="http://schemas.microsoft.com/office/drawing/2014/main" id="{33B6854B-699A-9201-FDF7-834DA3344463}"/>
                </a:ext>
              </a:extLst>
            </p:cNvPr>
            <p:cNvSpPr/>
            <p:nvPr/>
          </p:nvSpPr>
          <p:spPr>
            <a:xfrm>
              <a:off x="3840480" y="6222492"/>
              <a:ext cx="100965" cy="97790"/>
            </a:xfrm>
            <a:custGeom>
              <a:avLst/>
              <a:gdLst/>
              <a:ahLst/>
              <a:cxnLst/>
              <a:rect l="l" t="t" r="r" b="b"/>
              <a:pathLst>
                <a:path w="100964" h="97789">
                  <a:moveTo>
                    <a:pt x="100584" y="0"/>
                  </a:moveTo>
                  <a:lnTo>
                    <a:pt x="0" y="0"/>
                  </a:lnTo>
                  <a:lnTo>
                    <a:pt x="0" y="97536"/>
                  </a:lnTo>
                  <a:lnTo>
                    <a:pt x="100584" y="97536"/>
                  </a:lnTo>
                  <a:lnTo>
                    <a:pt x="100584" y="0"/>
                  </a:lnTo>
                  <a:close/>
                </a:path>
              </a:pathLst>
            </a:custGeom>
            <a:solidFill>
              <a:srgbClr val="6EAB4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88" name="object 148">
              <a:extLst>
                <a:ext uri="{FF2B5EF4-FFF2-40B4-BE49-F238E27FC236}">
                  <a16:creationId xmlns:a16="http://schemas.microsoft.com/office/drawing/2014/main" id="{3C1EC369-25AA-1519-7D81-E1517D6A023E}"/>
                </a:ext>
              </a:extLst>
            </p:cNvPr>
            <p:cNvSpPr/>
            <p:nvPr/>
          </p:nvSpPr>
          <p:spPr>
            <a:xfrm>
              <a:off x="3840480" y="6222492"/>
              <a:ext cx="100965" cy="97790"/>
            </a:xfrm>
            <a:custGeom>
              <a:avLst/>
              <a:gdLst/>
              <a:ahLst/>
              <a:cxnLst/>
              <a:rect l="l" t="t" r="r" b="b"/>
              <a:pathLst>
                <a:path w="100964" h="97789">
                  <a:moveTo>
                    <a:pt x="0" y="97536"/>
                  </a:moveTo>
                  <a:lnTo>
                    <a:pt x="100584" y="97536"/>
                  </a:lnTo>
                  <a:lnTo>
                    <a:pt x="100584" y="0"/>
                  </a:lnTo>
                  <a:lnTo>
                    <a:pt x="0" y="0"/>
                  </a:lnTo>
                  <a:lnTo>
                    <a:pt x="0" y="97536"/>
                  </a:lnTo>
                  <a:close/>
                </a:path>
              </a:pathLst>
            </a:custGeom>
            <a:ln w="9525">
              <a:solidFill>
                <a:srgbClr val="6EAB4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189" name="object 149">
              <a:extLst>
                <a:ext uri="{FF2B5EF4-FFF2-40B4-BE49-F238E27FC236}">
                  <a16:creationId xmlns:a16="http://schemas.microsoft.com/office/drawing/2014/main" id="{3E73D710-0270-4A47-5578-C9A945FCA7F6}"/>
                </a:ext>
              </a:extLst>
            </p:cNvPr>
            <p:cNvPicPr/>
            <p:nvPr/>
          </p:nvPicPr>
          <p:blipFill>
            <a:blip r:embed="rId36" cstate="print"/>
            <a:stretch>
              <a:fillRect/>
            </a:stretch>
          </p:blipFill>
          <p:spPr>
            <a:xfrm>
              <a:off x="3919728" y="6195060"/>
              <a:ext cx="188937" cy="187451"/>
            </a:xfrm>
            <a:prstGeom prst="rect">
              <a:avLst/>
            </a:prstGeom>
          </p:spPr>
        </p:pic>
        <p:pic>
          <p:nvPicPr>
            <p:cNvPr id="190" name="object 150">
              <a:extLst>
                <a:ext uri="{FF2B5EF4-FFF2-40B4-BE49-F238E27FC236}">
                  <a16:creationId xmlns:a16="http://schemas.microsoft.com/office/drawing/2014/main" id="{67F54E16-CFF0-E396-FD0D-004618EA1D88}"/>
                </a:ext>
              </a:extLst>
            </p:cNvPr>
            <p:cNvPicPr/>
            <p:nvPr/>
          </p:nvPicPr>
          <p:blipFill>
            <a:blip r:embed="rId37" cstate="print"/>
            <a:stretch>
              <a:fillRect/>
            </a:stretch>
          </p:blipFill>
          <p:spPr>
            <a:xfrm>
              <a:off x="3857244" y="6134100"/>
              <a:ext cx="313969" cy="347535"/>
            </a:xfrm>
            <a:prstGeom prst="rect">
              <a:avLst/>
            </a:prstGeom>
          </p:spPr>
        </p:pic>
        <p:sp>
          <p:nvSpPr>
            <p:cNvPr id="191" name="object 151">
              <a:extLst>
                <a:ext uri="{FF2B5EF4-FFF2-40B4-BE49-F238E27FC236}">
                  <a16:creationId xmlns:a16="http://schemas.microsoft.com/office/drawing/2014/main" id="{D5351143-8D23-EE3F-8B3B-594970F1E292}"/>
                </a:ext>
              </a:extLst>
            </p:cNvPr>
            <p:cNvSpPr/>
            <p:nvPr/>
          </p:nvSpPr>
          <p:spPr>
            <a:xfrm>
              <a:off x="3966972" y="6222492"/>
              <a:ext cx="99060" cy="97790"/>
            </a:xfrm>
            <a:custGeom>
              <a:avLst/>
              <a:gdLst/>
              <a:ahLst/>
              <a:cxnLst/>
              <a:rect l="l" t="t" r="r" b="b"/>
              <a:pathLst>
                <a:path w="99060" h="97789">
                  <a:moveTo>
                    <a:pt x="99060" y="0"/>
                  </a:moveTo>
                  <a:lnTo>
                    <a:pt x="0" y="0"/>
                  </a:lnTo>
                  <a:lnTo>
                    <a:pt x="0" y="97536"/>
                  </a:lnTo>
                  <a:lnTo>
                    <a:pt x="99060" y="97536"/>
                  </a:lnTo>
                  <a:lnTo>
                    <a:pt x="99060" y="0"/>
                  </a:lnTo>
                  <a:close/>
                </a:path>
              </a:pathLst>
            </a:custGeom>
            <a:solidFill>
              <a:srgbClr val="FCBD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92" name="object 152">
              <a:extLst>
                <a:ext uri="{FF2B5EF4-FFF2-40B4-BE49-F238E27FC236}">
                  <a16:creationId xmlns:a16="http://schemas.microsoft.com/office/drawing/2014/main" id="{2A4B71F3-6476-6986-1472-D5EAA1DC350F}"/>
                </a:ext>
              </a:extLst>
            </p:cNvPr>
            <p:cNvSpPr/>
            <p:nvPr/>
          </p:nvSpPr>
          <p:spPr>
            <a:xfrm>
              <a:off x="3966972" y="6222492"/>
              <a:ext cx="99060" cy="97790"/>
            </a:xfrm>
            <a:custGeom>
              <a:avLst/>
              <a:gdLst/>
              <a:ahLst/>
              <a:cxnLst/>
              <a:rect l="l" t="t" r="r" b="b"/>
              <a:pathLst>
                <a:path w="99060" h="97789">
                  <a:moveTo>
                    <a:pt x="0" y="97536"/>
                  </a:moveTo>
                  <a:lnTo>
                    <a:pt x="99060" y="97536"/>
                  </a:lnTo>
                  <a:lnTo>
                    <a:pt x="99060" y="0"/>
                  </a:lnTo>
                  <a:lnTo>
                    <a:pt x="0" y="0"/>
                  </a:lnTo>
                  <a:lnTo>
                    <a:pt x="0" y="97536"/>
                  </a:lnTo>
                  <a:close/>
                </a:path>
              </a:pathLst>
            </a:custGeom>
            <a:ln w="9525">
              <a:solidFill>
                <a:srgbClr val="FCBD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193" name="object 153">
              <a:extLst>
                <a:ext uri="{FF2B5EF4-FFF2-40B4-BE49-F238E27FC236}">
                  <a16:creationId xmlns:a16="http://schemas.microsoft.com/office/drawing/2014/main" id="{E45C6948-BFC0-7F88-1F91-3FADAC77270F}"/>
                </a:ext>
              </a:extLst>
            </p:cNvPr>
            <p:cNvPicPr/>
            <p:nvPr/>
          </p:nvPicPr>
          <p:blipFill>
            <a:blip r:embed="rId27" cstate="print"/>
            <a:stretch>
              <a:fillRect/>
            </a:stretch>
          </p:blipFill>
          <p:spPr>
            <a:xfrm>
              <a:off x="4133088" y="6195060"/>
              <a:ext cx="190423" cy="187451"/>
            </a:xfrm>
            <a:prstGeom prst="rect">
              <a:avLst/>
            </a:prstGeom>
          </p:spPr>
        </p:pic>
        <p:pic>
          <p:nvPicPr>
            <p:cNvPr id="194" name="object 154">
              <a:extLst>
                <a:ext uri="{FF2B5EF4-FFF2-40B4-BE49-F238E27FC236}">
                  <a16:creationId xmlns:a16="http://schemas.microsoft.com/office/drawing/2014/main" id="{7C198F08-BDF7-34B8-34F6-59A38EF3B361}"/>
                </a:ext>
              </a:extLst>
            </p:cNvPr>
            <p:cNvPicPr/>
            <p:nvPr/>
          </p:nvPicPr>
          <p:blipFill>
            <a:blip r:embed="rId33" cstate="print"/>
            <a:stretch>
              <a:fillRect/>
            </a:stretch>
          </p:blipFill>
          <p:spPr>
            <a:xfrm>
              <a:off x="4076700" y="6134100"/>
              <a:ext cx="303326" cy="347535"/>
            </a:xfrm>
            <a:prstGeom prst="rect">
              <a:avLst/>
            </a:prstGeom>
          </p:spPr>
        </p:pic>
        <p:sp>
          <p:nvSpPr>
            <p:cNvPr id="195" name="object 155">
              <a:extLst>
                <a:ext uri="{FF2B5EF4-FFF2-40B4-BE49-F238E27FC236}">
                  <a16:creationId xmlns:a16="http://schemas.microsoft.com/office/drawing/2014/main" id="{D41C10B7-9B3C-DB83-8CB2-657D92447E7A}"/>
                </a:ext>
              </a:extLst>
            </p:cNvPr>
            <p:cNvSpPr/>
            <p:nvPr/>
          </p:nvSpPr>
          <p:spPr>
            <a:xfrm>
              <a:off x="4180332" y="6222492"/>
              <a:ext cx="100965" cy="97790"/>
            </a:xfrm>
            <a:custGeom>
              <a:avLst/>
              <a:gdLst/>
              <a:ahLst/>
              <a:cxnLst/>
              <a:rect l="l" t="t" r="r" b="b"/>
              <a:pathLst>
                <a:path w="100964" h="97789">
                  <a:moveTo>
                    <a:pt x="100584" y="0"/>
                  </a:moveTo>
                  <a:lnTo>
                    <a:pt x="0" y="0"/>
                  </a:lnTo>
                  <a:lnTo>
                    <a:pt x="0" y="97536"/>
                  </a:lnTo>
                  <a:lnTo>
                    <a:pt x="100584" y="97536"/>
                  </a:lnTo>
                  <a:lnTo>
                    <a:pt x="100584" y="0"/>
                  </a:lnTo>
                  <a:close/>
                </a:path>
              </a:pathLst>
            </a:custGeom>
            <a:solidFill>
              <a:srgbClr val="00AE4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96" name="object 156">
              <a:extLst>
                <a:ext uri="{FF2B5EF4-FFF2-40B4-BE49-F238E27FC236}">
                  <a16:creationId xmlns:a16="http://schemas.microsoft.com/office/drawing/2014/main" id="{A68F2950-3B9E-D1E7-B727-8ECF8FC7E3CF}"/>
                </a:ext>
              </a:extLst>
            </p:cNvPr>
            <p:cNvSpPr/>
            <p:nvPr/>
          </p:nvSpPr>
          <p:spPr>
            <a:xfrm>
              <a:off x="4180332" y="6222492"/>
              <a:ext cx="100965" cy="97790"/>
            </a:xfrm>
            <a:custGeom>
              <a:avLst/>
              <a:gdLst/>
              <a:ahLst/>
              <a:cxnLst/>
              <a:rect l="l" t="t" r="r" b="b"/>
              <a:pathLst>
                <a:path w="100964" h="97789">
                  <a:moveTo>
                    <a:pt x="0" y="97536"/>
                  </a:moveTo>
                  <a:lnTo>
                    <a:pt x="100584" y="97536"/>
                  </a:lnTo>
                  <a:lnTo>
                    <a:pt x="100584" y="0"/>
                  </a:lnTo>
                  <a:lnTo>
                    <a:pt x="0" y="0"/>
                  </a:lnTo>
                  <a:lnTo>
                    <a:pt x="0" y="97536"/>
                  </a:lnTo>
                  <a:close/>
                </a:path>
              </a:pathLst>
            </a:custGeom>
            <a:ln w="9525">
              <a:solidFill>
                <a:srgbClr val="00AE4D"/>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197" name="object 157">
              <a:extLst>
                <a:ext uri="{FF2B5EF4-FFF2-40B4-BE49-F238E27FC236}">
                  <a16:creationId xmlns:a16="http://schemas.microsoft.com/office/drawing/2014/main" id="{378693AA-E419-6BFE-F700-263BE36F507B}"/>
                </a:ext>
              </a:extLst>
            </p:cNvPr>
            <p:cNvPicPr/>
            <p:nvPr/>
          </p:nvPicPr>
          <p:blipFill>
            <a:blip r:embed="rId27" cstate="print"/>
            <a:stretch>
              <a:fillRect/>
            </a:stretch>
          </p:blipFill>
          <p:spPr>
            <a:xfrm>
              <a:off x="4259580" y="6195060"/>
              <a:ext cx="190423" cy="187451"/>
            </a:xfrm>
            <a:prstGeom prst="rect">
              <a:avLst/>
            </a:prstGeom>
          </p:spPr>
        </p:pic>
        <p:pic>
          <p:nvPicPr>
            <p:cNvPr id="198" name="object 158">
              <a:extLst>
                <a:ext uri="{FF2B5EF4-FFF2-40B4-BE49-F238E27FC236}">
                  <a16:creationId xmlns:a16="http://schemas.microsoft.com/office/drawing/2014/main" id="{15D0B5AF-FE72-A216-9F18-25060A2A21E9}"/>
                </a:ext>
              </a:extLst>
            </p:cNvPr>
            <p:cNvPicPr/>
            <p:nvPr/>
          </p:nvPicPr>
          <p:blipFill>
            <a:blip r:embed="rId34" cstate="print"/>
            <a:stretch>
              <a:fillRect/>
            </a:stretch>
          </p:blipFill>
          <p:spPr>
            <a:xfrm>
              <a:off x="4197096" y="6134100"/>
              <a:ext cx="313969" cy="347535"/>
            </a:xfrm>
            <a:prstGeom prst="rect">
              <a:avLst/>
            </a:prstGeom>
          </p:spPr>
        </p:pic>
        <p:sp>
          <p:nvSpPr>
            <p:cNvPr id="199" name="object 159">
              <a:extLst>
                <a:ext uri="{FF2B5EF4-FFF2-40B4-BE49-F238E27FC236}">
                  <a16:creationId xmlns:a16="http://schemas.microsoft.com/office/drawing/2014/main" id="{B1942169-E071-6F12-CE99-CE3B6AB7A25C}"/>
                </a:ext>
              </a:extLst>
            </p:cNvPr>
            <p:cNvSpPr/>
            <p:nvPr/>
          </p:nvSpPr>
          <p:spPr>
            <a:xfrm>
              <a:off x="4306824" y="6222492"/>
              <a:ext cx="100965" cy="97790"/>
            </a:xfrm>
            <a:custGeom>
              <a:avLst/>
              <a:gdLst/>
              <a:ahLst/>
              <a:cxnLst/>
              <a:rect l="l" t="t" r="r" b="b"/>
              <a:pathLst>
                <a:path w="100964" h="97789">
                  <a:moveTo>
                    <a:pt x="100584" y="0"/>
                  </a:moveTo>
                  <a:lnTo>
                    <a:pt x="0" y="0"/>
                  </a:lnTo>
                  <a:lnTo>
                    <a:pt x="0" y="97536"/>
                  </a:lnTo>
                  <a:lnTo>
                    <a:pt x="100584" y="97536"/>
                  </a:lnTo>
                  <a:lnTo>
                    <a:pt x="100584" y="0"/>
                  </a:lnTo>
                  <a:close/>
                </a:path>
              </a:pathLst>
            </a:custGeom>
            <a:solidFill>
              <a:srgbClr val="EB7B2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200" name="object 160">
              <a:extLst>
                <a:ext uri="{FF2B5EF4-FFF2-40B4-BE49-F238E27FC236}">
                  <a16:creationId xmlns:a16="http://schemas.microsoft.com/office/drawing/2014/main" id="{47A32D2C-C7BD-E6A6-E139-3DAC12E90238}"/>
                </a:ext>
              </a:extLst>
            </p:cNvPr>
            <p:cNvSpPr/>
            <p:nvPr/>
          </p:nvSpPr>
          <p:spPr>
            <a:xfrm>
              <a:off x="4306824" y="6222492"/>
              <a:ext cx="100965" cy="97790"/>
            </a:xfrm>
            <a:custGeom>
              <a:avLst/>
              <a:gdLst/>
              <a:ahLst/>
              <a:cxnLst/>
              <a:rect l="l" t="t" r="r" b="b"/>
              <a:pathLst>
                <a:path w="100964" h="97789">
                  <a:moveTo>
                    <a:pt x="0" y="97536"/>
                  </a:moveTo>
                  <a:lnTo>
                    <a:pt x="100584" y="97536"/>
                  </a:lnTo>
                  <a:lnTo>
                    <a:pt x="100584" y="0"/>
                  </a:lnTo>
                  <a:lnTo>
                    <a:pt x="0" y="0"/>
                  </a:lnTo>
                  <a:lnTo>
                    <a:pt x="0" y="97536"/>
                  </a:lnTo>
                  <a:close/>
                </a:path>
              </a:pathLst>
            </a:custGeom>
            <a:ln w="9525">
              <a:solidFill>
                <a:srgbClr val="EB7B2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201" name="object 161">
              <a:extLst>
                <a:ext uri="{FF2B5EF4-FFF2-40B4-BE49-F238E27FC236}">
                  <a16:creationId xmlns:a16="http://schemas.microsoft.com/office/drawing/2014/main" id="{CF66931F-51F0-C900-F6F2-F922E8E4898A}"/>
                </a:ext>
              </a:extLst>
            </p:cNvPr>
            <p:cNvPicPr/>
            <p:nvPr/>
          </p:nvPicPr>
          <p:blipFill>
            <a:blip r:embed="rId27" cstate="print"/>
            <a:stretch>
              <a:fillRect/>
            </a:stretch>
          </p:blipFill>
          <p:spPr>
            <a:xfrm>
              <a:off x="4386072" y="6195060"/>
              <a:ext cx="190423" cy="187451"/>
            </a:xfrm>
            <a:prstGeom prst="rect">
              <a:avLst/>
            </a:prstGeom>
          </p:spPr>
        </p:pic>
        <p:pic>
          <p:nvPicPr>
            <p:cNvPr id="202" name="object 162">
              <a:extLst>
                <a:ext uri="{FF2B5EF4-FFF2-40B4-BE49-F238E27FC236}">
                  <a16:creationId xmlns:a16="http://schemas.microsoft.com/office/drawing/2014/main" id="{818E2DBF-E79D-485A-1152-798AC39D792E}"/>
                </a:ext>
              </a:extLst>
            </p:cNvPr>
            <p:cNvPicPr/>
            <p:nvPr/>
          </p:nvPicPr>
          <p:blipFill>
            <a:blip r:embed="rId35" cstate="print"/>
            <a:stretch>
              <a:fillRect/>
            </a:stretch>
          </p:blipFill>
          <p:spPr>
            <a:xfrm>
              <a:off x="4332732" y="6134100"/>
              <a:ext cx="297179" cy="347535"/>
            </a:xfrm>
            <a:prstGeom prst="rect">
              <a:avLst/>
            </a:prstGeom>
          </p:spPr>
        </p:pic>
        <p:sp>
          <p:nvSpPr>
            <p:cNvPr id="203" name="object 163">
              <a:extLst>
                <a:ext uri="{FF2B5EF4-FFF2-40B4-BE49-F238E27FC236}">
                  <a16:creationId xmlns:a16="http://schemas.microsoft.com/office/drawing/2014/main" id="{E925060C-D8BD-1F4C-BED2-78C090467352}"/>
                </a:ext>
              </a:extLst>
            </p:cNvPr>
            <p:cNvSpPr/>
            <p:nvPr/>
          </p:nvSpPr>
          <p:spPr>
            <a:xfrm>
              <a:off x="4433316" y="6222492"/>
              <a:ext cx="100965" cy="97790"/>
            </a:xfrm>
            <a:custGeom>
              <a:avLst/>
              <a:gdLst/>
              <a:ahLst/>
              <a:cxnLst/>
              <a:rect l="l" t="t" r="r" b="b"/>
              <a:pathLst>
                <a:path w="100964" h="97789">
                  <a:moveTo>
                    <a:pt x="100584" y="0"/>
                  </a:moveTo>
                  <a:lnTo>
                    <a:pt x="0" y="0"/>
                  </a:lnTo>
                  <a:lnTo>
                    <a:pt x="0" y="97536"/>
                  </a:lnTo>
                  <a:lnTo>
                    <a:pt x="100584" y="97536"/>
                  </a:lnTo>
                  <a:lnTo>
                    <a:pt x="100584" y="0"/>
                  </a:lnTo>
                  <a:close/>
                </a:path>
              </a:pathLst>
            </a:custGeom>
            <a:solidFill>
              <a:srgbClr val="6EAB4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204" name="object 164">
              <a:extLst>
                <a:ext uri="{FF2B5EF4-FFF2-40B4-BE49-F238E27FC236}">
                  <a16:creationId xmlns:a16="http://schemas.microsoft.com/office/drawing/2014/main" id="{E95626EB-C3C7-D1A8-3978-94BE9DE9ED06}"/>
                </a:ext>
              </a:extLst>
            </p:cNvPr>
            <p:cNvSpPr/>
            <p:nvPr/>
          </p:nvSpPr>
          <p:spPr>
            <a:xfrm>
              <a:off x="4433316" y="6222492"/>
              <a:ext cx="100965" cy="97790"/>
            </a:xfrm>
            <a:custGeom>
              <a:avLst/>
              <a:gdLst/>
              <a:ahLst/>
              <a:cxnLst/>
              <a:rect l="l" t="t" r="r" b="b"/>
              <a:pathLst>
                <a:path w="100964" h="97789">
                  <a:moveTo>
                    <a:pt x="0" y="97536"/>
                  </a:moveTo>
                  <a:lnTo>
                    <a:pt x="100584" y="97536"/>
                  </a:lnTo>
                  <a:lnTo>
                    <a:pt x="100584" y="0"/>
                  </a:lnTo>
                  <a:lnTo>
                    <a:pt x="0" y="0"/>
                  </a:lnTo>
                  <a:lnTo>
                    <a:pt x="0" y="97536"/>
                  </a:lnTo>
                  <a:close/>
                </a:path>
              </a:pathLst>
            </a:custGeom>
            <a:ln w="9525">
              <a:solidFill>
                <a:srgbClr val="6EAB4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205" name="object 165">
              <a:extLst>
                <a:ext uri="{FF2B5EF4-FFF2-40B4-BE49-F238E27FC236}">
                  <a16:creationId xmlns:a16="http://schemas.microsoft.com/office/drawing/2014/main" id="{B4524430-17C6-2E8F-FCE2-53FE90B29717}"/>
                </a:ext>
              </a:extLst>
            </p:cNvPr>
            <p:cNvPicPr/>
            <p:nvPr/>
          </p:nvPicPr>
          <p:blipFill>
            <a:blip r:embed="rId36" cstate="print"/>
            <a:stretch>
              <a:fillRect/>
            </a:stretch>
          </p:blipFill>
          <p:spPr>
            <a:xfrm>
              <a:off x="4512564" y="6195060"/>
              <a:ext cx="188937" cy="187451"/>
            </a:xfrm>
            <a:prstGeom prst="rect">
              <a:avLst/>
            </a:prstGeom>
          </p:spPr>
        </p:pic>
        <p:pic>
          <p:nvPicPr>
            <p:cNvPr id="206" name="object 166">
              <a:extLst>
                <a:ext uri="{FF2B5EF4-FFF2-40B4-BE49-F238E27FC236}">
                  <a16:creationId xmlns:a16="http://schemas.microsoft.com/office/drawing/2014/main" id="{5CE778C7-9EE0-2BD4-B91E-88C422514219}"/>
                </a:ext>
              </a:extLst>
            </p:cNvPr>
            <p:cNvPicPr/>
            <p:nvPr/>
          </p:nvPicPr>
          <p:blipFill>
            <a:blip r:embed="rId37" cstate="print"/>
            <a:stretch>
              <a:fillRect/>
            </a:stretch>
          </p:blipFill>
          <p:spPr>
            <a:xfrm>
              <a:off x="4450080" y="6134100"/>
              <a:ext cx="313969" cy="347535"/>
            </a:xfrm>
            <a:prstGeom prst="rect">
              <a:avLst/>
            </a:prstGeom>
          </p:spPr>
        </p:pic>
        <p:sp>
          <p:nvSpPr>
            <p:cNvPr id="207" name="object 167">
              <a:extLst>
                <a:ext uri="{FF2B5EF4-FFF2-40B4-BE49-F238E27FC236}">
                  <a16:creationId xmlns:a16="http://schemas.microsoft.com/office/drawing/2014/main" id="{D386595A-B228-172B-9F6F-ED280AFF9B40}"/>
                </a:ext>
              </a:extLst>
            </p:cNvPr>
            <p:cNvSpPr/>
            <p:nvPr/>
          </p:nvSpPr>
          <p:spPr>
            <a:xfrm>
              <a:off x="4559808" y="6222492"/>
              <a:ext cx="99060" cy="97790"/>
            </a:xfrm>
            <a:custGeom>
              <a:avLst/>
              <a:gdLst/>
              <a:ahLst/>
              <a:cxnLst/>
              <a:rect l="l" t="t" r="r" b="b"/>
              <a:pathLst>
                <a:path w="99060" h="97789">
                  <a:moveTo>
                    <a:pt x="99060" y="0"/>
                  </a:moveTo>
                  <a:lnTo>
                    <a:pt x="0" y="0"/>
                  </a:lnTo>
                  <a:lnTo>
                    <a:pt x="0" y="97536"/>
                  </a:lnTo>
                  <a:lnTo>
                    <a:pt x="99060" y="97536"/>
                  </a:lnTo>
                  <a:lnTo>
                    <a:pt x="99060" y="0"/>
                  </a:lnTo>
                  <a:close/>
                </a:path>
              </a:pathLst>
            </a:custGeom>
            <a:solidFill>
              <a:srgbClr val="FCBD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208" name="object 168">
              <a:extLst>
                <a:ext uri="{FF2B5EF4-FFF2-40B4-BE49-F238E27FC236}">
                  <a16:creationId xmlns:a16="http://schemas.microsoft.com/office/drawing/2014/main" id="{7FA737EC-4449-7A9B-4971-A40C0B2247E0}"/>
                </a:ext>
              </a:extLst>
            </p:cNvPr>
            <p:cNvSpPr/>
            <p:nvPr/>
          </p:nvSpPr>
          <p:spPr>
            <a:xfrm>
              <a:off x="4559808" y="6222492"/>
              <a:ext cx="99060" cy="97790"/>
            </a:xfrm>
            <a:custGeom>
              <a:avLst/>
              <a:gdLst/>
              <a:ahLst/>
              <a:cxnLst/>
              <a:rect l="l" t="t" r="r" b="b"/>
              <a:pathLst>
                <a:path w="99060" h="97789">
                  <a:moveTo>
                    <a:pt x="0" y="97536"/>
                  </a:moveTo>
                  <a:lnTo>
                    <a:pt x="99060" y="97536"/>
                  </a:lnTo>
                  <a:lnTo>
                    <a:pt x="99060" y="0"/>
                  </a:lnTo>
                  <a:lnTo>
                    <a:pt x="0" y="0"/>
                  </a:lnTo>
                  <a:lnTo>
                    <a:pt x="0" y="97536"/>
                  </a:lnTo>
                  <a:close/>
                </a:path>
              </a:pathLst>
            </a:custGeom>
            <a:ln w="9525">
              <a:solidFill>
                <a:srgbClr val="FCBD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209" name="object 169">
            <a:extLst>
              <a:ext uri="{FF2B5EF4-FFF2-40B4-BE49-F238E27FC236}">
                <a16:creationId xmlns:a16="http://schemas.microsoft.com/office/drawing/2014/main" id="{923C3CC6-C128-F4BF-24EF-1BE35732FAE4}"/>
              </a:ext>
            </a:extLst>
          </p:cNvPr>
          <p:cNvSpPr txBox="1"/>
          <p:nvPr/>
        </p:nvSpPr>
        <p:spPr>
          <a:xfrm>
            <a:off x="3591305" y="6040932"/>
            <a:ext cx="1072515" cy="315595"/>
          </a:xfrm>
          <a:prstGeom prst="rect">
            <a:avLst/>
          </a:prstGeom>
        </p:spPr>
        <p:txBody>
          <a:bodyPr vert="horz" wrap="square" lIns="0" tIns="12065" rIns="0" bIns="0" rtlCol="0">
            <a:spAutoFit/>
          </a:bodyPr>
          <a:lstStyle/>
          <a:p>
            <a:pPr marL="51435" marR="0" lvl="0" indent="0" algn="ctr" defTabSz="914400" rtl="0" eaLnBrk="1" fontAlgn="auto" latinLnBrk="0" hangingPunct="1">
              <a:lnSpc>
                <a:spcPts val="1145"/>
              </a:lnSpc>
              <a:spcBef>
                <a:spcPts val="95"/>
              </a:spcBef>
              <a:spcAft>
                <a:spcPts val="0"/>
              </a:spcAft>
              <a:buClrTx/>
              <a:buSzTx/>
              <a:buFontTx/>
              <a:buNone/>
              <a:tabLst>
                <a:tab pos="636905" algn="l"/>
              </a:tabLst>
              <a:defRPr/>
            </a:pPr>
            <a:r>
              <a:rPr kumimoji="0" sz="1000" b="0" i="0" u="none" strike="noStrike" kern="1200" cap="none" spc="-20" normalizeH="0" baseline="0" noProof="0" dirty="0">
                <a:ln>
                  <a:noFill/>
                </a:ln>
                <a:solidFill>
                  <a:srgbClr val="252525"/>
                </a:solidFill>
                <a:effectLst/>
                <a:uLnTx/>
                <a:uFillTx/>
                <a:latin typeface="微软雅黑"/>
                <a:ea typeface="+mn-ea"/>
                <a:cs typeface="微软雅黑"/>
              </a:rPr>
              <a:t>XPU0</a:t>
            </a:r>
            <a:r>
              <a:rPr kumimoji="0" sz="1000" b="0" i="0" u="none" strike="noStrike" kern="1200" cap="none" spc="0" normalizeH="0" baseline="0" noProof="0" dirty="0">
                <a:ln>
                  <a:noFill/>
                </a:ln>
                <a:solidFill>
                  <a:srgbClr val="252525"/>
                </a:solidFill>
                <a:effectLst/>
                <a:uLnTx/>
                <a:uFillTx/>
                <a:latin typeface="微软雅黑"/>
                <a:ea typeface="+mn-ea"/>
                <a:cs typeface="微软雅黑"/>
              </a:rPr>
              <a:t>	</a:t>
            </a:r>
            <a:r>
              <a:rPr kumimoji="0" sz="1000" b="0" i="0" u="none" strike="noStrike" kern="1200" cap="none" spc="-20" normalizeH="0" baseline="0" noProof="0" dirty="0">
                <a:ln>
                  <a:noFill/>
                </a:ln>
                <a:solidFill>
                  <a:srgbClr val="252525"/>
                </a:solidFill>
                <a:effectLst/>
                <a:uLnTx/>
                <a:uFillTx/>
                <a:latin typeface="微软雅黑"/>
                <a:ea typeface="+mn-ea"/>
                <a:cs typeface="微软雅黑"/>
              </a:rPr>
              <a:t>XPU1</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a:p>
            <a:pPr marL="0" marR="0" lvl="0" indent="0" algn="ctr" defTabSz="914400" rtl="0" eaLnBrk="1" fontAlgn="auto" latinLnBrk="0" hangingPunct="1">
              <a:lnSpc>
                <a:spcPts val="1145"/>
              </a:lnSpc>
              <a:spcBef>
                <a:spcPts val="0"/>
              </a:spcBef>
              <a:spcAft>
                <a:spcPts val="0"/>
              </a:spcAft>
              <a:buClrTx/>
              <a:buSzTx/>
              <a:buFontTx/>
              <a:buNone/>
              <a:tabLst>
                <a:tab pos="592455" algn="l"/>
              </a:tabLst>
              <a:defRPr/>
            </a:pPr>
            <a:r>
              <a:rPr kumimoji="0" sz="1000" b="0" i="0" u="none" strike="noStrike" kern="1200" cap="none" spc="0" normalizeH="0" baseline="0" noProof="0" dirty="0">
                <a:ln>
                  <a:noFill/>
                </a:ln>
                <a:solidFill>
                  <a:srgbClr val="252525"/>
                </a:solidFill>
                <a:effectLst/>
                <a:uLnTx/>
                <a:uFillTx/>
                <a:latin typeface="微软雅黑"/>
                <a:ea typeface="+mn-ea"/>
                <a:cs typeface="微软雅黑"/>
              </a:rPr>
              <a:t>a</a:t>
            </a:r>
            <a:r>
              <a:rPr kumimoji="0" sz="1000" b="0" i="0" u="none" strike="noStrike" kern="1200" cap="none" spc="90" normalizeH="0" baseline="0" noProof="0" dirty="0">
                <a:ln>
                  <a:noFill/>
                </a:ln>
                <a:solidFill>
                  <a:srgbClr val="252525"/>
                </a:solidFill>
                <a:effectLst/>
                <a:uLnTx/>
                <a:uFillTx/>
                <a:latin typeface="微软雅黑"/>
                <a:ea typeface="+mn-ea"/>
                <a:cs typeface="微软雅黑"/>
              </a:rPr>
              <a:t> </a:t>
            </a:r>
            <a:r>
              <a:rPr kumimoji="0" sz="1000" b="0" i="0" u="none" strike="noStrike" kern="1200" cap="none" spc="0" normalizeH="0" baseline="0" noProof="0" dirty="0">
                <a:ln>
                  <a:noFill/>
                </a:ln>
                <a:solidFill>
                  <a:srgbClr val="252525"/>
                </a:solidFill>
                <a:effectLst/>
                <a:uLnTx/>
                <a:uFillTx/>
                <a:latin typeface="微软雅黑"/>
                <a:ea typeface="+mn-ea"/>
                <a:cs typeface="微软雅黑"/>
              </a:rPr>
              <a:t>b</a:t>
            </a:r>
            <a:r>
              <a:rPr kumimoji="0" sz="1000" b="0" i="0" u="none" strike="noStrike" kern="1200" cap="none" spc="120" normalizeH="0" baseline="0" noProof="0" dirty="0">
                <a:ln>
                  <a:noFill/>
                </a:ln>
                <a:solidFill>
                  <a:srgbClr val="252525"/>
                </a:solidFill>
                <a:effectLst/>
                <a:uLnTx/>
                <a:uFillTx/>
                <a:latin typeface="微软雅黑"/>
                <a:ea typeface="+mn-ea"/>
                <a:cs typeface="微软雅黑"/>
              </a:rPr>
              <a:t> </a:t>
            </a:r>
            <a:r>
              <a:rPr kumimoji="0" sz="1000" b="0" i="0" u="none" strike="noStrike" kern="1200" cap="none" spc="0" normalizeH="0" baseline="0" noProof="0" dirty="0">
                <a:ln>
                  <a:noFill/>
                </a:ln>
                <a:solidFill>
                  <a:srgbClr val="252525"/>
                </a:solidFill>
                <a:effectLst/>
                <a:uLnTx/>
                <a:uFillTx/>
                <a:latin typeface="微软雅黑"/>
                <a:ea typeface="+mn-ea"/>
                <a:cs typeface="微软雅黑"/>
              </a:rPr>
              <a:t>c</a:t>
            </a:r>
            <a:r>
              <a:rPr kumimoji="0" sz="1000" b="0" i="0" u="none" strike="noStrike" kern="1200" cap="none" spc="120" normalizeH="0" baseline="0" noProof="0" dirty="0">
                <a:ln>
                  <a:noFill/>
                </a:ln>
                <a:solidFill>
                  <a:srgbClr val="252525"/>
                </a:solidFill>
                <a:effectLst/>
                <a:uLnTx/>
                <a:uFillTx/>
                <a:latin typeface="微软雅黑"/>
                <a:ea typeface="+mn-ea"/>
                <a:cs typeface="微软雅黑"/>
              </a:rPr>
              <a:t> </a:t>
            </a:r>
            <a:r>
              <a:rPr kumimoji="0" sz="1000" b="0" i="0" u="none" strike="noStrike" kern="1200" cap="none" spc="-50" normalizeH="0" baseline="0" noProof="0" dirty="0">
                <a:ln>
                  <a:noFill/>
                </a:ln>
                <a:solidFill>
                  <a:srgbClr val="252525"/>
                </a:solidFill>
                <a:effectLst/>
                <a:uLnTx/>
                <a:uFillTx/>
                <a:latin typeface="微软雅黑"/>
                <a:ea typeface="+mn-ea"/>
                <a:cs typeface="微软雅黑"/>
              </a:rPr>
              <a:t>d</a:t>
            </a:r>
            <a:r>
              <a:rPr kumimoji="0" sz="1000" b="0" i="0" u="none" strike="noStrike" kern="1200" cap="none" spc="0" normalizeH="0" baseline="0" noProof="0" dirty="0">
                <a:ln>
                  <a:noFill/>
                </a:ln>
                <a:solidFill>
                  <a:srgbClr val="252525"/>
                </a:solidFill>
                <a:effectLst/>
                <a:uLnTx/>
                <a:uFillTx/>
                <a:latin typeface="微软雅黑"/>
                <a:ea typeface="+mn-ea"/>
                <a:cs typeface="微软雅黑"/>
              </a:rPr>
              <a:t>	a</a:t>
            </a:r>
            <a:r>
              <a:rPr kumimoji="0" sz="1000" b="0" i="0" u="none" strike="noStrike" kern="1200" cap="none" spc="90" normalizeH="0" baseline="0" noProof="0" dirty="0">
                <a:ln>
                  <a:noFill/>
                </a:ln>
                <a:solidFill>
                  <a:srgbClr val="252525"/>
                </a:solidFill>
                <a:effectLst/>
                <a:uLnTx/>
                <a:uFillTx/>
                <a:latin typeface="微软雅黑"/>
                <a:ea typeface="+mn-ea"/>
                <a:cs typeface="微软雅黑"/>
              </a:rPr>
              <a:t> </a:t>
            </a:r>
            <a:r>
              <a:rPr kumimoji="0" sz="1000" b="0" i="0" u="none" strike="noStrike" kern="1200" cap="none" spc="0" normalizeH="0" baseline="0" noProof="0" dirty="0">
                <a:ln>
                  <a:noFill/>
                </a:ln>
                <a:solidFill>
                  <a:srgbClr val="252525"/>
                </a:solidFill>
                <a:effectLst/>
                <a:uLnTx/>
                <a:uFillTx/>
                <a:latin typeface="微软雅黑"/>
                <a:ea typeface="+mn-ea"/>
                <a:cs typeface="微软雅黑"/>
              </a:rPr>
              <a:t>b</a:t>
            </a:r>
            <a:r>
              <a:rPr kumimoji="0" sz="1000" b="0" i="0" u="none" strike="noStrike" kern="1200" cap="none" spc="125" normalizeH="0" baseline="0" noProof="0" dirty="0">
                <a:ln>
                  <a:noFill/>
                </a:ln>
                <a:solidFill>
                  <a:srgbClr val="252525"/>
                </a:solidFill>
                <a:effectLst/>
                <a:uLnTx/>
                <a:uFillTx/>
                <a:latin typeface="微软雅黑"/>
                <a:ea typeface="+mn-ea"/>
                <a:cs typeface="微软雅黑"/>
              </a:rPr>
              <a:t> </a:t>
            </a:r>
            <a:r>
              <a:rPr kumimoji="0" sz="1000" b="0" i="0" u="none" strike="noStrike" kern="1200" cap="none" spc="0" normalizeH="0" baseline="0" noProof="0" dirty="0">
                <a:ln>
                  <a:noFill/>
                </a:ln>
                <a:solidFill>
                  <a:srgbClr val="252525"/>
                </a:solidFill>
                <a:effectLst/>
                <a:uLnTx/>
                <a:uFillTx/>
                <a:latin typeface="微软雅黑"/>
                <a:ea typeface="+mn-ea"/>
                <a:cs typeface="微软雅黑"/>
              </a:rPr>
              <a:t>c</a:t>
            </a:r>
            <a:r>
              <a:rPr kumimoji="0" sz="1000" b="0" i="0" u="none" strike="noStrike" kern="1200" cap="none" spc="120" normalizeH="0" baseline="0" noProof="0" dirty="0">
                <a:ln>
                  <a:noFill/>
                </a:ln>
                <a:solidFill>
                  <a:srgbClr val="252525"/>
                </a:solidFill>
                <a:effectLst/>
                <a:uLnTx/>
                <a:uFillTx/>
                <a:latin typeface="微软雅黑"/>
                <a:ea typeface="+mn-ea"/>
                <a:cs typeface="微软雅黑"/>
              </a:rPr>
              <a:t> </a:t>
            </a:r>
            <a:r>
              <a:rPr kumimoji="0" sz="1000" b="0" i="0" u="none" strike="noStrike" kern="1200" cap="none" spc="-50" normalizeH="0" baseline="0" noProof="0" dirty="0">
                <a:ln>
                  <a:noFill/>
                </a:ln>
                <a:solidFill>
                  <a:srgbClr val="252525"/>
                </a:solidFill>
                <a:effectLst/>
                <a:uLnTx/>
                <a:uFillTx/>
                <a:latin typeface="微软雅黑"/>
                <a:ea typeface="+mn-ea"/>
                <a:cs typeface="微软雅黑"/>
              </a:rPr>
              <a:t>d</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210" name="object 170">
            <a:extLst>
              <a:ext uri="{FF2B5EF4-FFF2-40B4-BE49-F238E27FC236}">
                <a16:creationId xmlns:a16="http://schemas.microsoft.com/office/drawing/2014/main" id="{D6B54A04-E3D2-355E-E0E9-FD7389569CC9}"/>
              </a:ext>
            </a:extLst>
          </p:cNvPr>
          <p:cNvGrpSpPr/>
          <p:nvPr/>
        </p:nvGrpSpPr>
        <p:grpSpPr>
          <a:xfrm>
            <a:off x="4669535" y="6134100"/>
            <a:ext cx="1280795" cy="347980"/>
            <a:chOff x="4669535" y="6134100"/>
            <a:chExt cx="1280795" cy="347980"/>
          </a:xfrm>
        </p:grpSpPr>
        <p:pic>
          <p:nvPicPr>
            <p:cNvPr id="211" name="object 171">
              <a:extLst>
                <a:ext uri="{FF2B5EF4-FFF2-40B4-BE49-F238E27FC236}">
                  <a16:creationId xmlns:a16="http://schemas.microsoft.com/office/drawing/2014/main" id="{EB1EBC6F-9C5C-BE6A-B17E-EA295A1FEB7F}"/>
                </a:ext>
              </a:extLst>
            </p:cNvPr>
            <p:cNvPicPr/>
            <p:nvPr/>
          </p:nvPicPr>
          <p:blipFill>
            <a:blip r:embed="rId27" cstate="print"/>
            <a:stretch>
              <a:fillRect/>
            </a:stretch>
          </p:blipFill>
          <p:spPr>
            <a:xfrm>
              <a:off x="4725923" y="6195060"/>
              <a:ext cx="190423" cy="187451"/>
            </a:xfrm>
            <a:prstGeom prst="rect">
              <a:avLst/>
            </a:prstGeom>
          </p:spPr>
        </p:pic>
        <p:pic>
          <p:nvPicPr>
            <p:cNvPr id="212" name="object 172">
              <a:extLst>
                <a:ext uri="{FF2B5EF4-FFF2-40B4-BE49-F238E27FC236}">
                  <a16:creationId xmlns:a16="http://schemas.microsoft.com/office/drawing/2014/main" id="{A5DC33F7-9C54-A0AB-3511-792A183332D0}"/>
                </a:ext>
              </a:extLst>
            </p:cNvPr>
            <p:cNvPicPr/>
            <p:nvPr/>
          </p:nvPicPr>
          <p:blipFill>
            <a:blip r:embed="rId33" cstate="print"/>
            <a:stretch>
              <a:fillRect/>
            </a:stretch>
          </p:blipFill>
          <p:spPr>
            <a:xfrm>
              <a:off x="4669535" y="6134100"/>
              <a:ext cx="303326" cy="347535"/>
            </a:xfrm>
            <a:prstGeom prst="rect">
              <a:avLst/>
            </a:prstGeom>
          </p:spPr>
        </p:pic>
        <p:sp>
          <p:nvSpPr>
            <p:cNvPr id="213" name="object 173">
              <a:extLst>
                <a:ext uri="{FF2B5EF4-FFF2-40B4-BE49-F238E27FC236}">
                  <a16:creationId xmlns:a16="http://schemas.microsoft.com/office/drawing/2014/main" id="{AE2E46A4-EEED-E78A-D8C2-6612D85212BD}"/>
                </a:ext>
              </a:extLst>
            </p:cNvPr>
            <p:cNvSpPr/>
            <p:nvPr/>
          </p:nvSpPr>
          <p:spPr>
            <a:xfrm>
              <a:off x="4773167" y="6222492"/>
              <a:ext cx="100965" cy="97790"/>
            </a:xfrm>
            <a:custGeom>
              <a:avLst/>
              <a:gdLst/>
              <a:ahLst/>
              <a:cxnLst/>
              <a:rect l="l" t="t" r="r" b="b"/>
              <a:pathLst>
                <a:path w="100964" h="97789">
                  <a:moveTo>
                    <a:pt x="100584" y="0"/>
                  </a:moveTo>
                  <a:lnTo>
                    <a:pt x="0" y="0"/>
                  </a:lnTo>
                  <a:lnTo>
                    <a:pt x="0" y="97536"/>
                  </a:lnTo>
                  <a:lnTo>
                    <a:pt x="100584" y="97536"/>
                  </a:lnTo>
                  <a:lnTo>
                    <a:pt x="100584" y="0"/>
                  </a:lnTo>
                  <a:close/>
                </a:path>
              </a:pathLst>
            </a:custGeom>
            <a:solidFill>
              <a:srgbClr val="00AE4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214" name="object 174">
              <a:extLst>
                <a:ext uri="{FF2B5EF4-FFF2-40B4-BE49-F238E27FC236}">
                  <a16:creationId xmlns:a16="http://schemas.microsoft.com/office/drawing/2014/main" id="{CB36C0D4-5816-B897-079D-C68A0C9F9281}"/>
                </a:ext>
              </a:extLst>
            </p:cNvPr>
            <p:cNvSpPr/>
            <p:nvPr/>
          </p:nvSpPr>
          <p:spPr>
            <a:xfrm>
              <a:off x="4773167" y="6222492"/>
              <a:ext cx="100965" cy="97790"/>
            </a:xfrm>
            <a:custGeom>
              <a:avLst/>
              <a:gdLst/>
              <a:ahLst/>
              <a:cxnLst/>
              <a:rect l="l" t="t" r="r" b="b"/>
              <a:pathLst>
                <a:path w="100964" h="97789">
                  <a:moveTo>
                    <a:pt x="0" y="97536"/>
                  </a:moveTo>
                  <a:lnTo>
                    <a:pt x="100584" y="97536"/>
                  </a:lnTo>
                  <a:lnTo>
                    <a:pt x="100584" y="0"/>
                  </a:lnTo>
                  <a:lnTo>
                    <a:pt x="0" y="0"/>
                  </a:lnTo>
                  <a:lnTo>
                    <a:pt x="0" y="97536"/>
                  </a:lnTo>
                  <a:close/>
                </a:path>
              </a:pathLst>
            </a:custGeom>
            <a:ln w="9525">
              <a:solidFill>
                <a:srgbClr val="00AE4D"/>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215" name="object 175">
              <a:extLst>
                <a:ext uri="{FF2B5EF4-FFF2-40B4-BE49-F238E27FC236}">
                  <a16:creationId xmlns:a16="http://schemas.microsoft.com/office/drawing/2014/main" id="{BB14EEAC-0F16-5E75-30F4-98C32DF5D802}"/>
                </a:ext>
              </a:extLst>
            </p:cNvPr>
            <p:cNvPicPr/>
            <p:nvPr/>
          </p:nvPicPr>
          <p:blipFill>
            <a:blip r:embed="rId27" cstate="print"/>
            <a:stretch>
              <a:fillRect/>
            </a:stretch>
          </p:blipFill>
          <p:spPr>
            <a:xfrm>
              <a:off x="4852415" y="6195060"/>
              <a:ext cx="190423" cy="187451"/>
            </a:xfrm>
            <a:prstGeom prst="rect">
              <a:avLst/>
            </a:prstGeom>
          </p:spPr>
        </p:pic>
        <p:pic>
          <p:nvPicPr>
            <p:cNvPr id="216" name="object 176">
              <a:extLst>
                <a:ext uri="{FF2B5EF4-FFF2-40B4-BE49-F238E27FC236}">
                  <a16:creationId xmlns:a16="http://schemas.microsoft.com/office/drawing/2014/main" id="{14B3B74B-1CCE-5089-4F39-5D39198AD626}"/>
                </a:ext>
              </a:extLst>
            </p:cNvPr>
            <p:cNvPicPr/>
            <p:nvPr/>
          </p:nvPicPr>
          <p:blipFill>
            <a:blip r:embed="rId34" cstate="print"/>
            <a:stretch>
              <a:fillRect/>
            </a:stretch>
          </p:blipFill>
          <p:spPr>
            <a:xfrm>
              <a:off x="4789931" y="6134100"/>
              <a:ext cx="313969" cy="347535"/>
            </a:xfrm>
            <a:prstGeom prst="rect">
              <a:avLst/>
            </a:prstGeom>
          </p:spPr>
        </p:pic>
        <p:sp>
          <p:nvSpPr>
            <p:cNvPr id="217" name="object 177">
              <a:extLst>
                <a:ext uri="{FF2B5EF4-FFF2-40B4-BE49-F238E27FC236}">
                  <a16:creationId xmlns:a16="http://schemas.microsoft.com/office/drawing/2014/main" id="{2AF76832-CD4F-1E39-0081-18DE221FB0C9}"/>
                </a:ext>
              </a:extLst>
            </p:cNvPr>
            <p:cNvSpPr/>
            <p:nvPr/>
          </p:nvSpPr>
          <p:spPr>
            <a:xfrm>
              <a:off x="4899659" y="6222492"/>
              <a:ext cx="100965" cy="97790"/>
            </a:xfrm>
            <a:custGeom>
              <a:avLst/>
              <a:gdLst/>
              <a:ahLst/>
              <a:cxnLst/>
              <a:rect l="l" t="t" r="r" b="b"/>
              <a:pathLst>
                <a:path w="100964" h="97789">
                  <a:moveTo>
                    <a:pt x="100584" y="0"/>
                  </a:moveTo>
                  <a:lnTo>
                    <a:pt x="0" y="0"/>
                  </a:lnTo>
                  <a:lnTo>
                    <a:pt x="0" y="97536"/>
                  </a:lnTo>
                  <a:lnTo>
                    <a:pt x="100584" y="97536"/>
                  </a:lnTo>
                  <a:lnTo>
                    <a:pt x="100584" y="0"/>
                  </a:lnTo>
                  <a:close/>
                </a:path>
              </a:pathLst>
            </a:custGeom>
            <a:solidFill>
              <a:srgbClr val="EB7B2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218" name="object 178">
              <a:extLst>
                <a:ext uri="{FF2B5EF4-FFF2-40B4-BE49-F238E27FC236}">
                  <a16:creationId xmlns:a16="http://schemas.microsoft.com/office/drawing/2014/main" id="{2D3A3FDA-FA96-4786-368C-BADC5A1C31E8}"/>
                </a:ext>
              </a:extLst>
            </p:cNvPr>
            <p:cNvSpPr/>
            <p:nvPr/>
          </p:nvSpPr>
          <p:spPr>
            <a:xfrm>
              <a:off x="4899659" y="6222492"/>
              <a:ext cx="100965" cy="97790"/>
            </a:xfrm>
            <a:custGeom>
              <a:avLst/>
              <a:gdLst/>
              <a:ahLst/>
              <a:cxnLst/>
              <a:rect l="l" t="t" r="r" b="b"/>
              <a:pathLst>
                <a:path w="100964" h="97789">
                  <a:moveTo>
                    <a:pt x="0" y="97536"/>
                  </a:moveTo>
                  <a:lnTo>
                    <a:pt x="100584" y="97536"/>
                  </a:lnTo>
                  <a:lnTo>
                    <a:pt x="100584" y="0"/>
                  </a:lnTo>
                  <a:lnTo>
                    <a:pt x="0" y="0"/>
                  </a:lnTo>
                  <a:lnTo>
                    <a:pt x="0" y="97536"/>
                  </a:lnTo>
                  <a:close/>
                </a:path>
              </a:pathLst>
            </a:custGeom>
            <a:ln w="9525">
              <a:solidFill>
                <a:srgbClr val="EB7B2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219" name="object 179">
              <a:extLst>
                <a:ext uri="{FF2B5EF4-FFF2-40B4-BE49-F238E27FC236}">
                  <a16:creationId xmlns:a16="http://schemas.microsoft.com/office/drawing/2014/main" id="{079AE217-C1C5-39AD-B70E-CE99572E4FE5}"/>
                </a:ext>
              </a:extLst>
            </p:cNvPr>
            <p:cNvPicPr/>
            <p:nvPr/>
          </p:nvPicPr>
          <p:blipFill>
            <a:blip r:embed="rId27" cstate="print"/>
            <a:stretch>
              <a:fillRect/>
            </a:stretch>
          </p:blipFill>
          <p:spPr>
            <a:xfrm>
              <a:off x="4978907" y="6195060"/>
              <a:ext cx="190423" cy="187451"/>
            </a:xfrm>
            <a:prstGeom prst="rect">
              <a:avLst/>
            </a:prstGeom>
          </p:spPr>
        </p:pic>
        <p:pic>
          <p:nvPicPr>
            <p:cNvPr id="220" name="object 180">
              <a:extLst>
                <a:ext uri="{FF2B5EF4-FFF2-40B4-BE49-F238E27FC236}">
                  <a16:creationId xmlns:a16="http://schemas.microsoft.com/office/drawing/2014/main" id="{3C5B6E2A-8DD1-5244-3D8B-07E7C4D94773}"/>
                </a:ext>
              </a:extLst>
            </p:cNvPr>
            <p:cNvPicPr/>
            <p:nvPr/>
          </p:nvPicPr>
          <p:blipFill>
            <a:blip r:embed="rId35" cstate="print"/>
            <a:stretch>
              <a:fillRect/>
            </a:stretch>
          </p:blipFill>
          <p:spPr>
            <a:xfrm>
              <a:off x="4925567" y="6134100"/>
              <a:ext cx="297179" cy="347535"/>
            </a:xfrm>
            <a:prstGeom prst="rect">
              <a:avLst/>
            </a:prstGeom>
          </p:spPr>
        </p:pic>
        <p:sp>
          <p:nvSpPr>
            <p:cNvPr id="221" name="object 181">
              <a:extLst>
                <a:ext uri="{FF2B5EF4-FFF2-40B4-BE49-F238E27FC236}">
                  <a16:creationId xmlns:a16="http://schemas.microsoft.com/office/drawing/2014/main" id="{7371E29A-4226-0D37-E347-3BC4EAF1D601}"/>
                </a:ext>
              </a:extLst>
            </p:cNvPr>
            <p:cNvSpPr/>
            <p:nvPr/>
          </p:nvSpPr>
          <p:spPr>
            <a:xfrm>
              <a:off x="5026151" y="6222492"/>
              <a:ext cx="100965" cy="97790"/>
            </a:xfrm>
            <a:custGeom>
              <a:avLst/>
              <a:gdLst/>
              <a:ahLst/>
              <a:cxnLst/>
              <a:rect l="l" t="t" r="r" b="b"/>
              <a:pathLst>
                <a:path w="100964" h="97789">
                  <a:moveTo>
                    <a:pt x="100584" y="0"/>
                  </a:moveTo>
                  <a:lnTo>
                    <a:pt x="0" y="0"/>
                  </a:lnTo>
                  <a:lnTo>
                    <a:pt x="0" y="97536"/>
                  </a:lnTo>
                  <a:lnTo>
                    <a:pt x="100584" y="97536"/>
                  </a:lnTo>
                  <a:lnTo>
                    <a:pt x="100584" y="0"/>
                  </a:lnTo>
                  <a:close/>
                </a:path>
              </a:pathLst>
            </a:custGeom>
            <a:solidFill>
              <a:srgbClr val="6EAB4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222" name="object 182">
              <a:extLst>
                <a:ext uri="{FF2B5EF4-FFF2-40B4-BE49-F238E27FC236}">
                  <a16:creationId xmlns:a16="http://schemas.microsoft.com/office/drawing/2014/main" id="{C2DBC6A6-EEC7-EEE9-37E5-F0DDF013D4F7}"/>
                </a:ext>
              </a:extLst>
            </p:cNvPr>
            <p:cNvSpPr/>
            <p:nvPr/>
          </p:nvSpPr>
          <p:spPr>
            <a:xfrm>
              <a:off x="5026151" y="6222492"/>
              <a:ext cx="100965" cy="97790"/>
            </a:xfrm>
            <a:custGeom>
              <a:avLst/>
              <a:gdLst/>
              <a:ahLst/>
              <a:cxnLst/>
              <a:rect l="l" t="t" r="r" b="b"/>
              <a:pathLst>
                <a:path w="100964" h="97789">
                  <a:moveTo>
                    <a:pt x="0" y="97536"/>
                  </a:moveTo>
                  <a:lnTo>
                    <a:pt x="100584" y="97536"/>
                  </a:lnTo>
                  <a:lnTo>
                    <a:pt x="100584" y="0"/>
                  </a:lnTo>
                  <a:lnTo>
                    <a:pt x="0" y="0"/>
                  </a:lnTo>
                  <a:lnTo>
                    <a:pt x="0" y="97536"/>
                  </a:lnTo>
                  <a:close/>
                </a:path>
              </a:pathLst>
            </a:custGeom>
            <a:ln w="9525">
              <a:solidFill>
                <a:srgbClr val="6EAB4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223" name="object 183">
              <a:extLst>
                <a:ext uri="{FF2B5EF4-FFF2-40B4-BE49-F238E27FC236}">
                  <a16:creationId xmlns:a16="http://schemas.microsoft.com/office/drawing/2014/main" id="{F4CA0457-2D59-B003-22BA-2E5BEEA90CEE}"/>
                </a:ext>
              </a:extLst>
            </p:cNvPr>
            <p:cNvPicPr/>
            <p:nvPr/>
          </p:nvPicPr>
          <p:blipFill>
            <a:blip r:embed="rId36" cstate="print"/>
            <a:stretch>
              <a:fillRect/>
            </a:stretch>
          </p:blipFill>
          <p:spPr>
            <a:xfrm>
              <a:off x="5105399" y="6195060"/>
              <a:ext cx="188937" cy="187451"/>
            </a:xfrm>
            <a:prstGeom prst="rect">
              <a:avLst/>
            </a:prstGeom>
          </p:spPr>
        </p:pic>
        <p:pic>
          <p:nvPicPr>
            <p:cNvPr id="224" name="object 184">
              <a:extLst>
                <a:ext uri="{FF2B5EF4-FFF2-40B4-BE49-F238E27FC236}">
                  <a16:creationId xmlns:a16="http://schemas.microsoft.com/office/drawing/2014/main" id="{28756F6A-6578-6F59-E614-E454ADE9B5F4}"/>
                </a:ext>
              </a:extLst>
            </p:cNvPr>
            <p:cNvPicPr/>
            <p:nvPr/>
          </p:nvPicPr>
          <p:blipFill>
            <a:blip r:embed="rId37" cstate="print"/>
            <a:stretch>
              <a:fillRect/>
            </a:stretch>
          </p:blipFill>
          <p:spPr>
            <a:xfrm>
              <a:off x="5042915" y="6134100"/>
              <a:ext cx="313969" cy="347535"/>
            </a:xfrm>
            <a:prstGeom prst="rect">
              <a:avLst/>
            </a:prstGeom>
          </p:spPr>
        </p:pic>
        <p:sp>
          <p:nvSpPr>
            <p:cNvPr id="225" name="object 185">
              <a:extLst>
                <a:ext uri="{FF2B5EF4-FFF2-40B4-BE49-F238E27FC236}">
                  <a16:creationId xmlns:a16="http://schemas.microsoft.com/office/drawing/2014/main" id="{7071B351-F8C4-B098-6FD0-89155791F6BE}"/>
                </a:ext>
              </a:extLst>
            </p:cNvPr>
            <p:cNvSpPr/>
            <p:nvPr/>
          </p:nvSpPr>
          <p:spPr>
            <a:xfrm>
              <a:off x="5152643" y="6222492"/>
              <a:ext cx="99060" cy="97790"/>
            </a:xfrm>
            <a:custGeom>
              <a:avLst/>
              <a:gdLst/>
              <a:ahLst/>
              <a:cxnLst/>
              <a:rect l="l" t="t" r="r" b="b"/>
              <a:pathLst>
                <a:path w="99060" h="97789">
                  <a:moveTo>
                    <a:pt x="99060" y="0"/>
                  </a:moveTo>
                  <a:lnTo>
                    <a:pt x="0" y="0"/>
                  </a:lnTo>
                  <a:lnTo>
                    <a:pt x="0" y="97536"/>
                  </a:lnTo>
                  <a:lnTo>
                    <a:pt x="99060" y="97536"/>
                  </a:lnTo>
                  <a:lnTo>
                    <a:pt x="99060" y="0"/>
                  </a:lnTo>
                  <a:close/>
                </a:path>
              </a:pathLst>
            </a:custGeom>
            <a:solidFill>
              <a:srgbClr val="FCBD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226" name="object 186">
              <a:extLst>
                <a:ext uri="{FF2B5EF4-FFF2-40B4-BE49-F238E27FC236}">
                  <a16:creationId xmlns:a16="http://schemas.microsoft.com/office/drawing/2014/main" id="{D90B3C25-2D31-F207-5B64-6EA5839846DD}"/>
                </a:ext>
              </a:extLst>
            </p:cNvPr>
            <p:cNvSpPr/>
            <p:nvPr/>
          </p:nvSpPr>
          <p:spPr>
            <a:xfrm>
              <a:off x="5152643" y="6222492"/>
              <a:ext cx="99060" cy="97790"/>
            </a:xfrm>
            <a:custGeom>
              <a:avLst/>
              <a:gdLst/>
              <a:ahLst/>
              <a:cxnLst/>
              <a:rect l="l" t="t" r="r" b="b"/>
              <a:pathLst>
                <a:path w="99060" h="97789">
                  <a:moveTo>
                    <a:pt x="0" y="97536"/>
                  </a:moveTo>
                  <a:lnTo>
                    <a:pt x="99060" y="97536"/>
                  </a:lnTo>
                  <a:lnTo>
                    <a:pt x="99060" y="0"/>
                  </a:lnTo>
                  <a:lnTo>
                    <a:pt x="0" y="0"/>
                  </a:lnTo>
                  <a:lnTo>
                    <a:pt x="0" y="97536"/>
                  </a:lnTo>
                  <a:close/>
                </a:path>
              </a:pathLst>
            </a:custGeom>
            <a:ln w="9525">
              <a:solidFill>
                <a:srgbClr val="FCBD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227" name="object 187">
              <a:extLst>
                <a:ext uri="{FF2B5EF4-FFF2-40B4-BE49-F238E27FC236}">
                  <a16:creationId xmlns:a16="http://schemas.microsoft.com/office/drawing/2014/main" id="{B5CB3E75-F5AD-4F1E-C79C-2696C0920DD3}"/>
                </a:ext>
              </a:extLst>
            </p:cNvPr>
            <p:cNvPicPr/>
            <p:nvPr/>
          </p:nvPicPr>
          <p:blipFill>
            <a:blip r:embed="rId27" cstate="print"/>
            <a:stretch>
              <a:fillRect/>
            </a:stretch>
          </p:blipFill>
          <p:spPr>
            <a:xfrm>
              <a:off x="5318759" y="6195060"/>
              <a:ext cx="190423" cy="187451"/>
            </a:xfrm>
            <a:prstGeom prst="rect">
              <a:avLst/>
            </a:prstGeom>
          </p:spPr>
        </p:pic>
        <p:pic>
          <p:nvPicPr>
            <p:cNvPr id="228" name="object 188">
              <a:extLst>
                <a:ext uri="{FF2B5EF4-FFF2-40B4-BE49-F238E27FC236}">
                  <a16:creationId xmlns:a16="http://schemas.microsoft.com/office/drawing/2014/main" id="{D8BB3F0A-B664-A2AF-939E-24D8C734ABD3}"/>
                </a:ext>
              </a:extLst>
            </p:cNvPr>
            <p:cNvPicPr/>
            <p:nvPr/>
          </p:nvPicPr>
          <p:blipFill>
            <a:blip r:embed="rId33" cstate="print"/>
            <a:stretch>
              <a:fillRect/>
            </a:stretch>
          </p:blipFill>
          <p:spPr>
            <a:xfrm>
              <a:off x="5262371" y="6134100"/>
              <a:ext cx="303326" cy="347535"/>
            </a:xfrm>
            <a:prstGeom prst="rect">
              <a:avLst/>
            </a:prstGeom>
          </p:spPr>
        </p:pic>
        <p:sp>
          <p:nvSpPr>
            <p:cNvPr id="229" name="object 189">
              <a:extLst>
                <a:ext uri="{FF2B5EF4-FFF2-40B4-BE49-F238E27FC236}">
                  <a16:creationId xmlns:a16="http://schemas.microsoft.com/office/drawing/2014/main" id="{6A4FB4FD-F210-4E87-0467-4D8E918E4B8B}"/>
                </a:ext>
              </a:extLst>
            </p:cNvPr>
            <p:cNvSpPr/>
            <p:nvPr/>
          </p:nvSpPr>
          <p:spPr>
            <a:xfrm>
              <a:off x="5366003" y="6222492"/>
              <a:ext cx="100965" cy="97790"/>
            </a:xfrm>
            <a:custGeom>
              <a:avLst/>
              <a:gdLst/>
              <a:ahLst/>
              <a:cxnLst/>
              <a:rect l="l" t="t" r="r" b="b"/>
              <a:pathLst>
                <a:path w="100964" h="97789">
                  <a:moveTo>
                    <a:pt x="100584" y="0"/>
                  </a:moveTo>
                  <a:lnTo>
                    <a:pt x="0" y="0"/>
                  </a:lnTo>
                  <a:lnTo>
                    <a:pt x="0" y="97536"/>
                  </a:lnTo>
                  <a:lnTo>
                    <a:pt x="100584" y="97536"/>
                  </a:lnTo>
                  <a:lnTo>
                    <a:pt x="100584" y="0"/>
                  </a:lnTo>
                  <a:close/>
                </a:path>
              </a:pathLst>
            </a:custGeom>
            <a:solidFill>
              <a:srgbClr val="00AE4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230" name="object 190">
              <a:extLst>
                <a:ext uri="{FF2B5EF4-FFF2-40B4-BE49-F238E27FC236}">
                  <a16:creationId xmlns:a16="http://schemas.microsoft.com/office/drawing/2014/main" id="{FDA90B97-BD0F-94A8-92B3-9110097772BC}"/>
                </a:ext>
              </a:extLst>
            </p:cNvPr>
            <p:cNvSpPr/>
            <p:nvPr/>
          </p:nvSpPr>
          <p:spPr>
            <a:xfrm>
              <a:off x="5366003" y="6222492"/>
              <a:ext cx="100965" cy="97790"/>
            </a:xfrm>
            <a:custGeom>
              <a:avLst/>
              <a:gdLst/>
              <a:ahLst/>
              <a:cxnLst/>
              <a:rect l="l" t="t" r="r" b="b"/>
              <a:pathLst>
                <a:path w="100964" h="97789">
                  <a:moveTo>
                    <a:pt x="0" y="97536"/>
                  </a:moveTo>
                  <a:lnTo>
                    <a:pt x="100584" y="97536"/>
                  </a:lnTo>
                  <a:lnTo>
                    <a:pt x="100584" y="0"/>
                  </a:lnTo>
                  <a:lnTo>
                    <a:pt x="0" y="0"/>
                  </a:lnTo>
                  <a:lnTo>
                    <a:pt x="0" y="97536"/>
                  </a:lnTo>
                  <a:close/>
                </a:path>
              </a:pathLst>
            </a:custGeom>
            <a:ln w="9525">
              <a:solidFill>
                <a:srgbClr val="00AE4D"/>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231" name="object 191">
              <a:extLst>
                <a:ext uri="{FF2B5EF4-FFF2-40B4-BE49-F238E27FC236}">
                  <a16:creationId xmlns:a16="http://schemas.microsoft.com/office/drawing/2014/main" id="{7AF52704-A595-977F-BD20-AC7F1923222D}"/>
                </a:ext>
              </a:extLst>
            </p:cNvPr>
            <p:cNvPicPr/>
            <p:nvPr/>
          </p:nvPicPr>
          <p:blipFill>
            <a:blip r:embed="rId27" cstate="print"/>
            <a:stretch>
              <a:fillRect/>
            </a:stretch>
          </p:blipFill>
          <p:spPr>
            <a:xfrm>
              <a:off x="5445251" y="6195060"/>
              <a:ext cx="190423" cy="187451"/>
            </a:xfrm>
            <a:prstGeom prst="rect">
              <a:avLst/>
            </a:prstGeom>
          </p:spPr>
        </p:pic>
        <p:pic>
          <p:nvPicPr>
            <p:cNvPr id="232" name="object 192">
              <a:extLst>
                <a:ext uri="{FF2B5EF4-FFF2-40B4-BE49-F238E27FC236}">
                  <a16:creationId xmlns:a16="http://schemas.microsoft.com/office/drawing/2014/main" id="{1C8F94EB-37E9-69E0-7421-827331912796}"/>
                </a:ext>
              </a:extLst>
            </p:cNvPr>
            <p:cNvPicPr/>
            <p:nvPr/>
          </p:nvPicPr>
          <p:blipFill>
            <a:blip r:embed="rId34" cstate="print"/>
            <a:stretch>
              <a:fillRect/>
            </a:stretch>
          </p:blipFill>
          <p:spPr>
            <a:xfrm>
              <a:off x="5382767" y="6134100"/>
              <a:ext cx="313969" cy="347535"/>
            </a:xfrm>
            <a:prstGeom prst="rect">
              <a:avLst/>
            </a:prstGeom>
          </p:spPr>
        </p:pic>
        <p:sp>
          <p:nvSpPr>
            <p:cNvPr id="233" name="object 193">
              <a:extLst>
                <a:ext uri="{FF2B5EF4-FFF2-40B4-BE49-F238E27FC236}">
                  <a16:creationId xmlns:a16="http://schemas.microsoft.com/office/drawing/2014/main" id="{2AE66611-8389-4CB1-EF70-4B74EA9A1F44}"/>
                </a:ext>
              </a:extLst>
            </p:cNvPr>
            <p:cNvSpPr/>
            <p:nvPr/>
          </p:nvSpPr>
          <p:spPr>
            <a:xfrm>
              <a:off x="5492495" y="6222492"/>
              <a:ext cx="100965" cy="97790"/>
            </a:xfrm>
            <a:custGeom>
              <a:avLst/>
              <a:gdLst/>
              <a:ahLst/>
              <a:cxnLst/>
              <a:rect l="l" t="t" r="r" b="b"/>
              <a:pathLst>
                <a:path w="100964" h="97789">
                  <a:moveTo>
                    <a:pt x="100584" y="0"/>
                  </a:moveTo>
                  <a:lnTo>
                    <a:pt x="0" y="0"/>
                  </a:lnTo>
                  <a:lnTo>
                    <a:pt x="0" y="97536"/>
                  </a:lnTo>
                  <a:lnTo>
                    <a:pt x="100584" y="97536"/>
                  </a:lnTo>
                  <a:lnTo>
                    <a:pt x="100584" y="0"/>
                  </a:lnTo>
                  <a:close/>
                </a:path>
              </a:pathLst>
            </a:custGeom>
            <a:solidFill>
              <a:srgbClr val="EB7B2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234" name="object 194">
              <a:extLst>
                <a:ext uri="{FF2B5EF4-FFF2-40B4-BE49-F238E27FC236}">
                  <a16:creationId xmlns:a16="http://schemas.microsoft.com/office/drawing/2014/main" id="{C4CAFD22-4E90-B945-2C2E-27A70A10C6D6}"/>
                </a:ext>
              </a:extLst>
            </p:cNvPr>
            <p:cNvSpPr/>
            <p:nvPr/>
          </p:nvSpPr>
          <p:spPr>
            <a:xfrm>
              <a:off x="5492495" y="6222492"/>
              <a:ext cx="100965" cy="97790"/>
            </a:xfrm>
            <a:custGeom>
              <a:avLst/>
              <a:gdLst/>
              <a:ahLst/>
              <a:cxnLst/>
              <a:rect l="l" t="t" r="r" b="b"/>
              <a:pathLst>
                <a:path w="100964" h="97789">
                  <a:moveTo>
                    <a:pt x="0" y="97536"/>
                  </a:moveTo>
                  <a:lnTo>
                    <a:pt x="100584" y="97536"/>
                  </a:lnTo>
                  <a:lnTo>
                    <a:pt x="100584" y="0"/>
                  </a:lnTo>
                  <a:lnTo>
                    <a:pt x="0" y="0"/>
                  </a:lnTo>
                  <a:lnTo>
                    <a:pt x="0" y="97536"/>
                  </a:lnTo>
                  <a:close/>
                </a:path>
              </a:pathLst>
            </a:custGeom>
            <a:ln w="9525">
              <a:solidFill>
                <a:srgbClr val="EB7B2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235" name="object 195">
              <a:extLst>
                <a:ext uri="{FF2B5EF4-FFF2-40B4-BE49-F238E27FC236}">
                  <a16:creationId xmlns:a16="http://schemas.microsoft.com/office/drawing/2014/main" id="{4880580B-4811-C8A1-DD3E-241EF9EAE38E}"/>
                </a:ext>
              </a:extLst>
            </p:cNvPr>
            <p:cNvPicPr/>
            <p:nvPr/>
          </p:nvPicPr>
          <p:blipFill>
            <a:blip r:embed="rId27" cstate="print"/>
            <a:stretch>
              <a:fillRect/>
            </a:stretch>
          </p:blipFill>
          <p:spPr>
            <a:xfrm>
              <a:off x="5571743" y="6195060"/>
              <a:ext cx="190423" cy="187451"/>
            </a:xfrm>
            <a:prstGeom prst="rect">
              <a:avLst/>
            </a:prstGeom>
          </p:spPr>
        </p:pic>
        <p:pic>
          <p:nvPicPr>
            <p:cNvPr id="236" name="object 196">
              <a:extLst>
                <a:ext uri="{FF2B5EF4-FFF2-40B4-BE49-F238E27FC236}">
                  <a16:creationId xmlns:a16="http://schemas.microsoft.com/office/drawing/2014/main" id="{CE28D6FA-5733-6808-9DA1-166BDB03477F}"/>
                </a:ext>
              </a:extLst>
            </p:cNvPr>
            <p:cNvPicPr/>
            <p:nvPr/>
          </p:nvPicPr>
          <p:blipFill>
            <a:blip r:embed="rId35" cstate="print"/>
            <a:stretch>
              <a:fillRect/>
            </a:stretch>
          </p:blipFill>
          <p:spPr>
            <a:xfrm>
              <a:off x="5518403" y="6134100"/>
              <a:ext cx="297179" cy="347535"/>
            </a:xfrm>
            <a:prstGeom prst="rect">
              <a:avLst/>
            </a:prstGeom>
          </p:spPr>
        </p:pic>
        <p:sp>
          <p:nvSpPr>
            <p:cNvPr id="237" name="object 197">
              <a:extLst>
                <a:ext uri="{FF2B5EF4-FFF2-40B4-BE49-F238E27FC236}">
                  <a16:creationId xmlns:a16="http://schemas.microsoft.com/office/drawing/2014/main" id="{F8366377-3570-AF7F-A45D-E7B5CA5C1A3D}"/>
                </a:ext>
              </a:extLst>
            </p:cNvPr>
            <p:cNvSpPr/>
            <p:nvPr/>
          </p:nvSpPr>
          <p:spPr>
            <a:xfrm>
              <a:off x="5618987" y="6222492"/>
              <a:ext cx="100965" cy="97790"/>
            </a:xfrm>
            <a:custGeom>
              <a:avLst/>
              <a:gdLst/>
              <a:ahLst/>
              <a:cxnLst/>
              <a:rect l="l" t="t" r="r" b="b"/>
              <a:pathLst>
                <a:path w="100964" h="97789">
                  <a:moveTo>
                    <a:pt x="100584" y="0"/>
                  </a:moveTo>
                  <a:lnTo>
                    <a:pt x="0" y="0"/>
                  </a:lnTo>
                  <a:lnTo>
                    <a:pt x="0" y="97536"/>
                  </a:lnTo>
                  <a:lnTo>
                    <a:pt x="100584" y="97536"/>
                  </a:lnTo>
                  <a:lnTo>
                    <a:pt x="100584" y="0"/>
                  </a:lnTo>
                  <a:close/>
                </a:path>
              </a:pathLst>
            </a:custGeom>
            <a:solidFill>
              <a:srgbClr val="6EAB4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238" name="object 198">
              <a:extLst>
                <a:ext uri="{FF2B5EF4-FFF2-40B4-BE49-F238E27FC236}">
                  <a16:creationId xmlns:a16="http://schemas.microsoft.com/office/drawing/2014/main" id="{12B1FD38-5FCB-6353-4D33-55108FEE0646}"/>
                </a:ext>
              </a:extLst>
            </p:cNvPr>
            <p:cNvSpPr/>
            <p:nvPr/>
          </p:nvSpPr>
          <p:spPr>
            <a:xfrm>
              <a:off x="5618987" y="6222492"/>
              <a:ext cx="100965" cy="97790"/>
            </a:xfrm>
            <a:custGeom>
              <a:avLst/>
              <a:gdLst/>
              <a:ahLst/>
              <a:cxnLst/>
              <a:rect l="l" t="t" r="r" b="b"/>
              <a:pathLst>
                <a:path w="100964" h="97789">
                  <a:moveTo>
                    <a:pt x="0" y="97536"/>
                  </a:moveTo>
                  <a:lnTo>
                    <a:pt x="100584" y="97536"/>
                  </a:lnTo>
                  <a:lnTo>
                    <a:pt x="100584" y="0"/>
                  </a:lnTo>
                  <a:lnTo>
                    <a:pt x="0" y="0"/>
                  </a:lnTo>
                  <a:lnTo>
                    <a:pt x="0" y="97536"/>
                  </a:lnTo>
                  <a:close/>
                </a:path>
              </a:pathLst>
            </a:custGeom>
            <a:ln w="9525">
              <a:solidFill>
                <a:srgbClr val="6EAB4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239" name="object 199">
              <a:extLst>
                <a:ext uri="{FF2B5EF4-FFF2-40B4-BE49-F238E27FC236}">
                  <a16:creationId xmlns:a16="http://schemas.microsoft.com/office/drawing/2014/main" id="{DE54E8AC-FBBF-0B16-8923-37B1A8BA5093}"/>
                </a:ext>
              </a:extLst>
            </p:cNvPr>
            <p:cNvPicPr/>
            <p:nvPr/>
          </p:nvPicPr>
          <p:blipFill>
            <a:blip r:embed="rId36" cstate="print"/>
            <a:stretch>
              <a:fillRect/>
            </a:stretch>
          </p:blipFill>
          <p:spPr>
            <a:xfrm>
              <a:off x="5698235" y="6195060"/>
              <a:ext cx="188937" cy="187451"/>
            </a:xfrm>
            <a:prstGeom prst="rect">
              <a:avLst/>
            </a:prstGeom>
          </p:spPr>
        </p:pic>
        <p:pic>
          <p:nvPicPr>
            <p:cNvPr id="240" name="object 200">
              <a:extLst>
                <a:ext uri="{FF2B5EF4-FFF2-40B4-BE49-F238E27FC236}">
                  <a16:creationId xmlns:a16="http://schemas.microsoft.com/office/drawing/2014/main" id="{F70712CA-AB9F-5CBA-CE78-78BDBD968B25}"/>
                </a:ext>
              </a:extLst>
            </p:cNvPr>
            <p:cNvPicPr/>
            <p:nvPr/>
          </p:nvPicPr>
          <p:blipFill>
            <a:blip r:embed="rId37" cstate="print"/>
            <a:stretch>
              <a:fillRect/>
            </a:stretch>
          </p:blipFill>
          <p:spPr>
            <a:xfrm>
              <a:off x="5635751" y="6134100"/>
              <a:ext cx="313969" cy="347535"/>
            </a:xfrm>
            <a:prstGeom prst="rect">
              <a:avLst/>
            </a:prstGeom>
          </p:spPr>
        </p:pic>
        <p:sp>
          <p:nvSpPr>
            <p:cNvPr id="241" name="object 201">
              <a:extLst>
                <a:ext uri="{FF2B5EF4-FFF2-40B4-BE49-F238E27FC236}">
                  <a16:creationId xmlns:a16="http://schemas.microsoft.com/office/drawing/2014/main" id="{1683CDFD-C0F3-7AE2-AE0D-2B7C017765E5}"/>
                </a:ext>
              </a:extLst>
            </p:cNvPr>
            <p:cNvSpPr/>
            <p:nvPr/>
          </p:nvSpPr>
          <p:spPr>
            <a:xfrm>
              <a:off x="5745479" y="6222492"/>
              <a:ext cx="99060" cy="97790"/>
            </a:xfrm>
            <a:custGeom>
              <a:avLst/>
              <a:gdLst/>
              <a:ahLst/>
              <a:cxnLst/>
              <a:rect l="l" t="t" r="r" b="b"/>
              <a:pathLst>
                <a:path w="99060" h="97789">
                  <a:moveTo>
                    <a:pt x="99060" y="0"/>
                  </a:moveTo>
                  <a:lnTo>
                    <a:pt x="0" y="0"/>
                  </a:lnTo>
                  <a:lnTo>
                    <a:pt x="0" y="97536"/>
                  </a:lnTo>
                  <a:lnTo>
                    <a:pt x="99060" y="97536"/>
                  </a:lnTo>
                  <a:lnTo>
                    <a:pt x="99060" y="0"/>
                  </a:lnTo>
                  <a:close/>
                </a:path>
              </a:pathLst>
            </a:custGeom>
            <a:solidFill>
              <a:srgbClr val="FCBD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242" name="object 202">
              <a:extLst>
                <a:ext uri="{FF2B5EF4-FFF2-40B4-BE49-F238E27FC236}">
                  <a16:creationId xmlns:a16="http://schemas.microsoft.com/office/drawing/2014/main" id="{1EFE81F9-9731-C886-FCCB-A0011C224CDF}"/>
                </a:ext>
              </a:extLst>
            </p:cNvPr>
            <p:cNvSpPr/>
            <p:nvPr/>
          </p:nvSpPr>
          <p:spPr>
            <a:xfrm>
              <a:off x="5745479" y="6222492"/>
              <a:ext cx="99060" cy="97790"/>
            </a:xfrm>
            <a:custGeom>
              <a:avLst/>
              <a:gdLst/>
              <a:ahLst/>
              <a:cxnLst/>
              <a:rect l="l" t="t" r="r" b="b"/>
              <a:pathLst>
                <a:path w="99060" h="97789">
                  <a:moveTo>
                    <a:pt x="0" y="97536"/>
                  </a:moveTo>
                  <a:lnTo>
                    <a:pt x="99060" y="97536"/>
                  </a:lnTo>
                  <a:lnTo>
                    <a:pt x="99060" y="0"/>
                  </a:lnTo>
                  <a:lnTo>
                    <a:pt x="0" y="0"/>
                  </a:lnTo>
                  <a:lnTo>
                    <a:pt x="0" y="97536"/>
                  </a:lnTo>
                  <a:close/>
                </a:path>
              </a:pathLst>
            </a:custGeom>
            <a:ln w="9525">
              <a:solidFill>
                <a:srgbClr val="FCBD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243" name="object 203">
            <a:extLst>
              <a:ext uri="{FF2B5EF4-FFF2-40B4-BE49-F238E27FC236}">
                <a16:creationId xmlns:a16="http://schemas.microsoft.com/office/drawing/2014/main" id="{6487899C-4B9D-8641-0441-B8A1F8E695B1}"/>
              </a:ext>
            </a:extLst>
          </p:cNvPr>
          <p:cNvSpPr txBox="1"/>
          <p:nvPr/>
        </p:nvSpPr>
        <p:spPr>
          <a:xfrm>
            <a:off x="4776978" y="5806945"/>
            <a:ext cx="1072515" cy="549910"/>
          </a:xfrm>
          <a:prstGeom prst="rect">
            <a:avLst/>
          </a:prstGeom>
        </p:spPr>
        <p:txBody>
          <a:bodyPr vert="horz" wrap="square" lIns="0" tIns="53340" rIns="0" bIns="0" rtlCol="0">
            <a:spAutoFit/>
          </a:bodyPr>
          <a:lstStyle/>
          <a:p>
            <a:pPr marL="179705" marR="0" lvl="0" indent="0" algn="l" defTabSz="914400" rtl="0" eaLnBrk="1" fontAlgn="auto" latinLnBrk="0" hangingPunct="1">
              <a:lnSpc>
                <a:spcPct val="100000"/>
              </a:lnSpc>
              <a:spcBef>
                <a:spcPts val="420"/>
              </a:spcBef>
              <a:spcAft>
                <a:spcPts val="0"/>
              </a:spcAft>
              <a:buClrTx/>
              <a:buSzTx/>
              <a:buFontTx/>
              <a:buNone/>
              <a:tabLst>
                <a:tab pos="723265" algn="l"/>
              </a:tabLst>
              <a:defRPr/>
            </a:pPr>
            <a:r>
              <a:rPr kumimoji="0" sz="1000" b="0" i="0" u="none" strike="noStrike" kern="1200" cap="none" spc="-50" normalizeH="0" baseline="0" noProof="0" dirty="0">
                <a:ln>
                  <a:noFill/>
                </a:ln>
                <a:solidFill>
                  <a:srgbClr val="252525"/>
                </a:solidFill>
                <a:effectLst/>
                <a:uLnTx/>
                <a:uFillTx/>
                <a:latin typeface="微软雅黑"/>
                <a:ea typeface="+mn-ea"/>
                <a:cs typeface="微软雅黑"/>
              </a:rPr>
              <a:t>2</a:t>
            </a:r>
            <a:r>
              <a:rPr kumimoji="0" sz="1000" b="0" i="0" u="none" strike="noStrike" kern="1200" cap="none" spc="0" normalizeH="0" baseline="0" noProof="0" dirty="0">
                <a:ln>
                  <a:noFill/>
                </a:ln>
                <a:solidFill>
                  <a:srgbClr val="252525"/>
                </a:solidFill>
                <a:effectLst/>
                <a:uLnTx/>
                <a:uFillTx/>
                <a:latin typeface="微软雅黑"/>
                <a:ea typeface="+mn-ea"/>
                <a:cs typeface="微软雅黑"/>
              </a:rPr>
              <a:t>	</a:t>
            </a:r>
            <a:r>
              <a:rPr kumimoji="0" sz="1000" b="0" i="0" u="none" strike="noStrike" kern="1200" cap="none" spc="-50" normalizeH="0" baseline="0" noProof="0" dirty="0">
                <a:ln>
                  <a:noFill/>
                </a:ln>
                <a:solidFill>
                  <a:srgbClr val="252525"/>
                </a:solidFill>
                <a:effectLst/>
                <a:uLnTx/>
                <a:uFillTx/>
                <a:latin typeface="微软雅黑"/>
                <a:ea typeface="+mn-ea"/>
                <a:cs typeface="微软雅黑"/>
              </a:rPr>
              <a:t>3</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a:p>
            <a:pPr marL="54610" marR="0" lvl="0" indent="0" algn="l" defTabSz="914400" rtl="0" eaLnBrk="1" fontAlgn="auto" latinLnBrk="0" hangingPunct="1">
              <a:lnSpc>
                <a:spcPts val="1145"/>
              </a:lnSpc>
              <a:spcBef>
                <a:spcPts val="320"/>
              </a:spcBef>
              <a:spcAft>
                <a:spcPts val="0"/>
              </a:spcAft>
              <a:buClrTx/>
              <a:buSzTx/>
              <a:buFontTx/>
              <a:buNone/>
              <a:tabLst>
                <a:tab pos="604520" algn="l"/>
              </a:tabLst>
              <a:defRPr/>
            </a:pPr>
            <a:r>
              <a:rPr kumimoji="0" sz="1000" b="0" i="0" u="none" strike="noStrike" kern="1200" cap="none" spc="-20" normalizeH="0" baseline="0" noProof="0" dirty="0">
                <a:ln>
                  <a:noFill/>
                </a:ln>
                <a:solidFill>
                  <a:srgbClr val="252525"/>
                </a:solidFill>
                <a:effectLst/>
                <a:uLnTx/>
                <a:uFillTx/>
                <a:latin typeface="微软雅黑"/>
                <a:ea typeface="+mn-ea"/>
                <a:cs typeface="微软雅黑"/>
              </a:rPr>
              <a:t>XPU2</a:t>
            </a:r>
            <a:r>
              <a:rPr kumimoji="0" sz="1000" b="0" i="0" u="none" strike="noStrike" kern="1200" cap="none" spc="0" normalizeH="0" baseline="0" noProof="0" dirty="0">
                <a:ln>
                  <a:noFill/>
                </a:ln>
                <a:solidFill>
                  <a:srgbClr val="252525"/>
                </a:solidFill>
                <a:effectLst/>
                <a:uLnTx/>
                <a:uFillTx/>
                <a:latin typeface="微软雅黑"/>
                <a:ea typeface="+mn-ea"/>
                <a:cs typeface="微软雅黑"/>
              </a:rPr>
              <a:t>	</a:t>
            </a:r>
            <a:r>
              <a:rPr kumimoji="0" sz="1000" b="0" i="0" u="none" strike="noStrike" kern="1200" cap="none" spc="-20" normalizeH="0" baseline="0" noProof="0" dirty="0">
                <a:ln>
                  <a:noFill/>
                </a:ln>
                <a:solidFill>
                  <a:srgbClr val="252525"/>
                </a:solidFill>
                <a:effectLst/>
                <a:uLnTx/>
                <a:uFillTx/>
                <a:latin typeface="微软雅黑"/>
                <a:ea typeface="+mn-ea"/>
                <a:cs typeface="微软雅黑"/>
              </a:rPr>
              <a:t>XPU3</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a:p>
            <a:pPr marL="12700" marR="0" lvl="0" indent="0" algn="l" defTabSz="914400" rtl="0" eaLnBrk="1" fontAlgn="auto" latinLnBrk="0" hangingPunct="1">
              <a:lnSpc>
                <a:spcPts val="1145"/>
              </a:lnSpc>
              <a:spcBef>
                <a:spcPts val="0"/>
              </a:spcBef>
              <a:spcAft>
                <a:spcPts val="0"/>
              </a:spcAft>
              <a:buClrTx/>
              <a:buSzTx/>
              <a:buFontTx/>
              <a:buNone/>
              <a:tabLst>
                <a:tab pos="605155" algn="l"/>
              </a:tabLst>
              <a:defRPr/>
            </a:pPr>
            <a:r>
              <a:rPr kumimoji="0" sz="1000" b="0" i="0" u="none" strike="noStrike" kern="1200" cap="none" spc="0" normalizeH="0" baseline="0" noProof="0" dirty="0">
                <a:ln>
                  <a:noFill/>
                </a:ln>
                <a:solidFill>
                  <a:srgbClr val="252525"/>
                </a:solidFill>
                <a:effectLst/>
                <a:uLnTx/>
                <a:uFillTx/>
                <a:latin typeface="微软雅黑"/>
                <a:ea typeface="+mn-ea"/>
                <a:cs typeface="微软雅黑"/>
              </a:rPr>
              <a:t>a</a:t>
            </a:r>
            <a:r>
              <a:rPr kumimoji="0" sz="1000" b="0" i="0" u="none" strike="noStrike" kern="1200" cap="none" spc="90" normalizeH="0" baseline="0" noProof="0" dirty="0">
                <a:ln>
                  <a:noFill/>
                </a:ln>
                <a:solidFill>
                  <a:srgbClr val="252525"/>
                </a:solidFill>
                <a:effectLst/>
                <a:uLnTx/>
                <a:uFillTx/>
                <a:latin typeface="微软雅黑"/>
                <a:ea typeface="+mn-ea"/>
                <a:cs typeface="微软雅黑"/>
              </a:rPr>
              <a:t> </a:t>
            </a:r>
            <a:r>
              <a:rPr kumimoji="0" sz="1000" b="0" i="0" u="none" strike="noStrike" kern="1200" cap="none" spc="0" normalizeH="0" baseline="0" noProof="0" dirty="0">
                <a:ln>
                  <a:noFill/>
                </a:ln>
                <a:solidFill>
                  <a:srgbClr val="252525"/>
                </a:solidFill>
                <a:effectLst/>
                <a:uLnTx/>
                <a:uFillTx/>
                <a:latin typeface="微软雅黑"/>
                <a:ea typeface="+mn-ea"/>
                <a:cs typeface="微软雅黑"/>
              </a:rPr>
              <a:t>b</a:t>
            </a:r>
            <a:r>
              <a:rPr kumimoji="0" sz="1000" b="0" i="0" u="none" strike="noStrike" kern="1200" cap="none" spc="120" normalizeH="0" baseline="0" noProof="0" dirty="0">
                <a:ln>
                  <a:noFill/>
                </a:ln>
                <a:solidFill>
                  <a:srgbClr val="252525"/>
                </a:solidFill>
                <a:effectLst/>
                <a:uLnTx/>
                <a:uFillTx/>
                <a:latin typeface="微软雅黑"/>
                <a:ea typeface="+mn-ea"/>
                <a:cs typeface="微软雅黑"/>
              </a:rPr>
              <a:t> </a:t>
            </a:r>
            <a:r>
              <a:rPr kumimoji="0" sz="1000" b="0" i="0" u="none" strike="noStrike" kern="1200" cap="none" spc="0" normalizeH="0" baseline="0" noProof="0" dirty="0">
                <a:ln>
                  <a:noFill/>
                </a:ln>
                <a:solidFill>
                  <a:srgbClr val="252525"/>
                </a:solidFill>
                <a:effectLst/>
                <a:uLnTx/>
                <a:uFillTx/>
                <a:latin typeface="微软雅黑"/>
                <a:ea typeface="+mn-ea"/>
                <a:cs typeface="微软雅黑"/>
              </a:rPr>
              <a:t>c</a:t>
            </a:r>
            <a:r>
              <a:rPr kumimoji="0" sz="1000" b="0" i="0" u="none" strike="noStrike" kern="1200" cap="none" spc="120" normalizeH="0" baseline="0" noProof="0" dirty="0">
                <a:ln>
                  <a:noFill/>
                </a:ln>
                <a:solidFill>
                  <a:srgbClr val="252525"/>
                </a:solidFill>
                <a:effectLst/>
                <a:uLnTx/>
                <a:uFillTx/>
                <a:latin typeface="微软雅黑"/>
                <a:ea typeface="+mn-ea"/>
                <a:cs typeface="微软雅黑"/>
              </a:rPr>
              <a:t> </a:t>
            </a:r>
            <a:r>
              <a:rPr kumimoji="0" sz="1000" b="0" i="0" u="none" strike="noStrike" kern="1200" cap="none" spc="-50" normalizeH="0" baseline="0" noProof="0" dirty="0">
                <a:ln>
                  <a:noFill/>
                </a:ln>
                <a:solidFill>
                  <a:srgbClr val="252525"/>
                </a:solidFill>
                <a:effectLst/>
                <a:uLnTx/>
                <a:uFillTx/>
                <a:latin typeface="微软雅黑"/>
                <a:ea typeface="+mn-ea"/>
                <a:cs typeface="微软雅黑"/>
              </a:rPr>
              <a:t>d</a:t>
            </a:r>
            <a:r>
              <a:rPr kumimoji="0" sz="1000" b="0" i="0" u="none" strike="noStrike" kern="1200" cap="none" spc="0" normalizeH="0" baseline="0" noProof="0" dirty="0">
                <a:ln>
                  <a:noFill/>
                </a:ln>
                <a:solidFill>
                  <a:srgbClr val="252525"/>
                </a:solidFill>
                <a:effectLst/>
                <a:uLnTx/>
                <a:uFillTx/>
                <a:latin typeface="微软雅黑"/>
                <a:ea typeface="+mn-ea"/>
                <a:cs typeface="微软雅黑"/>
              </a:rPr>
              <a:t>	a</a:t>
            </a:r>
            <a:r>
              <a:rPr kumimoji="0" sz="1000" b="0" i="0" u="none" strike="noStrike" kern="1200" cap="none" spc="90" normalizeH="0" baseline="0" noProof="0" dirty="0">
                <a:ln>
                  <a:noFill/>
                </a:ln>
                <a:solidFill>
                  <a:srgbClr val="252525"/>
                </a:solidFill>
                <a:effectLst/>
                <a:uLnTx/>
                <a:uFillTx/>
                <a:latin typeface="微软雅黑"/>
                <a:ea typeface="+mn-ea"/>
                <a:cs typeface="微软雅黑"/>
              </a:rPr>
              <a:t> </a:t>
            </a:r>
            <a:r>
              <a:rPr kumimoji="0" sz="1000" b="0" i="0" u="none" strike="noStrike" kern="1200" cap="none" spc="0" normalizeH="0" baseline="0" noProof="0" dirty="0">
                <a:ln>
                  <a:noFill/>
                </a:ln>
                <a:solidFill>
                  <a:srgbClr val="252525"/>
                </a:solidFill>
                <a:effectLst/>
                <a:uLnTx/>
                <a:uFillTx/>
                <a:latin typeface="微软雅黑"/>
                <a:ea typeface="+mn-ea"/>
                <a:cs typeface="微软雅黑"/>
              </a:rPr>
              <a:t>b</a:t>
            </a:r>
            <a:r>
              <a:rPr kumimoji="0" sz="1000" b="0" i="0" u="none" strike="noStrike" kern="1200" cap="none" spc="120" normalizeH="0" baseline="0" noProof="0" dirty="0">
                <a:ln>
                  <a:noFill/>
                </a:ln>
                <a:solidFill>
                  <a:srgbClr val="252525"/>
                </a:solidFill>
                <a:effectLst/>
                <a:uLnTx/>
                <a:uFillTx/>
                <a:latin typeface="微软雅黑"/>
                <a:ea typeface="+mn-ea"/>
                <a:cs typeface="微软雅黑"/>
              </a:rPr>
              <a:t> </a:t>
            </a:r>
            <a:r>
              <a:rPr kumimoji="0" sz="1000" b="0" i="0" u="none" strike="noStrike" kern="1200" cap="none" spc="0" normalizeH="0" baseline="0" noProof="0" dirty="0">
                <a:ln>
                  <a:noFill/>
                </a:ln>
                <a:solidFill>
                  <a:srgbClr val="252525"/>
                </a:solidFill>
                <a:effectLst/>
                <a:uLnTx/>
                <a:uFillTx/>
                <a:latin typeface="微软雅黑"/>
                <a:ea typeface="+mn-ea"/>
                <a:cs typeface="微软雅黑"/>
              </a:rPr>
              <a:t>c</a:t>
            </a:r>
            <a:r>
              <a:rPr kumimoji="0" sz="1000" b="0" i="0" u="none" strike="noStrike" kern="1200" cap="none" spc="120" normalizeH="0" baseline="0" noProof="0" dirty="0">
                <a:ln>
                  <a:noFill/>
                </a:ln>
                <a:solidFill>
                  <a:srgbClr val="252525"/>
                </a:solidFill>
                <a:effectLst/>
                <a:uLnTx/>
                <a:uFillTx/>
                <a:latin typeface="微软雅黑"/>
                <a:ea typeface="+mn-ea"/>
                <a:cs typeface="微软雅黑"/>
              </a:rPr>
              <a:t> </a:t>
            </a:r>
            <a:r>
              <a:rPr kumimoji="0" sz="1000" b="0" i="0" u="none" strike="noStrike" kern="1200" cap="none" spc="-50" normalizeH="0" baseline="0" noProof="0" dirty="0">
                <a:ln>
                  <a:noFill/>
                </a:ln>
                <a:solidFill>
                  <a:srgbClr val="252525"/>
                </a:solidFill>
                <a:effectLst/>
                <a:uLnTx/>
                <a:uFillTx/>
                <a:latin typeface="微软雅黑"/>
                <a:ea typeface="+mn-ea"/>
                <a:cs typeface="微软雅黑"/>
              </a:rPr>
              <a:t>d</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244" name="object 204">
            <a:extLst>
              <a:ext uri="{FF2B5EF4-FFF2-40B4-BE49-F238E27FC236}">
                <a16:creationId xmlns:a16="http://schemas.microsoft.com/office/drawing/2014/main" id="{FF09E8EB-988C-36F7-F67B-3B59F957440E}"/>
              </a:ext>
            </a:extLst>
          </p:cNvPr>
          <p:cNvSpPr/>
          <p:nvPr/>
        </p:nvSpPr>
        <p:spPr>
          <a:xfrm>
            <a:off x="3842766" y="5500115"/>
            <a:ext cx="1697989" cy="503555"/>
          </a:xfrm>
          <a:custGeom>
            <a:avLst/>
            <a:gdLst/>
            <a:ahLst/>
            <a:cxnLst/>
            <a:rect l="l" t="t" r="r" b="b"/>
            <a:pathLst>
              <a:path w="1697989" h="503554">
                <a:moveTo>
                  <a:pt x="1697863" y="11049"/>
                </a:moveTo>
                <a:lnTo>
                  <a:pt x="1694154" y="6489"/>
                </a:lnTo>
                <a:lnTo>
                  <a:pt x="1692275" y="0"/>
                </a:lnTo>
                <a:lnTo>
                  <a:pt x="1653349" y="11506"/>
                </a:lnTo>
                <a:lnTo>
                  <a:pt x="1653349" y="30086"/>
                </a:lnTo>
                <a:lnTo>
                  <a:pt x="1422476" y="213131"/>
                </a:lnTo>
                <a:lnTo>
                  <a:pt x="1412265" y="205079"/>
                </a:lnTo>
                <a:lnTo>
                  <a:pt x="1412265" y="221234"/>
                </a:lnTo>
                <a:lnTo>
                  <a:pt x="1308100" y="303809"/>
                </a:lnTo>
                <a:lnTo>
                  <a:pt x="1296746" y="299046"/>
                </a:lnTo>
                <a:lnTo>
                  <a:pt x="1296746" y="312813"/>
                </a:lnTo>
                <a:lnTo>
                  <a:pt x="1263561" y="339115"/>
                </a:lnTo>
                <a:lnTo>
                  <a:pt x="1243838" y="314236"/>
                </a:lnTo>
                <a:lnTo>
                  <a:pt x="1222921" y="358990"/>
                </a:lnTo>
                <a:lnTo>
                  <a:pt x="1052233" y="308660"/>
                </a:lnTo>
                <a:lnTo>
                  <a:pt x="1052233" y="321881"/>
                </a:lnTo>
                <a:lnTo>
                  <a:pt x="1038225" y="340550"/>
                </a:lnTo>
                <a:lnTo>
                  <a:pt x="1030605" y="334835"/>
                </a:lnTo>
                <a:lnTo>
                  <a:pt x="1030605" y="350710"/>
                </a:lnTo>
                <a:lnTo>
                  <a:pt x="1011555" y="376085"/>
                </a:lnTo>
                <a:lnTo>
                  <a:pt x="1014984" y="376720"/>
                </a:lnTo>
                <a:lnTo>
                  <a:pt x="1003452" y="405218"/>
                </a:lnTo>
                <a:lnTo>
                  <a:pt x="880605" y="355346"/>
                </a:lnTo>
                <a:lnTo>
                  <a:pt x="980719" y="313207"/>
                </a:lnTo>
                <a:lnTo>
                  <a:pt x="1030605" y="350710"/>
                </a:lnTo>
                <a:lnTo>
                  <a:pt x="1030605" y="334835"/>
                </a:lnTo>
                <a:lnTo>
                  <a:pt x="994257" y="307505"/>
                </a:lnTo>
                <a:lnTo>
                  <a:pt x="998042" y="305917"/>
                </a:lnTo>
                <a:lnTo>
                  <a:pt x="1052233" y="321881"/>
                </a:lnTo>
                <a:lnTo>
                  <a:pt x="1052233" y="308660"/>
                </a:lnTo>
                <a:lnTo>
                  <a:pt x="1016533" y="298132"/>
                </a:lnTo>
                <a:lnTo>
                  <a:pt x="1139037" y="246570"/>
                </a:lnTo>
                <a:lnTo>
                  <a:pt x="1296746" y="312813"/>
                </a:lnTo>
                <a:lnTo>
                  <a:pt x="1296746" y="299046"/>
                </a:lnTo>
                <a:lnTo>
                  <a:pt x="1155407" y="239674"/>
                </a:lnTo>
                <a:lnTo>
                  <a:pt x="1338160" y="162750"/>
                </a:lnTo>
                <a:lnTo>
                  <a:pt x="1412265" y="221234"/>
                </a:lnTo>
                <a:lnTo>
                  <a:pt x="1412265" y="205079"/>
                </a:lnTo>
                <a:lnTo>
                  <a:pt x="1351508" y="157137"/>
                </a:lnTo>
                <a:lnTo>
                  <a:pt x="1653349" y="30086"/>
                </a:lnTo>
                <a:lnTo>
                  <a:pt x="1653349" y="11506"/>
                </a:lnTo>
                <a:lnTo>
                  <a:pt x="1586331" y="31292"/>
                </a:lnTo>
                <a:lnTo>
                  <a:pt x="1586331" y="44538"/>
                </a:lnTo>
                <a:lnTo>
                  <a:pt x="1340129" y="148158"/>
                </a:lnTo>
                <a:lnTo>
                  <a:pt x="1326781" y="137642"/>
                </a:lnTo>
                <a:lnTo>
                  <a:pt x="1326781" y="153771"/>
                </a:lnTo>
                <a:lnTo>
                  <a:pt x="1139024" y="232803"/>
                </a:lnTo>
                <a:lnTo>
                  <a:pt x="1122667" y="225945"/>
                </a:lnTo>
                <a:lnTo>
                  <a:pt x="1122667" y="239687"/>
                </a:lnTo>
                <a:lnTo>
                  <a:pt x="997292" y="292455"/>
                </a:lnTo>
                <a:lnTo>
                  <a:pt x="968971" y="284111"/>
                </a:lnTo>
                <a:lnTo>
                  <a:pt x="968971" y="304380"/>
                </a:lnTo>
                <a:lnTo>
                  <a:pt x="863942" y="348589"/>
                </a:lnTo>
                <a:lnTo>
                  <a:pt x="847369" y="341871"/>
                </a:lnTo>
                <a:lnTo>
                  <a:pt x="847369" y="355561"/>
                </a:lnTo>
                <a:lnTo>
                  <a:pt x="731469" y="404342"/>
                </a:lnTo>
                <a:lnTo>
                  <a:pt x="719797" y="376529"/>
                </a:lnTo>
                <a:lnTo>
                  <a:pt x="723138" y="375907"/>
                </a:lnTo>
                <a:lnTo>
                  <a:pt x="709764" y="358228"/>
                </a:lnTo>
                <a:lnTo>
                  <a:pt x="703961" y="350558"/>
                </a:lnTo>
                <a:lnTo>
                  <a:pt x="749808" y="315937"/>
                </a:lnTo>
                <a:lnTo>
                  <a:pt x="847369" y="355561"/>
                </a:lnTo>
                <a:lnTo>
                  <a:pt x="847369" y="341871"/>
                </a:lnTo>
                <a:lnTo>
                  <a:pt x="761593" y="307022"/>
                </a:lnTo>
                <a:lnTo>
                  <a:pt x="802792" y="275907"/>
                </a:lnTo>
                <a:lnTo>
                  <a:pt x="849490" y="262115"/>
                </a:lnTo>
                <a:lnTo>
                  <a:pt x="953579" y="292798"/>
                </a:lnTo>
                <a:lnTo>
                  <a:pt x="968971" y="304380"/>
                </a:lnTo>
                <a:lnTo>
                  <a:pt x="968971" y="284111"/>
                </a:lnTo>
                <a:lnTo>
                  <a:pt x="959396" y="281279"/>
                </a:lnTo>
                <a:lnTo>
                  <a:pt x="924636" y="255155"/>
                </a:lnTo>
                <a:lnTo>
                  <a:pt x="924636" y="271030"/>
                </a:lnTo>
                <a:lnTo>
                  <a:pt x="871905" y="255498"/>
                </a:lnTo>
                <a:lnTo>
                  <a:pt x="894918" y="248704"/>
                </a:lnTo>
                <a:lnTo>
                  <a:pt x="924636" y="271030"/>
                </a:lnTo>
                <a:lnTo>
                  <a:pt x="924636" y="255155"/>
                </a:lnTo>
                <a:lnTo>
                  <a:pt x="910094" y="244221"/>
                </a:lnTo>
                <a:lnTo>
                  <a:pt x="1041234" y="205498"/>
                </a:lnTo>
                <a:lnTo>
                  <a:pt x="1122667" y="239687"/>
                </a:lnTo>
                <a:lnTo>
                  <a:pt x="1122667" y="225945"/>
                </a:lnTo>
                <a:lnTo>
                  <a:pt x="1060462" y="199821"/>
                </a:lnTo>
                <a:lnTo>
                  <a:pt x="1296708" y="130060"/>
                </a:lnTo>
                <a:lnTo>
                  <a:pt x="1326781" y="153771"/>
                </a:lnTo>
                <a:lnTo>
                  <a:pt x="1326781" y="137642"/>
                </a:lnTo>
                <a:lnTo>
                  <a:pt x="1311592" y="125653"/>
                </a:lnTo>
                <a:lnTo>
                  <a:pt x="1586331" y="44538"/>
                </a:lnTo>
                <a:lnTo>
                  <a:pt x="1586331" y="31292"/>
                </a:lnTo>
                <a:lnTo>
                  <a:pt x="1299375" y="116014"/>
                </a:lnTo>
                <a:lnTo>
                  <a:pt x="1284490" y="104279"/>
                </a:lnTo>
                <a:lnTo>
                  <a:pt x="1284490" y="120408"/>
                </a:lnTo>
                <a:lnTo>
                  <a:pt x="1041933" y="192036"/>
                </a:lnTo>
                <a:lnTo>
                  <a:pt x="1022705" y="183959"/>
                </a:lnTo>
                <a:lnTo>
                  <a:pt x="1022705" y="197713"/>
                </a:lnTo>
                <a:lnTo>
                  <a:pt x="897432" y="234708"/>
                </a:lnTo>
                <a:lnTo>
                  <a:pt x="882256" y="223291"/>
                </a:lnTo>
                <a:lnTo>
                  <a:pt x="882256" y="239179"/>
                </a:lnTo>
                <a:lnTo>
                  <a:pt x="849439" y="248881"/>
                </a:lnTo>
                <a:lnTo>
                  <a:pt x="841641" y="246570"/>
                </a:lnTo>
                <a:lnTo>
                  <a:pt x="866813" y="227558"/>
                </a:lnTo>
                <a:lnTo>
                  <a:pt x="882256" y="239179"/>
                </a:lnTo>
                <a:lnTo>
                  <a:pt x="882256" y="223291"/>
                </a:lnTo>
                <a:lnTo>
                  <a:pt x="877354" y="219595"/>
                </a:lnTo>
                <a:lnTo>
                  <a:pt x="947928" y="166293"/>
                </a:lnTo>
                <a:lnTo>
                  <a:pt x="1022705" y="197713"/>
                </a:lnTo>
                <a:lnTo>
                  <a:pt x="1022705" y="183959"/>
                </a:lnTo>
                <a:lnTo>
                  <a:pt x="959624" y="157454"/>
                </a:lnTo>
                <a:lnTo>
                  <a:pt x="1149604" y="13957"/>
                </a:lnTo>
                <a:lnTo>
                  <a:pt x="1284490" y="120408"/>
                </a:lnTo>
                <a:lnTo>
                  <a:pt x="1284490" y="104279"/>
                </a:lnTo>
                <a:lnTo>
                  <a:pt x="1153795" y="1143"/>
                </a:lnTo>
                <a:lnTo>
                  <a:pt x="1150099" y="5791"/>
                </a:lnTo>
                <a:lnTo>
                  <a:pt x="1147826" y="254"/>
                </a:lnTo>
                <a:lnTo>
                  <a:pt x="1145730" y="1117"/>
                </a:lnTo>
                <a:lnTo>
                  <a:pt x="1145324" y="1270"/>
                </a:lnTo>
                <a:lnTo>
                  <a:pt x="1106144" y="17221"/>
                </a:lnTo>
                <a:lnTo>
                  <a:pt x="1106144" y="30873"/>
                </a:lnTo>
                <a:lnTo>
                  <a:pt x="946099" y="151765"/>
                </a:lnTo>
                <a:lnTo>
                  <a:pt x="934389" y="146850"/>
                </a:lnTo>
                <a:lnTo>
                  <a:pt x="934389" y="160604"/>
                </a:lnTo>
                <a:lnTo>
                  <a:pt x="866800" y="211658"/>
                </a:lnTo>
                <a:lnTo>
                  <a:pt x="856259" y="203733"/>
                </a:lnTo>
                <a:lnTo>
                  <a:pt x="856259" y="219621"/>
                </a:lnTo>
                <a:lnTo>
                  <a:pt x="826503" y="242100"/>
                </a:lnTo>
                <a:lnTo>
                  <a:pt x="813892" y="238391"/>
                </a:lnTo>
                <a:lnTo>
                  <a:pt x="813892" y="251625"/>
                </a:lnTo>
                <a:lnTo>
                  <a:pt x="797052" y="264337"/>
                </a:lnTo>
                <a:lnTo>
                  <a:pt x="768235" y="272859"/>
                </a:lnTo>
                <a:lnTo>
                  <a:pt x="768235" y="286105"/>
                </a:lnTo>
                <a:lnTo>
                  <a:pt x="747903" y="301472"/>
                </a:lnTo>
                <a:lnTo>
                  <a:pt x="734555" y="296062"/>
                </a:lnTo>
                <a:lnTo>
                  <a:pt x="768235" y="286105"/>
                </a:lnTo>
                <a:lnTo>
                  <a:pt x="768235" y="272859"/>
                </a:lnTo>
                <a:lnTo>
                  <a:pt x="715645" y="288378"/>
                </a:lnTo>
                <a:lnTo>
                  <a:pt x="696137" y="280466"/>
                </a:lnTo>
                <a:lnTo>
                  <a:pt x="696137" y="294144"/>
                </a:lnTo>
                <a:lnTo>
                  <a:pt x="506349" y="350177"/>
                </a:lnTo>
                <a:lnTo>
                  <a:pt x="488696" y="315582"/>
                </a:lnTo>
                <a:lnTo>
                  <a:pt x="469836" y="341172"/>
                </a:lnTo>
                <a:lnTo>
                  <a:pt x="462318" y="335648"/>
                </a:lnTo>
                <a:lnTo>
                  <a:pt x="462318" y="351383"/>
                </a:lnTo>
                <a:lnTo>
                  <a:pt x="451205" y="366471"/>
                </a:lnTo>
                <a:lnTo>
                  <a:pt x="132943" y="460438"/>
                </a:lnTo>
                <a:lnTo>
                  <a:pt x="127825" y="443115"/>
                </a:lnTo>
                <a:lnTo>
                  <a:pt x="169545" y="446328"/>
                </a:lnTo>
                <a:lnTo>
                  <a:pt x="159524" y="421716"/>
                </a:lnTo>
                <a:lnTo>
                  <a:pt x="157581" y="416928"/>
                </a:lnTo>
                <a:lnTo>
                  <a:pt x="411137" y="313740"/>
                </a:lnTo>
                <a:lnTo>
                  <a:pt x="462318" y="351383"/>
                </a:lnTo>
                <a:lnTo>
                  <a:pt x="462318" y="335648"/>
                </a:lnTo>
                <a:lnTo>
                  <a:pt x="424916" y="308127"/>
                </a:lnTo>
                <a:lnTo>
                  <a:pt x="577596" y="245986"/>
                </a:lnTo>
                <a:lnTo>
                  <a:pt x="696137" y="294144"/>
                </a:lnTo>
                <a:lnTo>
                  <a:pt x="696137" y="280466"/>
                </a:lnTo>
                <a:lnTo>
                  <a:pt x="594423" y="239141"/>
                </a:lnTo>
                <a:lnTo>
                  <a:pt x="668858" y="208851"/>
                </a:lnTo>
                <a:lnTo>
                  <a:pt x="813892" y="251625"/>
                </a:lnTo>
                <a:lnTo>
                  <a:pt x="813892" y="238391"/>
                </a:lnTo>
                <a:lnTo>
                  <a:pt x="687705" y="201168"/>
                </a:lnTo>
                <a:lnTo>
                  <a:pt x="781151" y="163144"/>
                </a:lnTo>
                <a:lnTo>
                  <a:pt x="856259" y="219621"/>
                </a:lnTo>
                <a:lnTo>
                  <a:pt x="856259" y="203733"/>
                </a:lnTo>
                <a:lnTo>
                  <a:pt x="794867" y="157556"/>
                </a:lnTo>
                <a:lnTo>
                  <a:pt x="862050" y="130213"/>
                </a:lnTo>
                <a:lnTo>
                  <a:pt x="934389" y="160604"/>
                </a:lnTo>
                <a:lnTo>
                  <a:pt x="934389" y="146850"/>
                </a:lnTo>
                <a:lnTo>
                  <a:pt x="878674" y="123444"/>
                </a:lnTo>
                <a:lnTo>
                  <a:pt x="1106144" y="30873"/>
                </a:lnTo>
                <a:lnTo>
                  <a:pt x="1106144" y="17221"/>
                </a:lnTo>
                <a:lnTo>
                  <a:pt x="862139" y="116509"/>
                </a:lnTo>
                <a:lnTo>
                  <a:pt x="845515" y="109537"/>
                </a:lnTo>
                <a:lnTo>
                  <a:pt x="845515" y="123266"/>
                </a:lnTo>
                <a:lnTo>
                  <a:pt x="783069" y="148678"/>
                </a:lnTo>
                <a:lnTo>
                  <a:pt x="769353" y="138366"/>
                </a:lnTo>
                <a:lnTo>
                  <a:pt x="769353" y="154266"/>
                </a:lnTo>
                <a:lnTo>
                  <a:pt x="668197" y="195414"/>
                </a:lnTo>
                <a:lnTo>
                  <a:pt x="649338" y="189865"/>
                </a:lnTo>
                <a:lnTo>
                  <a:pt x="649338" y="203098"/>
                </a:lnTo>
                <a:lnTo>
                  <a:pt x="577583" y="232295"/>
                </a:lnTo>
                <a:lnTo>
                  <a:pt x="560743" y="225463"/>
                </a:lnTo>
                <a:lnTo>
                  <a:pt x="560743" y="239141"/>
                </a:lnTo>
                <a:lnTo>
                  <a:pt x="412915" y="299300"/>
                </a:lnTo>
                <a:lnTo>
                  <a:pt x="399135" y="289166"/>
                </a:lnTo>
                <a:lnTo>
                  <a:pt x="399135" y="304901"/>
                </a:lnTo>
                <a:lnTo>
                  <a:pt x="152781" y="405142"/>
                </a:lnTo>
                <a:lnTo>
                  <a:pt x="141541" y="377507"/>
                </a:lnTo>
                <a:lnTo>
                  <a:pt x="145669" y="376783"/>
                </a:lnTo>
                <a:lnTo>
                  <a:pt x="132359" y="358800"/>
                </a:lnTo>
                <a:lnTo>
                  <a:pt x="126784" y="351269"/>
                </a:lnTo>
                <a:lnTo>
                  <a:pt x="294093" y="227596"/>
                </a:lnTo>
                <a:lnTo>
                  <a:pt x="399135" y="304901"/>
                </a:lnTo>
                <a:lnTo>
                  <a:pt x="399135" y="289166"/>
                </a:lnTo>
                <a:lnTo>
                  <a:pt x="304761" y="219710"/>
                </a:lnTo>
                <a:lnTo>
                  <a:pt x="378574" y="165150"/>
                </a:lnTo>
                <a:lnTo>
                  <a:pt x="560743" y="239141"/>
                </a:lnTo>
                <a:lnTo>
                  <a:pt x="560743" y="225463"/>
                </a:lnTo>
                <a:lnTo>
                  <a:pt x="390512" y="156324"/>
                </a:lnTo>
                <a:lnTo>
                  <a:pt x="419100" y="135191"/>
                </a:lnTo>
                <a:lnTo>
                  <a:pt x="649338" y="203098"/>
                </a:lnTo>
                <a:lnTo>
                  <a:pt x="649338" y="189865"/>
                </a:lnTo>
                <a:lnTo>
                  <a:pt x="431901" y="125730"/>
                </a:lnTo>
                <a:lnTo>
                  <a:pt x="582955" y="14071"/>
                </a:lnTo>
                <a:lnTo>
                  <a:pt x="769353" y="154266"/>
                </a:lnTo>
                <a:lnTo>
                  <a:pt x="769353" y="138366"/>
                </a:lnTo>
                <a:lnTo>
                  <a:pt x="627507" y="31686"/>
                </a:lnTo>
                <a:lnTo>
                  <a:pt x="845515" y="123266"/>
                </a:lnTo>
                <a:lnTo>
                  <a:pt x="845515" y="109537"/>
                </a:lnTo>
                <a:lnTo>
                  <a:pt x="585343" y="254"/>
                </a:lnTo>
                <a:lnTo>
                  <a:pt x="582993" y="5930"/>
                </a:lnTo>
                <a:lnTo>
                  <a:pt x="579374" y="1016"/>
                </a:lnTo>
                <a:lnTo>
                  <a:pt x="416674" y="121234"/>
                </a:lnTo>
                <a:lnTo>
                  <a:pt x="403860" y="117462"/>
                </a:lnTo>
                <a:lnTo>
                  <a:pt x="403860" y="130695"/>
                </a:lnTo>
                <a:lnTo>
                  <a:pt x="376745" y="150736"/>
                </a:lnTo>
                <a:lnTo>
                  <a:pt x="364807" y="145897"/>
                </a:lnTo>
                <a:lnTo>
                  <a:pt x="364807" y="159562"/>
                </a:lnTo>
                <a:lnTo>
                  <a:pt x="294068" y="211836"/>
                </a:lnTo>
                <a:lnTo>
                  <a:pt x="48399" y="31038"/>
                </a:lnTo>
                <a:lnTo>
                  <a:pt x="364807" y="159562"/>
                </a:lnTo>
                <a:lnTo>
                  <a:pt x="364807" y="145897"/>
                </a:lnTo>
                <a:lnTo>
                  <a:pt x="124675" y="48361"/>
                </a:lnTo>
                <a:lnTo>
                  <a:pt x="403860" y="130695"/>
                </a:lnTo>
                <a:lnTo>
                  <a:pt x="403860" y="117462"/>
                </a:lnTo>
                <a:lnTo>
                  <a:pt x="5588" y="0"/>
                </a:lnTo>
                <a:lnTo>
                  <a:pt x="3810" y="6096"/>
                </a:lnTo>
                <a:lnTo>
                  <a:pt x="0" y="11176"/>
                </a:lnTo>
                <a:lnTo>
                  <a:pt x="283387" y="219722"/>
                </a:lnTo>
                <a:lnTo>
                  <a:pt x="119202" y="341033"/>
                </a:lnTo>
                <a:lnTo>
                  <a:pt x="100330" y="315506"/>
                </a:lnTo>
                <a:lnTo>
                  <a:pt x="61722" y="391426"/>
                </a:lnTo>
                <a:lnTo>
                  <a:pt x="138899" y="377964"/>
                </a:lnTo>
                <a:lnTo>
                  <a:pt x="84582" y="439762"/>
                </a:lnTo>
                <a:lnTo>
                  <a:pt x="111264" y="441833"/>
                </a:lnTo>
                <a:lnTo>
                  <a:pt x="61722" y="488099"/>
                </a:lnTo>
                <a:lnTo>
                  <a:pt x="145542" y="503059"/>
                </a:lnTo>
                <a:lnTo>
                  <a:pt x="137604" y="476211"/>
                </a:lnTo>
                <a:lnTo>
                  <a:pt x="136550" y="472643"/>
                </a:lnTo>
                <a:lnTo>
                  <a:pt x="454291" y="378815"/>
                </a:lnTo>
                <a:lnTo>
                  <a:pt x="527431" y="391426"/>
                </a:lnTo>
                <a:lnTo>
                  <a:pt x="512241" y="361708"/>
                </a:lnTo>
                <a:lnTo>
                  <a:pt x="715035" y="301828"/>
                </a:lnTo>
                <a:lnTo>
                  <a:pt x="736117" y="310375"/>
                </a:lnTo>
                <a:lnTo>
                  <a:pt x="696315" y="340436"/>
                </a:lnTo>
                <a:lnTo>
                  <a:pt x="677164" y="315099"/>
                </a:lnTo>
                <a:lnTo>
                  <a:pt x="639318" y="391426"/>
                </a:lnTo>
                <a:lnTo>
                  <a:pt x="717613" y="376936"/>
                </a:lnTo>
                <a:lnTo>
                  <a:pt x="663702" y="439762"/>
                </a:lnTo>
                <a:lnTo>
                  <a:pt x="748665" y="445312"/>
                </a:lnTo>
                <a:lnTo>
                  <a:pt x="738454" y="420979"/>
                </a:lnTo>
                <a:lnTo>
                  <a:pt x="736384" y="416052"/>
                </a:lnTo>
                <a:lnTo>
                  <a:pt x="864019" y="362331"/>
                </a:lnTo>
                <a:lnTo>
                  <a:pt x="998677" y="417004"/>
                </a:lnTo>
                <a:lnTo>
                  <a:pt x="986790" y="446392"/>
                </a:lnTo>
                <a:lnTo>
                  <a:pt x="1071626" y="439762"/>
                </a:lnTo>
                <a:lnTo>
                  <a:pt x="1055776" y="421754"/>
                </a:lnTo>
                <a:lnTo>
                  <a:pt x="1016393" y="376974"/>
                </a:lnTo>
                <a:lnTo>
                  <a:pt x="1095248" y="391426"/>
                </a:lnTo>
                <a:lnTo>
                  <a:pt x="1078763" y="358343"/>
                </a:lnTo>
                <a:lnTo>
                  <a:pt x="1062050" y="324777"/>
                </a:lnTo>
                <a:lnTo>
                  <a:pt x="1217485" y="370624"/>
                </a:lnTo>
                <a:lnTo>
                  <a:pt x="1207770" y="391426"/>
                </a:lnTo>
                <a:lnTo>
                  <a:pt x="1254721" y="381596"/>
                </a:lnTo>
                <a:lnTo>
                  <a:pt x="1563471" y="472630"/>
                </a:lnTo>
                <a:lnTo>
                  <a:pt x="1554480" y="503097"/>
                </a:lnTo>
                <a:lnTo>
                  <a:pt x="1638427" y="488099"/>
                </a:lnTo>
                <a:lnTo>
                  <a:pt x="1625676" y="476224"/>
                </a:lnTo>
                <a:lnTo>
                  <a:pt x="1588452" y="441553"/>
                </a:lnTo>
                <a:lnTo>
                  <a:pt x="1615440" y="439762"/>
                </a:lnTo>
                <a:lnTo>
                  <a:pt x="1599349" y="421030"/>
                </a:lnTo>
                <a:lnTo>
                  <a:pt x="1572336" y="389585"/>
                </a:lnTo>
                <a:lnTo>
                  <a:pt x="1572336" y="442620"/>
                </a:lnTo>
                <a:lnTo>
                  <a:pt x="1567065" y="460463"/>
                </a:lnTo>
                <a:lnTo>
                  <a:pt x="1280947" y="376110"/>
                </a:lnTo>
                <a:lnTo>
                  <a:pt x="1291209" y="373951"/>
                </a:lnTo>
                <a:lnTo>
                  <a:pt x="1277721" y="356958"/>
                </a:lnTo>
                <a:lnTo>
                  <a:pt x="1271447" y="349059"/>
                </a:lnTo>
                <a:lnTo>
                  <a:pt x="1310106" y="318427"/>
                </a:lnTo>
                <a:lnTo>
                  <a:pt x="1542745" y="416115"/>
                </a:lnTo>
                <a:lnTo>
                  <a:pt x="1530477" y="445389"/>
                </a:lnTo>
                <a:lnTo>
                  <a:pt x="1572336" y="442620"/>
                </a:lnTo>
                <a:lnTo>
                  <a:pt x="1572336" y="389585"/>
                </a:lnTo>
                <a:lnTo>
                  <a:pt x="1560029" y="375246"/>
                </a:lnTo>
                <a:lnTo>
                  <a:pt x="1638173" y="391426"/>
                </a:lnTo>
                <a:lnTo>
                  <a:pt x="1622044" y="357073"/>
                </a:lnTo>
                <a:lnTo>
                  <a:pt x="1601978" y="314312"/>
                </a:lnTo>
                <a:lnTo>
                  <a:pt x="1582318" y="339217"/>
                </a:lnTo>
                <a:lnTo>
                  <a:pt x="1574444" y="333006"/>
                </a:lnTo>
                <a:lnTo>
                  <a:pt x="1574444" y="349186"/>
                </a:lnTo>
                <a:lnTo>
                  <a:pt x="1554734" y="374142"/>
                </a:lnTo>
                <a:lnTo>
                  <a:pt x="1559902" y="375221"/>
                </a:lnTo>
                <a:lnTo>
                  <a:pt x="1547672" y="404393"/>
                </a:lnTo>
                <a:lnTo>
                  <a:pt x="1321460" y="309410"/>
                </a:lnTo>
                <a:lnTo>
                  <a:pt x="1422514" y="229311"/>
                </a:lnTo>
                <a:lnTo>
                  <a:pt x="1574444" y="349186"/>
                </a:lnTo>
                <a:lnTo>
                  <a:pt x="1574444" y="333006"/>
                </a:lnTo>
                <a:lnTo>
                  <a:pt x="1432725" y="221221"/>
                </a:lnTo>
                <a:lnTo>
                  <a:pt x="1697863" y="11049"/>
                </a:lnTo>
                <a:close/>
              </a:path>
            </a:pathLst>
          </a:custGeom>
          <a:solidFill>
            <a:srgbClr val="D46A4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nvGrpSpPr>
          <p:cNvPr id="245" name="object 205">
            <a:extLst>
              <a:ext uri="{FF2B5EF4-FFF2-40B4-BE49-F238E27FC236}">
                <a16:creationId xmlns:a16="http://schemas.microsoft.com/office/drawing/2014/main" id="{B1BA5F22-AE37-3A07-9D2F-5CBECBE22688}"/>
              </a:ext>
            </a:extLst>
          </p:cNvPr>
          <p:cNvGrpSpPr/>
          <p:nvPr/>
        </p:nvGrpSpPr>
        <p:grpSpPr>
          <a:xfrm>
            <a:off x="470662" y="5945123"/>
            <a:ext cx="504825" cy="347980"/>
            <a:chOff x="470662" y="5945123"/>
            <a:chExt cx="504825" cy="347980"/>
          </a:xfrm>
        </p:grpSpPr>
        <p:sp>
          <p:nvSpPr>
            <p:cNvPr id="246" name="object 206">
              <a:extLst>
                <a:ext uri="{FF2B5EF4-FFF2-40B4-BE49-F238E27FC236}">
                  <a16:creationId xmlns:a16="http://schemas.microsoft.com/office/drawing/2014/main" id="{5ACFB583-30C9-96B6-10E1-9A415BB8DD2C}"/>
                </a:ext>
              </a:extLst>
            </p:cNvPr>
            <p:cNvSpPr/>
            <p:nvPr/>
          </p:nvSpPr>
          <p:spPr>
            <a:xfrm>
              <a:off x="477012" y="6004559"/>
              <a:ext cx="243840" cy="177165"/>
            </a:xfrm>
            <a:custGeom>
              <a:avLst/>
              <a:gdLst/>
              <a:ahLst/>
              <a:cxnLst/>
              <a:rect l="l" t="t" r="r" b="b"/>
              <a:pathLst>
                <a:path w="243840" h="177164">
                  <a:moveTo>
                    <a:pt x="0" y="88391"/>
                  </a:moveTo>
                  <a:lnTo>
                    <a:pt x="9580" y="53985"/>
                  </a:lnTo>
                  <a:lnTo>
                    <a:pt x="35709" y="25888"/>
                  </a:lnTo>
                  <a:lnTo>
                    <a:pt x="74462" y="6946"/>
                  </a:lnTo>
                  <a:lnTo>
                    <a:pt x="121919" y="0"/>
                  </a:lnTo>
                  <a:lnTo>
                    <a:pt x="169377" y="6946"/>
                  </a:lnTo>
                  <a:lnTo>
                    <a:pt x="208130" y="25888"/>
                  </a:lnTo>
                  <a:lnTo>
                    <a:pt x="234259" y="53985"/>
                  </a:lnTo>
                  <a:lnTo>
                    <a:pt x="243839" y="88391"/>
                  </a:lnTo>
                  <a:lnTo>
                    <a:pt x="234259" y="122798"/>
                  </a:lnTo>
                  <a:lnTo>
                    <a:pt x="208130" y="150895"/>
                  </a:lnTo>
                  <a:lnTo>
                    <a:pt x="169377" y="169837"/>
                  </a:lnTo>
                  <a:lnTo>
                    <a:pt x="121919" y="176783"/>
                  </a:lnTo>
                  <a:lnTo>
                    <a:pt x="74462" y="169837"/>
                  </a:lnTo>
                  <a:lnTo>
                    <a:pt x="35709" y="150895"/>
                  </a:lnTo>
                  <a:lnTo>
                    <a:pt x="9580" y="122798"/>
                  </a:lnTo>
                  <a:lnTo>
                    <a:pt x="0" y="88391"/>
                  </a:lnTo>
                  <a:close/>
                </a:path>
              </a:pathLst>
            </a:custGeom>
            <a:ln w="12700">
              <a:solidFill>
                <a:srgbClr val="E6001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247" name="object 207">
              <a:extLst>
                <a:ext uri="{FF2B5EF4-FFF2-40B4-BE49-F238E27FC236}">
                  <a16:creationId xmlns:a16="http://schemas.microsoft.com/office/drawing/2014/main" id="{996CD78F-3F34-63B2-6004-15F67EB893BC}"/>
                </a:ext>
              </a:extLst>
            </p:cNvPr>
            <p:cNvPicPr/>
            <p:nvPr/>
          </p:nvPicPr>
          <p:blipFill>
            <a:blip r:embed="rId38" cstate="print"/>
            <a:stretch>
              <a:fillRect/>
            </a:stretch>
          </p:blipFill>
          <p:spPr>
            <a:xfrm>
              <a:off x="701040" y="5992367"/>
              <a:ext cx="243814" cy="214883"/>
            </a:xfrm>
            <a:prstGeom prst="rect">
              <a:avLst/>
            </a:prstGeom>
          </p:spPr>
        </p:pic>
        <p:pic>
          <p:nvPicPr>
            <p:cNvPr id="248" name="object 208">
              <a:extLst>
                <a:ext uri="{FF2B5EF4-FFF2-40B4-BE49-F238E27FC236}">
                  <a16:creationId xmlns:a16="http://schemas.microsoft.com/office/drawing/2014/main" id="{A1E1B85B-2AE0-802A-939D-071E18E6C63F}"/>
                </a:ext>
              </a:extLst>
            </p:cNvPr>
            <p:cNvPicPr/>
            <p:nvPr/>
          </p:nvPicPr>
          <p:blipFill>
            <a:blip r:embed="rId39" cstate="print"/>
            <a:stretch>
              <a:fillRect/>
            </a:stretch>
          </p:blipFill>
          <p:spPr>
            <a:xfrm>
              <a:off x="672084" y="5945123"/>
              <a:ext cx="303326" cy="347535"/>
            </a:xfrm>
            <a:prstGeom prst="rect">
              <a:avLst/>
            </a:prstGeom>
          </p:spPr>
        </p:pic>
        <p:sp>
          <p:nvSpPr>
            <p:cNvPr id="249" name="object 209">
              <a:extLst>
                <a:ext uri="{FF2B5EF4-FFF2-40B4-BE49-F238E27FC236}">
                  <a16:creationId xmlns:a16="http://schemas.microsoft.com/office/drawing/2014/main" id="{FC03DEBC-491A-8965-7DB5-1327F595C753}"/>
                </a:ext>
              </a:extLst>
            </p:cNvPr>
            <p:cNvSpPr/>
            <p:nvPr/>
          </p:nvSpPr>
          <p:spPr>
            <a:xfrm>
              <a:off x="748284" y="6019799"/>
              <a:ext cx="154305" cy="125095"/>
            </a:xfrm>
            <a:custGeom>
              <a:avLst/>
              <a:gdLst/>
              <a:ahLst/>
              <a:cxnLst/>
              <a:rect l="l" t="t" r="r" b="b"/>
              <a:pathLst>
                <a:path w="154305" h="125095">
                  <a:moveTo>
                    <a:pt x="153924" y="0"/>
                  </a:moveTo>
                  <a:lnTo>
                    <a:pt x="0" y="0"/>
                  </a:lnTo>
                  <a:lnTo>
                    <a:pt x="0" y="124968"/>
                  </a:lnTo>
                  <a:lnTo>
                    <a:pt x="153924" y="124968"/>
                  </a:lnTo>
                  <a:lnTo>
                    <a:pt x="153924" y="0"/>
                  </a:lnTo>
                  <a:close/>
                </a:path>
              </a:pathLst>
            </a:custGeom>
            <a:solidFill>
              <a:srgbClr val="00AE4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250" name="object 210">
              <a:extLst>
                <a:ext uri="{FF2B5EF4-FFF2-40B4-BE49-F238E27FC236}">
                  <a16:creationId xmlns:a16="http://schemas.microsoft.com/office/drawing/2014/main" id="{EAD6DCA0-005D-73F6-E2B9-0A91A96332AD}"/>
                </a:ext>
              </a:extLst>
            </p:cNvPr>
            <p:cNvSpPr/>
            <p:nvPr/>
          </p:nvSpPr>
          <p:spPr>
            <a:xfrm>
              <a:off x="748284" y="6019799"/>
              <a:ext cx="154305" cy="125095"/>
            </a:xfrm>
            <a:custGeom>
              <a:avLst/>
              <a:gdLst/>
              <a:ahLst/>
              <a:cxnLst/>
              <a:rect l="l" t="t" r="r" b="b"/>
              <a:pathLst>
                <a:path w="154305" h="125095">
                  <a:moveTo>
                    <a:pt x="0" y="124968"/>
                  </a:moveTo>
                  <a:lnTo>
                    <a:pt x="153924" y="124968"/>
                  </a:lnTo>
                  <a:lnTo>
                    <a:pt x="153924" y="0"/>
                  </a:lnTo>
                  <a:lnTo>
                    <a:pt x="0" y="0"/>
                  </a:lnTo>
                  <a:lnTo>
                    <a:pt x="0" y="124968"/>
                  </a:lnTo>
                  <a:close/>
                </a:path>
              </a:pathLst>
            </a:custGeom>
            <a:ln w="9525">
              <a:solidFill>
                <a:srgbClr val="00AE4D"/>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251" name="object 211">
            <a:extLst>
              <a:ext uri="{FF2B5EF4-FFF2-40B4-BE49-F238E27FC236}">
                <a16:creationId xmlns:a16="http://schemas.microsoft.com/office/drawing/2014/main" id="{2384BEBC-74C9-D69D-6059-F242B195180C}"/>
              </a:ext>
            </a:extLst>
          </p:cNvPr>
          <p:cNvSpPr txBox="1"/>
          <p:nvPr/>
        </p:nvSpPr>
        <p:spPr>
          <a:xfrm>
            <a:off x="559714" y="5990640"/>
            <a:ext cx="313690" cy="17780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tab pos="230504" algn="l"/>
              </a:tabLst>
              <a:defRPr/>
            </a:pPr>
            <a:r>
              <a:rPr kumimoji="0" sz="1050" b="0" i="0" u="none" strike="noStrike" kern="1200" cap="none" spc="-75" normalizeH="0" baseline="3968" noProof="0" dirty="0">
                <a:ln>
                  <a:noFill/>
                </a:ln>
                <a:solidFill>
                  <a:srgbClr val="252525"/>
                </a:solidFill>
                <a:effectLst/>
                <a:uLnTx/>
                <a:uFillTx/>
                <a:latin typeface="微软雅黑"/>
                <a:ea typeface="+mn-ea"/>
                <a:cs typeface="微软雅黑"/>
              </a:rPr>
              <a:t>0</a:t>
            </a:r>
            <a:r>
              <a:rPr kumimoji="0" sz="1050" b="0" i="0" u="none" strike="noStrike" kern="1200" cap="none" spc="0" normalizeH="0" baseline="3968" noProof="0" dirty="0">
                <a:ln>
                  <a:noFill/>
                </a:ln>
                <a:solidFill>
                  <a:srgbClr val="252525"/>
                </a:solidFill>
                <a:effectLst/>
                <a:uLnTx/>
                <a:uFillTx/>
                <a:latin typeface="微软雅黑"/>
                <a:ea typeface="+mn-ea"/>
                <a:cs typeface="微软雅黑"/>
              </a:rPr>
              <a:t>	</a:t>
            </a:r>
            <a:r>
              <a:rPr kumimoji="0" sz="1000" b="0" i="0" u="none" strike="noStrike" kern="1200" cap="none" spc="-50" normalizeH="0" baseline="0" noProof="0" dirty="0">
                <a:ln>
                  <a:noFill/>
                </a:ln>
                <a:solidFill>
                  <a:srgbClr val="252525"/>
                </a:solidFill>
                <a:effectLst/>
                <a:uLnTx/>
                <a:uFillTx/>
                <a:latin typeface="微软雅黑"/>
                <a:ea typeface="+mn-ea"/>
                <a:cs typeface="微软雅黑"/>
              </a:rPr>
              <a:t>a</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252" name="object 212">
            <a:extLst>
              <a:ext uri="{FF2B5EF4-FFF2-40B4-BE49-F238E27FC236}">
                <a16:creationId xmlns:a16="http://schemas.microsoft.com/office/drawing/2014/main" id="{19AB749D-DCA8-04F4-7D7E-23396A5E5A05}"/>
              </a:ext>
            </a:extLst>
          </p:cNvPr>
          <p:cNvGrpSpPr/>
          <p:nvPr/>
        </p:nvGrpSpPr>
        <p:grpSpPr>
          <a:xfrm>
            <a:off x="1089405" y="5945123"/>
            <a:ext cx="911860" cy="347980"/>
            <a:chOff x="1089405" y="5945123"/>
            <a:chExt cx="911860" cy="347980"/>
          </a:xfrm>
        </p:grpSpPr>
        <p:sp>
          <p:nvSpPr>
            <p:cNvPr id="253" name="object 213">
              <a:extLst>
                <a:ext uri="{FF2B5EF4-FFF2-40B4-BE49-F238E27FC236}">
                  <a16:creationId xmlns:a16="http://schemas.microsoft.com/office/drawing/2014/main" id="{C7391915-DCAA-21DF-42F4-287D5D75C133}"/>
                </a:ext>
              </a:extLst>
            </p:cNvPr>
            <p:cNvSpPr/>
            <p:nvPr/>
          </p:nvSpPr>
          <p:spPr>
            <a:xfrm>
              <a:off x="1095755" y="6004559"/>
              <a:ext cx="243840" cy="177165"/>
            </a:xfrm>
            <a:custGeom>
              <a:avLst/>
              <a:gdLst/>
              <a:ahLst/>
              <a:cxnLst/>
              <a:rect l="l" t="t" r="r" b="b"/>
              <a:pathLst>
                <a:path w="243840" h="177164">
                  <a:moveTo>
                    <a:pt x="0" y="88391"/>
                  </a:moveTo>
                  <a:lnTo>
                    <a:pt x="9580" y="53985"/>
                  </a:lnTo>
                  <a:lnTo>
                    <a:pt x="35709" y="25888"/>
                  </a:lnTo>
                  <a:lnTo>
                    <a:pt x="74462" y="6946"/>
                  </a:lnTo>
                  <a:lnTo>
                    <a:pt x="121919" y="0"/>
                  </a:lnTo>
                  <a:lnTo>
                    <a:pt x="169366" y="6946"/>
                  </a:lnTo>
                  <a:lnTo>
                    <a:pt x="208121" y="25888"/>
                  </a:lnTo>
                  <a:lnTo>
                    <a:pt x="234255" y="53985"/>
                  </a:lnTo>
                  <a:lnTo>
                    <a:pt x="243840" y="88391"/>
                  </a:lnTo>
                  <a:lnTo>
                    <a:pt x="234255" y="122798"/>
                  </a:lnTo>
                  <a:lnTo>
                    <a:pt x="208121" y="150895"/>
                  </a:lnTo>
                  <a:lnTo>
                    <a:pt x="169366" y="169837"/>
                  </a:lnTo>
                  <a:lnTo>
                    <a:pt x="121919" y="176783"/>
                  </a:lnTo>
                  <a:lnTo>
                    <a:pt x="74462" y="169837"/>
                  </a:lnTo>
                  <a:lnTo>
                    <a:pt x="35709" y="150895"/>
                  </a:lnTo>
                  <a:lnTo>
                    <a:pt x="9580" y="122798"/>
                  </a:lnTo>
                  <a:lnTo>
                    <a:pt x="0" y="88391"/>
                  </a:lnTo>
                  <a:close/>
                </a:path>
              </a:pathLst>
            </a:custGeom>
            <a:ln w="12700">
              <a:solidFill>
                <a:srgbClr val="E6001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254" name="object 214">
              <a:extLst>
                <a:ext uri="{FF2B5EF4-FFF2-40B4-BE49-F238E27FC236}">
                  <a16:creationId xmlns:a16="http://schemas.microsoft.com/office/drawing/2014/main" id="{040980EA-6038-566D-E890-AC8195C28424}"/>
                </a:ext>
              </a:extLst>
            </p:cNvPr>
            <p:cNvPicPr/>
            <p:nvPr/>
          </p:nvPicPr>
          <p:blipFill>
            <a:blip r:embed="rId38" cstate="print"/>
            <a:stretch>
              <a:fillRect/>
            </a:stretch>
          </p:blipFill>
          <p:spPr>
            <a:xfrm>
              <a:off x="1319783" y="5992367"/>
              <a:ext cx="243814" cy="214883"/>
            </a:xfrm>
            <a:prstGeom prst="rect">
              <a:avLst/>
            </a:prstGeom>
          </p:spPr>
        </p:pic>
        <p:pic>
          <p:nvPicPr>
            <p:cNvPr id="255" name="object 215">
              <a:extLst>
                <a:ext uri="{FF2B5EF4-FFF2-40B4-BE49-F238E27FC236}">
                  <a16:creationId xmlns:a16="http://schemas.microsoft.com/office/drawing/2014/main" id="{7CC13A7B-55CE-BE2F-7A93-E3E45A079697}"/>
                </a:ext>
              </a:extLst>
            </p:cNvPr>
            <p:cNvPicPr/>
            <p:nvPr/>
          </p:nvPicPr>
          <p:blipFill>
            <a:blip r:embed="rId40" cstate="print"/>
            <a:stretch>
              <a:fillRect/>
            </a:stretch>
          </p:blipFill>
          <p:spPr>
            <a:xfrm>
              <a:off x="1284731" y="5945123"/>
              <a:ext cx="313969" cy="347535"/>
            </a:xfrm>
            <a:prstGeom prst="rect">
              <a:avLst/>
            </a:prstGeom>
          </p:spPr>
        </p:pic>
        <p:sp>
          <p:nvSpPr>
            <p:cNvPr id="256" name="object 216">
              <a:extLst>
                <a:ext uri="{FF2B5EF4-FFF2-40B4-BE49-F238E27FC236}">
                  <a16:creationId xmlns:a16="http://schemas.microsoft.com/office/drawing/2014/main" id="{505C7128-E276-2C83-3B51-9ACBB4CA0C6B}"/>
                </a:ext>
              </a:extLst>
            </p:cNvPr>
            <p:cNvSpPr/>
            <p:nvPr/>
          </p:nvSpPr>
          <p:spPr>
            <a:xfrm>
              <a:off x="1367027" y="6019799"/>
              <a:ext cx="154305" cy="125095"/>
            </a:xfrm>
            <a:custGeom>
              <a:avLst/>
              <a:gdLst/>
              <a:ahLst/>
              <a:cxnLst/>
              <a:rect l="l" t="t" r="r" b="b"/>
              <a:pathLst>
                <a:path w="154305" h="125095">
                  <a:moveTo>
                    <a:pt x="153924" y="0"/>
                  </a:moveTo>
                  <a:lnTo>
                    <a:pt x="0" y="0"/>
                  </a:lnTo>
                  <a:lnTo>
                    <a:pt x="0" y="124968"/>
                  </a:lnTo>
                  <a:lnTo>
                    <a:pt x="153924" y="124968"/>
                  </a:lnTo>
                  <a:lnTo>
                    <a:pt x="153924" y="0"/>
                  </a:lnTo>
                  <a:close/>
                </a:path>
              </a:pathLst>
            </a:custGeom>
            <a:solidFill>
              <a:srgbClr val="EB7B2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257" name="object 217">
              <a:extLst>
                <a:ext uri="{FF2B5EF4-FFF2-40B4-BE49-F238E27FC236}">
                  <a16:creationId xmlns:a16="http://schemas.microsoft.com/office/drawing/2014/main" id="{18B9D8B4-96B9-BF75-6549-177171903CFF}"/>
                </a:ext>
              </a:extLst>
            </p:cNvPr>
            <p:cNvSpPr/>
            <p:nvPr/>
          </p:nvSpPr>
          <p:spPr>
            <a:xfrm>
              <a:off x="1367027" y="6019799"/>
              <a:ext cx="154305" cy="125095"/>
            </a:xfrm>
            <a:custGeom>
              <a:avLst/>
              <a:gdLst/>
              <a:ahLst/>
              <a:cxnLst/>
              <a:rect l="l" t="t" r="r" b="b"/>
              <a:pathLst>
                <a:path w="154305" h="125095">
                  <a:moveTo>
                    <a:pt x="0" y="124968"/>
                  </a:moveTo>
                  <a:lnTo>
                    <a:pt x="153924" y="124968"/>
                  </a:lnTo>
                  <a:lnTo>
                    <a:pt x="153924" y="0"/>
                  </a:lnTo>
                  <a:lnTo>
                    <a:pt x="0" y="0"/>
                  </a:lnTo>
                  <a:lnTo>
                    <a:pt x="0" y="124968"/>
                  </a:lnTo>
                  <a:close/>
                </a:path>
              </a:pathLst>
            </a:custGeom>
            <a:ln w="9525">
              <a:solidFill>
                <a:srgbClr val="EB7B2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258" name="object 218">
              <a:extLst>
                <a:ext uri="{FF2B5EF4-FFF2-40B4-BE49-F238E27FC236}">
                  <a16:creationId xmlns:a16="http://schemas.microsoft.com/office/drawing/2014/main" id="{78E2E3B0-1BE7-4497-1612-CB54D47DD10E}"/>
                </a:ext>
              </a:extLst>
            </p:cNvPr>
            <p:cNvSpPr/>
            <p:nvPr/>
          </p:nvSpPr>
          <p:spPr>
            <a:xfrm>
              <a:off x="1751075" y="6004559"/>
              <a:ext cx="243840" cy="177165"/>
            </a:xfrm>
            <a:custGeom>
              <a:avLst/>
              <a:gdLst/>
              <a:ahLst/>
              <a:cxnLst/>
              <a:rect l="l" t="t" r="r" b="b"/>
              <a:pathLst>
                <a:path w="243839" h="177164">
                  <a:moveTo>
                    <a:pt x="0" y="88391"/>
                  </a:moveTo>
                  <a:lnTo>
                    <a:pt x="9584" y="53985"/>
                  </a:lnTo>
                  <a:lnTo>
                    <a:pt x="35718" y="25888"/>
                  </a:lnTo>
                  <a:lnTo>
                    <a:pt x="74473" y="6946"/>
                  </a:lnTo>
                  <a:lnTo>
                    <a:pt x="121919" y="0"/>
                  </a:lnTo>
                  <a:lnTo>
                    <a:pt x="169366" y="6946"/>
                  </a:lnTo>
                  <a:lnTo>
                    <a:pt x="208121" y="25888"/>
                  </a:lnTo>
                  <a:lnTo>
                    <a:pt x="234255" y="53985"/>
                  </a:lnTo>
                  <a:lnTo>
                    <a:pt x="243840" y="88391"/>
                  </a:lnTo>
                  <a:lnTo>
                    <a:pt x="234255" y="122798"/>
                  </a:lnTo>
                  <a:lnTo>
                    <a:pt x="208121" y="150895"/>
                  </a:lnTo>
                  <a:lnTo>
                    <a:pt x="169366" y="169837"/>
                  </a:lnTo>
                  <a:lnTo>
                    <a:pt x="121919" y="176783"/>
                  </a:lnTo>
                  <a:lnTo>
                    <a:pt x="74473" y="169837"/>
                  </a:lnTo>
                  <a:lnTo>
                    <a:pt x="35718" y="150895"/>
                  </a:lnTo>
                  <a:lnTo>
                    <a:pt x="9584" y="122798"/>
                  </a:lnTo>
                  <a:lnTo>
                    <a:pt x="0" y="88391"/>
                  </a:lnTo>
                  <a:close/>
                </a:path>
              </a:pathLst>
            </a:custGeom>
            <a:ln w="12700">
              <a:solidFill>
                <a:srgbClr val="E6001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259" name="object 219">
            <a:extLst>
              <a:ext uri="{FF2B5EF4-FFF2-40B4-BE49-F238E27FC236}">
                <a16:creationId xmlns:a16="http://schemas.microsoft.com/office/drawing/2014/main" id="{3525C9DA-D4D9-CB08-41A7-EDC0CBE68EB2}"/>
              </a:ext>
            </a:extLst>
          </p:cNvPr>
          <p:cNvSpPr txBox="1"/>
          <p:nvPr/>
        </p:nvSpPr>
        <p:spPr>
          <a:xfrm>
            <a:off x="1823466" y="6000394"/>
            <a:ext cx="99695" cy="17780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5" normalizeH="0" baseline="0" noProof="0" dirty="0">
                <a:ln>
                  <a:noFill/>
                </a:ln>
                <a:solidFill>
                  <a:srgbClr val="252525"/>
                </a:solidFill>
                <a:effectLst/>
                <a:uLnTx/>
                <a:uFillTx/>
                <a:latin typeface="微软雅黑"/>
                <a:ea typeface="+mn-ea"/>
                <a:cs typeface="微软雅黑"/>
              </a:rPr>
              <a:t>2</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260" name="object 220">
            <a:extLst>
              <a:ext uri="{FF2B5EF4-FFF2-40B4-BE49-F238E27FC236}">
                <a16:creationId xmlns:a16="http://schemas.microsoft.com/office/drawing/2014/main" id="{917352C7-B0E3-22AA-097F-26EB92EE4779}"/>
              </a:ext>
            </a:extLst>
          </p:cNvPr>
          <p:cNvGrpSpPr/>
          <p:nvPr/>
        </p:nvGrpSpPr>
        <p:grpSpPr>
          <a:xfrm>
            <a:off x="1949195" y="5945123"/>
            <a:ext cx="297180" cy="347980"/>
            <a:chOff x="1949195" y="5945123"/>
            <a:chExt cx="297180" cy="347980"/>
          </a:xfrm>
        </p:grpSpPr>
        <p:pic>
          <p:nvPicPr>
            <p:cNvPr id="261" name="object 221">
              <a:extLst>
                <a:ext uri="{FF2B5EF4-FFF2-40B4-BE49-F238E27FC236}">
                  <a16:creationId xmlns:a16="http://schemas.microsoft.com/office/drawing/2014/main" id="{E3F0C201-962E-A30E-CB8D-07A9340A372D}"/>
                </a:ext>
              </a:extLst>
            </p:cNvPr>
            <p:cNvPicPr/>
            <p:nvPr/>
          </p:nvPicPr>
          <p:blipFill>
            <a:blip r:embed="rId41" cstate="print"/>
            <a:stretch>
              <a:fillRect/>
            </a:stretch>
          </p:blipFill>
          <p:spPr>
            <a:xfrm>
              <a:off x="1976627" y="5992367"/>
              <a:ext cx="242315" cy="214883"/>
            </a:xfrm>
            <a:prstGeom prst="rect">
              <a:avLst/>
            </a:prstGeom>
          </p:spPr>
        </p:pic>
        <p:pic>
          <p:nvPicPr>
            <p:cNvPr id="262" name="object 222">
              <a:extLst>
                <a:ext uri="{FF2B5EF4-FFF2-40B4-BE49-F238E27FC236}">
                  <a16:creationId xmlns:a16="http://schemas.microsoft.com/office/drawing/2014/main" id="{68C07664-6411-9E77-5E89-41CEB789F9DC}"/>
                </a:ext>
              </a:extLst>
            </p:cNvPr>
            <p:cNvPicPr/>
            <p:nvPr/>
          </p:nvPicPr>
          <p:blipFill>
            <a:blip r:embed="rId42" cstate="print"/>
            <a:stretch>
              <a:fillRect/>
            </a:stretch>
          </p:blipFill>
          <p:spPr>
            <a:xfrm>
              <a:off x="1949195" y="5945123"/>
              <a:ext cx="297180" cy="347535"/>
            </a:xfrm>
            <a:prstGeom prst="rect">
              <a:avLst/>
            </a:prstGeom>
          </p:spPr>
        </p:pic>
        <p:sp>
          <p:nvSpPr>
            <p:cNvPr id="263" name="object 223">
              <a:extLst>
                <a:ext uri="{FF2B5EF4-FFF2-40B4-BE49-F238E27FC236}">
                  <a16:creationId xmlns:a16="http://schemas.microsoft.com/office/drawing/2014/main" id="{18E0A855-D3DD-7EDC-E353-193EC9B76391}"/>
                </a:ext>
              </a:extLst>
            </p:cNvPr>
            <p:cNvSpPr/>
            <p:nvPr/>
          </p:nvSpPr>
          <p:spPr>
            <a:xfrm>
              <a:off x="2023871" y="6019799"/>
              <a:ext cx="152400" cy="125095"/>
            </a:xfrm>
            <a:custGeom>
              <a:avLst/>
              <a:gdLst/>
              <a:ahLst/>
              <a:cxnLst/>
              <a:rect l="l" t="t" r="r" b="b"/>
              <a:pathLst>
                <a:path w="152400" h="125095">
                  <a:moveTo>
                    <a:pt x="152400" y="0"/>
                  </a:moveTo>
                  <a:lnTo>
                    <a:pt x="0" y="0"/>
                  </a:lnTo>
                  <a:lnTo>
                    <a:pt x="0" y="124968"/>
                  </a:lnTo>
                  <a:lnTo>
                    <a:pt x="152400" y="124968"/>
                  </a:lnTo>
                  <a:lnTo>
                    <a:pt x="152400" y="0"/>
                  </a:lnTo>
                  <a:close/>
                </a:path>
              </a:pathLst>
            </a:custGeom>
            <a:solidFill>
              <a:srgbClr val="6EAB4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264" name="object 224">
              <a:extLst>
                <a:ext uri="{FF2B5EF4-FFF2-40B4-BE49-F238E27FC236}">
                  <a16:creationId xmlns:a16="http://schemas.microsoft.com/office/drawing/2014/main" id="{34BC1356-A580-ACBD-A49E-F5407719C155}"/>
                </a:ext>
              </a:extLst>
            </p:cNvPr>
            <p:cNvSpPr/>
            <p:nvPr/>
          </p:nvSpPr>
          <p:spPr>
            <a:xfrm>
              <a:off x="2023871" y="6019799"/>
              <a:ext cx="152400" cy="125095"/>
            </a:xfrm>
            <a:custGeom>
              <a:avLst/>
              <a:gdLst/>
              <a:ahLst/>
              <a:cxnLst/>
              <a:rect l="l" t="t" r="r" b="b"/>
              <a:pathLst>
                <a:path w="152400" h="125095">
                  <a:moveTo>
                    <a:pt x="0" y="124968"/>
                  </a:moveTo>
                  <a:lnTo>
                    <a:pt x="152400" y="124968"/>
                  </a:lnTo>
                  <a:lnTo>
                    <a:pt x="152400" y="0"/>
                  </a:lnTo>
                  <a:lnTo>
                    <a:pt x="0" y="0"/>
                  </a:lnTo>
                  <a:lnTo>
                    <a:pt x="0" y="124968"/>
                  </a:lnTo>
                  <a:close/>
                </a:path>
              </a:pathLst>
            </a:custGeom>
            <a:ln w="9525">
              <a:solidFill>
                <a:srgbClr val="6EAB4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265" name="object 225">
            <a:extLst>
              <a:ext uri="{FF2B5EF4-FFF2-40B4-BE49-F238E27FC236}">
                <a16:creationId xmlns:a16="http://schemas.microsoft.com/office/drawing/2014/main" id="{4598A202-1720-EDAF-07AD-12759325D826}"/>
              </a:ext>
            </a:extLst>
          </p:cNvPr>
          <p:cNvSpPr txBox="1"/>
          <p:nvPr/>
        </p:nvSpPr>
        <p:spPr>
          <a:xfrm>
            <a:off x="2056002" y="5990640"/>
            <a:ext cx="88900" cy="17780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5" normalizeH="0" baseline="0" noProof="0" dirty="0">
                <a:ln>
                  <a:noFill/>
                </a:ln>
                <a:solidFill>
                  <a:srgbClr val="252525"/>
                </a:solidFill>
                <a:effectLst/>
                <a:uLnTx/>
                <a:uFillTx/>
                <a:latin typeface="微软雅黑"/>
                <a:ea typeface="+mn-ea"/>
                <a:cs typeface="微软雅黑"/>
              </a:rPr>
              <a:t>c</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266" name="object 226">
            <a:extLst>
              <a:ext uri="{FF2B5EF4-FFF2-40B4-BE49-F238E27FC236}">
                <a16:creationId xmlns:a16="http://schemas.microsoft.com/office/drawing/2014/main" id="{84BD8A1F-EBE4-D1D4-4501-BFE4AF2533F7}"/>
              </a:ext>
            </a:extLst>
          </p:cNvPr>
          <p:cNvGrpSpPr/>
          <p:nvPr/>
        </p:nvGrpSpPr>
        <p:grpSpPr>
          <a:xfrm>
            <a:off x="598931" y="5364226"/>
            <a:ext cx="2275840" cy="929005"/>
            <a:chOff x="598931" y="5364226"/>
            <a:chExt cx="2275840" cy="929005"/>
          </a:xfrm>
        </p:grpSpPr>
        <p:sp>
          <p:nvSpPr>
            <p:cNvPr id="267" name="object 227">
              <a:extLst>
                <a:ext uri="{FF2B5EF4-FFF2-40B4-BE49-F238E27FC236}">
                  <a16:creationId xmlns:a16="http://schemas.microsoft.com/office/drawing/2014/main" id="{560BA8A0-4DF0-6CE6-6510-12BA61F7386F}"/>
                </a:ext>
              </a:extLst>
            </p:cNvPr>
            <p:cNvSpPr/>
            <p:nvPr/>
          </p:nvSpPr>
          <p:spPr>
            <a:xfrm>
              <a:off x="598932" y="5453887"/>
              <a:ext cx="1274445" cy="551180"/>
            </a:xfrm>
            <a:custGeom>
              <a:avLst/>
              <a:gdLst/>
              <a:ahLst/>
              <a:cxnLst/>
              <a:rect l="l" t="t" r="r" b="b"/>
              <a:pathLst>
                <a:path w="1274445" h="551179">
                  <a:moveTo>
                    <a:pt x="756539" y="10160"/>
                  </a:moveTo>
                  <a:lnTo>
                    <a:pt x="749173" y="0"/>
                  </a:lnTo>
                  <a:lnTo>
                    <a:pt x="57950" y="501167"/>
                  </a:lnTo>
                  <a:lnTo>
                    <a:pt x="39319" y="475462"/>
                  </a:lnTo>
                  <a:lnTo>
                    <a:pt x="0" y="551040"/>
                  </a:lnTo>
                  <a:lnTo>
                    <a:pt x="84048" y="537146"/>
                  </a:lnTo>
                  <a:lnTo>
                    <a:pt x="70802" y="518896"/>
                  </a:lnTo>
                  <a:lnTo>
                    <a:pt x="65405" y="511441"/>
                  </a:lnTo>
                  <a:lnTo>
                    <a:pt x="756539" y="10160"/>
                  </a:lnTo>
                  <a:close/>
                </a:path>
                <a:path w="1274445" h="551179">
                  <a:moveTo>
                    <a:pt x="794385" y="69723"/>
                  </a:moveTo>
                  <a:lnTo>
                    <a:pt x="782320" y="65405"/>
                  </a:lnTo>
                  <a:lnTo>
                    <a:pt x="637959" y="477164"/>
                  </a:lnTo>
                  <a:lnTo>
                    <a:pt x="608012" y="466661"/>
                  </a:lnTo>
                  <a:lnTo>
                    <a:pt x="618744" y="551180"/>
                  </a:lnTo>
                  <a:lnTo>
                    <a:pt x="678434" y="493356"/>
                  </a:lnTo>
                  <a:lnTo>
                    <a:pt x="679958" y="491883"/>
                  </a:lnTo>
                  <a:lnTo>
                    <a:pt x="649947" y="481368"/>
                  </a:lnTo>
                  <a:lnTo>
                    <a:pt x="794385" y="69723"/>
                  </a:lnTo>
                  <a:close/>
                </a:path>
                <a:path w="1274445" h="551179">
                  <a:moveTo>
                    <a:pt x="1273937" y="551180"/>
                  </a:moveTo>
                  <a:lnTo>
                    <a:pt x="1268323" y="501370"/>
                  </a:lnTo>
                  <a:lnTo>
                    <a:pt x="1264412" y="466521"/>
                  </a:lnTo>
                  <a:lnTo>
                    <a:pt x="1237805" y="483793"/>
                  </a:lnTo>
                  <a:lnTo>
                    <a:pt x="965454" y="64135"/>
                  </a:lnTo>
                  <a:lnTo>
                    <a:pt x="954786" y="70993"/>
                  </a:lnTo>
                  <a:lnTo>
                    <a:pt x="1227137" y="490728"/>
                  </a:lnTo>
                  <a:lnTo>
                    <a:pt x="1200531" y="508000"/>
                  </a:lnTo>
                  <a:lnTo>
                    <a:pt x="1273937" y="551180"/>
                  </a:lnTo>
                  <a:close/>
                </a:path>
              </a:pathLst>
            </a:custGeom>
            <a:solidFill>
              <a:srgbClr val="D46A4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268" name="object 228">
              <a:extLst>
                <a:ext uri="{FF2B5EF4-FFF2-40B4-BE49-F238E27FC236}">
                  <a16:creationId xmlns:a16="http://schemas.microsoft.com/office/drawing/2014/main" id="{AB4C1998-7180-10B1-93F5-C7ADAA84733B}"/>
                </a:ext>
              </a:extLst>
            </p:cNvPr>
            <p:cNvSpPr/>
            <p:nvPr/>
          </p:nvSpPr>
          <p:spPr>
            <a:xfrm>
              <a:off x="2369820" y="6004560"/>
              <a:ext cx="243840" cy="177165"/>
            </a:xfrm>
            <a:custGeom>
              <a:avLst/>
              <a:gdLst/>
              <a:ahLst/>
              <a:cxnLst/>
              <a:rect l="l" t="t" r="r" b="b"/>
              <a:pathLst>
                <a:path w="243839" h="177164">
                  <a:moveTo>
                    <a:pt x="0" y="88391"/>
                  </a:moveTo>
                  <a:lnTo>
                    <a:pt x="9584" y="53985"/>
                  </a:lnTo>
                  <a:lnTo>
                    <a:pt x="35718" y="25888"/>
                  </a:lnTo>
                  <a:lnTo>
                    <a:pt x="74473" y="6946"/>
                  </a:lnTo>
                  <a:lnTo>
                    <a:pt x="121919" y="0"/>
                  </a:lnTo>
                  <a:lnTo>
                    <a:pt x="169366" y="6946"/>
                  </a:lnTo>
                  <a:lnTo>
                    <a:pt x="208121" y="25888"/>
                  </a:lnTo>
                  <a:lnTo>
                    <a:pt x="234255" y="53985"/>
                  </a:lnTo>
                  <a:lnTo>
                    <a:pt x="243840" y="88391"/>
                  </a:lnTo>
                  <a:lnTo>
                    <a:pt x="234255" y="122798"/>
                  </a:lnTo>
                  <a:lnTo>
                    <a:pt x="208121" y="150895"/>
                  </a:lnTo>
                  <a:lnTo>
                    <a:pt x="169366" y="169837"/>
                  </a:lnTo>
                  <a:lnTo>
                    <a:pt x="121919" y="176783"/>
                  </a:lnTo>
                  <a:lnTo>
                    <a:pt x="74473" y="169837"/>
                  </a:lnTo>
                  <a:lnTo>
                    <a:pt x="35718" y="150895"/>
                  </a:lnTo>
                  <a:lnTo>
                    <a:pt x="9584" y="122798"/>
                  </a:lnTo>
                  <a:lnTo>
                    <a:pt x="0" y="88391"/>
                  </a:lnTo>
                  <a:close/>
                </a:path>
              </a:pathLst>
            </a:custGeom>
            <a:ln w="12700">
              <a:solidFill>
                <a:srgbClr val="E6001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269" name="object 229">
              <a:extLst>
                <a:ext uri="{FF2B5EF4-FFF2-40B4-BE49-F238E27FC236}">
                  <a16:creationId xmlns:a16="http://schemas.microsoft.com/office/drawing/2014/main" id="{2656806D-EB20-EE6B-B267-D35D25E0D682}"/>
                </a:ext>
              </a:extLst>
            </p:cNvPr>
            <p:cNvPicPr/>
            <p:nvPr/>
          </p:nvPicPr>
          <p:blipFill>
            <a:blip r:embed="rId38" cstate="print"/>
            <a:stretch>
              <a:fillRect/>
            </a:stretch>
          </p:blipFill>
          <p:spPr>
            <a:xfrm>
              <a:off x="2595371" y="5992368"/>
              <a:ext cx="243814" cy="214883"/>
            </a:xfrm>
            <a:prstGeom prst="rect">
              <a:avLst/>
            </a:prstGeom>
          </p:spPr>
        </p:pic>
        <p:pic>
          <p:nvPicPr>
            <p:cNvPr id="270" name="object 230">
              <a:extLst>
                <a:ext uri="{FF2B5EF4-FFF2-40B4-BE49-F238E27FC236}">
                  <a16:creationId xmlns:a16="http://schemas.microsoft.com/office/drawing/2014/main" id="{FACCDA5C-ADC9-653E-70AA-F36A7410EF95}"/>
                </a:ext>
              </a:extLst>
            </p:cNvPr>
            <p:cNvPicPr/>
            <p:nvPr/>
          </p:nvPicPr>
          <p:blipFill>
            <a:blip r:embed="rId43" cstate="print"/>
            <a:stretch>
              <a:fillRect/>
            </a:stretch>
          </p:blipFill>
          <p:spPr>
            <a:xfrm>
              <a:off x="2560320" y="5945124"/>
              <a:ext cx="313969" cy="347535"/>
            </a:xfrm>
            <a:prstGeom prst="rect">
              <a:avLst/>
            </a:prstGeom>
          </p:spPr>
        </p:pic>
        <p:sp>
          <p:nvSpPr>
            <p:cNvPr id="271" name="object 231">
              <a:extLst>
                <a:ext uri="{FF2B5EF4-FFF2-40B4-BE49-F238E27FC236}">
                  <a16:creationId xmlns:a16="http://schemas.microsoft.com/office/drawing/2014/main" id="{AA031C67-01B5-934F-1C5A-4767E9CFFD2E}"/>
                </a:ext>
              </a:extLst>
            </p:cNvPr>
            <p:cNvSpPr/>
            <p:nvPr/>
          </p:nvSpPr>
          <p:spPr>
            <a:xfrm>
              <a:off x="2642615" y="6019800"/>
              <a:ext cx="154305" cy="125095"/>
            </a:xfrm>
            <a:custGeom>
              <a:avLst/>
              <a:gdLst/>
              <a:ahLst/>
              <a:cxnLst/>
              <a:rect l="l" t="t" r="r" b="b"/>
              <a:pathLst>
                <a:path w="154305" h="125095">
                  <a:moveTo>
                    <a:pt x="153924" y="0"/>
                  </a:moveTo>
                  <a:lnTo>
                    <a:pt x="0" y="0"/>
                  </a:lnTo>
                  <a:lnTo>
                    <a:pt x="0" y="124968"/>
                  </a:lnTo>
                  <a:lnTo>
                    <a:pt x="153924" y="124968"/>
                  </a:lnTo>
                  <a:lnTo>
                    <a:pt x="153924" y="0"/>
                  </a:lnTo>
                  <a:close/>
                </a:path>
              </a:pathLst>
            </a:custGeom>
            <a:solidFill>
              <a:srgbClr val="FCBD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272" name="object 232">
              <a:extLst>
                <a:ext uri="{FF2B5EF4-FFF2-40B4-BE49-F238E27FC236}">
                  <a16:creationId xmlns:a16="http://schemas.microsoft.com/office/drawing/2014/main" id="{A62F9491-CC05-1DEA-EFFA-C321A5121E42}"/>
                </a:ext>
              </a:extLst>
            </p:cNvPr>
            <p:cNvSpPr/>
            <p:nvPr/>
          </p:nvSpPr>
          <p:spPr>
            <a:xfrm>
              <a:off x="2642615" y="6019800"/>
              <a:ext cx="154305" cy="125095"/>
            </a:xfrm>
            <a:custGeom>
              <a:avLst/>
              <a:gdLst/>
              <a:ahLst/>
              <a:cxnLst/>
              <a:rect l="l" t="t" r="r" b="b"/>
              <a:pathLst>
                <a:path w="154305" h="125095">
                  <a:moveTo>
                    <a:pt x="0" y="124968"/>
                  </a:moveTo>
                  <a:lnTo>
                    <a:pt x="153924" y="124968"/>
                  </a:lnTo>
                  <a:lnTo>
                    <a:pt x="153924" y="0"/>
                  </a:lnTo>
                  <a:lnTo>
                    <a:pt x="0" y="0"/>
                  </a:lnTo>
                  <a:lnTo>
                    <a:pt x="0" y="124968"/>
                  </a:lnTo>
                  <a:close/>
                </a:path>
              </a:pathLst>
            </a:custGeom>
            <a:ln w="9525">
              <a:solidFill>
                <a:srgbClr val="FCBD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273" name="object 233">
              <a:extLst>
                <a:ext uri="{FF2B5EF4-FFF2-40B4-BE49-F238E27FC236}">
                  <a16:creationId xmlns:a16="http://schemas.microsoft.com/office/drawing/2014/main" id="{F052760E-EDAD-45C8-9B81-2F4E3D65F680}"/>
                </a:ext>
              </a:extLst>
            </p:cNvPr>
            <p:cNvSpPr/>
            <p:nvPr/>
          </p:nvSpPr>
          <p:spPr>
            <a:xfrm>
              <a:off x="1592326" y="5453507"/>
              <a:ext cx="900430" cy="551815"/>
            </a:xfrm>
            <a:custGeom>
              <a:avLst/>
              <a:gdLst/>
              <a:ahLst/>
              <a:cxnLst/>
              <a:rect l="l" t="t" r="r" b="b"/>
              <a:pathLst>
                <a:path w="900430" h="551814">
                  <a:moveTo>
                    <a:pt x="831998" y="517191"/>
                  </a:moveTo>
                  <a:lnTo>
                    <a:pt x="815467" y="544347"/>
                  </a:lnTo>
                  <a:lnTo>
                    <a:pt x="900430" y="551421"/>
                  </a:lnTo>
                  <a:lnTo>
                    <a:pt x="883090" y="523824"/>
                  </a:lnTo>
                  <a:lnTo>
                    <a:pt x="842899" y="523824"/>
                  </a:lnTo>
                  <a:lnTo>
                    <a:pt x="831998" y="517191"/>
                  </a:lnTo>
                  <a:close/>
                </a:path>
                <a:path w="900430" h="551814">
                  <a:moveTo>
                    <a:pt x="838602" y="506344"/>
                  </a:moveTo>
                  <a:lnTo>
                    <a:pt x="831998" y="517191"/>
                  </a:lnTo>
                  <a:lnTo>
                    <a:pt x="842899" y="523824"/>
                  </a:lnTo>
                  <a:lnTo>
                    <a:pt x="849503" y="512978"/>
                  </a:lnTo>
                  <a:lnTo>
                    <a:pt x="838602" y="506344"/>
                  </a:lnTo>
                  <a:close/>
                </a:path>
                <a:path w="900430" h="551814">
                  <a:moveTo>
                    <a:pt x="855091" y="479259"/>
                  </a:moveTo>
                  <a:lnTo>
                    <a:pt x="838602" y="506344"/>
                  </a:lnTo>
                  <a:lnTo>
                    <a:pt x="849503" y="512978"/>
                  </a:lnTo>
                  <a:lnTo>
                    <a:pt x="842899" y="523824"/>
                  </a:lnTo>
                  <a:lnTo>
                    <a:pt x="883090" y="523824"/>
                  </a:lnTo>
                  <a:lnTo>
                    <a:pt x="855091" y="479259"/>
                  </a:lnTo>
                  <a:close/>
                </a:path>
                <a:path w="900430" h="551814">
                  <a:moveTo>
                    <a:pt x="6604" y="0"/>
                  </a:moveTo>
                  <a:lnTo>
                    <a:pt x="0" y="10922"/>
                  </a:lnTo>
                  <a:lnTo>
                    <a:pt x="831998" y="517191"/>
                  </a:lnTo>
                  <a:lnTo>
                    <a:pt x="838602" y="506344"/>
                  </a:lnTo>
                  <a:lnTo>
                    <a:pt x="6604" y="0"/>
                  </a:lnTo>
                  <a:close/>
                </a:path>
              </a:pathLst>
            </a:custGeom>
            <a:solidFill>
              <a:srgbClr val="D46A4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274" name="object 234">
              <a:extLst>
                <a:ext uri="{FF2B5EF4-FFF2-40B4-BE49-F238E27FC236}">
                  <a16:creationId xmlns:a16="http://schemas.microsoft.com/office/drawing/2014/main" id="{52AB4FF4-CC23-7578-0B9C-3D225A583C47}"/>
                </a:ext>
              </a:extLst>
            </p:cNvPr>
            <p:cNvSpPr/>
            <p:nvPr/>
          </p:nvSpPr>
          <p:spPr>
            <a:xfrm>
              <a:off x="1351787" y="5370576"/>
              <a:ext cx="243840" cy="177165"/>
            </a:xfrm>
            <a:custGeom>
              <a:avLst/>
              <a:gdLst/>
              <a:ahLst/>
              <a:cxnLst/>
              <a:rect l="l" t="t" r="r" b="b"/>
              <a:pathLst>
                <a:path w="243840" h="177164">
                  <a:moveTo>
                    <a:pt x="0" y="88392"/>
                  </a:moveTo>
                  <a:lnTo>
                    <a:pt x="9584" y="54006"/>
                  </a:lnTo>
                  <a:lnTo>
                    <a:pt x="35718" y="25908"/>
                  </a:lnTo>
                  <a:lnTo>
                    <a:pt x="74473" y="6953"/>
                  </a:lnTo>
                  <a:lnTo>
                    <a:pt x="121920" y="0"/>
                  </a:lnTo>
                  <a:lnTo>
                    <a:pt x="169366" y="6953"/>
                  </a:lnTo>
                  <a:lnTo>
                    <a:pt x="208121" y="25908"/>
                  </a:lnTo>
                  <a:lnTo>
                    <a:pt x="234255" y="54006"/>
                  </a:lnTo>
                  <a:lnTo>
                    <a:pt x="243840" y="88392"/>
                  </a:lnTo>
                  <a:lnTo>
                    <a:pt x="234255" y="122777"/>
                  </a:lnTo>
                  <a:lnTo>
                    <a:pt x="208121" y="150875"/>
                  </a:lnTo>
                  <a:lnTo>
                    <a:pt x="169366" y="169830"/>
                  </a:lnTo>
                  <a:lnTo>
                    <a:pt x="121920" y="176784"/>
                  </a:lnTo>
                  <a:lnTo>
                    <a:pt x="74473" y="169830"/>
                  </a:lnTo>
                  <a:lnTo>
                    <a:pt x="35718" y="150876"/>
                  </a:lnTo>
                  <a:lnTo>
                    <a:pt x="9584" y="122777"/>
                  </a:lnTo>
                  <a:lnTo>
                    <a:pt x="0" y="88392"/>
                  </a:lnTo>
                  <a:close/>
                </a:path>
              </a:pathLst>
            </a:custGeom>
            <a:ln w="12700">
              <a:solidFill>
                <a:srgbClr val="E6001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275" name="object 235">
            <a:extLst>
              <a:ext uri="{FF2B5EF4-FFF2-40B4-BE49-F238E27FC236}">
                <a16:creationId xmlns:a16="http://schemas.microsoft.com/office/drawing/2014/main" id="{204E4F7D-9A64-39BD-4E94-69F00CDF4A0B}"/>
              </a:ext>
            </a:extLst>
          </p:cNvPr>
          <p:cNvSpPr txBox="1"/>
          <p:nvPr/>
        </p:nvSpPr>
        <p:spPr>
          <a:xfrm>
            <a:off x="1434464" y="5390515"/>
            <a:ext cx="77470" cy="13208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700" b="0" i="0" u="none" strike="noStrike" kern="1200" cap="none" spc="-5" normalizeH="0" baseline="0" noProof="0" dirty="0">
                <a:ln>
                  <a:noFill/>
                </a:ln>
                <a:solidFill>
                  <a:srgbClr val="252525"/>
                </a:solidFill>
                <a:effectLst/>
                <a:uLnTx/>
                <a:uFillTx/>
                <a:latin typeface="微软雅黑"/>
                <a:ea typeface="+mn-ea"/>
                <a:cs typeface="微软雅黑"/>
              </a:rPr>
              <a:t>0</a:t>
            </a:r>
            <a:endParaRPr kumimoji="0" sz="7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276" name="object 236">
            <a:extLst>
              <a:ext uri="{FF2B5EF4-FFF2-40B4-BE49-F238E27FC236}">
                <a16:creationId xmlns:a16="http://schemas.microsoft.com/office/drawing/2014/main" id="{316D41E0-64F4-9A21-3A79-CE7B1A31EBAB}"/>
              </a:ext>
            </a:extLst>
          </p:cNvPr>
          <p:cNvGrpSpPr/>
          <p:nvPr/>
        </p:nvGrpSpPr>
        <p:grpSpPr>
          <a:xfrm>
            <a:off x="1645920" y="5285232"/>
            <a:ext cx="889000" cy="347980"/>
            <a:chOff x="1645920" y="5285232"/>
            <a:chExt cx="889000" cy="347980"/>
          </a:xfrm>
        </p:grpSpPr>
        <p:pic>
          <p:nvPicPr>
            <p:cNvPr id="277" name="object 237">
              <a:extLst>
                <a:ext uri="{FF2B5EF4-FFF2-40B4-BE49-F238E27FC236}">
                  <a16:creationId xmlns:a16="http://schemas.microsoft.com/office/drawing/2014/main" id="{66F88992-DA51-0DA6-996E-9AEC14E55234}"/>
                </a:ext>
              </a:extLst>
            </p:cNvPr>
            <p:cNvPicPr/>
            <p:nvPr/>
          </p:nvPicPr>
          <p:blipFill>
            <a:blip r:embed="rId41" cstate="print"/>
            <a:stretch>
              <a:fillRect/>
            </a:stretch>
          </p:blipFill>
          <p:spPr>
            <a:xfrm>
              <a:off x="1676400" y="5332476"/>
              <a:ext cx="242315" cy="214884"/>
            </a:xfrm>
            <a:prstGeom prst="rect">
              <a:avLst/>
            </a:prstGeom>
          </p:spPr>
        </p:pic>
        <p:pic>
          <p:nvPicPr>
            <p:cNvPr id="278" name="object 238">
              <a:extLst>
                <a:ext uri="{FF2B5EF4-FFF2-40B4-BE49-F238E27FC236}">
                  <a16:creationId xmlns:a16="http://schemas.microsoft.com/office/drawing/2014/main" id="{52BC5D89-FE08-4AED-9CF5-6226F97012F6}"/>
                </a:ext>
              </a:extLst>
            </p:cNvPr>
            <p:cNvPicPr/>
            <p:nvPr/>
          </p:nvPicPr>
          <p:blipFill>
            <a:blip r:embed="rId44" cstate="print"/>
            <a:stretch>
              <a:fillRect/>
            </a:stretch>
          </p:blipFill>
          <p:spPr>
            <a:xfrm>
              <a:off x="1645920" y="5285232"/>
              <a:ext cx="303326" cy="347535"/>
            </a:xfrm>
            <a:prstGeom prst="rect">
              <a:avLst/>
            </a:prstGeom>
          </p:spPr>
        </p:pic>
        <p:sp>
          <p:nvSpPr>
            <p:cNvPr id="279" name="object 239">
              <a:extLst>
                <a:ext uri="{FF2B5EF4-FFF2-40B4-BE49-F238E27FC236}">
                  <a16:creationId xmlns:a16="http://schemas.microsoft.com/office/drawing/2014/main" id="{AC7346E8-6D9C-1946-6605-CC3CF372F0FB}"/>
                </a:ext>
              </a:extLst>
            </p:cNvPr>
            <p:cNvSpPr/>
            <p:nvPr/>
          </p:nvSpPr>
          <p:spPr>
            <a:xfrm>
              <a:off x="1723644" y="5359908"/>
              <a:ext cx="152400" cy="125095"/>
            </a:xfrm>
            <a:custGeom>
              <a:avLst/>
              <a:gdLst/>
              <a:ahLst/>
              <a:cxnLst/>
              <a:rect l="l" t="t" r="r" b="b"/>
              <a:pathLst>
                <a:path w="152400" h="125095">
                  <a:moveTo>
                    <a:pt x="152400" y="0"/>
                  </a:moveTo>
                  <a:lnTo>
                    <a:pt x="0" y="0"/>
                  </a:lnTo>
                  <a:lnTo>
                    <a:pt x="0" y="124968"/>
                  </a:lnTo>
                  <a:lnTo>
                    <a:pt x="152400" y="124968"/>
                  </a:lnTo>
                  <a:lnTo>
                    <a:pt x="152400" y="0"/>
                  </a:lnTo>
                  <a:close/>
                </a:path>
              </a:pathLst>
            </a:custGeom>
            <a:solidFill>
              <a:srgbClr val="00AE4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280" name="object 240">
              <a:extLst>
                <a:ext uri="{FF2B5EF4-FFF2-40B4-BE49-F238E27FC236}">
                  <a16:creationId xmlns:a16="http://schemas.microsoft.com/office/drawing/2014/main" id="{636FB294-7966-3909-859E-5A888CD95077}"/>
                </a:ext>
              </a:extLst>
            </p:cNvPr>
            <p:cNvSpPr/>
            <p:nvPr/>
          </p:nvSpPr>
          <p:spPr>
            <a:xfrm>
              <a:off x="1723644" y="5359908"/>
              <a:ext cx="152400" cy="125095"/>
            </a:xfrm>
            <a:custGeom>
              <a:avLst/>
              <a:gdLst/>
              <a:ahLst/>
              <a:cxnLst/>
              <a:rect l="l" t="t" r="r" b="b"/>
              <a:pathLst>
                <a:path w="152400" h="125095">
                  <a:moveTo>
                    <a:pt x="0" y="124968"/>
                  </a:moveTo>
                  <a:lnTo>
                    <a:pt x="152400" y="124968"/>
                  </a:lnTo>
                  <a:lnTo>
                    <a:pt x="152400" y="0"/>
                  </a:lnTo>
                  <a:lnTo>
                    <a:pt x="0" y="0"/>
                  </a:lnTo>
                  <a:lnTo>
                    <a:pt x="0" y="124968"/>
                  </a:lnTo>
                  <a:close/>
                </a:path>
              </a:pathLst>
            </a:custGeom>
            <a:ln w="9525">
              <a:solidFill>
                <a:srgbClr val="00AE4D"/>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281" name="object 241">
              <a:extLst>
                <a:ext uri="{FF2B5EF4-FFF2-40B4-BE49-F238E27FC236}">
                  <a16:creationId xmlns:a16="http://schemas.microsoft.com/office/drawing/2014/main" id="{9C9D1739-0048-DF58-E030-03FBF7C11E10}"/>
                </a:ext>
              </a:extLst>
            </p:cNvPr>
            <p:cNvPicPr/>
            <p:nvPr/>
          </p:nvPicPr>
          <p:blipFill>
            <a:blip r:embed="rId38" cstate="print"/>
            <a:stretch>
              <a:fillRect/>
            </a:stretch>
          </p:blipFill>
          <p:spPr>
            <a:xfrm>
              <a:off x="1868424" y="5332476"/>
              <a:ext cx="243814" cy="214884"/>
            </a:xfrm>
            <a:prstGeom prst="rect">
              <a:avLst/>
            </a:prstGeom>
          </p:spPr>
        </p:pic>
        <p:pic>
          <p:nvPicPr>
            <p:cNvPr id="282" name="object 242">
              <a:extLst>
                <a:ext uri="{FF2B5EF4-FFF2-40B4-BE49-F238E27FC236}">
                  <a16:creationId xmlns:a16="http://schemas.microsoft.com/office/drawing/2014/main" id="{FCCAB21D-844F-6BE7-FBDE-6C9E703C2900}"/>
                </a:ext>
              </a:extLst>
            </p:cNvPr>
            <p:cNvPicPr/>
            <p:nvPr/>
          </p:nvPicPr>
          <p:blipFill>
            <a:blip r:embed="rId45" cstate="print"/>
            <a:stretch>
              <a:fillRect/>
            </a:stretch>
          </p:blipFill>
          <p:spPr>
            <a:xfrm>
              <a:off x="1833372" y="5285232"/>
              <a:ext cx="313969" cy="347535"/>
            </a:xfrm>
            <a:prstGeom prst="rect">
              <a:avLst/>
            </a:prstGeom>
          </p:spPr>
        </p:pic>
        <p:sp>
          <p:nvSpPr>
            <p:cNvPr id="283" name="object 243">
              <a:extLst>
                <a:ext uri="{FF2B5EF4-FFF2-40B4-BE49-F238E27FC236}">
                  <a16:creationId xmlns:a16="http://schemas.microsoft.com/office/drawing/2014/main" id="{0F58950A-F0AD-3C88-3759-0C48C55C9CDC}"/>
                </a:ext>
              </a:extLst>
            </p:cNvPr>
            <p:cNvSpPr/>
            <p:nvPr/>
          </p:nvSpPr>
          <p:spPr>
            <a:xfrm>
              <a:off x="1915668" y="5359908"/>
              <a:ext cx="154305" cy="125095"/>
            </a:xfrm>
            <a:custGeom>
              <a:avLst/>
              <a:gdLst/>
              <a:ahLst/>
              <a:cxnLst/>
              <a:rect l="l" t="t" r="r" b="b"/>
              <a:pathLst>
                <a:path w="154305" h="125095">
                  <a:moveTo>
                    <a:pt x="153924" y="0"/>
                  </a:moveTo>
                  <a:lnTo>
                    <a:pt x="0" y="0"/>
                  </a:lnTo>
                  <a:lnTo>
                    <a:pt x="0" y="124968"/>
                  </a:lnTo>
                  <a:lnTo>
                    <a:pt x="153924" y="124968"/>
                  </a:lnTo>
                  <a:lnTo>
                    <a:pt x="153924" y="0"/>
                  </a:lnTo>
                  <a:close/>
                </a:path>
              </a:pathLst>
            </a:custGeom>
            <a:solidFill>
              <a:srgbClr val="EB7B2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284" name="object 244">
              <a:extLst>
                <a:ext uri="{FF2B5EF4-FFF2-40B4-BE49-F238E27FC236}">
                  <a16:creationId xmlns:a16="http://schemas.microsoft.com/office/drawing/2014/main" id="{25D16140-B108-F064-1B5C-9C36D7C8E0A8}"/>
                </a:ext>
              </a:extLst>
            </p:cNvPr>
            <p:cNvSpPr/>
            <p:nvPr/>
          </p:nvSpPr>
          <p:spPr>
            <a:xfrm>
              <a:off x="1915668" y="5359908"/>
              <a:ext cx="154305" cy="125095"/>
            </a:xfrm>
            <a:custGeom>
              <a:avLst/>
              <a:gdLst/>
              <a:ahLst/>
              <a:cxnLst/>
              <a:rect l="l" t="t" r="r" b="b"/>
              <a:pathLst>
                <a:path w="154305" h="125095">
                  <a:moveTo>
                    <a:pt x="0" y="124968"/>
                  </a:moveTo>
                  <a:lnTo>
                    <a:pt x="153924" y="124968"/>
                  </a:lnTo>
                  <a:lnTo>
                    <a:pt x="153924" y="0"/>
                  </a:lnTo>
                  <a:lnTo>
                    <a:pt x="0" y="0"/>
                  </a:lnTo>
                  <a:lnTo>
                    <a:pt x="0" y="124968"/>
                  </a:lnTo>
                  <a:close/>
                </a:path>
              </a:pathLst>
            </a:custGeom>
            <a:ln w="9525">
              <a:solidFill>
                <a:srgbClr val="EB7B2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285" name="object 245">
              <a:extLst>
                <a:ext uri="{FF2B5EF4-FFF2-40B4-BE49-F238E27FC236}">
                  <a16:creationId xmlns:a16="http://schemas.microsoft.com/office/drawing/2014/main" id="{E90B4649-E9A8-5C58-554C-43478E8164C1}"/>
                </a:ext>
              </a:extLst>
            </p:cNvPr>
            <p:cNvPicPr/>
            <p:nvPr/>
          </p:nvPicPr>
          <p:blipFill>
            <a:blip r:embed="rId38" cstate="print"/>
            <a:stretch>
              <a:fillRect/>
            </a:stretch>
          </p:blipFill>
          <p:spPr>
            <a:xfrm>
              <a:off x="2061972" y="5332476"/>
              <a:ext cx="243814" cy="214884"/>
            </a:xfrm>
            <a:prstGeom prst="rect">
              <a:avLst/>
            </a:prstGeom>
          </p:spPr>
        </p:pic>
        <p:pic>
          <p:nvPicPr>
            <p:cNvPr id="286" name="object 246">
              <a:extLst>
                <a:ext uri="{FF2B5EF4-FFF2-40B4-BE49-F238E27FC236}">
                  <a16:creationId xmlns:a16="http://schemas.microsoft.com/office/drawing/2014/main" id="{504B2933-029D-B73A-91D5-D9B62FBB4E48}"/>
                </a:ext>
              </a:extLst>
            </p:cNvPr>
            <p:cNvPicPr/>
            <p:nvPr/>
          </p:nvPicPr>
          <p:blipFill>
            <a:blip r:embed="rId46" cstate="print"/>
            <a:stretch>
              <a:fillRect/>
            </a:stretch>
          </p:blipFill>
          <p:spPr>
            <a:xfrm>
              <a:off x="2036064" y="5285232"/>
              <a:ext cx="297180" cy="347535"/>
            </a:xfrm>
            <a:prstGeom prst="rect">
              <a:avLst/>
            </a:prstGeom>
          </p:spPr>
        </p:pic>
        <p:sp>
          <p:nvSpPr>
            <p:cNvPr id="287" name="object 247">
              <a:extLst>
                <a:ext uri="{FF2B5EF4-FFF2-40B4-BE49-F238E27FC236}">
                  <a16:creationId xmlns:a16="http://schemas.microsoft.com/office/drawing/2014/main" id="{429DC19F-B353-089D-6AC2-F51B25379801}"/>
                </a:ext>
              </a:extLst>
            </p:cNvPr>
            <p:cNvSpPr/>
            <p:nvPr/>
          </p:nvSpPr>
          <p:spPr>
            <a:xfrm>
              <a:off x="2109216" y="5359908"/>
              <a:ext cx="154305" cy="125095"/>
            </a:xfrm>
            <a:custGeom>
              <a:avLst/>
              <a:gdLst/>
              <a:ahLst/>
              <a:cxnLst/>
              <a:rect l="l" t="t" r="r" b="b"/>
              <a:pathLst>
                <a:path w="154305" h="125095">
                  <a:moveTo>
                    <a:pt x="153924" y="0"/>
                  </a:moveTo>
                  <a:lnTo>
                    <a:pt x="0" y="0"/>
                  </a:lnTo>
                  <a:lnTo>
                    <a:pt x="0" y="124968"/>
                  </a:lnTo>
                  <a:lnTo>
                    <a:pt x="153924" y="124968"/>
                  </a:lnTo>
                  <a:lnTo>
                    <a:pt x="153924" y="0"/>
                  </a:lnTo>
                  <a:close/>
                </a:path>
              </a:pathLst>
            </a:custGeom>
            <a:solidFill>
              <a:srgbClr val="6EAB4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288" name="object 248">
              <a:extLst>
                <a:ext uri="{FF2B5EF4-FFF2-40B4-BE49-F238E27FC236}">
                  <a16:creationId xmlns:a16="http://schemas.microsoft.com/office/drawing/2014/main" id="{3DBF39B9-25A1-137D-AD56-D2B58B185312}"/>
                </a:ext>
              </a:extLst>
            </p:cNvPr>
            <p:cNvSpPr/>
            <p:nvPr/>
          </p:nvSpPr>
          <p:spPr>
            <a:xfrm>
              <a:off x="2109216" y="5359908"/>
              <a:ext cx="154305" cy="125095"/>
            </a:xfrm>
            <a:custGeom>
              <a:avLst/>
              <a:gdLst/>
              <a:ahLst/>
              <a:cxnLst/>
              <a:rect l="l" t="t" r="r" b="b"/>
              <a:pathLst>
                <a:path w="154305" h="125095">
                  <a:moveTo>
                    <a:pt x="0" y="124968"/>
                  </a:moveTo>
                  <a:lnTo>
                    <a:pt x="153924" y="124968"/>
                  </a:lnTo>
                  <a:lnTo>
                    <a:pt x="153924" y="0"/>
                  </a:lnTo>
                  <a:lnTo>
                    <a:pt x="0" y="0"/>
                  </a:lnTo>
                  <a:lnTo>
                    <a:pt x="0" y="124968"/>
                  </a:lnTo>
                  <a:close/>
                </a:path>
              </a:pathLst>
            </a:custGeom>
            <a:ln w="9525">
              <a:solidFill>
                <a:srgbClr val="6EAB4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289" name="object 249">
              <a:extLst>
                <a:ext uri="{FF2B5EF4-FFF2-40B4-BE49-F238E27FC236}">
                  <a16:creationId xmlns:a16="http://schemas.microsoft.com/office/drawing/2014/main" id="{9BF4CEB6-E281-7E08-E658-4BA213ECA2C6}"/>
                </a:ext>
              </a:extLst>
            </p:cNvPr>
            <p:cNvPicPr/>
            <p:nvPr/>
          </p:nvPicPr>
          <p:blipFill>
            <a:blip r:embed="rId38" cstate="print"/>
            <a:stretch>
              <a:fillRect/>
            </a:stretch>
          </p:blipFill>
          <p:spPr>
            <a:xfrm>
              <a:off x="2255520" y="5332476"/>
              <a:ext cx="243814" cy="214884"/>
            </a:xfrm>
            <a:prstGeom prst="rect">
              <a:avLst/>
            </a:prstGeom>
          </p:spPr>
        </p:pic>
        <p:pic>
          <p:nvPicPr>
            <p:cNvPr id="290" name="object 250">
              <a:extLst>
                <a:ext uri="{FF2B5EF4-FFF2-40B4-BE49-F238E27FC236}">
                  <a16:creationId xmlns:a16="http://schemas.microsoft.com/office/drawing/2014/main" id="{A7B6C948-09AD-8E74-DAC1-41451A27942B}"/>
                </a:ext>
              </a:extLst>
            </p:cNvPr>
            <p:cNvPicPr/>
            <p:nvPr/>
          </p:nvPicPr>
          <p:blipFill>
            <a:blip r:embed="rId47" cstate="print"/>
            <a:stretch>
              <a:fillRect/>
            </a:stretch>
          </p:blipFill>
          <p:spPr>
            <a:xfrm>
              <a:off x="2220468" y="5285232"/>
              <a:ext cx="313969" cy="347535"/>
            </a:xfrm>
            <a:prstGeom prst="rect">
              <a:avLst/>
            </a:prstGeom>
          </p:spPr>
        </p:pic>
        <p:sp>
          <p:nvSpPr>
            <p:cNvPr id="291" name="object 251">
              <a:extLst>
                <a:ext uri="{FF2B5EF4-FFF2-40B4-BE49-F238E27FC236}">
                  <a16:creationId xmlns:a16="http://schemas.microsoft.com/office/drawing/2014/main" id="{4F26FBD8-7861-1A99-73CF-CC6BA6DD7A36}"/>
                </a:ext>
              </a:extLst>
            </p:cNvPr>
            <p:cNvSpPr/>
            <p:nvPr/>
          </p:nvSpPr>
          <p:spPr>
            <a:xfrm>
              <a:off x="2302764" y="5359908"/>
              <a:ext cx="154305" cy="125095"/>
            </a:xfrm>
            <a:custGeom>
              <a:avLst/>
              <a:gdLst/>
              <a:ahLst/>
              <a:cxnLst/>
              <a:rect l="l" t="t" r="r" b="b"/>
              <a:pathLst>
                <a:path w="154305" h="125095">
                  <a:moveTo>
                    <a:pt x="153924" y="0"/>
                  </a:moveTo>
                  <a:lnTo>
                    <a:pt x="0" y="0"/>
                  </a:lnTo>
                  <a:lnTo>
                    <a:pt x="0" y="124968"/>
                  </a:lnTo>
                  <a:lnTo>
                    <a:pt x="153924" y="124968"/>
                  </a:lnTo>
                  <a:lnTo>
                    <a:pt x="153924" y="0"/>
                  </a:lnTo>
                  <a:close/>
                </a:path>
              </a:pathLst>
            </a:custGeom>
            <a:solidFill>
              <a:srgbClr val="FCBD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292" name="object 252">
              <a:extLst>
                <a:ext uri="{FF2B5EF4-FFF2-40B4-BE49-F238E27FC236}">
                  <a16:creationId xmlns:a16="http://schemas.microsoft.com/office/drawing/2014/main" id="{5EF038A2-B147-F86B-FF93-9D87907C011E}"/>
                </a:ext>
              </a:extLst>
            </p:cNvPr>
            <p:cNvSpPr/>
            <p:nvPr/>
          </p:nvSpPr>
          <p:spPr>
            <a:xfrm>
              <a:off x="2302764" y="5359908"/>
              <a:ext cx="154305" cy="125095"/>
            </a:xfrm>
            <a:custGeom>
              <a:avLst/>
              <a:gdLst/>
              <a:ahLst/>
              <a:cxnLst/>
              <a:rect l="l" t="t" r="r" b="b"/>
              <a:pathLst>
                <a:path w="154305" h="125095">
                  <a:moveTo>
                    <a:pt x="0" y="124968"/>
                  </a:moveTo>
                  <a:lnTo>
                    <a:pt x="153924" y="124968"/>
                  </a:lnTo>
                  <a:lnTo>
                    <a:pt x="153924" y="0"/>
                  </a:lnTo>
                  <a:lnTo>
                    <a:pt x="0" y="0"/>
                  </a:lnTo>
                  <a:lnTo>
                    <a:pt x="0" y="124968"/>
                  </a:lnTo>
                  <a:close/>
                </a:path>
              </a:pathLst>
            </a:custGeom>
            <a:ln w="9525">
              <a:solidFill>
                <a:srgbClr val="FCBD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293" name="object 253">
            <a:extLst>
              <a:ext uri="{FF2B5EF4-FFF2-40B4-BE49-F238E27FC236}">
                <a16:creationId xmlns:a16="http://schemas.microsoft.com/office/drawing/2014/main" id="{C803F8C6-707F-59BF-C34C-67BC895F8469}"/>
              </a:ext>
            </a:extLst>
          </p:cNvPr>
          <p:cNvSpPr txBox="1"/>
          <p:nvPr/>
        </p:nvSpPr>
        <p:spPr>
          <a:xfrm>
            <a:off x="1752345" y="5329808"/>
            <a:ext cx="680720" cy="17780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0" normalizeH="0" baseline="0" noProof="0" dirty="0">
                <a:ln>
                  <a:noFill/>
                </a:ln>
                <a:solidFill>
                  <a:srgbClr val="252525"/>
                </a:solidFill>
                <a:effectLst/>
                <a:uLnTx/>
                <a:uFillTx/>
                <a:latin typeface="微软雅黑"/>
                <a:ea typeface="+mn-ea"/>
                <a:cs typeface="微软雅黑"/>
              </a:rPr>
              <a:t>a</a:t>
            </a:r>
            <a:r>
              <a:rPr kumimoji="0" sz="1000" b="0" i="0" u="none" strike="noStrike" kern="1200" cap="none" spc="160" normalizeH="0" baseline="0" noProof="0" dirty="0">
                <a:ln>
                  <a:noFill/>
                </a:ln>
                <a:solidFill>
                  <a:srgbClr val="252525"/>
                </a:solidFill>
                <a:effectLst/>
                <a:uLnTx/>
                <a:uFillTx/>
                <a:latin typeface="微软雅黑"/>
                <a:ea typeface="+mn-ea"/>
                <a:cs typeface="微软雅黑"/>
              </a:rPr>
              <a:t>  </a:t>
            </a:r>
            <a:r>
              <a:rPr kumimoji="0" sz="1000" b="0" i="0" u="none" strike="noStrike" kern="1200" cap="none" spc="0" normalizeH="0" baseline="0" noProof="0" dirty="0">
                <a:ln>
                  <a:noFill/>
                </a:ln>
                <a:solidFill>
                  <a:srgbClr val="252525"/>
                </a:solidFill>
                <a:effectLst/>
                <a:uLnTx/>
                <a:uFillTx/>
                <a:latin typeface="微软雅黑"/>
                <a:ea typeface="+mn-ea"/>
                <a:cs typeface="微软雅黑"/>
              </a:rPr>
              <a:t>b</a:t>
            </a:r>
            <a:r>
              <a:rPr kumimoji="0" sz="1000" b="0" i="0" u="none" strike="noStrike" kern="1200" cap="none" spc="180" normalizeH="0" baseline="0" noProof="0" dirty="0">
                <a:ln>
                  <a:noFill/>
                </a:ln>
                <a:solidFill>
                  <a:srgbClr val="252525"/>
                </a:solidFill>
                <a:effectLst/>
                <a:uLnTx/>
                <a:uFillTx/>
                <a:latin typeface="微软雅黑"/>
                <a:ea typeface="+mn-ea"/>
                <a:cs typeface="微软雅黑"/>
              </a:rPr>
              <a:t>  </a:t>
            </a:r>
            <a:r>
              <a:rPr kumimoji="0" sz="1000" b="0" i="0" u="none" strike="noStrike" kern="1200" cap="none" spc="0" normalizeH="0" baseline="0" noProof="0" dirty="0">
                <a:ln>
                  <a:noFill/>
                </a:ln>
                <a:solidFill>
                  <a:srgbClr val="252525"/>
                </a:solidFill>
                <a:effectLst/>
                <a:uLnTx/>
                <a:uFillTx/>
                <a:latin typeface="微软雅黑"/>
                <a:ea typeface="+mn-ea"/>
                <a:cs typeface="微软雅黑"/>
              </a:rPr>
              <a:t>c</a:t>
            </a:r>
            <a:r>
              <a:rPr kumimoji="0" sz="1000" b="0" i="0" u="none" strike="noStrike" kern="1200" cap="none" spc="175" normalizeH="0" baseline="0" noProof="0" dirty="0">
                <a:ln>
                  <a:noFill/>
                </a:ln>
                <a:solidFill>
                  <a:srgbClr val="252525"/>
                </a:solidFill>
                <a:effectLst/>
                <a:uLnTx/>
                <a:uFillTx/>
                <a:latin typeface="微软雅黑"/>
                <a:ea typeface="+mn-ea"/>
                <a:cs typeface="微软雅黑"/>
              </a:rPr>
              <a:t>  </a:t>
            </a:r>
            <a:r>
              <a:rPr kumimoji="0" sz="1000" b="0" i="0" u="none" strike="noStrike" kern="1200" cap="none" spc="-50" normalizeH="0" baseline="0" noProof="0" dirty="0">
                <a:ln>
                  <a:noFill/>
                </a:ln>
                <a:solidFill>
                  <a:srgbClr val="252525"/>
                </a:solidFill>
                <a:effectLst/>
                <a:uLnTx/>
                <a:uFillTx/>
                <a:latin typeface="微软雅黑"/>
                <a:ea typeface="+mn-ea"/>
                <a:cs typeface="微软雅黑"/>
              </a:rPr>
              <a:t>d</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294" name="object 254">
            <a:extLst>
              <a:ext uri="{FF2B5EF4-FFF2-40B4-BE49-F238E27FC236}">
                <a16:creationId xmlns:a16="http://schemas.microsoft.com/office/drawing/2014/main" id="{A7DB2783-9BED-B65E-4050-2947AED4E807}"/>
              </a:ext>
            </a:extLst>
          </p:cNvPr>
          <p:cNvSpPr txBox="1"/>
          <p:nvPr/>
        </p:nvSpPr>
        <p:spPr>
          <a:xfrm>
            <a:off x="295147" y="4979248"/>
            <a:ext cx="2896870" cy="380365"/>
          </a:xfrm>
          <a:prstGeom prst="rect">
            <a:avLst/>
          </a:prstGeom>
        </p:spPr>
        <p:txBody>
          <a:bodyPr vert="horz" wrap="square" lIns="0" tIns="31115" rIns="0" bIns="0" rtlCol="0">
            <a:spAutoFit/>
          </a:bodyPr>
          <a:lstStyle/>
          <a:p>
            <a:pPr marL="12700" marR="0" lvl="0" indent="0" algn="l" defTabSz="914400" rtl="0" eaLnBrk="1" fontAlgn="auto" latinLnBrk="0" hangingPunct="1">
              <a:lnSpc>
                <a:spcPct val="100000"/>
              </a:lnSpc>
              <a:spcBef>
                <a:spcPts val="245"/>
              </a:spcBef>
              <a:spcAft>
                <a:spcPts val="0"/>
              </a:spcAft>
              <a:buClrTx/>
              <a:buSzTx/>
              <a:buFontTx/>
              <a:buNone/>
              <a:tabLst/>
              <a:defRPr/>
            </a:pPr>
            <a:r>
              <a:rPr kumimoji="0" sz="1100" b="1" i="0" u="none" strike="noStrike" kern="1200" cap="none" spc="-10" normalizeH="0" baseline="0" noProof="0" dirty="0">
                <a:ln>
                  <a:noFill/>
                </a:ln>
                <a:solidFill>
                  <a:srgbClr val="252525"/>
                </a:solidFill>
                <a:effectLst/>
                <a:uLnTx/>
                <a:uFillTx/>
                <a:latin typeface="微软雅黑"/>
                <a:ea typeface="+mn-ea"/>
                <a:cs typeface="微软雅黑"/>
              </a:rPr>
              <a:t>Scatter</a:t>
            </a:r>
            <a:r>
              <a:rPr kumimoji="0" sz="1100" b="0" i="0" u="none" strike="noStrike" kern="1200" cap="none" spc="-20" normalizeH="0" baseline="0" noProof="0" dirty="0">
                <a:ln>
                  <a:noFill/>
                </a:ln>
                <a:solidFill>
                  <a:srgbClr val="252525"/>
                </a:solidFill>
                <a:effectLst/>
                <a:uLnTx/>
                <a:uFillTx/>
                <a:latin typeface="微软雅黑"/>
                <a:ea typeface="+mn-ea"/>
                <a:cs typeface="微软雅黑"/>
              </a:rPr>
              <a:t>：将主节点数据切分后散布至其他节点</a:t>
            </a:r>
            <a:endParaRPr kumimoji="0" sz="1100" b="0" i="0" u="none" strike="noStrike" kern="1200" cap="none" spc="0" normalizeH="0" baseline="0" noProof="0">
              <a:ln>
                <a:noFill/>
              </a:ln>
              <a:solidFill>
                <a:prstClr val="black"/>
              </a:solidFill>
              <a:effectLst/>
              <a:uLnTx/>
              <a:uFillTx/>
              <a:latin typeface="微软雅黑"/>
              <a:ea typeface="+mn-ea"/>
              <a:cs typeface="微软雅黑"/>
            </a:endParaRPr>
          </a:p>
          <a:p>
            <a:pPr marL="0" marR="494030" lvl="0" indent="0" algn="ctr" defTabSz="914400" rtl="0" eaLnBrk="1" fontAlgn="auto" latinLnBrk="0" hangingPunct="1">
              <a:lnSpc>
                <a:spcPct val="100000"/>
              </a:lnSpc>
              <a:spcBef>
                <a:spcPts val="130"/>
              </a:spcBef>
              <a:spcAft>
                <a:spcPts val="0"/>
              </a:spcAft>
              <a:buClrTx/>
              <a:buSzTx/>
              <a:buFontTx/>
              <a:buNone/>
              <a:tabLst/>
              <a:defRPr/>
            </a:pPr>
            <a:r>
              <a:rPr kumimoji="0" sz="1000" b="0" i="0" u="none" strike="noStrike" kern="1200" cap="none" spc="-20" normalizeH="0" baseline="0" noProof="0" dirty="0">
                <a:ln>
                  <a:noFill/>
                </a:ln>
                <a:solidFill>
                  <a:srgbClr val="252525"/>
                </a:solidFill>
                <a:effectLst/>
                <a:uLnTx/>
                <a:uFillTx/>
                <a:latin typeface="微软雅黑"/>
                <a:ea typeface="+mn-ea"/>
                <a:cs typeface="微软雅黑"/>
              </a:rPr>
              <a:t>XPU0</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295" name="object 255">
            <a:extLst>
              <a:ext uri="{FF2B5EF4-FFF2-40B4-BE49-F238E27FC236}">
                <a16:creationId xmlns:a16="http://schemas.microsoft.com/office/drawing/2014/main" id="{757CD923-0B1A-1CD4-732F-BFA701536AB4}"/>
              </a:ext>
            </a:extLst>
          </p:cNvPr>
          <p:cNvSpPr txBox="1"/>
          <p:nvPr/>
        </p:nvSpPr>
        <p:spPr>
          <a:xfrm>
            <a:off x="467359" y="6213754"/>
            <a:ext cx="353695" cy="17780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20" normalizeH="0" baseline="0" noProof="0" dirty="0">
                <a:ln>
                  <a:noFill/>
                </a:ln>
                <a:solidFill>
                  <a:srgbClr val="252525"/>
                </a:solidFill>
                <a:effectLst/>
                <a:uLnTx/>
                <a:uFillTx/>
                <a:latin typeface="微软雅黑"/>
                <a:ea typeface="+mn-ea"/>
                <a:cs typeface="微软雅黑"/>
              </a:rPr>
              <a:t>XPU0</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296" name="object 256">
            <a:extLst>
              <a:ext uri="{FF2B5EF4-FFF2-40B4-BE49-F238E27FC236}">
                <a16:creationId xmlns:a16="http://schemas.microsoft.com/office/drawing/2014/main" id="{47FA1056-59E1-8CB5-9F64-5080453D4D74}"/>
              </a:ext>
            </a:extLst>
          </p:cNvPr>
          <p:cNvSpPr txBox="1"/>
          <p:nvPr/>
        </p:nvSpPr>
        <p:spPr>
          <a:xfrm>
            <a:off x="1096467" y="5938824"/>
            <a:ext cx="401320" cy="452120"/>
          </a:xfrm>
          <a:prstGeom prst="rect">
            <a:avLst/>
          </a:prstGeom>
        </p:spPr>
        <p:txBody>
          <a:bodyPr vert="horz" wrap="square" lIns="0" tIns="12700" rIns="0" bIns="0" rtlCol="0">
            <a:spAutoFit/>
          </a:bodyPr>
          <a:lstStyle/>
          <a:p>
            <a:pPr marL="12700" marR="5080" lvl="0" indent="70485" algn="l" defTabSz="914400" rtl="0" eaLnBrk="1" fontAlgn="auto" latinLnBrk="0" hangingPunct="1">
              <a:lnSpc>
                <a:spcPct val="140000"/>
              </a:lnSpc>
              <a:spcBef>
                <a:spcPts val="100"/>
              </a:spcBef>
              <a:spcAft>
                <a:spcPts val="0"/>
              </a:spcAft>
              <a:buClrTx/>
              <a:buSzTx/>
              <a:buFontTx/>
              <a:buNone/>
              <a:tabLst>
                <a:tab pos="306705" algn="l"/>
              </a:tabLst>
              <a:defRPr/>
            </a:pPr>
            <a:r>
              <a:rPr kumimoji="0" sz="1000" b="0" i="0" u="none" strike="noStrike" kern="1200" cap="none" spc="-50" normalizeH="0" baseline="0" noProof="0" dirty="0">
                <a:ln>
                  <a:noFill/>
                </a:ln>
                <a:solidFill>
                  <a:srgbClr val="252525"/>
                </a:solidFill>
                <a:effectLst/>
                <a:uLnTx/>
                <a:uFillTx/>
                <a:latin typeface="微软雅黑"/>
                <a:ea typeface="+mn-ea"/>
                <a:cs typeface="微软雅黑"/>
              </a:rPr>
              <a:t>1</a:t>
            </a:r>
            <a:r>
              <a:rPr kumimoji="0" sz="1000" b="0" i="0" u="none" strike="noStrike" kern="1200" cap="none" spc="0" normalizeH="0" baseline="0" noProof="0" dirty="0">
                <a:ln>
                  <a:noFill/>
                </a:ln>
                <a:solidFill>
                  <a:srgbClr val="252525"/>
                </a:solidFill>
                <a:effectLst/>
                <a:uLnTx/>
                <a:uFillTx/>
                <a:latin typeface="微软雅黑"/>
                <a:ea typeface="+mn-ea"/>
                <a:cs typeface="微软雅黑"/>
              </a:rPr>
              <a:t>	</a:t>
            </a:r>
            <a:r>
              <a:rPr kumimoji="0" sz="1500" b="0" i="0" u="none" strike="noStrike" kern="1200" cap="none" spc="-75" normalizeH="0" baseline="5555" noProof="0" dirty="0">
                <a:ln>
                  <a:noFill/>
                </a:ln>
                <a:solidFill>
                  <a:srgbClr val="252525"/>
                </a:solidFill>
                <a:effectLst/>
                <a:uLnTx/>
                <a:uFillTx/>
                <a:latin typeface="微软雅黑"/>
                <a:ea typeface="+mn-ea"/>
                <a:cs typeface="微软雅黑"/>
              </a:rPr>
              <a:t>b </a:t>
            </a:r>
            <a:r>
              <a:rPr kumimoji="0" sz="1000" b="0" i="0" u="none" strike="noStrike" kern="1200" cap="none" spc="-20" normalizeH="0" baseline="0" noProof="0" dirty="0">
                <a:ln>
                  <a:noFill/>
                </a:ln>
                <a:solidFill>
                  <a:srgbClr val="252525"/>
                </a:solidFill>
                <a:effectLst/>
                <a:uLnTx/>
                <a:uFillTx/>
                <a:latin typeface="微软雅黑"/>
                <a:ea typeface="+mn-ea"/>
                <a:cs typeface="微软雅黑"/>
              </a:rPr>
              <a:t>XPU1</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297" name="object 257">
            <a:extLst>
              <a:ext uri="{FF2B5EF4-FFF2-40B4-BE49-F238E27FC236}">
                <a16:creationId xmlns:a16="http://schemas.microsoft.com/office/drawing/2014/main" id="{918211A9-A7AF-7844-71B7-2F9C55FBCE2F}"/>
              </a:ext>
            </a:extLst>
          </p:cNvPr>
          <p:cNvSpPr txBox="1"/>
          <p:nvPr/>
        </p:nvSpPr>
        <p:spPr>
          <a:xfrm>
            <a:off x="1725548" y="6213754"/>
            <a:ext cx="353695" cy="17780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000" b="0" i="0" u="none" strike="noStrike" kern="1200" cap="none" spc="-20" normalizeH="0" baseline="0" noProof="0" dirty="0">
                <a:ln>
                  <a:noFill/>
                </a:ln>
                <a:solidFill>
                  <a:srgbClr val="252525"/>
                </a:solidFill>
                <a:effectLst/>
                <a:uLnTx/>
                <a:uFillTx/>
                <a:latin typeface="微软雅黑"/>
                <a:ea typeface="+mn-ea"/>
                <a:cs typeface="微软雅黑"/>
              </a:rPr>
              <a:t>XPU2</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298" name="object 258">
            <a:extLst>
              <a:ext uri="{FF2B5EF4-FFF2-40B4-BE49-F238E27FC236}">
                <a16:creationId xmlns:a16="http://schemas.microsoft.com/office/drawing/2014/main" id="{BBE8D592-200A-7F8E-6BFB-978BFB0CC9B0}"/>
              </a:ext>
            </a:extLst>
          </p:cNvPr>
          <p:cNvSpPr txBox="1"/>
          <p:nvPr/>
        </p:nvSpPr>
        <p:spPr>
          <a:xfrm>
            <a:off x="2354707" y="5938824"/>
            <a:ext cx="418465" cy="452120"/>
          </a:xfrm>
          <a:prstGeom prst="rect">
            <a:avLst/>
          </a:prstGeom>
        </p:spPr>
        <p:txBody>
          <a:bodyPr vert="horz" wrap="square" lIns="0" tIns="12700" rIns="0" bIns="0" rtlCol="0">
            <a:spAutoFit/>
          </a:bodyPr>
          <a:lstStyle/>
          <a:p>
            <a:pPr marL="12700" marR="5080" lvl="0" indent="87630" algn="l" defTabSz="914400" rtl="0" eaLnBrk="1" fontAlgn="auto" latinLnBrk="0" hangingPunct="1">
              <a:lnSpc>
                <a:spcPct val="140000"/>
              </a:lnSpc>
              <a:spcBef>
                <a:spcPts val="100"/>
              </a:spcBef>
              <a:spcAft>
                <a:spcPts val="0"/>
              </a:spcAft>
              <a:buClrTx/>
              <a:buSzTx/>
              <a:buFontTx/>
              <a:buNone/>
              <a:tabLst>
                <a:tab pos="323850" algn="l"/>
              </a:tabLst>
              <a:defRPr/>
            </a:pPr>
            <a:r>
              <a:rPr kumimoji="0" sz="1000" b="0" i="0" u="none" strike="noStrike" kern="1200" cap="none" spc="-50" normalizeH="0" baseline="0" noProof="0" dirty="0">
                <a:ln>
                  <a:noFill/>
                </a:ln>
                <a:solidFill>
                  <a:srgbClr val="252525"/>
                </a:solidFill>
                <a:effectLst/>
                <a:uLnTx/>
                <a:uFillTx/>
                <a:latin typeface="微软雅黑"/>
                <a:ea typeface="+mn-ea"/>
                <a:cs typeface="微软雅黑"/>
              </a:rPr>
              <a:t>3</a:t>
            </a:r>
            <a:r>
              <a:rPr kumimoji="0" sz="1000" b="0" i="0" u="none" strike="noStrike" kern="1200" cap="none" spc="0" normalizeH="0" baseline="0" noProof="0" dirty="0">
                <a:ln>
                  <a:noFill/>
                </a:ln>
                <a:solidFill>
                  <a:srgbClr val="252525"/>
                </a:solidFill>
                <a:effectLst/>
                <a:uLnTx/>
                <a:uFillTx/>
                <a:latin typeface="微软雅黑"/>
                <a:ea typeface="+mn-ea"/>
                <a:cs typeface="微软雅黑"/>
              </a:rPr>
              <a:t>	</a:t>
            </a:r>
            <a:r>
              <a:rPr kumimoji="0" sz="1500" b="0" i="0" u="none" strike="noStrike" kern="1200" cap="none" spc="-75" normalizeH="0" baseline="5555" noProof="0" dirty="0">
                <a:ln>
                  <a:noFill/>
                </a:ln>
                <a:solidFill>
                  <a:srgbClr val="252525"/>
                </a:solidFill>
                <a:effectLst/>
                <a:uLnTx/>
                <a:uFillTx/>
                <a:latin typeface="微软雅黑"/>
                <a:ea typeface="+mn-ea"/>
                <a:cs typeface="微软雅黑"/>
              </a:rPr>
              <a:t>d </a:t>
            </a:r>
            <a:r>
              <a:rPr kumimoji="0" sz="1000" b="0" i="0" u="none" strike="noStrike" kern="1200" cap="none" spc="-20" normalizeH="0" baseline="0" noProof="0" dirty="0">
                <a:ln>
                  <a:noFill/>
                </a:ln>
                <a:solidFill>
                  <a:srgbClr val="252525"/>
                </a:solidFill>
                <a:effectLst/>
                <a:uLnTx/>
                <a:uFillTx/>
                <a:latin typeface="微软雅黑"/>
                <a:ea typeface="+mn-ea"/>
                <a:cs typeface="微软雅黑"/>
              </a:rPr>
              <a:t>XPU3</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299" name="object 259">
            <a:extLst>
              <a:ext uri="{FF2B5EF4-FFF2-40B4-BE49-F238E27FC236}">
                <a16:creationId xmlns:a16="http://schemas.microsoft.com/office/drawing/2014/main" id="{7C0FA8DF-AE43-F88E-5B3D-1B32E3D61386}"/>
              </a:ext>
            </a:extLst>
          </p:cNvPr>
          <p:cNvGrpSpPr/>
          <p:nvPr/>
        </p:nvGrpSpPr>
        <p:grpSpPr>
          <a:xfrm>
            <a:off x="6737350" y="3872229"/>
            <a:ext cx="1826895" cy="692785"/>
            <a:chOff x="6737350" y="3872229"/>
            <a:chExt cx="1826895" cy="692785"/>
          </a:xfrm>
        </p:grpSpPr>
        <p:sp>
          <p:nvSpPr>
            <p:cNvPr id="300" name="object 260">
              <a:extLst>
                <a:ext uri="{FF2B5EF4-FFF2-40B4-BE49-F238E27FC236}">
                  <a16:creationId xmlns:a16="http://schemas.microsoft.com/office/drawing/2014/main" id="{83311A97-B84A-8204-AA2E-74F536C78DF5}"/>
                </a:ext>
              </a:extLst>
            </p:cNvPr>
            <p:cNvSpPr/>
            <p:nvPr/>
          </p:nvSpPr>
          <p:spPr>
            <a:xfrm>
              <a:off x="6849999" y="4042409"/>
              <a:ext cx="845185" cy="522605"/>
            </a:xfrm>
            <a:custGeom>
              <a:avLst/>
              <a:gdLst/>
              <a:ahLst/>
              <a:cxnLst/>
              <a:rect l="l" t="t" r="r" b="b"/>
              <a:pathLst>
                <a:path w="845184" h="522604">
                  <a:moveTo>
                    <a:pt x="812673" y="522351"/>
                  </a:moveTo>
                  <a:lnTo>
                    <a:pt x="795451" y="493522"/>
                  </a:lnTo>
                  <a:lnTo>
                    <a:pt x="768985" y="449199"/>
                  </a:lnTo>
                  <a:lnTo>
                    <a:pt x="751878" y="475996"/>
                  </a:lnTo>
                  <a:lnTo>
                    <a:pt x="6858" y="0"/>
                  </a:lnTo>
                  <a:lnTo>
                    <a:pt x="0" y="10668"/>
                  </a:lnTo>
                  <a:lnTo>
                    <a:pt x="745058" y="486676"/>
                  </a:lnTo>
                  <a:lnTo>
                    <a:pt x="727964" y="513461"/>
                  </a:lnTo>
                  <a:lnTo>
                    <a:pt x="812673" y="522351"/>
                  </a:lnTo>
                  <a:close/>
                </a:path>
                <a:path w="845184" h="522604">
                  <a:moveTo>
                    <a:pt x="844804" y="462534"/>
                  </a:moveTo>
                  <a:lnTo>
                    <a:pt x="840181" y="411988"/>
                  </a:lnTo>
                  <a:lnTo>
                    <a:pt x="837057" y="377698"/>
                  </a:lnTo>
                  <a:lnTo>
                    <a:pt x="810044" y="394487"/>
                  </a:lnTo>
                  <a:lnTo>
                    <a:pt x="566547" y="2032"/>
                  </a:lnTo>
                  <a:lnTo>
                    <a:pt x="555752" y="8636"/>
                  </a:lnTo>
                  <a:lnTo>
                    <a:pt x="799249" y="401205"/>
                  </a:lnTo>
                  <a:lnTo>
                    <a:pt x="772287" y="417957"/>
                  </a:lnTo>
                  <a:lnTo>
                    <a:pt x="844804" y="462534"/>
                  </a:lnTo>
                  <a:close/>
                </a:path>
              </a:pathLst>
            </a:custGeom>
            <a:solidFill>
              <a:srgbClr val="D46A4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301" name="object 261">
              <a:extLst>
                <a:ext uri="{FF2B5EF4-FFF2-40B4-BE49-F238E27FC236}">
                  <a16:creationId xmlns:a16="http://schemas.microsoft.com/office/drawing/2014/main" id="{43CF2F91-0B69-E4D9-ACF9-5F6A3B8234AD}"/>
                </a:ext>
              </a:extLst>
            </p:cNvPr>
            <p:cNvSpPr/>
            <p:nvPr/>
          </p:nvSpPr>
          <p:spPr>
            <a:xfrm>
              <a:off x="6743700" y="3878579"/>
              <a:ext cx="219710" cy="169545"/>
            </a:xfrm>
            <a:custGeom>
              <a:avLst/>
              <a:gdLst/>
              <a:ahLst/>
              <a:cxnLst/>
              <a:rect l="l" t="t" r="r" b="b"/>
              <a:pathLst>
                <a:path w="219709" h="169545">
                  <a:moveTo>
                    <a:pt x="0" y="84582"/>
                  </a:moveTo>
                  <a:lnTo>
                    <a:pt x="8626" y="51649"/>
                  </a:lnTo>
                  <a:lnTo>
                    <a:pt x="32146" y="24765"/>
                  </a:lnTo>
                  <a:lnTo>
                    <a:pt x="67026" y="6643"/>
                  </a:lnTo>
                  <a:lnTo>
                    <a:pt x="109727" y="0"/>
                  </a:lnTo>
                  <a:lnTo>
                    <a:pt x="152429" y="6643"/>
                  </a:lnTo>
                  <a:lnTo>
                    <a:pt x="187309" y="24765"/>
                  </a:lnTo>
                  <a:lnTo>
                    <a:pt x="210829" y="51649"/>
                  </a:lnTo>
                  <a:lnTo>
                    <a:pt x="219455" y="84582"/>
                  </a:lnTo>
                  <a:lnTo>
                    <a:pt x="210829" y="117514"/>
                  </a:lnTo>
                  <a:lnTo>
                    <a:pt x="187309" y="144399"/>
                  </a:lnTo>
                  <a:lnTo>
                    <a:pt x="152429" y="162520"/>
                  </a:lnTo>
                  <a:lnTo>
                    <a:pt x="109727" y="169164"/>
                  </a:lnTo>
                  <a:lnTo>
                    <a:pt x="67026" y="162520"/>
                  </a:lnTo>
                  <a:lnTo>
                    <a:pt x="32146" y="144399"/>
                  </a:lnTo>
                  <a:lnTo>
                    <a:pt x="8626" y="117514"/>
                  </a:lnTo>
                  <a:lnTo>
                    <a:pt x="0" y="84582"/>
                  </a:lnTo>
                  <a:close/>
                </a:path>
              </a:pathLst>
            </a:custGeom>
            <a:ln w="12700">
              <a:solidFill>
                <a:srgbClr val="E6001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302" name="object 262">
              <a:extLst>
                <a:ext uri="{FF2B5EF4-FFF2-40B4-BE49-F238E27FC236}">
                  <a16:creationId xmlns:a16="http://schemas.microsoft.com/office/drawing/2014/main" id="{4C97BF5C-D37F-483C-7098-5D51B9AA5299}"/>
                </a:ext>
              </a:extLst>
            </p:cNvPr>
            <p:cNvSpPr/>
            <p:nvPr/>
          </p:nvSpPr>
          <p:spPr>
            <a:xfrm>
              <a:off x="7838059" y="4042663"/>
              <a:ext cx="725805" cy="522605"/>
            </a:xfrm>
            <a:custGeom>
              <a:avLst/>
              <a:gdLst/>
              <a:ahLst/>
              <a:cxnLst/>
              <a:rect l="l" t="t" r="r" b="b"/>
              <a:pathLst>
                <a:path w="725804" h="522604">
                  <a:moveTo>
                    <a:pt x="170180" y="7112"/>
                  </a:moveTo>
                  <a:lnTo>
                    <a:pt x="158115" y="3048"/>
                  </a:lnTo>
                  <a:lnTo>
                    <a:pt x="30048" y="387997"/>
                  </a:lnTo>
                  <a:lnTo>
                    <a:pt x="0" y="377952"/>
                  </a:lnTo>
                  <a:lnTo>
                    <a:pt x="12065" y="462280"/>
                  </a:lnTo>
                  <a:lnTo>
                    <a:pt x="70231" y="404114"/>
                  </a:lnTo>
                  <a:lnTo>
                    <a:pt x="72263" y="402082"/>
                  </a:lnTo>
                  <a:lnTo>
                    <a:pt x="42113" y="392023"/>
                  </a:lnTo>
                  <a:lnTo>
                    <a:pt x="170180" y="7112"/>
                  </a:lnTo>
                  <a:close/>
                </a:path>
                <a:path w="725804" h="522604">
                  <a:moveTo>
                    <a:pt x="725678" y="10160"/>
                  </a:moveTo>
                  <a:lnTo>
                    <a:pt x="718058" y="0"/>
                  </a:lnTo>
                  <a:lnTo>
                    <a:pt x="100761" y="470852"/>
                  </a:lnTo>
                  <a:lnTo>
                    <a:pt x="81534" y="445643"/>
                  </a:lnTo>
                  <a:lnTo>
                    <a:pt x="44069" y="522097"/>
                  </a:lnTo>
                  <a:lnTo>
                    <a:pt x="127762" y="506222"/>
                  </a:lnTo>
                  <a:lnTo>
                    <a:pt x="114287" y="488569"/>
                  </a:lnTo>
                  <a:lnTo>
                    <a:pt x="108445" y="480923"/>
                  </a:lnTo>
                  <a:lnTo>
                    <a:pt x="725678" y="10160"/>
                  </a:lnTo>
                  <a:close/>
                </a:path>
              </a:pathLst>
            </a:custGeom>
            <a:solidFill>
              <a:srgbClr val="D46A4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303" name="object 263">
            <a:extLst>
              <a:ext uri="{FF2B5EF4-FFF2-40B4-BE49-F238E27FC236}">
                <a16:creationId xmlns:a16="http://schemas.microsoft.com/office/drawing/2014/main" id="{5B3FD146-E310-3FE9-9C3B-51C39147DCE5}"/>
              </a:ext>
            </a:extLst>
          </p:cNvPr>
          <p:cNvSpPr txBox="1"/>
          <p:nvPr/>
        </p:nvSpPr>
        <p:spPr>
          <a:xfrm>
            <a:off x="6815073" y="3894835"/>
            <a:ext cx="77470" cy="13208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700" b="0" i="0" u="none" strike="noStrike" kern="1200" cap="none" spc="-5" normalizeH="0" baseline="0" noProof="0" dirty="0">
                <a:ln>
                  <a:noFill/>
                </a:ln>
                <a:solidFill>
                  <a:srgbClr val="252525"/>
                </a:solidFill>
                <a:effectLst/>
                <a:uLnTx/>
                <a:uFillTx/>
                <a:latin typeface="微软雅黑"/>
                <a:ea typeface="+mn-ea"/>
                <a:cs typeface="微软雅黑"/>
              </a:rPr>
              <a:t>0</a:t>
            </a:r>
            <a:endParaRPr kumimoji="0" sz="7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304" name="object 264">
            <a:extLst>
              <a:ext uri="{FF2B5EF4-FFF2-40B4-BE49-F238E27FC236}">
                <a16:creationId xmlns:a16="http://schemas.microsoft.com/office/drawing/2014/main" id="{A1A5EA86-5ECE-44CA-93DE-4FFFA708BA59}"/>
              </a:ext>
            </a:extLst>
          </p:cNvPr>
          <p:cNvGrpSpPr/>
          <p:nvPr/>
        </p:nvGrpSpPr>
        <p:grpSpPr>
          <a:xfrm>
            <a:off x="6903719" y="3816032"/>
            <a:ext cx="2014855" cy="347980"/>
            <a:chOff x="6903719" y="3816032"/>
            <a:chExt cx="2014855" cy="347980"/>
          </a:xfrm>
        </p:grpSpPr>
        <p:pic>
          <p:nvPicPr>
            <p:cNvPr id="305" name="object 265">
              <a:extLst>
                <a:ext uri="{FF2B5EF4-FFF2-40B4-BE49-F238E27FC236}">
                  <a16:creationId xmlns:a16="http://schemas.microsoft.com/office/drawing/2014/main" id="{1D58AA70-0712-1514-85E4-CECF30D5A220}"/>
                </a:ext>
              </a:extLst>
            </p:cNvPr>
            <p:cNvPicPr/>
            <p:nvPr/>
          </p:nvPicPr>
          <p:blipFill>
            <a:blip r:embed="rId48" cstate="print"/>
            <a:stretch>
              <a:fillRect/>
            </a:stretch>
          </p:blipFill>
          <p:spPr>
            <a:xfrm>
              <a:off x="6941819" y="3866426"/>
              <a:ext cx="227012" cy="210400"/>
            </a:xfrm>
            <a:prstGeom prst="rect">
              <a:avLst/>
            </a:prstGeom>
          </p:spPr>
        </p:pic>
        <p:pic>
          <p:nvPicPr>
            <p:cNvPr id="306" name="object 266">
              <a:extLst>
                <a:ext uri="{FF2B5EF4-FFF2-40B4-BE49-F238E27FC236}">
                  <a16:creationId xmlns:a16="http://schemas.microsoft.com/office/drawing/2014/main" id="{A6E2C7D0-01DD-9BBF-A61B-5582B2B8AA68}"/>
                </a:ext>
              </a:extLst>
            </p:cNvPr>
            <p:cNvPicPr/>
            <p:nvPr/>
          </p:nvPicPr>
          <p:blipFill>
            <a:blip r:embed="rId49" cstate="print"/>
            <a:stretch>
              <a:fillRect/>
            </a:stretch>
          </p:blipFill>
          <p:spPr>
            <a:xfrm>
              <a:off x="6903719" y="3816032"/>
              <a:ext cx="303326" cy="347535"/>
            </a:xfrm>
            <a:prstGeom prst="rect">
              <a:avLst/>
            </a:prstGeom>
          </p:spPr>
        </p:pic>
        <p:sp>
          <p:nvSpPr>
            <p:cNvPr id="307" name="object 267">
              <a:extLst>
                <a:ext uri="{FF2B5EF4-FFF2-40B4-BE49-F238E27FC236}">
                  <a16:creationId xmlns:a16="http://schemas.microsoft.com/office/drawing/2014/main" id="{FBB7E958-44C1-8CF5-7EC6-2C195130E9DE}"/>
                </a:ext>
              </a:extLst>
            </p:cNvPr>
            <p:cNvSpPr/>
            <p:nvPr/>
          </p:nvSpPr>
          <p:spPr>
            <a:xfrm>
              <a:off x="6989063" y="3893820"/>
              <a:ext cx="137160" cy="120650"/>
            </a:xfrm>
            <a:custGeom>
              <a:avLst/>
              <a:gdLst/>
              <a:ahLst/>
              <a:cxnLst/>
              <a:rect l="l" t="t" r="r" b="b"/>
              <a:pathLst>
                <a:path w="137159" h="120650">
                  <a:moveTo>
                    <a:pt x="137159" y="0"/>
                  </a:moveTo>
                  <a:lnTo>
                    <a:pt x="0" y="0"/>
                  </a:lnTo>
                  <a:lnTo>
                    <a:pt x="0" y="120395"/>
                  </a:lnTo>
                  <a:lnTo>
                    <a:pt x="137159" y="120395"/>
                  </a:lnTo>
                  <a:lnTo>
                    <a:pt x="137159" y="0"/>
                  </a:lnTo>
                  <a:close/>
                </a:path>
              </a:pathLst>
            </a:custGeom>
            <a:solidFill>
              <a:srgbClr val="00AE4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308" name="object 268">
              <a:extLst>
                <a:ext uri="{FF2B5EF4-FFF2-40B4-BE49-F238E27FC236}">
                  <a16:creationId xmlns:a16="http://schemas.microsoft.com/office/drawing/2014/main" id="{CC1A0867-BA0D-EF1D-2BE1-5EE6B7EBF9DE}"/>
                </a:ext>
              </a:extLst>
            </p:cNvPr>
            <p:cNvSpPr/>
            <p:nvPr/>
          </p:nvSpPr>
          <p:spPr>
            <a:xfrm>
              <a:off x="6989063" y="3893820"/>
              <a:ext cx="137160" cy="120650"/>
            </a:xfrm>
            <a:custGeom>
              <a:avLst/>
              <a:gdLst/>
              <a:ahLst/>
              <a:cxnLst/>
              <a:rect l="l" t="t" r="r" b="b"/>
              <a:pathLst>
                <a:path w="137159" h="120650">
                  <a:moveTo>
                    <a:pt x="0" y="120395"/>
                  </a:moveTo>
                  <a:lnTo>
                    <a:pt x="137159" y="120395"/>
                  </a:lnTo>
                  <a:lnTo>
                    <a:pt x="137159" y="0"/>
                  </a:lnTo>
                  <a:lnTo>
                    <a:pt x="0" y="0"/>
                  </a:lnTo>
                  <a:lnTo>
                    <a:pt x="0" y="120395"/>
                  </a:lnTo>
                  <a:close/>
                </a:path>
              </a:pathLst>
            </a:custGeom>
            <a:ln w="9525">
              <a:solidFill>
                <a:srgbClr val="00AE4D"/>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309" name="object 269">
              <a:extLst>
                <a:ext uri="{FF2B5EF4-FFF2-40B4-BE49-F238E27FC236}">
                  <a16:creationId xmlns:a16="http://schemas.microsoft.com/office/drawing/2014/main" id="{0F974335-9510-6E90-897F-3A2F0243220E}"/>
                </a:ext>
              </a:extLst>
            </p:cNvPr>
            <p:cNvSpPr/>
            <p:nvPr/>
          </p:nvSpPr>
          <p:spPr>
            <a:xfrm>
              <a:off x="7301483" y="3878580"/>
              <a:ext cx="219710" cy="169545"/>
            </a:xfrm>
            <a:custGeom>
              <a:avLst/>
              <a:gdLst/>
              <a:ahLst/>
              <a:cxnLst/>
              <a:rect l="l" t="t" r="r" b="b"/>
              <a:pathLst>
                <a:path w="219709" h="169545">
                  <a:moveTo>
                    <a:pt x="0" y="84582"/>
                  </a:moveTo>
                  <a:lnTo>
                    <a:pt x="8626" y="51649"/>
                  </a:lnTo>
                  <a:lnTo>
                    <a:pt x="32146" y="24765"/>
                  </a:lnTo>
                  <a:lnTo>
                    <a:pt x="67026" y="6643"/>
                  </a:lnTo>
                  <a:lnTo>
                    <a:pt x="109727" y="0"/>
                  </a:lnTo>
                  <a:lnTo>
                    <a:pt x="152429" y="6643"/>
                  </a:lnTo>
                  <a:lnTo>
                    <a:pt x="187309" y="24765"/>
                  </a:lnTo>
                  <a:lnTo>
                    <a:pt x="210829" y="51649"/>
                  </a:lnTo>
                  <a:lnTo>
                    <a:pt x="219456" y="84582"/>
                  </a:lnTo>
                  <a:lnTo>
                    <a:pt x="210829" y="117514"/>
                  </a:lnTo>
                  <a:lnTo>
                    <a:pt x="187309" y="144399"/>
                  </a:lnTo>
                  <a:lnTo>
                    <a:pt x="152429" y="162520"/>
                  </a:lnTo>
                  <a:lnTo>
                    <a:pt x="109727" y="169164"/>
                  </a:lnTo>
                  <a:lnTo>
                    <a:pt x="67026" y="162520"/>
                  </a:lnTo>
                  <a:lnTo>
                    <a:pt x="32146" y="144399"/>
                  </a:lnTo>
                  <a:lnTo>
                    <a:pt x="8626" y="117514"/>
                  </a:lnTo>
                  <a:lnTo>
                    <a:pt x="0" y="84582"/>
                  </a:lnTo>
                  <a:close/>
                </a:path>
              </a:pathLst>
            </a:custGeom>
            <a:ln w="12700">
              <a:solidFill>
                <a:srgbClr val="E6001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310" name="object 270">
              <a:extLst>
                <a:ext uri="{FF2B5EF4-FFF2-40B4-BE49-F238E27FC236}">
                  <a16:creationId xmlns:a16="http://schemas.microsoft.com/office/drawing/2014/main" id="{D2E85D92-AD93-04F2-267A-B1A81821F2DD}"/>
                </a:ext>
              </a:extLst>
            </p:cNvPr>
            <p:cNvPicPr/>
            <p:nvPr/>
          </p:nvPicPr>
          <p:blipFill>
            <a:blip r:embed="rId48" cstate="print"/>
            <a:stretch>
              <a:fillRect/>
            </a:stretch>
          </p:blipFill>
          <p:spPr>
            <a:xfrm>
              <a:off x="7499603" y="3866426"/>
              <a:ext cx="227012" cy="210400"/>
            </a:xfrm>
            <a:prstGeom prst="rect">
              <a:avLst/>
            </a:prstGeom>
          </p:spPr>
        </p:pic>
        <p:pic>
          <p:nvPicPr>
            <p:cNvPr id="311" name="object 271">
              <a:extLst>
                <a:ext uri="{FF2B5EF4-FFF2-40B4-BE49-F238E27FC236}">
                  <a16:creationId xmlns:a16="http://schemas.microsoft.com/office/drawing/2014/main" id="{43D54A00-E078-F288-7D0E-4C0B9FD5CDFE}"/>
                </a:ext>
              </a:extLst>
            </p:cNvPr>
            <p:cNvPicPr/>
            <p:nvPr/>
          </p:nvPicPr>
          <p:blipFill>
            <a:blip r:embed="rId50" cstate="print"/>
            <a:stretch>
              <a:fillRect/>
            </a:stretch>
          </p:blipFill>
          <p:spPr>
            <a:xfrm>
              <a:off x="7455407" y="3816032"/>
              <a:ext cx="313969" cy="347535"/>
            </a:xfrm>
            <a:prstGeom prst="rect">
              <a:avLst/>
            </a:prstGeom>
          </p:spPr>
        </p:pic>
        <p:sp>
          <p:nvSpPr>
            <p:cNvPr id="312" name="object 272">
              <a:extLst>
                <a:ext uri="{FF2B5EF4-FFF2-40B4-BE49-F238E27FC236}">
                  <a16:creationId xmlns:a16="http://schemas.microsoft.com/office/drawing/2014/main" id="{647A03B9-D7DE-05E8-523F-62F42CA78525}"/>
                </a:ext>
              </a:extLst>
            </p:cNvPr>
            <p:cNvSpPr/>
            <p:nvPr/>
          </p:nvSpPr>
          <p:spPr>
            <a:xfrm>
              <a:off x="7546847" y="3893820"/>
              <a:ext cx="137160" cy="120650"/>
            </a:xfrm>
            <a:custGeom>
              <a:avLst/>
              <a:gdLst/>
              <a:ahLst/>
              <a:cxnLst/>
              <a:rect l="l" t="t" r="r" b="b"/>
              <a:pathLst>
                <a:path w="137159" h="120650">
                  <a:moveTo>
                    <a:pt x="137159" y="0"/>
                  </a:moveTo>
                  <a:lnTo>
                    <a:pt x="0" y="0"/>
                  </a:lnTo>
                  <a:lnTo>
                    <a:pt x="0" y="120395"/>
                  </a:lnTo>
                  <a:lnTo>
                    <a:pt x="137159" y="120395"/>
                  </a:lnTo>
                  <a:lnTo>
                    <a:pt x="137159" y="0"/>
                  </a:lnTo>
                  <a:close/>
                </a:path>
              </a:pathLst>
            </a:custGeom>
            <a:solidFill>
              <a:srgbClr val="EB7B2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313" name="object 273">
              <a:extLst>
                <a:ext uri="{FF2B5EF4-FFF2-40B4-BE49-F238E27FC236}">
                  <a16:creationId xmlns:a16="http://schemas.microsoft.com/office/drawing/2014/main" id="{E6077064-962B-C013-1690-ED9EFA59C218}"/>
                </a:ext>
              </a:extLst>
            </p:cNvPr>
            <p:cNvSpPr/>
            <p:nvPr/>
          </p:nvSpPr>
          <p:spPr>
            <a:xfrm>
              <a:off x="7546847" y="3893820"/>
              <a:ext cx="137160" cy="120650"/>
            </a:xfrm>
            <a:custGeom>
              <a:avLst/>
              <a:gdLst/>
              <a:ahLst/>
              <a:cxnLst/>
              <a:rect l="l" t="t" r="r" b="b"/>
              <a:pathLst>
                <a:path w="137159" h="120650">
                  <a:moveTo>
                    <a:pt x="0" y="120395"/>
                  </a:moveTo>
                  <a:lnTo>
                    <a:pt x="137159" y="120395"/>
                  </a:lnTo>
                  <a:lnTo>
                    <a:pt x="137159" y="0"/>
                  </a:lnTo>
                  <a:lnTo>
                    <a:pt x="0" y="0"/>
                  </a:lnTo>
                  <a:lnTo>
                    <a:pt x="0" y="120395"/>
                  </a:lnTo>
                  <a:close/>
                </a:path>
              </a:pathLst>
            </a:custGeom>
            <a:ln w="9525">
              <a:solidFill>
                <a:srgbClr val="EB7B2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314" name="object 274">
              <a:extLst>
                <a:ext uri="{FF2B5EF4-FFF2-40B4-BE49-F238E27FC236}">
                  <a16:creationId xmlns:a16="http://schemas.microsoft.com/office/drawing/2014/main" id="{E04C1E19-6993-5A03-5B72-C03BD55ABFAB}"/>
                </a:ext>
              </a:extLst>
            </p:cNvPr>
            <p:cNvSpPr/>
            <p:nvPr/>
          </p:nvSpPr>
          <p:spPr>
            <a:xfrm>
              <a:off x="7892795" y="3878580"/>
              <a:ext cx="219710" cy="169545"/>
            </a:xfrm>
            <a:custGeom>
              <a:avLst/>
              <a:gdLst/>
              <a:ahLst/>
              <a:cxnLst/>
              <a:rect l="l" t="t" r="r" b="b"/>
              <a:pathLst>
                <a:path w="219709" h="169545">
                  <a:moveTo>
                    <a:pt x="0" y="84582"/>
                  </a:moveTo>
                  <a:lnTo>
                    <a:pt x="8626" y="51649"/>
                  </a:lnTo>
                  <a:lnTo>
                    <a:pt x="32146" y="24765"/>
                  </a:lnTo>
                  <a:lnTo>
                    <a:pt x="67026" y="6643"/>
                  </a:lnTo>
                  <a:lnTo>
                    <a:pt x="109727" y="0"/>
                  </a:lnTo>
                  <a:lnTo>
                    <a:pt x="152429" y="6643"/>
                  </a:lnTo>
                  <a:lnTo>
                    <a:pt x="187309" y="24765"/>
                  </a:lnTo>
                  <a:lnTo>
                    <a:pt x="210829" y="51649"/>
                  </a:lnTo>
                  <a:lnTo>
                    <a:pt x="219455" y="84582"/>
                  </a:lnTo>
                  <a:lnTo>
                    <a:pt x="210829" y="117514"/>
                  </a:lnTo>
                  <a:lnTo>
                    <a:pt x="187309" y="144399"/>
                  </a:lnTo>
                  <a:lnTo>
                    <a:pt x="152429" y="162520"/>
                  </a:lnTo>
                  <a:lnTo>
                    <a:pt x="109727" y="169164"/>
                  </a:lnTo>
                  <a:lnTo>
                    <a:pt x="67026" y="162520"/>
                  </a:lnTo>
                  <a:lnTo>
                    <a:pt x="32146" y="144399"/>
                  </a:lnTo>
                  <a:lnTo>
                    <a:pt x="8626" y="117514"/>
                  </a:lnTo>
                  <a:lnTo>
                    <a:pt x="0" y="84582"/>
                  </a:lnTo>
                  <a:close/>
                </a:path>
              </a:pathLst>
            </a:custGeom>
            <a:ln w="12700">
              <a:solidFill>
                <a:srgbClr val="E6001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315" name="object 275">
              <a:extLst>
                <a:ext uri="{FF2B5EF4-FFF2-40B4-BE49-F238E27FC236}">
                  <a16:creationId xmlns:a16="http://schemas.microsoft.com/office/drawing/2014/main" id="{B0B5B3AD-6FDF-10C1-9342-D3E2A8828131}"/>
                </a:ext>
              </a:extLst>
            </p:cNvPr>
            <p:cNvPicPr/>
            <p:nvPr/>
          </p:nvPicPr>
          <p:blipFill>
            <a:blip r:embed="rId48" cstate="print"/>
            <a:stretch>
              <a:fillRect/>
            </a:stretch>
          </p:blipFill>
          <p:spPr>
            <a:xfrm>
              <a:off x="8090915" y="3866426"/>
              <a:ext cx="227012" cy="210400"/>
            </a:xfrm>
            <a:prstGeom prst="rect">
              <a:avLst/>
            </a:prstGeom>
          </p:spPr>
        </p:pic>
        <p:pic>
          <p:nvPicPr>
            <p:cNvPr id="316" name="object 276">
              <a:extLst>
                <a:ext uri="{FF2B5EF4-FFF2-40B4-BE49-F238E27FC236}">
                  <a16:creationId xmlns:a16="http://schemas.microsoft.com/office/drawing/2014/main" id="{D04310FA-4BBC-8776-5B9F-F848DB4CC7E6}"/>
                </a:ext>
              </a:extLst>
            </p:cNvPr>
            <p:cNvPicPr/>
            <p:nvPr/>
          </p:nvPicPr>
          <p:blipFill>
            <a:blip r:embed="rId51" cstate="print"/>
            <a:stretch>
              <a:fillRect/>
            </a:stretch>
          </p:blipFill>
          <p:spPr>
            <a:xfrm>
              <a:off x="8055863" y="3816032"/>
              <a:ext cx="297179" cy="347535"/>
            </a:xfrm>
            <a:prstGeom prst="rect">
              <a:avLst/>
            </a:prstGeom>
          </p:spPr>
        </p:pic>
        <p:sp>
          <p:nvSpPr>
            <p:cNvPr id="317" name="object 277">
              <a:extLst>
                <a:ext uri="{FF2B5EF4-FFF2-40B4-BE49-F238E27FC236}">
                  <a16:creationId xmlns:a16="http://schemas.microsoft.com/office/drawing/2014/main" id="{A538D9D0-5979-F4EE-83B4-9BD7D0D26A90}"/>
                </a:ext>
              </a:extLst>
            </p:cNvPr>
            <p:cNvSpPr/>
            <p:nvPr/>
          </p:nvSpPr>
          <p:spPr>
            <a:xfrm>
              <a:off x="8138159" y="3893820"/>
              <a:ext cx="137160" cy="120650"/>
            </a:xfrm>
            <a:custGeom>
              <a:avLst/>
              <a:gdLst/>
              <a:ahLst/>
              <a:cxnLst/>
              <a:rect l="l" t="t" r="r" b="b"/>
              <a:pathLst>
                <a:path w="137159" h="120650">
                  <a:moveTo>
                    <a:pt x="137159" y="0"/>
                  </a:moveTo>
                  <a:lnTo>
                    <a:pt x="0" y="0"/>
                  </a:lnTo>
                  <a:lnTo>
                    <a:pt x="0" y="120395"/>
                  </a:lnTo>
                  <a:lnTo>
                    <a:pt x="137159" y="120395"/>
                  </a:lnTo>
                  <a:lnTo>
                    <a:pt x="137159" y="0"/>
                  </a:lnTo>
                  <a:close/>
                </a:path>
              </a:pathLst>
            </a:custGeom>
            <a:solidFill>
              <a:srgbClr val="6EAB4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318" name="object 278">
              <a:extLst>
                <a:ext uri="{FF2B5EF4-FFF2-40B4-BE49-F238E27FC236}">
                  <a16:creationId xmlns:a16="http://schemas.microsoft.com/office/drawing/2014/main" id="{201C9A2E-7292-E21D-C90C-48C833A491CF}"/>
                </a:ext>
              </a:extLst>
            </p:cNvPr>
            <p:cNvSpPr/>
            <p:nvPr/>
          </p:nvSpPr>
          <p:spPr>
            <a:xfrm>
              <a:off x="8138159" y="3893820"/>
              <a:ext cx="137160" cy="120650"/>
            </a:xfrm>
            <a:custGeom>
              <a:avLst/>
              <a:gdLst/>
              <a:ahLst/>
              <a:cxnLst/>
              <a:rect l="l" t="t" r="r" b="b"/>
              <a:pathLst>
                <a:path w="137159" h="120650">
                  <a:moveTo>
                    <a:pt x="0" y="120395"/>
                  </a:moveTo>
                  <a:lnTo>
                    <a:pt x="137159" y="120395"/>
                  </a:lnTo>
                  <a:lnTo>
                    <a:pt x="137159" y="0"/>
                  </a:lnTo>
                  <a:lnTo>
                    <a:pt x="0" y="0"/>
                  </a:lnTo>
                  <a:lnTo>
                    <a:pt x="0" y="120395"/>
                  </a:lnTo>
                  <a:close/>
                </a:path>
              </a:pathLst>
            </a:custGeom>
            <a:ln w="9525">
              <a:solidFill>
                <a:srgbClr val="6EAB4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319" name="object 279">
              <a:extLst>
                <a:ext uri="{FF2B5EF4-FFF2-40B4-BE49-F238E27FC236}">
                  <a16:creationId xmlns:a16="http://schemas.microsoft.com/office/drawing/2014/main" id="{5C128836-1B3F-EEF8-DD8D-80F31784FC05}"/>
                </a:ext>
              </a:extLst>
            </p:cNvPr>
            <p:cNvSpPr/>
            <p:nvPr/>
          </p:nvSpPr>
          <p:spPr>
            <a:xfrm>
              <a:off x="8450579" y="3878580"/>
              <a:ext cx="219710" cy="169545"/>
            </a:xfrm>
            <a:custGeom>
              <a:avLst/>
              <a:gdLst/>
              <a:ahLst/>
              <a:cxnLst/>
              <a:rect l="l" t="t" r="r" b="b"/>
              <a:pathLst>
                <a:path w="219709" h="169545">
                  <a:moveTo>
                    <a:pt x="0" y="84582"/>
                  </a:moveTo>
                  <a:lnTo>
                    <a:pt x="8626" y="51649"/>
                  </a:lnTo>
                  <a:lnTo>
                    <a:pt x="32146" y="24765"/>
                  </a:lnTo>
                  <a:lnTo>
                    <a:pt x="67026" y="6643"/>
                  </a:lnTo>
                  <a:lnTo>
                    <a:pt x="109727" y="0"/>
                  </a:lnTo>
                  <a:lnTo>
                    <a:pt x="152429" y="6643"/>
                  </a:lnTo>
                  <a:lnTo>
                    <a:pt x="187309" y="24765"/>
                  </a:lnTo>
                  <a:lnTo>
                    <a:pt x="210829" y="51649"/>
                  </a:lnTo>
                  <a:lnTo>
                    <a:pt x="219455" y="84582"/>
                  </a:lnTo>
                  <a:lnTo>
                    <a:pt x="210829" y="117514"/>
                  </a:lnTo>
                  <a:lnTo>
                    <a:pt x="187309" y="144399"/>
                  </a:lnTo>
                  <a:lnTo>
                    <a:pt x="152429" y="162520"/>
                  </a:lnTo>
                  <a:lnTo>
                    <a:pt x="109727" y="169164"/>
                  </a:lnTo>
                  <a:lnTo>
                    <a:pt x="67026" y="162520"/>
                  </a:lnTo>
                  <a:lnTo>
                    <a:pt x="32146" y="144399"/>
                  </a:lnTo>
                  <a:lnTo>
                    <a:pt x="8626" y="117514"/>
                  </a:lnTo>
                  <a:lnTo>
                    <a:pt x="0" y="84582"/>
                  </a:lnTo>
                  <a:close/>
                </a:path>
              </a:pathLst>
            </a:custGeom>
            <a:ln w="12700">
              <a:solidFill>
                <a:srgbClr val="E6001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320" name="object 280">
              <a:extLst>
                <a:ext uri="{FF2B5EF4-FFF2-40B4-BE49-F238E27FC236}">
                  <a16:creationId xmlns:a16="http://schemas.microsoft.com/office/drawing/2014/main" id="{67366553-7F92-2108-827F-597E17E75B9C}"/>
                </a:ext>
              </a:extLst>
            </p:cNvPr>
            <p:cNvPicPr/>
            <p:nvPr/>
          </p:nvPicPr>
          <p:blipFill>
            <a:blip r:embed="rId48" cstate="print"/>
            <a:stretch>
              <a:fillRect/>
            </a:stretch>
          </p:blipFill>
          <p:spPr>
            <a:xfrm>
              <a:off x="8648699" y="3866426"/>
              <a:ext cx="227012" cy="210400"/>
            </a:xfrm>
            <a:prstGeom prst="rect">
              <a:avLst/>
            </a:prstGeom>
          </p:spPr>
        </p:pic>
        <p:pic>
          <p:nvPicPr>
            <p:cNvPr id="321" name="object 281">
              <a:extLst>
                <a:ext uri="{FF2B5EF4-FFF2-40B4-BE49-F238E27FC236}">
                  <a16:creationId xmlns:a16="http://schemas.microsoft.com/office/drawing/2014/main" id="{455C946F-BC18-6920-BD56-BA5E21CF05DB}"/>
                </a:ext>
              </a:extLst>
            </p:cNvPr>
            <p:cNvPicPr/>
            <p:nvPr/>
          </p:nvPicPr>
          <p:blipFill>
            <a:blip r:embed="rId52" cstate="print"/>
            <a:stretch>
              <a:fillRect/>
            </a:stretch>
          </p:blipFill>
          <p:spPr>
            <a:xfrm>
              <a:off x="8604503" y="3816032"/>
              <a:ext cx="313969" cy="347535"/>
            </a:xfrm>
            <a:prstGeom prst="rect">
              <a:avLst/>
            </a:prstGeom>
          </p:spPr>
        </p:pic>
        <p:sp>
          <p:nvSpPr>
            <p:cNvPr id="322" name="object 282">
              <a:extLst>
                <a:ext uri="{FF2B5EF4-FFF2-40B4-BE49-F238E27FC236}">
                  <a16:creationId xmlns:a16="http://schemas.microsoft.com/office/drawing/2014/main" id="{B19E2774-52A3-0E71-7D49-BB4E2E9A9B90}"/>
                </a:ext>
              </a:extLst>
            </p:cNvPr>
            <p:cNvSpPr/>
            <p:nvPr/>
          </p:nvSpPr>
          <p:spPr>
            <a:xfrm>
              <a:off x="8695943" y="3893820"/>
              <a:ext cx="137160" cy="120650"/>
            </a:xfrm>
            <a:custGeom>
              <a:avLst/>
              <a:gdLst/>
              <a:ahLst/>
              <a:cxnLst/>
              <a:rect l="l" t="t" r="r" b="b"/>
              <a:pathLst>
                <a:path w="137159" h="120650">
                  <a:moveTo>
                    <a:pt x="137159" y="0"/>
                  </a:moveTo>
                  <a:lnTo>
                    <a:pt x="0" y="0"/>
                  </a:lnTo>
                  <a:lnTo>
                    <a:pt x="0" y="120395"/>
                  </a:lnTo>
                  <a:lnTo>
                    <a:pt x="137159" y="120395"/>
                  </a:lnTo>
                  <a:lnTo>
                    <a:pt x="137159" y="0"/>
                  </a:lnTo>
                  <a:close/>
                </a:path>
              </a:pathLst>
            </a:custGeom>
            <a:solidFill>
              <a:srgbClr val="FCBD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323" name="object 283">
              <a:extLst>
                <a:ext uri="{FF2B5EF4-FFF2-40B4-BE49-F238E27FC236}">
                  <a16:creationId xmlns:a16="http://schemas.microsoft.com/office/drawing/2014/main" id="{D71702DE-2D16-99D7-8C64-9CD06DB697AB}"/>
                </a:ext>
              </a:extLst>
            </p:cNvPr>
            <p:cNvSpPr/>
            <p:nvPr/>
          </p:nvSpPr>
          <p:spPr>
            <a:xfrm>
              <a:off x="8695943" y="3893820"/>
              <a:ext cx="137160" cy="120650"/>
            </a:xfrm>
            <a:custGeom>
              <a:avLst/>
              <a:gdLst/>
              <a:ahLst/>
              <a:cxnLst/>
              <a:rect l="l" t="t" r="r" b="b"/>
              <a:pathLst>
                <a:path w="137159" h="120650">
                  <a:moveTo>
                    <a:pt x="0" y="120395"/>
                  </a:moveTo>
                  <a:lnTo>
                    <a:pt x="137159" y="120395"/>
                  </a:lnTo>
                  <a:lnTo>
                    <a:pt x="137159" y="0"/>
                  </a:lnTo>
                  <a:lnTo>
                    <a:pt x="0" y="0"/>
                  </a:lnTo>
                  <a:lnTo>
                    <a:pt x="0" y="120395"/>
                  </a:lnTo>
                  <a:close/>
                </a:path>
              </a:pathLst>
            </a:custGeom>
            <a:ln w="9525">
              <a:solidFill>
                <a:srgbClr val="FCBD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324" name="object 284">
            <a:extLst>
              <a:ext uri="{FF2B5EF4-FFF2-40B4-BE49-F238E27FC236}">
                <a16:creationId xmlns:a16="http://schemas.microsoft.com/office/drawing/2014/main" id="{8556A62A-2E63-77A9-1BA0-4A8A65936600}"/>
              </a:ext>
            </a:extLst>
          </p:cNvPr>
          <p:cNvSpPr txBox="1"/>
          <p:nvPr/>
        </p:nvSpPr>
        <p:spPr>
          <a:xfrm>
            <a:off x="7011161" y="3870452"/>
            <a:ext cx="1807845" cy="17780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tab pos="363220" algn="l"/>
                <a:tab pos="564515" algn="l"/>
                <a:tab pos="954405" algn="l"/>
                <a:tab pos="1164590" algn="l"/>
                <a:tab pos="1511935" algn="l"/>
                <a:tab pos="1713864" algn="l"/>
              </a:tabLst>
              <a:defRPr/>
            </a:pPr>
            <a:r>
              <a:rPr kumimoji="0" sz="1500" b="0" i="0" u="none" strike="noStrike" kern="1200" cap="none" spc="-75" normalizeH="0" baseline="2777" noProof="0" dirty="0">
                <a:ln>
                  <a:noFill/>
                </a:ln>
                <a:solidFill>
                  <a:srgbClr val="252525"/>
                </a:solidFill>
                <a:effectLst/>
                <a:uLnTx/>
                <a:uFillTx/>
                <a:latin typeface="微软雅黑"/>
                <a:ea typeface="+mn-ea"/>
                <a:cs typeface="微软雅黑"/>
              </a:rPr>
              <a:t>a</a:t>
            </a:r>
            <a:r>
              <a:rPr kumimoji="0" sz="1500" b="0" i="0" u="none" strike="noStrike" kern="1200" cap="none" spc="0" normalizeH="0" baseline="2777" noProof="0" dirty="0">
                <a:ln>
                  <a:noFill/>
                </a:ln>
                <a:solidFill>
                  <a:srgbClr val="252525"/>
                </a:solidFill>
                <a:effectLst/>
                <a:uLnTx/>
                <a:uFillTx/>
                <a:latin typeface="微软雅黑"/>
                <a:ea typeface="+mn-ea"/>
                <a:cs typeface="微软雅黑"/>
              </a:rPr>
              <a:t>	</a:t>
            </a:r>
            <a:r>
              <a:rPr kumimoji="0" sz="1000" b="0" i="0" u="none" strike="noStrike" kern="1200" cap="none" spc="-50" normalizeH="0" baseline="0" noProof="0" dirty="0">
                <a:ln>
                  <a:noFill/>
                </a:ln>
                <a:solidFill>
                  <a:srgbClr val="252525"/>
                </a:solidFill>
                <a:effectLst/>
                <a:uLnTx/>
                <a:uFillTx/>
                <a:latin typeface="微软雅黑"/>
                <a:ea typeface="+mn-ea"/>
                <a:cs typeface="微软雅黑"/>
              </a:rPr>
              <a:t>1</a:t>
            </a:r>
            <a:r>
              <a:rPr kumimoji="0" sz="1000" b="0" i="0" u="none" strike="noStrike" kern="1200" cap="none" spc="0" normalizeH="0" baseline="0" noProof="0" dirty="0">
                <a:ln>
                  <a:noFill/>
                </a:ln>
                <a:solidFill>
                  <a:srgbClr val="252525"/>
                </a:solidFill>
                <a:effectLst/>
                <a:uLnTx/>
                <a:uFillTx/>
                <a:latin typeface="微软雅黑"/>
                <a:ea typeface="+mn-ea"/>
                <a:cs typeface="微软雅黑"/>
              </a:rPr>
              <a:t>	</a:t>
            </a:r>
            <a:r>
              <a:rPr kumimoji="0" sz="1500" b="0" i="0" u="none" strike="noStrike" kern="1200" cap="none" spc="-75" normalizeH="0" baseline="2777" noProof="0" dirty="0">
                <a:ln>
                  <a:noFill/>
                </a:ln>
                <a:solidFill>
                  <a:srgbClr val="252525"/>
                </a:solidFill>
                <a:effectLst/>
                <a:uLnTx/>
                <a:uFillTx/>
                <a:latin typeface="微软雅黑"/>
                <a:ea typeface="+mn-ea"/>
                <a:cs typeface="微软雅黑"/>
              </a:rPr>
              <a:t>b</a:t>
            </a:r>
            <a:r>
              <a:rPr kumimoji="0" sz="1500" b="0" i="0" u="none" strike="noStrike" kern="1200" cap="none" spc="0" normalizeH="0" baseline="2777" noProof="0" dirty="0">
                <a:ln>
                  <a:noFill/>
                </a:ln>
                <a:solidFill>
                  <a:srgbClr val="252525"/>
                </a:solidFill>
                <a:effectLst/>
                <a:uLnTx/>
                <a:uFillTx/>
                <a:latin typeface="微软雅黑"/>
                <a:ea typeface="+mn-ea"/>
                <a:cs typeface="微软雅黑"/>
              </a:rPr>
              <a:t>	</a:t>
            </a:r>
            <a:r>
              <a:rPr kumimoji="0" sz="1000" b="0" i="0" u="none" strike="noStrike" kern="1200" cap="none" spc="-50" normalizeH="0" baseline="0" noProof="0" dirty="0">
                <a:ln>
                  <a:noFill/>
                </a:ln>
                <a:solidFill>
                  <a:srgbClr val="252525"/>
                </a:solidFill>
                <a:effectLst/>
                <a:uLnTx/>
                <a:uFillTx/>
                <a:latin typeface="微软雅黑"/>
                <a:ea typeface="+mn-ea"/>
                <a:cs typeface="微软雅黑"/>
              </a:rPr>
              <a:t>2</a:t>
            </a:r>
            <a:r>
              <a:rPr kumimoji="0" sz="1000" b="0" i="0" u="none" strike="noStrike" kern="1200" cap="none" spc="0" normalizeH="0" baseline="0" noProof="0" dirty="0">
                <a:ln>
                  <a:noFill/>
                </a:ln>
                <a:solidFill>
                  <a:srgbClr val="252525"/>
                </a:solidFill>
                <a:effectLst/>
                <a:uLnTx/>
                <a:uFillTx/>
                <a:latin typeface="微软雅黑"/>
                <a:ea typeface="+mn-ea"/>
                <a:cs typeface="微软雅黑"/>
              </a:rPr>
              <a:t>	</a:t>
            </a:r>
            <a:r>
              <a:rPr kumimoji="0" sz="1500" b="0" i="0" u="none" strike="noStrike" kern="1200" cap="none" spc="-75" normalizeH="0" baseline="2777" noProof="0" dirty="0">
                <a:ln>
                  <a:noFill/>
                </a:ln>
                <a:solidFill>
                  <a:srgbClr val="252525"/>
                </a:solidFill>
                <a:effectLst/>
                <a:uLnTx/>
                <a:uFillTx/>
                <a:latin typeface="微软雅黑"/>
                <a:ea typeface="+mn-ea"/>
                <a:cs typeface="微软雅黑"/>
              </a:rPr>
              <a:t>c</a:t>
            </a:r>
            <a:r>
              <a:rPr kumimoji="0" sz="1500" b="0" i="0" u="none" strike="noStrike" kern="1200" cap="none" spc="0" normalizeH="0" baseline="2777" noProof="0" dirty="0">
                <a:ln>
                  <a:noFill/>
                </a:ln>
                <a:solidFill>
                  <a:srgbClr val="252525"/>
                </a:solidFill>
                <a:effectLst/>
                <a:uLnTx/>
                <a:uFillTx/>
                <a:latin typeface="微软雅黑"/>
                <a:ea typeface="+mn-ea"/>
                <a:cs typeface="微软雅黑"/>
              </a:rPr>
              <a:t>	</a:t>
            </a:r>
            <a:r>
              <a:rPr kumimoji="0" sz="1000" b="0" i="0" u="none" strike="noStrike" kern="1200" cap="none" spc="-50" normalizeH="0" baseline="0" noProof="0" dirty="0">
                <a:ln>
                  <a:noFill/>
                </a:ln>
                <a:solidFill>
                  <a:srgbClr val="252525"/>
                </a:solidFill>
                <a:effectLst/>
                <a:uLnTx/>
                <a:uFillTx/>
                <a:latin typeface="微软雅黑"/>
                <a:ea typeface="+mn-ea"/>
                <a:cs typeface="微软雅黑"/>
              </a:rPr>
              <a:t>3</a:t>
            </a:r>
            <a:r>
              <a:rPr kumimoji="0" sz="1000" b="0" i="0" u="none" strike="noStrike" kern="1200" cap="none" spc="0" normalizeH="0" baseline="0" noProof="0" dirty="0">
                <a:ln>
                  <a:noFill/>
                </a:ln>
                <a:solidFill>
                  <a:srgbClr val="252525"/>
                </a:solidFill>
                <a:effectLst/>
                <a:uLnTx/>
                <a:uFillTx/>
                <a:latin typeface="微软雅黑"/>
                <a:ea typeface="+mn-ea"/>
                <a:cs typeface="微软雅黑"/>
              </a:rPr>
              <a:t>	</a:t>
            </a:r>
            <a:r>
              <a:rPr kumimoji="0" sz="1500" b="0" i="0" u="none" strike="noStrike" kern="1200" cap="none" spc="-75" normalizeH="0" baseline="2777" noProof="0" dirty="0">
                <a:ln>
                  <a:noFill/>
                </a:ln>
                <a:solidFill>
                  <a:srgbClr val="252525"/>
                </a:solidFill>
                <a:effectLst/>
                <a:uLnTx/>
                <a:uFillTx/>
                <a:latin typeface="微软雅黑"/>
                <a:ea typeface="+mn-ea"/>
                <a:cs typeface="微软雅黑"/>
              </a:rPr>
              <a:t>d</a:t>
            </a:r>
            <a:endParaRPr kumimoji="0" sz="1500" b="0" i="0" u="none" strike="noStrike" kern="1200" cap="none" spc="0" normalizeH="0" baseline="2777" noProof="0">
              <a:ln>
                <a:noFill/>
              </a:ln>
              <a:solidFill>
                <a:prstClr val="black"/>
              </a:solidFill>
              <a:effectLst/>
              <a:uLnTx/>
              <a:uFillTx/>
              <a:latin typeface="微软雅黑"/>
              <a:ea typeface="+mn-ea"/>
              <a:cs typeface="微软雅黑"/>
            </a:endParaRPr>
          </a:p>
        </p:txBody>
      </p:sp>
      <p:sp>
        <p:nvSpPr>
          <p:cNvPr id="325" name="object 285">
            <a:extLst>
              <a:ext uri="{FF2B5EF4-FFF2-40B4-BE49-F238E27FC236}">
                <a16:creationId xmlns:a16="http://schemas.microsoft.com/office/drawing/2014/main" id="{7FF0E688-BF56-72B0-34F5-F9F51FE23D8A}"/>
              </a:ext>
            </a:extLst>
          </p:cNvPr>
          <p:cNvSpPr txBox="1"/>
          <p:nvPr/>
        </p:nvSpPr>
        <p:spPr>
          <a:xfrm>
            <a:off x="6448425" y="3440535"/>
            <a:ext cx="2790190" cy="437515"/>
          </a:xfrm>
          <a:prstGeom prst="rect">
            <a:avLst/>
          </a:prstGeom>
        </p:spPr>
        <p:txBody>
          <a:bodyPr vert="horz" wrap="square" lIns="0" tIns="64135" rIns="0" bIns="0" rtlCol="0">
            <a:spAutoFit/>
          </a:bodyPr>
          <a:lstStyle/>
          <a:p>
            <a:pPr marL="12700" marR="0" lvl="0" indent="0" algn="l" defTabSz="914400" rtl="0" eaLnBrk="1" fontAlgn="auto" latinLnBrk="0" hangingPunct="1">
              <a:lnSpc>
                <a:spcPct val="100000"/>
              </a:lnSpc>
              <a:spcBef>
                <a:spcPts val="505"/>
              </a:spcBef>
              <a:spcAft>
                <a:spcPts val="0"/>
              </a:spcAft>
              <a:buClrTx/>
              <a:buSzTx/>
              <a:buFontTx/>
              <a:buNone/>
              <a:tabLst/>
              <a:defRPr/>
            </a:pPr>
            <a:r>
              <a:rPr kumimoji="0" sz="1050" b="1" i="0" u="none" strike="noStrike" kern="1200" cap="none" spc="-10" normalizeH="0" baseline="0" noProof="0" dirty="0">
                <a:ln>
                  <a:noFill/>
                </a:ln>
                <a:solidFill>
                  <a:srgbClr val="252525"/>
                </a:solidFill>
                <a:effectLst/>
                <a:uLnTx/>
                <a:uFillTx/>
                <a:latin typeface="微软雅黑"/>
                <a:ea typeface="+mn-ea"/>
                <a:cs typeface="微软雅黑"/>
              </a:rPr>
              <a:t>Reduce</a:t>
            </a:r>
            <a:r>
              <a:rPr kumimoji="0" sz="1050" b="0" i="0" u="none" strike="noStrike" kern="1200" cap="none" spc="-20" normalizeH="0" baseline="0" noProof="0" dirty="0">
                <a:ln>
                  <a:noFill/>
                </a:ln>
                <a:solidFill>
                  <a:srgbClr val="252525"/>
                </a:solidFill>
                <a:effectLst/>
                <a:uLnTx/>
                <a:uFillTx/>
                <a:latin typeface="微软雅黑"/>
                <a:ea typeface="+mn-ea"/>
                <a:cs typeface="微软雅黑"/>
              </a:rPr>
              <a:t>：把多个节点的数据规约运算到主节点</a:t>
            </a:r>
            <a:endParaRPr kumimoji="0" sz="1050" b="0" i="0" u="none" strike="noStrike" kern="1200" cap="none" spc="0" normalizeH="0" baseline="0" noProof="0">
              <a:ln>
                <a:noFill/>
              </a:ln>
              <a:solidFill>
                <a:prstClr val="black"/>
              </a:solidFill>
              <a:effectLst/>
              <a:uLnTx/>
              <a:uFillTx/>
              <a:latin typeface="微软雅黑"/>
              <a:ea typeface="+mn-ea"/>
              <a:cs typeface="微软雅黑"/>
            </a:endParaRPr>
          </a:p>
          <a:p>
            <a:pPr marL="262255" marR="0" lvl="0" indent="0" algn="l" defTabSz="914400" rtl="0" eaLnBrk="1" fontAlgn="auto" latinLnBrk="0" hangingPunct="1">
              <a:lnSpc>
                <a:spcPct val="100000"/>
              </a:lnSpc>
              <a:spcBef>
                <a:spcPts val="375"/>
              </a:spcBef>
              <a:spcAft>
                <a:spcPts val="0"/>
              </a:spcAft>
              <a:buClrTx/>
              <a:buSzTx/>
              <a:buFontTx/>
              <a:buNone/>
              <a:tabLst>
                <a:tab pos="849630" algn="l"/>
                <a:tab pos="1437005" algn="l"/>
                <a:tab pos="2005964" algn="l"/>
              </a:tabLst>
              <a:defRPr/>
            </a:pPr>
            <a:r>
              <a:rPr kumimoji="0" sz="1500" b="0" i="0" u="none" strike="noStrike" kern="1200" cap="none" spc="-30" normalizeH="0" baseline="2777" noProof="0" dirty="0">
                <a:ln>
                  <a:noFill/>
                </a:ln>
                <a:solidFill>
                  <a:srgbClr val="252525"/>
                </a:solidFill>
                <a:effectLst/>
                <a:uLnTx/>
                <a:uFillTx/>
                <a:latin typeface="微软雅黑"/>
                <a:ea typeface="+mn-ea"/>
                <a:cs typeface="微软雅黑"/>
              </a:rPr>
              <a:t>XPU0</a:t>
            </a:r>
            <a:r>
              <a:rPr kumimoji="0" sz="1500" b="0" i="0" u="none" strike="noStrike" kern="1200" cap="none" spc="0" normalizeH="0" baseline="2777" noProof="0" dirty="0">
                <a:ln>
                  <a:noFill/>
                </a:ln>
                <a:solidFill>
                  <a:srgbClr val="252525"/>
                </a:solidFill>
                <a:effectLst/>
                <a:uLnTx/>
                <a:uFillTx/>
                <a:latin typeface="微软雅黑"/>
                <a:ea typeface="+mn-ea"/>
                <a:cs typeface="微软雅黑"/>
              </a:rPr>
              <a:t>	</a:t>
            </a:r>
            <a:r>
              <a:rPr kumimoji="0" sz="1500" b="0" i="0" u="none" strike="noStrike" kern="1200" cap="none" spc="-30" normalizeH="0" baseline="5555" noProof="0" dirty="0">
                <a:ln>
                  <a:noFill/>
                </a:ln>
                <a:solidFill>
                  <a:srgbClr val="252525"/>
                </a:solidFill>
                <a:effectLst/>
                <a:uLnTx/>
                <a:uFillTx/>
                <a:latin typeface="微软雅黑"/>
                <a:ea typeface="+mn-ea"/>
                <a:cs typeface="微软雅黑"/>
              </a:rPr>
              <a:t>XPU1</a:t>
            </a:r>
            <a:r>
              <a:rPr kumimoji="0" sz="1500" b="0" i="0" u="none" strike="noStrike" kern="1200" cap="none" spc="0" normalizeH="0" baseline="5555" noProof="0" dirty="0">
                <a:ln>
                  <a:noFill/>
                </a:ln>
                <a:solidFill>
                  <a:srgbClr val="252525"/>
                </a:solidFill>
                <a:effectLst/>
                <a:uLnTx/>
                <a:uFillTx/>
                <a:latin typeface="微软雅黑"/>
                <a:ea typeface="+mn-ea"/>
                <a:cs typeface="微软雅黑"/>
              </a:rPr>
              <a:t>	</a:t>
            </a:r>
            <a:r>
              <a:rPr kumimoji="0" sz="1500" b="0" i="0" u="none" strike="noStrike" kern="1200" cap="none" spc="-30" normalizeH="0" baseline="2777" noProof="0" dirty="0">
                <a:ln>
                  <a:noFill/>
                </a:ln>
                <a:solidFill>
                  <a:srgbClr val="252525"/>
                </a:solidFill>
                <a:effectLst/>
                <a:uLnTx/>
                <a:uFillTx/>
                <a:latin typeface="微软雅黑"/>
                <a:ea typeface="+mn-ea"/>
                <a:cs typeface="微软雅黑"/>
              </a:rPr>
              <a:t>XPU2</a:t>
            </a:r>
            <a:r>
              <a:rPr kumimoji="0" sz="1500" b="0" i="0" u="none" strike="noStrike" kern="1200" cap="none" spc="0" normalizeH="0" baseline="2777" noProof="0" dirty="0">
                <a:ln>
                  <a:noFill/>
                </a:ln>
                <a:solidFill>
                  <a:srgbClr val="252525"/>
                </a:solidFill>
                <a:effectLst/>
                <a:uLnTx/>
                <a:uFillTx/>
                <a:latin typeface="微软雅黑"/>
                <a:ea typeface="+mn-ea"/>
                <a:cs typeface="微软雅黑"/>
              </a:rPr>
              <a:t>	</a:t>
            </a:r>
            <a:r>
              <a:rPr kumimoji="0" sz="1000" b="0" i="0" u="none" strike="noStrike" kern="1200" cap="none" spc="-20" normalizeH="0" baseline="0" noProof="0" dirty="0">
                <a:ln>
                  <a:noFill/>
                </a:ln>
                <a:solidFill>
                  <a:srgbClr val="252525"/>
                </a:solidFill>
                <a:effectLst/>
                <a:uLnTx/>
                <a:uFillTx/>
                <a:latin typeface="微软雅黑"/>
                <a:ea typeface="+mn-ea"/>
                <a:cs typeface="微软雅黑"/>
              </a:rPr>
              <a:t>XPU3</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p:txBody>
      </p:sp>
      <p:pic>
        <p:nvPicPr>
          <p:cNvPr id="326" name="object 286">
            <a:extLst>
              <a:ext uri="{FF2B5EF4-FFF2-40B4-BE49-F238E27FC236}">
                <a16:creationId xmlns:a16="http://schemas.microsoft.com/office/drawing/2014/main" id="{35865C8A-CA63-AE51-E678-B2C8B67FDF75}"/>
              </a:ext>
            </a:extLst>
          </p:cNvPr>
          <p:cNvPicPr/>
          <p:nvPr/>
        </p:nvPicPr>
        <p:blipFill>
          <a:blip r:embed="rId53" cstate="print"/>
          <a:stretch>
            <a:fillRect/>
          </a:stretch>
        </p:blipFill>
        <p:spPr>
          <a:xfrm>
            <a:off x="7656321" y="4474209"/>
            <a:ext cx="232155" cy="181863"/>
          </a:xfrm>
          <a:prstGeom prst="rect">
            <a:avLst/>
          </a:prstGeom>
        </p:spPr>
      </p:pic>
      <p:sp>
        <p:nvSpPr>
          <p:cNvPr id="327" name="object 287">
            <a:extLst>
              <a:ext uri="{FF2B5EF4-FFF2-40B4-BE49-F238E27FC236}">
                <a16:creationId xmlns:a16="http://schemas.microsoft.com/office/drawing/2014/main" id="{B0D550B1-CF15-F961-AE02-80E084E03221}"/>
              </a:ext>
            </a:extLst>
          </p:cNvPr>
          <p:cNvSpPr txBox="1"/>
          <p:nvPr/>
        </p:nvSpPr>
        <p:spPr>
          <a:xfrm>
            <a:off x="7734427" y="4496561"/>
            <a:ext cx="77470" cy="13208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700" b="0" i="0" u="none" strike="noStrike" kern="1200" cap="none" spc="-5" normalizeH="0" baseline="0" noProof="0" dirty="0">
                <a:ln>
                  <a:noFill/>
                </a:ln>
                <a:solidFill>
                  <a:srgbClr val="252525"/>
                </a:solidFill>
                <a:effectLst/>
                <a:uLnTx/>
                <a:uFillTx/>
                <a:latin typeface="微软雅黑"/>
                <a:ea typeface="+mn-ea"/>
                <a:cs typeface="微软雅黑"/>
              </a:rPr>
              <a:t>0</a:t>
            </a:r>
            <a:endParaRPr kumimoji="0" sz="7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328" name="object 288">
            <a:extLst>
              <a:ext uri="{FF2B5EF4-FFF2-40B4-BE49-F238E27FC236}">
                <a16:creationId xmlns:a16="http://schemas.microsoft.com/office/drawing/2014/main" id="{FC307D2E-194A-1F93-E82D-6E5B1F462E8E}"/>
              </a:ext>
            </a:extLst>
          </p:cNvPr>
          <p:cNvSpPr txBox="1"/>
          <p:nvPr/>
        </p:nvSpPr>
        <p:spPr>
          <a:xfrm>
            <a:off x="7336535" y="4671059"/>
            <a:ext cx="871855" cy="231775"/>
          </a:xfrm>
          <a:prstGeom prst="rect">
            <a:avLst/>
          </a:prstGeom>
          <a:solidFill>
            <a:srgbClr val="92D050"/>
          </a:solidFill>
        </p:spPr>
        <p:txBody>
          <a:bodyPr vert="horz" wrap="square" lIns="0" tIns="13335" rIns="0" bIns="0" rtlCol="0">
            <a:spAutoFit/>
          </a:bodyPr>
          <a:lstStyle/>
          <a:p>
            <a:pPr marL="81280" marR="0" lvl="0" indent="0" algn="l" defTabSz="914400" rtl="0" eaLnBrk="1" fontAlgn="auto" latinLnBrk="0" hangingPunct="1">
              <a:lnSpc>
                <a:spcPct val="100000"/>
              </a:lnSpc>
              <a:spcBef>
                <a:spcPts val="105"/>
              </a:spcBef>
              <a:spcAft>
                <a:spcPts val="0"/>
              </a:spcAft>
              <a:buClrTx/>
              <a:buSzTx/>
              <a:buFontTx/>
              <a:buNone/>
              <a:tabLst/>
              <a:defRPr/>
            </a:pPr>
            <a:r>
              <a:rPr kumimoji="0" sz="800" b="0" i="0" u="none" strike="noStrike" kern="1200" cap="none" spc="-10" normalizeH="0" baseline="0" noProof="0" dirty="0">
                <a:ln>
                  <a:noFill/>
                </a:ln>
                <a:solidFill>
                  <a:srgbClr val="252525"/>
                </a:solidFill>
                <a:effectLst/>
                <a:uLnTx/>
                <a:uFillTx/>
                <a:latin typeface="微软雅黑"/>
                <a:ea typeface="+mn-ea"/>
                <a:cs typeface="微软雅黑"/>
              </a:rPr>
              <a:t>sum=a+b+c+d</a:t>
            </a:r>
            <a:endParaRPr kumimoji="0" sz="8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329" name="object 289">
            <a:extLst>
              <a:ext uri="{FF2B5EF4-FFF2-40B4-BE49-F238E27FC236}">
                <a16:creationId xmlns:a16="http://schemas.microsoft.com/office/drawing/2014/main" id="{AC2834B9-D6E9-B994-878C-F05BB919C0C9}"/>
              </a:ext>
            </a:extLst>
          </p:cNvPr>
          <p:cNvGrpSpPr/>
          <p:nvPr/>
        </p:nvGrpSpPr>
        <p:grpSpPr>
          <a:xfrm>
            <a:off x="6901942" y="5513832"/>
            <a:ext cx="1841500" cy="562610"/>
            <a:chOff x="6901942" y="5513832"/>
            <a:chExt cx="1841500" cy="562610"/>
          </a:xfrm>
        </p:grpSpPr>
        <p:pic>
          <p:nvPicPr>
            <p:cNvPr id="330" name="object 290">
              <a:extLst>
                <a:ext uri="{FF2B5EF4-FFF2-40B4-BE49-F238E27FC236}">
                  <a16:creationId xmlns:a16="http://schemas.microsoft.com/office/drawing/2014/main" id="{D84ED927-D546-0EEC-E3EE-3ED5868ED67C}"/>
                </a:ext>
              </a:extLst>
            </p:cNvPr>
            <p:cNvPicPr/>
            <p:nvPr/>
          </p:nvPicPr>
          <p:blipFill>
            <a:blip r:embed="rId54" cstate="print"/>
            <a:stretch>
              <a:fillRect/>
            </a:stretch>
          </p:blipFill>
          <p:spPr>
            <a:xfrm>
              <a:off x="6901942" y="5911342"/>
              <a:ext cx="169672" cy="165100"/>
            </a:xfrm>
            <a:prstGeom prst="rect">
              <a:avLst/>
            </a:prstGeom>
          </p:spPr>
        </p:pic>
        <p:sp>
          <p:nvSpPr>
            <p:cNvPr id="331" name="object 291">
              <a:extLst>
                <a:ext uri="{FF2B5EF4-FFF2-40B4-BE49-F238E27FC236}">
                  <a16:creationId xmlns:a16="http://schemas.microsoft.com/office/drawing/2014/main" id="{FC3DB388-1FD9-C045-7E9F-6CCC7DC0F206}"/>
                </a:ext>
              </a:extLst>
            </p:cNvPr>
            <p:cNvSpPr/>
            <p:nvPr/>
          </p:nvSpPr>
          <p:spPr>
            <a:xfrm>
              <a:off x="6948805" y="5513832"/>
              <a:ext cx="76200" cy="405130"/>
            </a:xfrm>
            <a:custGeom>
              <a:avLst/>
              <a:gdLst/>
              <a:ahLst/>
              <a:cxnLst/>
              <a:rect l="l" t="t" r="r" b="b"/>
              <a:pathLst>
                <a:path w="76200" h="405129">
                  <a:moveTo>
                    <a:pt x="31716" y="328522"/>
                  </a:moveTo>
                  <a:lnTo>
                    <a:pt x="0" y="328612"/>
                  </a:lnTo>
                  <a:lnTo>
                    <a:pt x="38353" y="404710"/>
                  </a:lnTo>
                  <a:lnTo>
                    <a:pt x="69838" y="341223"/>
                  </a:lnTo>
                  <a:lnTo>
                    <a:pt x="31750" y="341223"/>
                  </a:lnTo>
                  <a:lnTo>
                    <a:pt x="31716" y="328522"/>
                  </a:lnTo>
                  <a:close/>
                </a:path>
                <a:path w="76200" h="405129">
                  <a:moveTo>
                    <a:pt x="44416" y="328486"/>
                  </a:moveTo>
                  <a:lnTo>
                    <a:pt x="31716" y="328522"/>
                  </a:lnTo>
                  <a:lnTo>
                    <a:pt x="31750" y="341223"/>
                  </a:lnTo>
                  <a:lnTo>
                    <a:pt x="44450" y="341185"/>
                  </a:lnTo>
                  <a:lnTo>
                    <a:pt x="44416" y="328486"/>
                  </a:lnTo>
                  <a:close/>
                </a:path>
                <a:path w="76200" h="405129">
                  <a:moveTo>
                    <a:pt x="76200" y="328396"/>
                  </a:moveTo>
                  <a:lnTo>
                    <a:pt x="44416" y="328486"/>
                  </a:lnTo>
                  <a:lnTo>
                    <a:pt x="44450" y="341185"/>
                  </a:lnTo>
                  <a:lnTo>
                    <a:pt x="31750" y="341223"/>
                  </a:lnTo>
                  <a:lnTo>
                    <a:pt x="69838" y="341223"/>
                  </a:lnTo>
                  <a:lnTo>
                    <a:pt x="76200" y="328396"/>
                  </a:lnTo>
                  <a:close/>
                </a:path>
                <a:path w="76200" h="405129">
                  <a:moveTo>
                    <a:pt x="43561" y="0"/>
                  </a:moveTo>
                  <a:lnTo>
                    <a:pt x="30861" y="0"/>
                  </a:lnTo>
                  <a:lnTo>
                    <a:pt x="31716" y="328522"/>
                  </a:lnTo>
                  <a:lnTo>
                    <a:pt x="44416" y="328486"/>
                  </a:lnTo>
                  <a:lnTo>
                    <a:pt x="43561" y="0"/>
                  </a:lnTo>
                  <a:close/>
                </a:path>
              </a:pathLst>
            </a:custGeom>
            <a:solidFill>
              <a:srgbClr val="D46A4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332" name="object 292">
              <a:extLst>
                <a:ext uri="{FF2B5EF4-FFF2-40B4-BE49-F238E27FC236}">
                  <a16:creationId xmlns:a16="http://schemas.microsoft.com/office/drawing/2014/main" id="{FF94933E-40DA-6020-B2A1-B7741994918C}"/>
                </a:ext>
              </a:extLst>
            </p:cNvPr>
            <p:cNvPicPr/>
            <p:nvPr/>
          </p:nvPicPr>
          <p:blipFill>
            <a:blip r:embed="rId55" cstate="print"/>
            <a:stretch>
              <a:fillRect/>
            </a:stretch>
          </p:blipFill>
          <p:spPr>
            <a:xfrm>
              <a:off x="7473442" y="5911342"/>
              <a:ext cx="171196" cy="165100"/>
            </a:xfrm>
            <a:prstGeom prst="rect">
              <a:avLst/>
            </a:prstGeom>
          </p:spPr>
        </p:pic>
        <p:sp>
          <p:nvSpPr>
            <p:cNvPr id="333" name="object 293">
              <a:extLst>
                <a:ext uri="{FF2B5EF4-FFF2-40B4-BE49-F238E27FC236}">
                  <a16:creationId xmlns:a16="http://schemas.microsoft.com/office/drawing/2014/main" id="{B1BA3858-1E41-2C92-0EF7-977FFCF4F10F}"/>
                </a:ext>
              </a:extLst>
            </p:cNvPr>
            <p:cNvSpPr/>
            <p:nvPr/>
          </p:nvSpPr>
          <p:spPr>
            <a:xfrm>
              <a:off x="7520305" y="5513832"/>
              <a:ext cx="76200" cy="405130"/>
            </a:xfrm>
            <a:custGeom>
              <a:avLst/>
              <a:gdLst/>
              <a:ahLst/>
              <a:cxnLst/>
              <a:rect l="l" t="t" r="r" b="b"/>
              <a:pathLst>
                <a:path w="76200" h="405129">
                  <a:moveTo>
                    <a:pt x="31716" y="328522"/>
                  </a:moveTo>
                  <a:lnTo>
                    <a:pt x="0" y="328612"/>
                  </a:lnTo>
                  <a:lnTo>
                    <a:pt x="38353" y="404710"/>
                  </a:lnTo>
                  <a:lnTo>
                    <a:pt x="69838" y="341223"/>
                  </a:lnTo>
                  <a:lnTo>
                    <a:pt x="31750" y="341223"/>
                  </a:lnTo>
                  <a:lnTo>
                    <a:pt x="31716" y="328522"/>
                  </a:lnTo>
                  <a:close/>
                </a:path>
                <a:path w="76200" h="405129">
                  <a:moveTo>
                    <a:pt x="44416" y="328486"/>
                  </a:moveTo>
                  <a:lnTo>
                    <a:pt x="31716" y="328522"/>
                  </a:lnTo>
                  <a:lnTo>
                    <a:pt x="31750" y="341223"/>
                  </a:lnTo>
                  <a:lnTo>
                    <a:pt x="44450" y="341185"/>
                  </a:lnTo>
                  <a:lnTo>
                    <a:pt x="44416" y="328486"/>
                  </a:lnTo>
                  <a:close/>
                </a:path>
                <a:path w="76200" h="405129">
                  <a:moveTo>
                    <a:pt x="76200" y="328396"/>
                  </a:moveTo>
                  <a:lnTo>
                    <a:pt x="44416" y="328486"/>
                  </a:lnTo>
                  <a:lnTo>
                    <a:pt x="44450" y="341185"/>
                  </a:lnTo>
                  <a:lnTo>
                    <a:pt x="31750" y="341223"/>
                  </a:lnTo>
                  <a:lnTo>
                    <a:pt x="69838" y="341223"/>
                  </a:lnTo>
                  <a:lnTo>
                    <a:pt x="76200" y="328396"/>
                  </a:lnTo>
                  <a:close/>
                </a:path>
                <a:path w="76200" h="405129">
                  <a:moveTo>
                    <a:pt x="43561" y="0"/>
                  </a:moveTo>
                  <a:lnTo>
                    <a:pt x="30861" y="0"/>
                  </a:lnTo>
                  <a:lnTo>
                    <a:pt x="31716" y="328522"/>
                  </a:lnTo>
                  <a:lnTo>
                    <a:pt x="44416" y="328486"/>
                  </a:lnTo>
                  <a:lnTo>
                    <a:pt x="43561" y="0"/>
                  </a:lnTo>
                  <a:close/>
                </a:path>
              </a:pathLst>
            </a:custGeom>
            <a:solidFill>
              <a:srgbClr val="D46A4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334" name="object 294">
              <a:extLst>
                <a:ext uri="{FF2B5EF4-FFF2-40B4-BE49-F238E27FC236}">
                  <a16:creationId xmlns:a16="http://schemas.microsoft.com/office/drawing/2014/main" id="{81D17513-AAAE-0DF4-14FF-C0CEEFB93D4F}"/>
                </a:ext>
              </a:extLst>
            </p:cNvPr>
            <p:cNvPicPr/>
            <p:nvPr/>
          </p:nvPicPr>
          <p:blipFill>
            <a:blip r:embed="rId54" cstate="print"/>
            <a:stretch>
              <a:fillRect/>
            </a:stretch>
          </p:blipFill>
          <p:spPr>
            <a:xfrm>
              <a:off x="8035798" y="5911342"/>
              <a:ext cx="169672" cy="165100"/>
            </a:xfrm>
            <a:prstGeom prst="rect">
              <a:avLst/>
            </a:prstGeom>
          </p:spPr>
        </p:pic>
        <p:sp>
          <p:nvSpPr>
            <p:cNvPr id="335" name="object 295">
              <a:extLst>
                <a:ext uri="{FF2B5EF4-FFF2-40B4-BE49-F238E27FC236}">
                  <a16:creationId xmlns:a16="http://schemas.microsoft.com/office/drawing/2014/main" id="{46351A49-B857-FF2E-400F-690C3CEE8F8C}"/>
                </a:ext>
              </a:extLst>
            </p:cNvPr>
            <p:cNvSpPr/>
            <p:nvPr/>
          </p:nvSpPr>
          <p:spPr>
            <a:xfrm>
              <a:off x="8082661" y="5513832"/>
              <a:ext cx="76200" cy="405130"/>
            </a:xfrm>
            <a:custGeom>
              <a:avLst/>
              <a:gdLst/>
              <a:ahLst/>
              <a:cxnLst/>
              <a:rect l="l" t="t" r="r" b="b"/>
              <a:pathLst>
                <a:path w="76200" h="405129">
                  <a:moveTo>
                    <a:pt x="31716" y="328522"/>
                  </a:moveTo>
                  <a:lnTo>
                    <a:pt x="0" y="328612"/>
                  </a:lnTo>
                  <a:lnTo>
                    <a:pt x="38354" y="404710"/>
                  </a:lnTo>
                  <a:lnTo>
                    <a:pt x="69838" y="341223"/>
                  </a:lnTo>
                  <a:lnTo>
                    <a:pt x="31750" y="341223"/>
                  </a:lnTo>
                  <a:lnTo>
                    <a:pt x="31716" y="328522"/>
                  </a:lnTo>
                  <a:close/>
                </a:path>
                <a:path w="76200" h="405129">
                  <a:moveTo>
                    <a:pt x="44416" y="328486"/>
                  </a:moveTo>
                  <a:lnTo>
                    <a:pt x="31716" y="328522"/>
                  </a:lnTo>
                  <a:lnTo>
                    <a:pt x="31750" y="341223"/>
                  </a:lnTo>
                  <a:lnTo>
                    <a:pt x="44450" y="341185"/>
                  </a:lnTo>
                  <a:lnTo>
                    <a:pt x="44416" y="328486"/>
                  </a:lnTo>
                  <a:close/>
                </a:path>
                <a:path w="76200" h="405129">
                  <a:moveTo>
                    <a:pt x="76200" y="328396"/>
                  </a:moveTo>
                  <a:lnTo>
                    <a:pt x="44416" y="328486"/>
                  </a:lnTo>
                  <a:lnTo>
                    <a:pt x="44450" y="341185"/>
                  </a:lnTo>
                  <a:lnTo>
                    <a:pt x="31750" y="341223"/>
                  </a:lnTo>
                  <a:lnTo>
                    <a:pt x="69838" y="341223"/>
                  </a:lnTo>
                  <a:lnTo>
                    <a:pt x="76200" y="328396"/>
                  </a:lnTo>
                  <a:close/>
                </a:path>
                <a:path w="76200" h="405129">
                  <a:moveTo>
                    <a:pt x="43561" y="0"/>
                  </a:moveTo>
                  <a:lnTo>
                    <a:pt x="30861" y="0"/>
                  </a:lnTo>
                  <a:lnTo>
                    <a:pt x="31716" y="328522"/>
                  </a:lnTo>
                  <a:lnTo>
                    <a:pt x="44416" y="328486"/>
                  </a:lnTo>
                  <a:lnTo>
                    <a:pt x="43561" y="0"/>
                  </a:lnTo>
                  <a:close/>
                </a:path>
              </a:pathLst>
            </a:custGeom>
            <a:solidFill>
              <a:srgbClr val="D46A4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336" name="object 296">
              <a:extLst>
                <a:ext uri="{FF2B5EF4-FFF2-40B4-BE49-F238E27FC236}">
                  <a16:creationId xmlns:a16="http://schemas.microsoft.com/office/drawing/2014/main" id="{2F6656EF-A378-1615-A8BF-977F3BE91A1D}"/>
                </a:ext>
              </a:extLst>
            </p:cNvPr>
            <p:cNvPicPr/>
            <p:nvPr/>
          </p:nvPicPr>
          <p:blipFill>
            <a:blip r:embed="rId54" cstate="print"/>
            <a:stretch>
              <a:fillRect/>
            </a:stretch>
          </p:blipFill>
          <p:spPr>
            <a:xfrm>
              <a:off x="8573770" y="5911342"/>
              <a:ext cx="169672" cy="165100"/>
            </a:xfrm>
            <a:prstGeom prst="rect">
              <a:avLst/>
            </a:prstGeom>
          </p:spPr>
        </p:pic>
        <p:sp>
          <p:nvSpPr>
            <p:cNvPr id="337" name="object 297">
              <a:extLst>
                <a:ext uri="{FF2B5EF4-FFF2-40B4-BE49-F238E27FC236}">
                  <a16:creationId xmlns:a16="http://schemas.microsoft.com/office/drawing/2014/main" id="{B1EF5428-0428-C64A-1BD7-C60B263CF28C}"/>
                </a:ext>
              </a:extLst>
            </p:cNvPr>
            <p:cNvSpPr/>
            <p:nvPr/>
          </p:nvSpPr>
          <p:spPr>
            <a:xfrm>
              <a:off x="8620633" y="5513832"/>
              <a:ext cx="76200" cy="405130"/>
            </a:xfrm>
            <a:custGeom>
              <a:avLst/>
              <a:gdLst/>
              <a:ahLst/>
              <a:cxnLst/>
              <a:rect l="l" t="t" r="r" b="b"/>
              <a:pathLst>
                <a:path w="76200" h="405129">
                  <a:moveTo>
                    <a:pt x="31716" y="328522"/>
                  </a:moveTo>
                  <a:lnTo>
                    <a:pt x="0" y="328612"/>
                  </a:lnTo>
                  <a:lnTo>
                    <a:pt x="38353" y="404710"/>
                  </a:lnTo>
                  <a:lnTo>
                    <a:pt x="69838" y="341223"/>
                  </a:lnTo>
                  <a:lnTo>
                    <a:pt x="31750" y="341223"/>
                  </a:lnTo>
                  <a:lnTo>
                    <a:pt x="31716" y="328522"/>
                  </a:lnTo>
                  <a:close/>
                </a:path>
                <a:path w="76200" h="405129">
                  <a:moveTo>
                    <a:pt x="44416" y="328486"/>
                  </a:moveTo>
                  <a:lnTo>
                    <a:pt x="31716" y="328522"/>
                  </a:lnTo>
                  <a:lnTo>
                    <a:pt x="31750" y="341223"/>
                  </a:lnTo>
                  <a:lnTo>
                    <a:pt x="44450" y="341185"/>
                  </a:lnTo>
                  <a:lnTo>
                    <a:pt x="44416" y="328486"/>
                  </a:lnTo>
                  <a:close/>
                </a:path>
                <a:path w="76200" h="405129">
                  <a:moveTo>
                    <a:pt x="76200" y="328396"/>
                  </a:moveTo>
                  <a:lnTo>
                    <a:pt x="44416" y="328486"/>
                  </a:lnTo>
                  <a:lnTo>
                    <a:pt x="44450" y="341185"/>
                  </a:lnTo>
                  <a:lnTo>
                    <a:pt x="31750" y="341223"/>
                  </a:lnTo>
                  <a:lnTo>
                    <a:pt x="69838" y="341223"/>
                  </a:lnTo>
                  <a:lnTo>
                    <a:pt x="76200" y="328396"/>
                  </a:lnTo>
                  <a:close/>
                </a:path>
                <a:path w="76200" h="405129">
                  <a:moveTo>
                    <a:pt x="43561" y="0"/>
                  </a:moveTo>
                  <a:lnTo>
                    <a:pt x="30861" y="0"/>
                  </a:lnTo>
                  <a:lnTo>
                    <a:pt x="31716" y="328522"/>
                  </a:lnTo>
                  <a:lnTo>
                    <a:pt x="44416" y="328486"/>
                  </a:lnTo>
                  <a:lnTo>
                    <a:pt x="43561" y="0"/>
                  </a:lnTo>
                  <a:close/>
                </a:path>
              </a:pathLst>
            </a:custGeom>
            <a:solidFill>
              <a:srgbClr val="D46A4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338" name="object 298">
            <a:extLst>
              <a:ext uri="{FF2B5EF4-FFF2-40B4-BE49-F238E27FC236}">
                <a16:creationId xmlns:a16="http://schemas.microsoft.com/office/drawing/2014/main" id="{D465286D-7276-6287-610F-EA3BBCFE3502}"/>
              </a:ext>
            </a:extLst>
          </p:cNvPr>
          <p:cNvSpPr txBox="1"/>
          <p:nvPr/>
        </p:nvSpPr>
        <p:spPr>
          <a:xfrm>
            <a:off x="6850760" y="5892462"/>
            <a:ext cx="353695" cy="365760"/>
          </a:xfrm>
          <a:prstGeom prst="rect">
            <a:avLst/>
          </a:prstGeom>
        </p:spPr>
        <p:txBody>
          <a:bodyPr vert="horz" wrap="square" lIns="0" tIns="45720" rIns="0" bIns="0" rtlCol="0">
            <a:spAutoFit/>
          </a:bodyPr>
          <a:lstStyle/>
          <a:p>
            <a:pPr marL="110489" marR="0" lvl="0" indent="0" algn="l" defTabSz="914400" rtl="0" eaLnBrk="1" fontAlgn="auto" latinLnBrk="0" hangingPunct="1">
              <a:lnSpc>
                <a:spcPct val="100000"/>
              </a:lnSpc>
              <a:spcBef>
                <a:spcPts val="360"/>
              </a:spcBef>
              <a:spcAft>
                <a:spcPts val="0"/>
              </a:spcAft>
              <a:buClrTx/>
              <a:buSzTx/>
              <a:buFontTx/>
              <a:buNone/>
              <a:tabLst/>
              <a:defRPr/>
            </a:pPr>
            <a:r>
              <a:rPr kumimoji="0" sz="700" b="0" i="0" u="none" strike="noStrike" kern="1200" cap="none" spc="-5" normalizeH="0" baseline="0" noProof="0" dirty="0">
                <a:ln>
                  <a:noFill/>
                </a:ln>
                <a:solidFill>
                  <a:srgbClr val="252525"/>
                </a:solidFill>
                <a:effectLst/>
                <a:uLnTx/>
                <a:uFillTx/>
                <a:latin typeface="微软雅黑"/>
                <a:ea typeface="+mn-ea"/>
                <a:cs typeface="微软雅黑"/>
              </a:rPr>
              <a:t>0</a:t>
            </a:r>
            <a:endParaRPr kumimoji="0" sz="700" b="0" i="0" u="none" strike="noStrike" kern="1200" cap="none" spc="0" normalizeH="0" baseline="0" noProof="0">
              <a:ln>
                <a:noFill/>
              </a:ln>
              <a:solidFill>
                <a:prstClr val="black"/>
              </a:solidFill>
              <a:effectLst/>
              <a:uLnTx/>
              <a:uFillTx/>
              <a:latin typeface="微软雅黑"/>
              <a:ea typeface="+mn-ea"/>
              <a:cs typeface="微软雅黑"/>
            </a:endParaRPr>
          </a:p>
          <a:p>
            <a:pPr marL="12700" marR="0" lvl="0" indent="0" algn="l" defTabSz="914400" rtl="0" eaLnBrk="1" fontAlgn="auto" latinLnBrk="0" hangingPunct="1">
              <a:lnSpc>
                <a:spcPct val="100000"/>
              </a:lnSpc>
              <a:spcBef>
                <a:spcPts val="380"/>
              </a:spcBef>
              <a:spcAft>
                <a:spcPts val="0"/>
              </a:spcAft>
              <a:buClrTx/>
              <a:buSzTx/>
              <a:buFontTx/>
              <a:buNone/>
              <a:tabLst/>
              <a:defRPr/>
            </a:pPr>
            <a:r>
              <a:rPr kumimoji="0" sz="1000" b="0" i="0" u="none" strike="noStrike" kern="1200" cap="none" spc="-20" normalizeH="0" baseline="0" noProof="0" dirty="0">
                <a:ln>
                  <a:noFill/>
                </a:ln>
                <a:solidFill>
                  <a:srgbClr val="252525"/>
                </a:solidFill>
                <a:effectLst/>
                <a:uLnTx/>
                <a:uFillTx/>
                <a:latin typeface="微软雅黑"/>
                <a:ea typeface="+mn-ea"/>
                <a:cs typeface="微软雅黑"/>
              </a:rPr>
              <a:t>XPU0</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339" name="object 299">
            <a:extLst>
              <a:ext uri="{FF2B5EF4-FFF2-40B4-BE49-F238E27FC236}">
                <a16:creationId xmlns:a16="http://schemas.microsoft.com/office/drawing/2014/main" id="{13ACD975-B6A0-EE7E-1291-349CB93C7332}"/>
              </a:ext>
            </a:extLst>
          </p:cNvPr>
          <p:cNvSpPr txBox="1"/>
          <p:nvPr/>
        </p:nvSpPr>
        <p:spPr>
          <a:xfrm>
            <a:off x="7417434" y="5866587"/>
            <a:ext cx="354965" cy="400050"/>
          </a:xfrm>
          <a:prstGeom prst="rect">
            <a:avLst/>
          </a:prstGeom>
        </p:spPr>
        <p:txBody>
          <a:bodyPr vert="horz" wrap="square" lIns="0" tIns="47625" rIns="0" bIns="0" rtlCol="0">
            <a:spAutoFit/>
          </a:bodyPr>
          <a:lstStyle/>
          <a:p>
            <a:pPr marL="104775" marR="0" lvl="0" indent="0" algn="l" defTabSz="914400" rtl="0" eaLnBrk="1" fontAlgn="auto" latinLnBrk="0" hangingPunct="1">
              <a:lnSpc>
                <a:spcPct val="100000"/>
              </a:lnSpc>
              <a:spcBef>
                <a:spcPts val="375"/>
              </a:spcBef>
              <a:spcAft>
                <a:spcPts val="0"/>
              </a:spcAft>
              <a:buClrTx/>
              <a:buSzTx/>
              <a:buFontTx/>
              <a:buNone/>
              <a:tabLst/>
              <a:defRPr/>
            </a:pPr>
            <a:r>
              <a:rPr kumimoji="0" sz="1000" b="0" i="0" u="none" strike="noStrike" kern="1200" cap="none" spc="-5" normalizeH="0" baseline="0" noProof="0" dirty="0">
                <a:ln>
                  <a:noFill/>
                </a:ln>
                <a:solidFill>
                  <a:srgbClr val="252525"/>
                </a:solidFill>
                <a:effectLst/>
                <a:uLnTx/>
                <a:uFillTx/>
                <a:latin typeface="微软雅黑"/>
                <a:ea typeface="+mn-ea"/>
                <a:cs typeface="微软雅黑"/>
              </a:rPr>
              <a:t>1</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a:p>
            <a:pPr marL="12700" marR="0" lvl="0" indent="0" algn="l" defTabSz="914400" rtl="0" eaLnBrk="1" fontAlgn="auto" latinLnBrk="0" hangingPunct="1">
              <a:lnSpc>
                <a:spcPct val="100000"/>
              </a:lnSpc>
              <a:spcBef>
                <a:spcPts val="270"/>
              </a:spcBef>
              <a:spcAft>
                <a:spcPts val="0"/>
              </a:spcAft>
              <a:buClrTx/>
              <a:buSzTx/>
              <a:buFontTx/>
              <a:buNone/>
              <a:tabLst/>
              <a:defRPr/>
            </a:pPr>
            <a:r>
              <a:rPr kumimoji="0" sz="1000" b="0" i="0" u="none" strike="noStrike" kern="1200" cap="none" spc="-20" normalizeH="0" baseline="0" noProof="0" dirty="0">
                <a:ln>
                  <a:noFill/>
                </a:ln>
                <a:solidFill>
                  <a:srgbClr val="252525"/>
                </a:solidFill>
                <a:effectLst/>
                <a:uLnTx/>
                <a:uFillTx/>
                <a:latin typeface="微软雅黑"/>
                <a:ea typeface="+mn-ea"/>
                <a:cs typeface="微软雅黑"/>
              </a:rPr>
              <a:t>XPU1</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340" name="object 300">
            <a:extLst>
              <a:ext uri="{FF2B5EF4-FFF2-40B4-BE49-F238E27FC236}">
                <a16:creationId xmlns:a16="http://schemas.microsoft.com/office/drawing/2014/main" id="{38E93C70-F084-078F-1844-233ABEA6C73A}"/>
              </a:ext>
            </a:extLst>
          </p:cNvPr>
          <p:cNvSpPr txBox="1"/>
          <p:nvPr/>
        </p:nvSpPr>
        <p:spPr>
          <a:xfrm>
            <a:off x="7973059" y="5849213"/>
            <a:ext cx="889635" cy="434975"/>
          </a:xfrm>
          <a:prstGeom prst="rect">
            <a:avLst/>
          </a:prstGeom>
        </p:spPr>
        <p:txBody>
          <a:bodyPr vert="horz" wrap="square" lIns="0" tIns="64769" rIns="0" bIns="0" rtlCol="0">
            <a:spAutoFit/>
          </a:bodyPr>
          <a:lstStyle/>
          <a:p>
            <a:pPr marL="111125" marR="0" lvl="0" indent="0" algn="l" defTabSz="914400" rtl="0" eaLnBrk="1" fontAlgn="auto" latinLnBrk="0" hangingPunct="1">
              <a:lnSpc>
                <a:spcPct val="100000"/>
              </a:lnSpc>
              <a:spcBef>
                <a:spcPts val="509"/>
              </a:spcBef>
              <a:spcAft>
                <a:spcPts val="0"/>
              </a:spcAft>
              <a:buClrTx/>
              <a:buSzTx/>
              <a:buFontTx/>
              <a:buNone/>
              <a:tabLst>
                <a:tab pos="648970" algn="l"/>
              </a:tabLst>
              <a:defRPr/>
            </a:pPr>
            <a:r>
              <a:rPr kumimoji="0" sz="1000" b="0" i="0" u="none" strike="noStrike" kern="1200" cap="none" spc="-50" normalizeH="0" baseline="0" noProof="0" dirty="0">
                <a:ln>
                  <a:noFill/>
                </a:ln>
                <a:solidFill>
                  <a:srgbClr val="252525"/>
                </a:solidFill>
                <a:effectLst/>
                <a:uLnTx/>
                <a:uFillTx/>
                <a:latin typeface="微软雅黑"/>
                <a:ea typeface="+mn-ea"/>
                <a:cs typeface="微软雅黑"/>
              </a:rPr>
              <a:t>2</a:t>
            </a:r>
            <a:r>
              <a:rPr kumimoji="0" sz="1000" b="0" i="0" u="none" strike="noStrike" kern="1200" cap="none" spc="0" normalizeH="0" baseline="0" noProof="0" dirty="0">
                <a:ln>
                  <a:noFill/>
                </a:ln>
                <a:solidFill>
                  <a:srgbClr val="252525"/>
                </a:solidFill>
                <a:effectLst/>
                <a:uLnTx/>
                <a:uFillTx/>
                <a:latin typeface="微软雅黑"/>
                <a:ea typeface="+mn-ea"/>
                <a:cs typeface="微软雅黑"/>
              </a:rPr>
              <a:t>	</a:t>
            </a:r>
            <a:r>
              <a:rPr kumimoji="0" sz="1000" b="0" i="0" u="none" strike="noStrike" kern="1200" cap="none" spc="-50" normalizeH="0" baseline="0" noProof="0" dirty="0">
                <a:ln>
                  <a:noFill/>
                </a:ln>
                <a:solidFill>
                  <a:srgbClr val="252525"/>
                </a:solidFill>
                <a:effectLst/>
                <a:uLnTx/>
                <a:uFillTx/>
                <a:latin typeface="微软雅黑"/>
                <a:ea typeface="+mn-ea"/>
                <a:cs typeface="微软雅黑"/>
              </a:rPr>
              <a:t>3</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a:p>
            <a:pPr marL="12700" marR="0" lvl="0" indent="0" algn="l" defTabSz="914400" rtl="0" eaLnBrk="1" fontAlgn="auto" latinLnBrk="0" hangingPunct="1">
              <a:lnSpc>
                <a:spcPct val="100000"/>
              </a:lnSpc>
              <a:spcBef>
                <a:spcPts val="409"/>
              </a:spcBef>
              <a:spcAft>
                <a:spcPts val="0"/>
              </a:spcAft>
              <a:buClrTx/>
              <a:buSzTx/>
              <a:buFontTx/>
              <a:buNone/>
              <a:tabLst>
                <a:tab pos="548005" algn="l"/>
              </a:tabLst>
              <a:defRPr/>
            </a:pPr>
            <a:r>
              <a:rPr kumimoji="0" sz="1500" b="0" i="0" u="none" strike="noStrike" kern="1200" cap="none" spc="-30" normalizeH="0" baseline="2777" noProof="0" dirty="0">
                <a:ln>
                  <a:noFill/>
                </a:ln>
                <a:solidFill>
                  <a:srgbClr val="252525"/>
                </a:solidFill>
                <a:effectLst/>
                <a:uLnTx/>
                <a:uFillTx/>
                <a:latin typeface="微软雅黑"/>
                <a:ea typeface="+mn-ea"/>
                <a:cs typeface="微软雅黑"/>
              </a:rPr>
              <a:t>XPU2</a:t>
            </a:r>
            <a:r>
              <a:rPr kumimoji="0" sz="1500" b="0" i="0" u="none" strike="noStrike" kern="1200" cap="none" spc="0" normalizeH="0" baseline="2777" noProof="0" dirty="0">
                <a:ln>
                  <a:noFill/>
                </a:ln>
                <a:solidFill>
                  <a:srgbClr val="252525"/>
                </a:solidFill>
                <a:effectLst/>
                <a:uLnTx/>
                <a:uFillTx/>
                <a:latin typeface="微软雅黑"/>
                <a:ea typeface="+mn-ea"/>
                <a:cs typeface="微软雅黑"/>
              </a:rPr>
              <a:t>	</a:t>
            </a:r>
            <a:r>
              <a:rPr kumimoji="0" sz="1000" b="0" i="0" u="none" strike="noStrike" kern="1200" cap="none" spc="-20" normalizeH="0" baseline="0" noProof="0" dirty="0">
                <a:ln>
                  <a:noFill/>
                </a:ln>
                <a:solidFill>
                  <a:srgbClr val="252525"/>
                </a:solidFill>
                <a:effectLst/>
                <a:uLnTx/>
                <a:uFillTx/>
                <a:latin typeface="微软雅黑"/>
                <a:ea typeface="+mn-ea"/>
                <a:cs typeface="微软雅黑"/>
              </a:rPr>
              <a:t>XPU3</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p:txBody>
      </p:sp>
      <p:grpSp>
        <p:nvGrpSpPr>
          <p:cNvPr id="341" name="object 301">
            <a:extLst>
              <a:ext uri="{FF2B5EF4-FFF2-40B4-BE49-F238E27FC236}">
                <a16:creationId xmlns:a16="http://schemas.microsoft.com/office/drawing/2014/main" id="{9620BAB3-A481-73F6-27C1-6DB730532564}"/>
              </a:ext>
            </a:extLst>
          </p:cNvPr>
          <p:cNvGrpSpPr/>
          <p:nvPr/>
        </p:nvGrpSpPr>
        <p:grpSpPr>
          <a:xfrm>
            <a:off x="6900418" y="5292852"/>
            <a:ext cx="2058035" cy="347980"/>
            <a:chOff x="6900418" y="5292852"/>
            <a:chExt cx="2058035" cy="347980"/>
          </a:xfrm>
        </p:grpSpPr>
        <p:sp>
          <p:nvSpPr>
            <p:cNvPr id="342" name="object 302">
              <a:extLst>
                <a:ext uri="{FF2B5EF4-FFF2-40B4-BE49-F238E27FC236}">
                  <a16:creationId xmlns:a16="http://schemas.microsoft.com/office/drawing/2014/main" id="{E483F251-397F-0CD2-821A-E142A53CE225}"/>
                </a:ext>
              </a:extLst>
            </p:cNvPr>
            <p:cNvSpPr/>
            <p:nvPr/>
          </p:nvSpPr>
          <p:spPr>
            <a:xfrm>
              <a:off x="6906768" y="5362956"/>
              <a:ext cx="157480" cy="151130"/>
            </a:xfrm>
            <a:custGeom>
              <a:avLst/>
              <a:gdLst/>
              <a:ahLst/>
              <a:cxnLst/>
              <a:rect l="l" t="t" r="r" b="b"/>
              <a:pathLst>
                <a:path w="157479" h="151129">
                  <a:moveTo>
                    <a:pt x="0" y="75438"/>
                  </a:moveTo>
                  <a:lnTo>
                    <a:pt x="6173" y="46077"/>
                  </a:lnTo>
                  <a:lnTo>
                    <a:pt x="23002" y="22098"/>
                  </a:lnTo>
                  <a:lnTo>
                    <a:pt x="47952" y="5929"/>
                  </a:lnTo>
                  <a:lnTo>
                    <a:pt x="78485" y="0"/>
                  </a:lnTo>
                  <a:lnTo>
                    <a:pt x="109019" y="5929"/>
                  </a:lnTo>
                  <a:lnTo>
                    <a:pt x="133969" y="22098"/>
                  </a:lnTo>
                  <a:lnTo>
                    <a:pt x="150798" y="46077"/>
                  </a:lnTo>
                  <a:lnTo>
                    <a:pt x="156972" y="75438"/>
                  </a:lnTo>
                  <a:lnTo>
                    <a:pt x="150798" y="104798"/>
                  </a:lnTo>
                  <a:lnTo>
                    <a:pt x="133969" y="128778"/>
                  </a:lnTo>
                  <a:lnTo>
                    <a:pt x="109019" y="144946"/>
                  </a:lnTo>
                  <a:lnTo>
                    <a:pt x="78485" y="150876"/>
                  </a:lnTo>
                  <a:lnTo>
                    <a:pt x="47952" y="144946"/>
                  </a:lnTo>
                  <a:lnTo>
                    <a:pt x="23002" y="128778"/>
                  </a:lnTo>
                  <a:lnTo>
                    <a:pt x="6173" y="104798"/>
                  </a:lnTo>
                  <a:lnTo>
                    <a:pt x="0" y="75438"/>
                  </a:lnTo>
                  <a:close/>
                </a:path>
              </a:pathLst>
            </a:custGeom>
            <a:ln w="12700">
              <a:solidFill>
                <a:srgbClr val="E6001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343" name="object 303">
              <a:extLst>
                <a:ext uri="{FF2B5EF4-FFF2-40B4-BE49-F238E27FC236}">
                  <a16:creationId xmlns:a16="http://schemas.microsoft.com/office/drawing/2014/main" id="{045E4116-48CD-AD6A-A3C6-A1DB1F2CA5D6}"/>
                </a:ext>
              </a:extLst>
            </p:cNvPr>
            <p:cNvPicPr/>
            <p:nvPr/>
          </p:nvPicPr>
          <p:blipFill>
            <a:blip r:embed="rId56" cstate="print"/>
            <a:stretch>
              <a:fillRect/>
            </a:stretch>
          </p:blipFill>
          <p:spPr>
            <a:xfrm>
              <a:off x="7034784" y="5347754"/>
              <a:ext cx="188937" cy="198081"/>
            </a:xfrm>
            <a:prstGeom prst="rect">
              <a:avLst/>
            </a:prstGeom>
          </p:spPr>
        </p:pic>
        <p:pic>
          <p:nvPicPr>
            <p:cNvPr id="344" name="object 304">
              <a:extLst>
                <a:ext uri="{FF2B5EF4-FFF2-40B4-BE49-F238E27FC236}">
                  <a16:creationId xmlns:a16="http://schemas.microsoft.com/office/drawing/2014/main" id="{B36043E2-5E41-7375-CEB6-8BDB2933FA68}"/>
                </a:ext>
              </a:extLst>
            </p:cNvPr>
            <p:cNvPicPr/>
            <p:nvPr/>
          </p:nvPicPr>
          <p:blipFill>
            <a:blip r:embed="rId57" cstate="print"/>
            <a:stretch>
              <a:fillRect/>
            </a:stretch>
          </p:blipFill>
          <p:spPr>
            <a:xfrm>
              <a:off x="6978396" y="5292852"/>
              <a:ext cx="303326" cy="347535"/>
            </a:xfrm>
            <a:prstGeom prst="rect">
              <a:avLst/>
            </a:prstGeom>
          </p:spPr>
        </p:pic>
        <p:sp>
          <p:nvSpPr>
            <p:cNvPr id="345" name="object 305">
              <a:extLst>
                <a:ext uri="{FF2B5EF4-FFF2-40B4-BE49-F238E27FC236}">
                  <a16:creationId xmlns:a16="http://schemas.microsoft.com/office/drawing/2014/main" id="{FC3C442B-FD4F-9961-2D6E-AB0EE10C0A39}"/>
                </a:ext>
              </a:extLst>
            </p:cNvPr>
            <p:cNvSpPr/>
            <p:nvPr/>
          </p:nvSpPr>
          <p:spPr>
            <a:xfrm>
              <a:off x="7082028" y="5375148"/>
              <a:ext cx="99060" cy="108585"/>
            </a:xfrm>
            <a:custGeom>
              <a:avLst/>
              <a:gdLst/>
              <a:ahLst/>
              <a:cxnLst/>
              <a:rect l="l" t="t" r="r" b="b"/>
              <a:pathLst>
                <a:path w="99059" h="108585">
                  <a:moveTo>
                    <a:pt x="99059" y="0"/>
                  </a:moveTo>
                  <a:lnTo>
                    <a:pt x="0" y="0"/>
                  </a:lnTo>
                  <a:lnTo>
                    <a:pt x="0" y="108203"/>
                  </a:lnTo>
                  <a:lnTo>
                    <a:pt x="99059" y="108203"/>
                  </a:lnTo>
                  <a:lnTo>
                    <a:pt x="99059" y="0"/>
                  </a:lnTo>
                  <a:close/>
                </a:path>
              </a:pathLst>
            </a:custGeom>
            <a:solidFill>
              <a:srgbClr val="00AE4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346" name="object 306">
              <a:extLst>
                <a:ext uri="{FF2B5EF4-FFF2-40B4-BE49-F238E27FC236}">
                  <a16:creationId xmlns:a16="http://schemas.microsoft.com/office/drawing/2014/main" id="{BE106AEE-0DC4-AB5B-0ECC-E07AE75164B4}"/>
                </a:ext>
              </a:extLst>
            </p:cNvPr>
            <p:cNvSpPr/>
            <p:nvPr/>
          </p:nvSpPr>
          <p:spPr>
            <a:xfrm>
              <a:off x="7082028" y="5375148"/>
              <a:ext cx="99060" cy="108585"/>
            </a:xfrm>
            <a:custGeom>
              <a:avLst/>
              <a:gdLst/>
              <a:ahLst/>
              <a:cxnLst/>
              <a:rect l="l" t="t" r="r" b="b"/>
              <a:pathLst>
                <a:path w="99059" h="108585">
                  <a:moveTo>
                    <a:pt x="0" y="108203"/>
                  </a:moveTo>
                  <a:lnTo>
                    <a:pt x="99059" y="108203"/>
                  </a:lnTo>
                  <a:lnTo>
                    <a:pt x="99059" y="0"/>
                  </a:lnTo>
                  <a:lnTo>
                    <a:pt x="0" y="0"/>
                  </a:lnTo>
                  <a:lnTo>
                    <a:pt x="0" y="108203"/>
                  </a:lnTo>
                  <a:close/>
                </a:path>
              </a:pathLst>
            </a:custGeom>
            <a:ln w="9525">
              <a:solidFill>
                <a:srgbClr val="00AE4D"/>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347" name="object 307">
              <a:extLst>
                <a:ext uri="{FF2B5EF4-FFF2-40B4-BE49-F238E27FC236}">
                  <a16:creationId xmlns:a16="http://schemas.microsoft.com/office/drawing/2014/main" id="{74E15549-EB20-DF7B-93CE-40CA5A65C0ED}"/>
                </a:ext>
              </a:extLst>
            </p:cNvPr>
            <p:cNvSpPr/>
            <p:nvPr/>
          </p:nvSpPr>
          <p:spPr>
            <a:xfrm>
              <a:off x="7479792" y="5362956"/>
              <a:ext cx="157480" cy="151130"/>
            </a:xfrm>
            <a:custGeom>
              <a:avLst/>
              <a:gdLst/>
              <a:ahLst/>
              <a:cxnLst/>
              <a:rect l="l" t="t" r="r" b="b"/>
              <a:pathLst>
                <a:path w="157479" h="151129">
                  <a:moveTo>
                    <a:pt x="0" y="75438"/>
                  </a:moveTo>
                  <a:lnTo>
                    <a:pt x="6173" y="46077"/>
                  </a:lnTo>
                  <a:lnTo>
                    <a:pt x="23002" y="22098"/>
                  </a:lnTo>
                  <a:lnTo>
                    <a:pt x="47952" y="5929"/>
                  </a:lnTo>
                  <a:lnTo>
                    <a:pt x="78485" y="0"/>
                  </a:lnTo>
                  <a:lnTo>
                    <a:pt x="109019" y="5929"/>
                  </a:lnTo>
                  <a:lnTo>
                    <a:pt x="133969" y="22098"/>
                  </a:lnTo>
                  <a:lnTo>
                    <a:pt x="150798" y="46077"/>
                  </a:lnTo>
                  <a:lnTo>
                    <a:pt x="156972" y="75438"/>
                  </a:lnTo>
                  <a:lnTo>
                    <a:pt x="150798" y="104798"/>
                  </a:lnTo>
                  <a:lnTo>
                    <a:pt x="133969" y="128778"/>
                  </a:lnTo>
                  <a:lnTo>
                    <a:pt x="109019" y="144946"/>
                  </a:lnTo>
                  <a:lnTo>
                    <a:pt x="78485" y="150876"/>
                  </a:lnTo>
                  <a:lnTo>
                    <a:pt x="47952" y="144946"/>
                  </a:lnTo>
                  <a:lnTo>
                    <a:pt x="23002" y="128778"/>
                  </a:lnTo>
                  <a:lnTo>
                    <a:pt x="6173" y="104798"/>
                  </a:lnTo>
                  <a:lnTo>
                    <a:pt x="0" y="75438"/>
                  </a:lnTo>
                  <a:close/>
                </a:path>
              </a:pathLst>
            </a:custGeom>
            <a:ln w="12700">
              <a:solidFill>
                <a:srgbClr val="E6001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348" name="object 308">
              <a:extLst>
                <a:ext uri="{FF2B5EF4-FFF2-40B4-BE49-F238E27FC236}">
                  <a16:creationId xmlns:a16="http://schemas.microsoft.com/office/drawing/2014/main" id="{F296BCAE-CDC4-CEA8-89A8-32F53DCAC69F}"/>
                </a:ext>
              </a:extLst>
            </p:cNvPr>
            <p:cNvPicPr/>
            <p:nvPr/>
          </p:nvPicPr>
          <p:blipFill>
            <a:blip r:embed="rId56" cstate="print"/>
            <a:stretch>
              <a:fillRect/>
            </a:stretch>
          </p:blipFill>
          <p:spPr>
            <a:xfrm>
              <a:off x="7607808" y="5347754"/>
              <a:ext cx="188937" cy="198081"/>
            </a:xfrm>
            <a:prstGeom prst="rect">
              <a:avLst/>
            </a:prstGeom>
          </p:spPr>
        </p:pic>
        <p:pic>
          <p:nvPicPr>
            <p:cNvPr id="349" name="object 309">
              <a:extLst>
                <a:ext uri="{FF2B5EF4-FFF2-40B4-BE49-F238E27FC236}">
                  <a16:creationId xmlns:a16="http://schemas.microsoft.com/office/drawing/2014/main" id="{65BCBFC8-DAA5-11BF-3861-E75D4C738587}"/>
                </a:ext>
              </a:extLst>
            </p:cNvPr>
            <p:cNvPicPr/>
            <p:nvPr/>
          </p:nvPicPr>
          <p:blipFill>
            <a:blip r:embed="rId58" cstate="print"/>
            <a:stretch>
              <a:fillRect/>
            </a:stretch>
          </p:blipFill>
          <p:spPr>
            <a:xfrm>
              <a:off x="7545324" y="5292852"/>
              <a:ext cx="313969" cy="347535"/>
            </a:xfrm>
            <a:prstGeom prst="rect">
              <a:avLst/>
            </a:prstGeom>
          </p:spPr>
        </p:pic>
        <p:sp>
          <p:nvSpPr>
            <p:cNvPr id="350" name="object 310">
              <a:extLst>
                <a:ext uri="{FF2B5EF4-FFF2-40B4-BE49-F238E27FC236}">
                  <a16:creationId xmlns:a16="http://schemas.microsoft.com/office/drawing/2014/main" id="{52D9DC2B-0901-8A78-A8DF-C57A6B487559}"/>
                </a:ext>
              </a:extLst>
            </p:cNvPr>
            <p:cNvSpPr/>
            <p:nvPr/>
          </p:nvSpPr>
          <p:spPr>
            <a:xfrm>
              <a:off x="7655052" y="5375148"/>
              <a:ext cx="99060" cy="108585"/>
            </a:xfrm>
            <a:custGeom>
              <a:avLst/>
              <a:gdLst/>
              <a:ahLst/>
              <a:cxnLst/>
              <a:rect l="l" t="t" r="r" b="b"/>
              <a:pathLst>
                <a:path w="99059" h="108585">
                  <a:moveTo>
                    <a:pt x="99059" y="0"/>
                  </a:moveTo>
                  <a:lnTo>
                    <a:pt x="0" y="0"/>
                  </a:lnTo>
                  <a:lnTo>
                    <a:pt x="0" y="108203"/>
                  </a:lnTo>
                  <a:lnTo>
                    <a:pt x="99059" y="108203"/>
                  </a:lnTo>
                  <a:lnTo>
                    <a:pt x="99059" y="0"/>
                  </a:lnTo>
                  <a:close/>
                </a:path>
              </a:pathLst>
            </a:custGeom>
            <a:solidFill>
              <a:srgbClr val="EB7B2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351" name="object 311">
              <a:extLst>
                <a:ext uri="{FF2B5EF4-FFF2-40B4-BE49-F238E27FC236}">
                  <a16:creationId xmlns:a16="http://schemas.microsoft.com/office/drawing/2014/main" id="{6291007F-227A-48C6-ADF7-32E926761401}"/>
                </a:ext>
              </a:extLst>
            </p:cNvPr>
            <p:cNvSpPr/>
            <p:nvPr/>
          </p:nvSpPr>
          <p:spPr>
            <a:xfrm>
              <a:off x="7655052" y="5375148"/>
              <a:ext cx="99060" cy="108585"/>
            </a:xfrm>
            <a:custGeom>
              <a:avLst/>
              <a:gdLst/>
              <a:ahLst/>
              <a:cxnLst/>
              <a:rect l="l" t="t" r="r" b="b"/>
              <a:pathLst>
                <a:path w="99059" h="108585">
                  <a:moveTo>
                    <a:pt x="0" y="108203"/>
                  </a:moveTo>
                  <a:lnTo>
                    <a:pt x="99059" y="108203"/>
                  </a:lnTo>
                  <a:lnTo>
                    <a:pt x="99059" y="0"/>
                  </a:lnTo>
                  <a:lnTo>
                    <a:pt x="0" y="0"/>
                  </a:lnTo>
                  <a:lnTo>
                    <a:pt x="0" y="108203"/>
                  </a:lnTo>
                  <a:close/>
                </a:path>
              </a:pathLst>
            </a:custGeom>
            <a:ln w="9525">
              <a:solidFill>
                <a:srgbClr val="EB7B2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352" name="object 312">
              <a:extLst>
                <a:ext uri="{FF2B5EF4-FFF2-40B4-BE49-F238E27FC236}">
                  <a16:creationId xmlns:a16="http://schemas.microsoft.com/office/drawing/2014/main" id="{A8BA2B88-6D6D-0330-A32F-2D1D2F9E3433}"/>
                </a:ext>
              </a:extLst>
            </p:cNvPr>
            <p:cNvSpPr/>
            <p:nvPr/>
          </p:nvSpPr>
          <p:spPr>
            <a:xfrm>
              <a:off x="8040624" y="5362956"/>
              <a:ext cx="157480" cy="151130"/>
            </a:xfrm>
            <a:custGeom>
              <a:avLst/>
              <a:gdLst/>
              <a:ahLst/>
              <a:cxnLst/>
              <a:rect l="l" t="t" r="r" b="b"/>
              <a:pathLst>
                <a:path w="157479" h="151129">
                  <a:moveTo>
                    <a:pt x="0" y="75438"/>
                  </a:moveTo>
                  <a:lnTo>
                    <a:pt x="6173" y="46077"/>
                  </a:lnTo>
                  <a:lnTo>
                    <a:pt x="23002" y="22098"/>
                  </a:lnTo>
                  <a:lnTo>
                    <a:pt x="47952" y="5929"/>
                  </a:lnTo>
                  <a:lnTo>
                    <a:pt x="78485" y="0"/>
                  </a:lnTo>
                  <a:lnTo>
                    <a:pt x="109019" y="5929"/>
                  </a:lnTo>
                  <a:lnTo>
                    <a:pt x="133969" y="22098"/>
                  </a:lnTo>
                  <a:lnTo>
                    <a:pt x="150798" y="46077"/>
                  </a:lnTo>
                  <a:lnTo>
                    <a:pt x="156972" y="75438"/>
                  </a:lnTo>
                  <a:lnTo>
                    <a:pt x="150798" y="104798"/>
                  </a:lnTo>
                  <a:lnTo>
                    <a:pt x="133969" y="128778"/>
                  </a:lnTo>
                  <a:lnTo>
                    <a:pt x="109019" y="144946"/>
                  </a:lnTo>
                  <a:lnTo>
                    <a:pt x="78485" y="150876"/>
                  </a:lnTo>
                  <a:lnTo>
                    <a:pt x="47952" y="144946"/>
                  </a:lnTo>
                  <a:lnTo>
                    <a:pt x="23002" y="128778"/>
                  </a:lnTo>
                  <a:lnTo>
                    <a:pt x="6173" y="104798"/>
                  </a:lnTo>
                  <a:lnTo>
                    <a:pt x="0" y="75438"/>
                  </a:lnTo>
                  <a:close/>
                </a:path>
              </a:pathLst>
            </a:custGeom>
            <a:ln w="12700">
              <a:solidFill>
                <a:srgbClr val="E6001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353" name="object 313">
              <a:extLst>
                <a:ext uri="{FF2B5EF4-FFF2-40B4-BE49-F238E27FC236}">
                  <a16:creationId xmlns:a16="http://schemas.microsoft.com/office/drawing/2014/main" id="{46856738-06DF-4997-47FE-78C39AD1C4EC}"/>
                </a:ext>
              </a:extLst>
            </p:cNvPr>
            <p:cNvPicPr/>
            <p:nvPr/>
          </p:nvPicPr>
          <p:blipFill>
            <a:blip r:embed="rId56" cstate="print"/>
            <a:stretch>
              <a:fillRect/>
            </a:stretch>
          </p:blipFill>
          <p:spPr>
            <a:xfrm>
              <a:off x="8168640" y="5347754"/>
              <a:ext cx="188937" cy="198081"/>
            </a:xfrm>
            <a:prstGeom prst="rect">
              <a:avLst/>
            </a:prstGeom>
          </p:spPr>
        </p:pic>
        <p:pic>
          <p:nvPicPr>
            <p:cNvPr id="354" name="object 314">
              <a:extLst>
                <a:ext uri="{FF2B5EF4-FFF2-40B4-BE49-F238E27FC236}">
                  <a16:creationId xmlns:a16="http://schemas.microsoft.com/office/drawing/2014/main" id="{43129953-16B1-4F3D-968D-3B6B2C8B7F13}"/>
                </a:ext>
              </a:extLst>
            </p:cNvPr>
            <p:cNvPicPr/>
            <p:nvPr/>
          </p:nvPicPr>
          <p:blipFill>
            <a:blip r:embed="rId59" cstate="print"/>
            <a:stretch>
              <a:fillRect/>
            </a:stretch>
          </p:blipFill>
          <p:spPr>
            <a:xfrm>
              <a:off x="8115300" y="5292852"/>
              <a:ext cx="297179" cy="347535"/>
            </a:xfrm>
            <a:prstGeom prst="rect">
              <a:avLst/>
            </a:prstGeom>
          </p:spPr>
        </p:pic>
        <p:sp>
          <p:nvSpPr>
            <p:cNvPr id="355" name="object 315">
              <a:extLst>
                <a:ext uri="{FF2B5EF4-FFF2-40B4-BE49-F238E27FC236}">
                  <a16:creationId xmlns:a16="http://schemas.microsoft.com/office/drawing/2014/main" id="{FFBA091A-0912-A872-E472-93E3C37F092A}"/>
                </a:ext>
              </a:extLst>
            </p:cNvPr>
            <p:cNvSpPr/>
            <p:nvPr/>
          </p:nvSpPr>
          <p:spPr>
            <a:xfrm>
              <a:off x="8215884" y="5375148"/>
              <a:ext cx="99060" cy="108585"/>
            </a:xfrm>
            <a:custGeom>
              <a:avLst/>
              <a:gdLst/>
              <a:ahLst/>
              <a:cxnLst/>
              <a:rect l="l" t="t" r="r" b="b"/>
              <a:pathLst>
                <a:path w="99059" h="108585">
                  <a:moveTo>
                    <a:pt x="99059" y="0"/>
                  </a:moveTo>
                  <a:lnTo>
                    <a:pt x="0" y="0"/>
                  </a:lnTo>
                  <a:lnTo>
                    <a:pt x="0" y="108203"/>
                  </a:lnTo>
                  <a:lnTo>
                    <a:pt x="99059" y="108203"/>
                  </a:lnTo>
                  <a:lnTo>
                    <a:pt x="99059" y="0"/>
                  </a:lnTo>
                  <a:close/>
                </a:path>
              </a:pathLst>
            </a:custGeom>
            <a:solidFill>
              <a:srgbClr val="6EAB4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356" name="object 316">
              <a:extLst>
                <a:ext uri="{FF2B5EF4-FFF2-40B4-BE49-F238E27FC236}">
                  <a16:creationId xmlns:a16="http://schemas.microsoft.com/office/drawing/2014/main" id="{AE4BC67E-65F5-FFFB-5EAC-55AD74CD762B}"/>
                </a:ext>
              </a:extLst>
            </p:cNvPr>
            <p:cNvSpPr/>
            <p:nvPr/>
          </p:nvSpPr>
          <p:spPr>
            <a:xfrm>
              <a:off x="8215884" y="5375148"/>
              <a:ext cx="99060" cy="108585"/>
            </a:xfrm>
            <a:custGeom>
              <a:avLst/>
              <a:gdLst/>
              <a:ahLst/>
              <a:cxnLst/>
              <a:rect l="l" t="t" r="r" b="b"/>
              <a:pathLst>
                <a:path w="99059" h="108585">
                  <a:moveTo>
                    <a:pt x="0" y="108203"/>
                  </a:moveTo>
                  <a:lnTo>
                    <a:pt x="99059" y="108203"/>
                  </a:lnTo>
                  <a:lnTo>
                    <a:pt x="99059" y="0"/>
                  </a:lnTo>
                  <a:lnTo>
                    <a:pt x="0" y="0"/>
                  </a:lnTo>
                  <a:lnTo>
                    <a:pt x="0" y="108203"/>
                  </a:lnTo>
                  <a:close/>
                </a:path>
              </a:pathLst>
            </a:custGeom>
            <a:ln w="9525">
              <a:solidFill>
                <a:srgbClr val="6EAB4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357" name="object 317">
              <a:extLst>
                <a:ext uri="{FF2B5EF4-FFF2-40B4-BE49-F238E27FC236}">
                  <a16:creationId xmlns:a16="http://schemas.microsoft.com/office/drawing/2014/main" id="{559373BC-11E8-43A7-A75A-F4027B49FFB9}"/>
                </a:ext>
              </a:extLst>
            </p:cNvPr>
            <p:cNvSpPr/>
            <p:nvPr/>
          </p:nvSpPr>
          <p:spPr>
            <a:xfrm>
              <a:off x="8578596" y="5362956"/>
              <a:ext cx="157480" cy="151130"/>
            </a:xfrm>
            <a:custGeom>
              <a:avLst/>
              <a:gdLst/>
              <a:ahLst/>
              <a:cxnLst/>
              <a:rect l="l" t="t" r="r" b="b"/>
              <a:pathLst>
                <a:path w="157479" h="151129">
                  <a:moveTo>
                    <a:pt x="0" y="75438"/>
                  </a:moveTo>
                  <a:lnTo>
                    <a:pt x="6173" y="46077"/>
                  </a:lnTo>
                  <a:lnTo>
                    <a:pt x="23002" y="22098"/>
                  </a:lnTo>
                  <a:lnTo>
                    <a:pt x="47952" y="5929"/>
                  </a:lnTo>
                  <a:lnTo>
                    <a:pt x="78485" y="0"/>
                  </a:lnTo>
                  <a:lnTo>
                    <a:pt x="109019" y="5929"/>
                  </a:lnTo>
                  <a:lnTo>
                    <a:pt x="133969" y="22098"/>
                  </a:lnTo>
                  <a:lnTo>
                    <a:pt x="150798" y="46077"/>
                  </a:lnTo>
                  <a:lnTo>
                    <a:pt x="156972" y="75438"/>
                  </a:lnTo>
                  <a:lnTo>
                    <a:pt x="150798" y="104798"/>
                  </a:lnTo>
                  <a:lnTo>
                    <a:pt x="133969" y="128778"/>
                  </a:lnTo>
                  <a:lnTo>
                    <a:pt x="109019" y="144946"/>
                  </a:lnTo>
                  <a:lnTo>
                    <a:pt x="78485" y="150876"/>
                  </a:lnTo>
                  <a:lnTo>
                    <a:pt x="47952" y="144946"/>
                  </a:lnTo>
                  <a:lnTo>
                    <a:pt x="23002" y="128778"/>
                  </a:lnTo>
                  <a:lnTo>
                    <a:pt x="6173" y="104798"/>
                  </a:lnTo>
                  <a:lnTo>
                    <a:pt x="0" y="75438"/>
                  </a:lnTo>
                  <a:close/>
                </a:path>
              </a:pathLst>
            </a:custGeom>
            <a:ln w="12700">
              <a:solidFill>
                <a:srgbClr val="E6001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pic>
          <p:nvPicPr>
            <p:cNvPr id="358" name="object 318">
              <a:extLst>
                <a:ext uri="{FF2B5EF4-FFF2-40B4-BE49-F238E27FC236}">
                  <a16:creationId xmlns:a16="http://schemas.microsoft.com/office/drawing/2014/main" id="{E2C0F953-3C06-1427-317F-CF91B9759762}"/>
                </a:ext>
              </a:extLst>
            </p:cNvPr>
            <p:cNvPicPr/>
            <p:nvPr/>
          </p:nvPicPr>
          <p:blipFill>
            <a:blip r:embed="rId56" cstate="print"/>
            <a:stretch>
              <a:fillRect/>
            </a:stretch>
          </p:blipFill>
          <p:spPr>
            <a:xfrm>
              <a:off x="8706612" y="5347754"/>
              <a:ext cx="188937" cy="198081"/>
            </a:xfrm>
            <a:prstGeom prst="rect">
              <a:avLst/>
            </a:prstGeom>
          </p:spPr>
        </p:pic>
        <p:pic>
          <p:nvPicPr>
            <p:cNvPr id="359" name="object 319">
              <a:extLst>
                <a:ext uri="{FF2B5EF4-FFF2-40B4-BE49-F238E27FC236}">
                  <a16:creationId xmlns:a16="http://schemas.microsoft.com/office/drawing/2014/main" id="{F70F9C4D-53CD-41D3-52B9-4E737B5B5DF9}"/>
                </a:ext>
              </a:extLst>
            </p:cNvPr>
            <p:cNvPicPr/>
            <p:nvPr/>
          </p:nvPicPr>
          <p:blipFill>
            <a:blip r:embed="rId60" cstate="print"/>
            <a:stretch>
              <a:fillRect/>
            </a:stretch>
          </p:blipFill>
          <p:spPr>
            <a:xfrm>
              <a:off x="8644128" y="5292852"/>
              <a:ext cx="313969" cy="347535"/>
            </a:xfrm>
            <a:prstGeom prst="rect">
              <a:avLst/>
            </a:prstGeom>
          </p:spPr>
        </p:pic>
        <p:sp>
          <p:nvSpPr>
            <p:cNvPr id="360" name="object 320">
              <a:extLst>
                <a:ext uri="{FF2B5EF4-FFF2-40B4-BE49-F238E27FC236}">
                  <a16:creationId xmlns:a16="http://schemas.microsoft.com/office/drawing/2014/main" id="{6BE5541E-17C1-1635-5EA3-FE5A306E77BB}"/>
                </a:ext>
              </a:extLst>
            </p:cNvPr>
            <p:cNvSpPr/>
            <p:nvPr/>
          </p:nvSpPr>
          <p:spPr>
            <a:xfrm>
              <a:off x="8753856" y="5375148"/>
              <a:ext cx="99060" cy="108585"/>
            </a:xfrm>
            <a:custGeom>
              <a:avLst/>
              <a:gdLst/>
              <a:ahLst/>
              <a:cxnLst/>
              <a:rect l="l" t="t" r="r" b="b"/>
              <a:pathLst>
                <a:path w="99059" h="108585">
                  <a:moveTo>
                    <a:pt x="99059" y="0"/>
                  </a:moveTo>
                  <a:lnTo>
                    <a:pt x="0" y="0"/>
                  </a:lnTo>
                  <a:lnTo>
                    <a:pt x="0" y="108203"/>
                  </a:lnTo>
                  <a:lnTo>
                    <a:pt x="99059" y="108203"/>
                  </a:lnTo>
                  <a:lnTo>
                    <a:pt x="99059" y="0"/>
                  </a:lnTo>
                  <a:close/>
                </a:path>
              </a:pathLst>
            </a:custGeom>
            <a:solidFill>
              <a:srgbClr val="FCBD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361" name="object 321">
              <a:extLst>
                <a:ext uri="{FF2B5EF4-FFF2-40B4-BE49-F238E27FC236}">
                  <a16:creationId xmlns:a16="http://schemas.microsoft.com/office/drawing/2014/main" id="{2618609C-4B2B-B48E-C72C-A3CB153B1615}"/>
                </a:ext>
              </a:extLst>
            </p:cNvPr>
            <p:cNvSpPr/>
            <p:nvPr/>
          </p:nvSpPr>
          <p:spPr>
            <a:xfrm>
              <a:off x="8753856" y="5375148"/>
              <a:ext cx="99060" cy="108585"/>
            </a:xfrm>
            <a:custGeom>
              <a:avLst/>
              <a:gdLst/>
              <a:ahLst/>
              <a:cxnLst/>
              <a:rect l="l" t="t" r="r" b="b"/>
              <a:pathLst>
                <a:path w="99059" h="108585">
                  <a:moveTo>
                    <a:pt x="0" y="108203"/>
                  </a:moveTo>
                  <a:lnTo>
                    <a:pt x="99059" y="108203"/>
                  </a:lnTo>
                  <a:lnTo>
                    <a:pt x="99059" y="0"/>
                  </a:lnTo>
                  <a:lnTo>
                    <a:pt x="0" y="0"/>
                  </a:lnTo>
                  <a:lnTo>
                    <a:pt x="0" y="108203"/>
                  </a:lnTo>
                  <a:close/>
                </a:path>
              </a:pathLst>
            </a:custGeom>
            <a:ln w="9525">
              <a:solidFill>
                <a:srgbClr val="FCBD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362" name="object 322">
            <a:extLst>
              <a:ext uri="{FF2B5EF4-FFF2-40B4-BE49-F238E27FC236}">
                <a16:creationId xmlns:a16="http://schemas.microsoft.com/office/drawing/2014/main" id="{708922A9-3DDD-B1EA-5FF7-0C34406ABB84}"/>
              </a:ext>
            </a:extLst>
          </p:cNvPr>
          <p:cNvSpPr txBox="1"/>
          <p:nvPr/>
        </p:nvSpPr>
        <p:spPr>
          <a:xfrm>
            <a:off x="6785102" y="5173116"/>
            <a:ext cx="1018540" cy="349885"/>
          </a:xfrm>
          <a:prstGeom prst="rect">
            <a:avLst/>
          </a:prstGeom>
        </p:spPr>
        <p:txBody>
          <a:bodyPr vert="horz" wrap="square" lIns="0" tIns="22225" rIns="0" bIns="0" rtlCol="0">
            <a:spAutoFit/>
          </a:bodyPr>
          <a:lstStyle/>
          <a:p>
            <a:pPr marL="38100" marR="0" lvl="0" indent="0" algn="l" defTabSz="914400" rtl="0" eaLnBrk="1" fontAlgn="auto" latinLnBrk="0" hangingPunct="1">
              <a:lnSpc>
                <a:spcPct val="100000"/>
              </a:lnSpc>
              <a:spcBef>
                <a:spcPts val="175"/>
              </a:spcBef>
              <a:spcAft>
                <a:spcPts val="0"/>
              </a:spcAft>
              <a:buClrTx/>
              <a:buSzTx/>
              <a:buFontTx/>
              <a:buNone/>
              <a:tabLst>
                <a:tab pos="651510" algn="l"/>
              </a:tabLst>
              <a:defRPr/>
            </a:pPr>
            <a:r>
              <a:rPr kumimoji="0" sz="1000" b="0" i="0" u="none" strike="noStrike" kern="1200" cap="none" spc="-20" normalizeH="0" baseline="0" noProof="0" dirty="0">
                <a:ln>
                  <a:noFill/>
                </a:ln>
                <a:solidFill>
                  <a:srgbClr val="252525"/>
                </a:solidFill>
                <a:effectLst/>
                <a:uLnTx/>
                <a:uFillTx/>
                <a:latin typeface="微软雅黑"/>
                <a:ea typeface="+mn-ea"/>
                <a:cs typeface="微软雅黑"/>
              </a:rPr>
              <a:t>XPU0</a:t>
            </a:r>
            <a:r>
              <a:rPr kumimoji="0" sz="1000" b="0" i="0" u="none" strike="noStrike" kern="1200" cap="none" spc="0" normalizeH="0" baseline="0" noProof="0" dirty="0">
                <a:ln>
                  <a:noFill/>
                </a:ln>
                <a:solidFill>
                  <a:srgbClr val="252525"/>
                </a:solidFill>
                <a:effectLst/>
                <a:uLnTx/>
                <a:uFillTx/>
                <a:latin typeface="微软雅黑"/>
                <a:ea typeface="+mn-ea"/>
                <a:cs typeface="微软雅黑"/>
              </a:rPr>
              <a:t>	</a:t>
            </a:r>
            <a:r>
              <a:rPr kumimoji="0" sz="1000" b="0" i="0" u="none" strike="noStrike" kern="1200" cap="none" spc="-20" normalizeH="0" baseline="0" noProof="0" dirty="0">
                <a:ln>
                  <a:noFill/>
                </a:ln>
                <a:solidFill>
                  <a:srgbClr val="252525"/>
                </a:solidFill>
                <a:effectLst/>
                <a:uLnTx/>
                <a:uFillTx/>
                <a:latin typeface="微软雅黑"/>
                <a:ea typeface="+mn-ea"/>
                <a:cs typeface="微软雅黑"/>
              </a:rPr>
              <a:t>XPU1</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a:p>
            <a:pPr marL="174625" marR="0" lvl="0" indent="0" algn="l" defTabSz="914400" rtl="0" eaLnBrk="1" fontAlgn="auto" latinLnBrk="0" hangingPunct="1">
              <a:lnSpc>
                <a:spcPct val="100000"/>
              </a:lnSpc>
              <a:spcBef>
                <a:spcPts val="80"/>
              </a:spcBef>
              <a:spcAft>
                <a:spcPts val="0"/>
              </a:spcAft>
              <a:buClrTx/>
              <a:buSzTx/>
              <a:buFontTx/>
              <a:buNone/>
              <a:tabLst>
                <a:tab pos="736600" algn="l"/>
              </a:tabLst>
              <a:defRPr/>
            </a:pPr>
            <a:r>
              <a:rPr kumimoji="0" sz="1050" b="0" i="0" u="none" strike="noStrike" kern="1200" cap="none" spc="0" normalizeH="0" baseline="7936" noProof="0" dirty="0">
                <a:ln>
                  <a:noFill/>
                </a:ln>
                <a:solidFill>
                  <a:srgbClr val="252525"/>
                </a:solidFill>
                <a:effectLst/>
                <a:uLnTx/>
                <a:uFillTx/>
                <a:latin typeface="微软雅黑"/>
                <a:ea typeface="+mn-ea"/>
                <a:cs typeface="微软雅黑"/>
              </a:rPr>
              <a:t>0</a:t>
            </a:r>
            <a:r>
              <a:rPr kumimoji="0" sz="1050" b="0" i="0" u="none" strike="noStrike" kern="1200" cap="none" spc="690" normalizeH="0" baseline="7936" noProof="0" dirty="0">
                <a:ln>
                  <a:noFill/>
                </a:ln>
                <a:solidFill>
                  <a:srgbClr val="252525"/>
                </a:solidFill>
                <a:effectLst/>
                <a:uLnTx/>
                <a:uFillTx/>
                <a:latin typeface="微软雅黑"/>
                <a:ea typeface="+mn-ea"/>
                <a:cs typeface="微软雅黑"/>
              </a:rPr>
              <a:t> </a:t>
            </a:r>
            <a:r>
              <a:rPr kumimoji="0" sz="1500" b="0" i="0" u="none" strike="noStrike" kern="1200" cap="none" spc="-75" normalizeH="0" baseline="2777" noProof="0" dirty="0">
                <a:ln>
                  <a:noFill/>
                </a:ln>
                <a:solidFill>
                  <a:srgbClr val="252525"/>
                </a:solidFill>
                <a:effectLst/>
                <a:uLnTx/>
                <a:uFillTx/>
                <a:latin typeface="微软雅黑"/>
                <a:ea typeface="+mn-ea"/>
                <a:cs typeface="微软雅黑"/>
              </a:rPr>
              <a:t>a</a:t>
            </a:r>
            <a:r>
              <a:rPr kumimoji="0" sz="1500" b="0" i="0" u="none" strike="noStrike" kern="1200" cap="none" spc="0" normalizeH="0" baseline="2777" noProof="0" dirty="0">
                <a:ln>
                  <a:noFill/>
                </a:ln>
                <a:solidFill>
                  <a:srgbClr val="252525"/>
                </a:solidFill>
                <a:effectLst/>
                <a:uLnTx/>
                <a:uFillTx/>
                <a:latin typeface="微软雅黑"/>
                <a:ea typeface="+mn-ea"/>
                <a:cs typeface="微软雅黑"/>
              </a:rPr>
              <a:t>	</a:t>
            </a:r>
            <a:r>
              <a:rPr kumimoji="0" sz="1000" b="0" i="0" u="none" strike="noStrike" kern="1200" cap="none" spc="0" normalizeH="0" baseline="0" noProof="0" dirty="0">
                <a:ln>
                  <a:noFill/>
                </a:ln>
                <a:solidFill>
                  <a:srgbClr val="252525"/>
                </a:solidFill>
                <a:effectLst/>
                <a:uLnTx/>
                <a:uFillTx/>
                <a:latin typeface="微软雅黑"/>
                <a:ea typeface="+mn-ea"/>
                <a:cs typeface="微软雅黑"/>
              </a:rPr>
              <a:t>1</a:t>
            </a:r>
            <a:r>
              <a:rPr kumimoji="0" sz="1000" b="0" i="0" u="none" strike="noStrike" kern="1200" cap="none" spc="235" normalizeH="0" baseline="0" noProof="0" dirty="0">
                <a:ln>
                  <a:noFill/>
                </a:ln>
                <a:solidFill>
                  <a:srgbClr val="252525"/>
                </a:solidFill>
                <a:effectLst/>
                <a:uLnTx/>
                <a:uFillTx/>
                <a:latin typeface="微软雅黑"/>
                <a:ea typeface="+mn-ea"/>
                <a:cs typeface="微软雅黑"/>
              </a:rPr>
              <a:t> </a:t>
            </a:r>
            <a:r>
              <a:rPr kumimoji="0" sz="1500" b="0" i="0" u="none" strike="noStrike" kern="1200" cap="none" spc="-75" normalizeH="0" baseline="2777" noProof="0" dirty="0">
                <a:ln>
                  <a:noFill/>
                </a:ln>
                <a:solidFill>
                  <a:srgbClr val="252525"/>
                </a:solidFill>
                <a:effectLst/>
                <a:uLnTx/>
                <a:uFillTx/>
                <a:latin typeface="微软雅黑"/>
                <a:ea typeface="+mn-ea"/>
                <a:cs typeface="微软雅黑"/>
              </a:rPr>
              <a:t>b</a:t>
            </a:r>
            <a:endParaRPr kumimoji="0" sz="1500" b="0" i="0" u="none" strike="noStrike" kern="1200" cap="none" spc="0" normalizeH="0" baseline="2777" noProof="0">
              <a:ln>
                <a:noFill/>
              </a:ln>
              <a:solidFill>
                <a:prstClr val="black"/>
              </a:solidFill>
              <a:effectLst/>
              <a:uLnTx/>
              <a:uFillTx/>
              <a:latin typeface="微软雅黑"/>
              <a:ea typeface="+mn-ea"/>
              <a:cs typeface="微软雅黑"/>
            </a:endParaRPr>
          </a:p>
        </p:txBody>
      </p:sp>
      <p:sp>
        <p:nvSpPr>
          <p:cNvPr id="363" name="object 323">
            <a:extLst>
              <a:ext uri="{FF2B5EF4-FFF2-40B4-BE49-F238E27FC236}">
                <a16:creationId xmlns:a16="http://schemas.microsoft.com/office/drawing/2014/main" id="{D8B187F8-65BF-1FFE-80A9-DDFAF7F5AC2B}"/>
              </a:ext>
            </a:extLst>
          </p:cNvPr>
          <p:cNvSpPr txBox="1"/>
          <p:nvPr/>
        </p:nvSpPr>
        <p:spPr>
          <a:xfrm>
            <a:off x="7995031" y="5193868"/>
            <a:ext cx="886460" cy="329565"/>
          </a:xfrm>
          <a:prstGeom prst="rect">
            <a:avLst/>
          </a:prstGeom>
        </p:spPr>
        <p:txBody>
          <a:bodyPr vert="horz" wrap="square" lIns="0" tIns="12065" rIns="0" bIns="0" rtlCol="0">
            <a:spAutoFit/>
          </a:bodyPr>
          <a:lstStyle/>
          <a:p>
            <a:pPr marL="12700" marR="0" lvl="0" indent="0" algn="l" defTabSz="914400" rtl="0" eaLnBrk="1" fontAlgn="auto" latinLnBrk="0" hangingPunct="1">
              <a:lnSpc>
                <a:spcPts val="1195"/>
              </a:lnSpc>
              <a:spcBef>
                <a:spcPts val="95"/>
              </a:spcBef>
              <a:spcAft>
                <a:spcPts val="0"/>
              </a:spcAft>
              <a:buClrTx/>
              <a:buSzTx/>
              <a:buFontTx/>
              <a:buNone/>
              <a:tabLst>
                <a:tab pos="544195" algn="l"/>
              </a:tabLst>
              <a:defRPr/>
            </a:pPr>
            <a:r>
              <a:rPr kumimoji="0" sz="1500" b="0" i="0" u="none" strike="noStrike" kern="1200" cap="none" spc="-30" normalizeH="0" baseline="2777" noProof="0" dirty="0">
                <a:ln>
                  <a:noFill/>
                </a:ln>
                <a:solidFill>
                  <a:srgbClr val="252525"/>
                </a:solidFill>
                <a:effectLst/>
                <a:uLnTx/>
                <a:uFillTx/>
                <a:latin typeface="微软雅黑"/>
                <a:ea typeface="+mn-ea"/>
                <a:cs typeface="微软雅黑"/>
              </a:rPr>
              <a:t>XPU2</a:t>
            </a:r>
            <a:r>
              <a:rPr kumimoji="0" sz="1500" b="0" i="0" u="none" strike="noStrike" kern="1200" cap="none" spc="0" normalizeH="0" baseline="2777" noProof="0" dirty="0">
                <a:ln>
                  <a:noFill/>
                </a:ln>
                <a:solidFill>
                  <a:srgbClr val="252525"/>
                </a:solidFill>
                <a:effectLst/>
                <a:uLnTx/>
                <a:uFillTx/>
                <a:latin typeface="微软雅黑"/>
                <a:ea typeface="+mn-ea"/>
                <a:cs typeface="微软雅黑"/>
              </a:rPr>
              <a:t>	</a:t>
            </a:r>
            <a:r>
              <a:rPr kumimoji="0" sz="1000" b="0" i="0" u="none" strike="noStrike" kern="1200" cap="none" spc="-20" normalizeH="0" baseline="0" noProof="0" dirty="0">
                <a:ln>
                  <a:noFill/>
                </a:ln>
                <a:solidFill>
                  <a:srgbClr val="252525"/>
                </a:solidFill>
                <a:effectLst/>
                <a:uLnTx/>
                <a:uFillTx/>
                <a:latin typeface="微软雅黑"/>
                <a:ea typeface="+mn-ea"/>
                <a:cs typeface="微软雅黑"/>
              </a:rPr>
              <a:t>XPU3</a:t>
            </a:r>
            <a:endParaRPr kumimoji="0" sz="1000" b="0" i="0" u="none" strike="noStrike" kern="1200" cap="none" spc="0" normalizeH="0" baseline="0" noProof="0">
              <a:ln>
                <a:noFill/>
              </a:ln>
              <a:solidFill>
                <a:prstClr val="black"/>
              </a:solidFill>
              <a:effectLst/>
              <a:uLnTx/>
              <a:uFillTx/>
              <a:latin typeface="微软雅黑"/>
              <a:ea typeface="+mn-ea"/>
              <a:cs typeface="微软雅黑"/>
            </a:endParaRPr>
          </a:p>
          <a:p>
            <a:pPr marL="88265" marR="0" lvl="0" indent="0" algn="l" defTabSz="914400" rtl="0" eaLnBrk="1" fontAlgn="auto" latinLnBrk="0" hangingPunct="1">
              <a:lnSpc>
                <a:spcPts val="1195"/>
              </a:lnSpc>
              <a:spcBef>
                <a:spcPts val="0"/>
              </a:spcBef>
              <a:spcAft>
                <a:spcPts val="0"/>
              </a:spcAft>
              <a:buClrTx/>
              <a:buSzTx/>
              <a:buFontTx/>
              <a:buNone/>
              <a:tabLst>
                <a:tab pos="626110" algn="l"/>
              </a:tabLst>
              <a:defRPr/>
            </a:pPr>
            <a:r>
              <a:rPr kumimoji="0" sz="1000" b="0" i="0" u="none" strike="noStrike" kern="1200" cap="none" spc="0" normalizeH="0" baseline="0" noProof="0" dirty="0">
                <a:ln>
                  <a:noFill/>
                </a:ln>
                <a:solidFill>
                  <a:srgbClr val="252525"/>
                </a:solidFill>
                <a:effectLst/>
                <a:uLnTx/>
                <a:uFillTx/>
                <a:latin typeface="微软雅黑"/>
                <a:ea typeface="+mn-ea"/>
                <a:cs typeface="微软雅黑"/>
              </a:rPr>
              <a:t>2</a:t>
            </a:r>
            <a:r>
              <a:rPr kumimoji="0" sz="1000" b="0" i="0" u="none" strike="noStrike" kern="1200" cap="none" spc="305" normalizeH="0" baseline="0" noProof="0" dirty="0">
                <a:ln>
                  <a:noFill/>
                </a:ln>
                <a:solidFill>
                  <a:srgbClr val="252525"/>
                </a:solidFill>
                <a:effectLst/>
                <a:uLnTx/>
                <a:uFillTx/>
                <a:latin typeface="微软雅黑"/>
                <a:ea typeface="+mn-ea"/>
                <a:cs typeface="微软雅黑"/>
              </a:rPr>
              <a:t> </a:t>
            </a:r>
            <a:r>
              <a:rPr kumimoji="0" sz="1500" b="0" i="0" u="none" strike="noStrike" kern="1200" cap="none" spc="-75" normalizeH="0" baseline="2777" noProof="0" dirty="0">
                <a:ln>
                  <a:noFill/>
                </a:ln>
                <a:solidFill>
                  <a:srgbClr val="252525"/>
                </a:solidFill>
                <a:effectLst/>
                <a:uLnTx/>
                <a:uFillTx/>
                <a:latin typeface="微软雅黑"/>
                <a:ea typeface="+mn-ea"/>
                <a:cs typeface="微软雅黑"/>
              </a:rPr>
              <a:t>c</a:t>
            </a:r>
            <a:r>
              <a:rPr kumimoji="0" sz="1500" b="0" i="0" u="none" strike="noStrike" kern="1200" cap="none" spc="0" normalizeH="0" baseline="2777" noProof="0" dirty="0">
                <a:ln>
                  <a:noFill/>
                </a:ln>
                <a:solidFill>
                  <a:srgbClr val="252525"/>
                </a:solidFill>
                <a:effectLst/>
                <a:uLnTx/>
                <a:uFillTx/>
                <a:latin typeface="微软雅黑"/>
                <a:ea typeface="+mn-ea"/>
                <a:cs typeface="微软雅黑"/>
              </a:rPr>
              <a:t>	</a:t>
            </a:r>
            <a:r>
              <a:rPr kumimoji="0" sz="1000" b="0" i="0" u="none" strike="noStrike" kern="1200" cap="none" spc="0" normalizeH="0" baseline="0" noProof="0" dirty="0">
                <a:ln>
                  <a:noFill/>
                </a:ln>
                <a:solidFill>
                  <a:srgbClr val="252525"/>
                </a:solidFill>
                <a:effectLst/>
                <a:uLnTx/>
                <a:uFillTx/>
                <a:latin typeface="微软雅黑"/>
                <a:ea typeface="+mn-ea"/>
                <a:cs typeface="微软雅黑"/>
              </a:rPr>
              <a:t>3</a:t>
            </a:r>
            <a:r>
              <a:rPr kumimoji="0" sz="1000" b="0" i="0" u="none" strike="noStrike" kern="1200" cap="none" spc="235" normalizeH="0" baseline="0" noProof="0" dirty="0">
                <a:ln>
                  <a:noFill/>
                </a:ln>
                <a:solidFill>
                  <a:srgbClr val="252525"/>
                </a:solidFill>
                <a:effectLst/>
                <a:uLnTx/>
                <a:uFillTx/>
                <a:latin typeface="微软雅黑"/>
                <a:ea typeface="+mn-ea"/>
                <a:cs typeface="微软雅黑"/>
              </a:rPr>
              <a:t> </a:t>
            </a:r>
            <a:r>
              <a:rPr kumimoji="0" sz="1500" b="0" i="0" u="none" strike="noStrike" kern="1200" cap="none" spc="-75" normalizeH="0" baseline="2777" noProof="0" dirty="0">
                <a:ln>
                  <a:noFill/>
                </a:ln>
                <a:solidFill>
                  <a:srgbClr val="252525"/>
                </a:solidFill>
                <a:effectLst/>
                <a:uLnTx/>
                <a:uFillTx/>
                <a:latin typeface="微软雅黑"/>
                <a:ea typeface="+mn-ea"/>
                <a:cs typeface="微软雅黑"/>
              </a:rPr>
              <a:t>d</a:t>
            </a:r>
            <a:endParaRPr kumimoji="0" sz="1500" b="0" i="0" u="none" strike="noStrike" kern="1200" cap="none" spc="0" normalizeH="0" baseline="2777" noProof="0">
              <a:ln>
                <a:noFill/>
              </a:ln>
              <a:solidFill>
                <a:prstClr val="black"/>
              </a:solidFill>
              <a:effectLst/>
              <a:uLnTx/>
              <a:uFillTx/>
              <a:latin typeface="微软雅黑"/>
              <a:ea typeface="+mn-ea"/>
              <a:cs typeface="微软雅黑"/>
            </a:endParaRPr>
          </a:p>
        </p:txBody>
      </p:sp>
      <p:sp>
        <p:nvSpPr>
          <p:cNvPr id="364" name="object 324">
            <a:extLst>
              <a:ext uri="{FF2B5EF4-FFF2-40B4-BE49-F238E27FC236}">
                <a16:creationId xmlns:a16="http://schemas.microsoft.com/office/drawing/2014/main" id="{58D6B773-921D-0AC5-8E4A-5281E001AA66}"/>
              </a:ext>
            </a:extLst>
          </p:cNvPr>
          <p:cNvSpPr/>
          <p:nvPr/>
        </p:nvSpPr>
        <p:spPr>
          <a:xfrm>
            <a:off x="6981952" y="5507863"/>
            <a:ext cx="1679575" cy="552450"/>
          </a:xfrm>
          <a:custGeom>
            <a:avLst/>
            <a:gdLst/>
            <a:ahLst/>
            <a:cxnLst/>
            <a:rect l="l" t="t" r="r" b="b"/>
            <a:pathLst>
              <a:path w="1679575" h="552450">
                <a:moveTo>
                  <a:pt x="1679575" y="10668"/>
                </a:moveTo>
                <a:lnTo>
                  <a:pt x="1676488" y="7277"/>
                </a:lnTo>
                <a:lnTo>
                  <a:pt x="1675688" y="5588"/>
                </a:lnTo>
                <a:lnTo>
                  <a:pt x="1673860" y="0"/>
                </a:lnTo>
                <a:lnTo>
                  <a:pt x="1637550" y="12014"/>
                </a:lnTo>
                <a:lnTo>
                  <a:pt x="1637550" y="31013"/>
                </a:lnTo>
                <a:lnTo>
                  <a:pt x="1407198" y="235458"/>
                </a:lnTo>
                <a:lnTo>
                  <a:pt x="1397673" y="227050"/>
                </a:lnTo>
                <a:lnTo>
                  <a:pt x="1397673" y="243903"/>
                </a:lnTo>
                <a:lnTo>
                  <a:pt x="1293342" y="336486"/>
                </a:lnTo>
                <a:lnTo>
                  <a:pt x="1283030" y="331647"/>
                </a:lnTo>
                <a:lnTo>
                  <a:pt x="1283030" y="345643"/>
                </a:lnTo>
                <a:lnTo>
                  <a:pt x="1247101" y="377532"/>
                </a:lnTo>
                <a:lnTo>
                  <a:pt x="1226058" y="353783"/>
                </a:lnTo>
                <a:lnTo>
                  <a:pt x="1208709" y="396963"/>
                </a:lnTo>
                <a:lnTo>
                  <a:pt x="1046949" y="343573"/>
                </a:lnTo>
                <a:lnTo>
                  <a:pt x="1046949" y="356933"/>
                </a:lnTo>
                <a:lnTo>
                  <a:pt x="1028395" y="378942"/>
                </a:lnTo>
                <a:lnTo>
                  <a:pt x="982052" y="339953"/>
                </a:lnTo>
                <a:lnTo>
                  <a:pt x="987577" y="337337"/>
                </a:lnTo>
                <a:lnTo>
                  <a:pt x="1046949" y="356933"/>
                </a:lnTo>
                <a:lnTo>
                  <a:pt x="1046949" y="343573"/>
                </a:lnTo>
                <a:lnTo>
                  <a:pt x="1004252" y="329476"/>
                </a:lnTo>
                <a:lnTo>
                  <a:pt x="1126324" y="271957"/>
                </a:lnTo>
                <a:lnTo>
                  <a:pt x="1283030" y="345643"/>
                </a:lnTo>
                <a:lnTo>
                  <a:pt x="1283030" y="331647"/>
                </a:lnTo>
                <a:lnTo>
                  <a:pt x="1141183" y="264947"/>
                </a:lnTo>
                <a:lnTo>
                  <a:pt x="1323987" y="178790"/>
                </a:lnTo>
                <a:lnTo>
                  <a:pt x="1397673" y="243903"/>
                </a:lnTo>
                <a:lnTo>
                  <a:pt x="1397673" y="227050"/>
                </a:lnTo>
                <a:lnTo>
                  <a:pt x="1336433" y="172935"/>
                </a:lnTo>
                <a:lnTo>
                  <a:pt x="1637550" y="31013"/>
                </a:lnTo>
                <a:lnTo>
                  <a:pt x="1637550" y="12014"/>
                </a:lnTo>
                <a:lnTo>
                  <a:pt x="1579410" y="31229"/>
                </a:lnTo>
                <a:lnTo>
                  <a:pt x="1579410" y="44475"/>
                </a:lnTo>
                <a:lnTo>
                  <a:pt x="1326108" y="163817"/>
                </a:lnTo>
                <a:lnTo>
                  <a:pt x="1313662" y="152831"/>
                </a:lnTo>
                <a:lnTo>
                  <a:pt x="1313662" y="169672"/>
                </a:lnTo>
                <a:lnTo>
                  <a:pt x="1126299" y="257949"/>
                </a:lnTo>
                <a:lnTo>
                  <a:pt x="1111440" y="250977"/>
                </a:lnTo>
                <a:lnTo>
                  <a:pt x="1111440" y="264960"/>
                </a:lnTo>
                <a:lnTo>
                  <a:pt x="986751" y="323697"/>
                </a:lnTo>
                <a:lnTo>
                  <a:pt x="958761" y="314464"/>
                </a:lnTo>
                <a:lnTo>
                  <a:pt x="958761" y="336892"/>
                </a:lnTo>
                <a:lnTo>
                  <a:pt x="854875" y="385838"/>
                </a:lnTo>
                <a:lnTo>
                  <a:pt x="753440" y="339712"/>
                </a:lnTo>
                <a:lnTo>
                  <a:pt x="796531" y="303276"/>
                </a:lnTo>
                <a:lnTo>
                  <a:pt x="840409" y="288772"/>
                </a:lnTo>
                <a:lnTo>
                  <a:pt x="941070" y="321983"/>
                </a:lnTo>
                <a:lnTo>
                  <a:pt x="958761" y="336892"/>
                </a:lnTo>
                <a:lnTo>
                  <a:pt x="958761" y="314464"/>
                </a:lnTo>
                <a:lnTo>
                  <a:pt x="947280" y="310667"/>
                </a:lnTo>
                <a:lnTo>
                  <a:pt x="914971" y="283489"/>
                </a:lnTo>
                <a:lnTo>
                  <a:pt x="914971" y="299999"/>
                </a:lnTo>
                <a:lnTo>
                  <a:pt x="860640" y="282079"/>
                </a:lnTo>
                <a:lnTo>
                  <a:pt x="884364" y="274243"/>
                </a:lnTo>
                <a:lnTo>
                  <a:pt x="914971" y="299999"/>
                </a:lnTo>
                <a:lnTo>
                  <a:pt x="914971" y="283489"/>
                </a:lnTo>
                <a:lnTo>
                  <a:pt x="898461" y="269582"/>
                </a:lnTo>
                <a:lnTo>
                  <a:pt x="1029284" y="226339"/>
                </a:lnTo>
                <a:lnTo>
                  <a:pt x="1111440" y="264960"/>
                </a:lnTo>
                <a:lnTo>
                  <a:pt x="1111440" y="250977"/>
                </a:lnTo>
                <a:lnTo>
                  <a:pt x="1046746" y="220560"/>
                </a:lnTo>
                <a:lnTo>
                  <a:pt x="1282890" y="142494"/>
                </a:lnTo>
                <a:lnTo>
                  <a:pt x="1313662" y="169672"/>
                </a:lnTo>
                <a:lnTo>
                  <a:pt x="1313662" y="152831"/>
                </a:lnTo>
                <a:lnTo>
                  <a:pt x="1296771" y="137909"/>
                </a:lnTo>
                <a:lnTo>
                  <a:pt x="1579410" y="44475"/>
                </a:lnTo>
                <a:lnTo>
                  <a:pt x="1579410" y="31229"/>
                </a:lnTo>
                <a:lnTo>
                  <a:pt x="1285836" y="128257"/>
                </a:lnTo>
                <a:lnTo>
                  <a:pt x="1271968" y="116014"/>
                </a:lnTo>
                <a:lnTo>
                  <a:pt x="1271968" y="132842"/>
                </a:lnTo>
                <a:lnTo>
                  <a:pt x="1030160" y="212763"/>
                </a:lnTo>
                <a:lnTo>
                  <a:pt x="1012698" y="204558"/>
                </a:lnTo>
                <a:lnTo>
                  <a:pt x="1012698" y="218528"/>
                </a:lnTo>
                <a:lnTo>
                  <a:pt x="887120" y="260032"/>
                </a:lnTo>
                <a:lnTo>
                  <a:pt x="873010" y="248158"/>
                </a:lnTo>
                <a:lnTo>
                  <a:pt x="873010" y="264693"/>
                </a:lnTo>
                <a:lnTo>
                  <a:pt x="840511" y="275437"/>
                </a:lnTo>
                <a:lnTo>
                  <a:pt x="832548" y="272808"/>
                </a:lnTo>
                <a:lnTo>
                  <a:pt x="857542" y="251663"/>
                </a:lnTo>
                <a:lnTo>
                  <a:pt x="873010" y="264693"/>
                </a:lnTo>
                <a:lnTo>
                  <a:pt x="873010" y="248158"/>
                </a:lnTo>
                <a:lnTo>
                  <a:pt x="867346" y="243382"/>
                </a:lnTo>
                <a:lnTo>
                  <a:pt x="938174" y="183476"/>
                </a:lnTo>
                <a:lnTo>
                  <a:pt x="1012698" y="218528"/>
                </a:lnTo>
                <a:lnTo>
                  <a:pt x="1012698" y="204558"/>
                </a:lnTo>
                <a:lnTo>
                  <a:pt x="948804" y="174498"/>
                </a:lnTo>
                <a:lnTo>
                  <a:pt x="1138021" y="14465"/>
                </a:lnTo>
                <a:lnTo>
                  <a:pt x="1271968" y="132842"/>
                </a:lnTo>
                <a:lnTo>
                  <a:pt x="1271968" y="116014"/>
                </a:lnTo>
                <a:lnTo>
                  <a:pt x="1142111" y="1270"/>
                </a:lnTo>
                <a:lnTo>
                  <a:pt x="1138110" y="5753"/>
                </a:lnTo>
                <a:lnTo>
                  <a:pt x="1137107" y="4559"/>
                </a:lnTo>
                <a:lnTo>
                  <a:pt x="1135126" y="254"/>
                </a:lnTo>
                <a:lnTo>
                  <a:pt x="1099591" y="16446"/>
                </a:lnTo>
                <a:lnTo>
                  <a:pt x="1099591" y="30429"/>
                </a:lnTo>
                <a:lnTo>
                  <a:pt x="936193" y="168567"/>
                </a:lnTo>
                <a:lnTo>
                  <a:pt x="925563" y="163576"/>
                </a:lnTo>
                <a:lnTo>
                  <a:pt x="925563" y="177546"/>
                </a:lnTo>
                <a:lnTo>
                  <a:pt x="857491" y="235089"/>
                </a:lnTo>
                <a:lnTo>
                  <a:pt x="847699" y="226847"/>
                </a:lnTo>
                <a:lnTo>
                  <a:pt x="847699" y="243370"/>
                </a:lnTo>
                <a:lnTo>
                  <a:pt x="818400" y="268135"/>
                </a:lnTo>
                <a:lnTo>
                  <a:pt x="807046" y="264388"/>
                </a:lnTo>
                <a:lnTo>
                  <a:pt x="807046" y="277749"/>
                </a:lnTo>
                <a:lnTo>
                  <a:pt x="790041" y="292125"/>
                </a:lnTo>
                <a:lnTo>
                  <a:pt x="764197" y="300672"/>
                </a:lnTo>
                <a:lnTo>
                  <a:pt x="764197" y="313969"/>
                </a:lnTo>
                <a:lnTo>
                  <a:pt x="740625" y="333895"/>
                </a:lnTo>
                <a:lnTo>
                  <a:pt x="725170" y="326872"/>
                </a:lnTo>
                <a:lnTo>
                  <a:pt x="764197" y="313969"/>
                </a:lnTo>
                <a:lnTo>
                  <a:pt x="764197" y="300672"/>
                </a:lnTo>
                <a:lnTo>
                  <a:pt x="708215" y="319163"/>
                </a:lnTo>
                <a:lnTo>
                  <a:pt x="690422" y="311073"/>
                </a:lnTo>
                <a:lnTo>
                  <a:pt x="690422" y="325043"/>
                </a:lnTo>
                <a:lnTo>
                  <a:pt x="502005" y="387324"/>
                </a:lnTo>
                <a:lnTo>
                  <a:pt x="487680" y="354990"/>
                </a:lnTo>
                <a:lnTo>
                  <a:pt x="467461" y="379501"/>
                </a:lnTo>
                <a:lnTo>
                  <a:pt x="459397" y="372859"/>
                </a:lnTo>
                <a:lnTo>
                  <a:pt x="459397" y="389267"/>
                </a:lnTo>
                <a:lnTo>
                  <a:pt x="445643" y="405955"/>
                </a:lnTo>
                <a:lnTo>
                  <a:pt x="130848" y="509993"/>
                </a:lnTo>
                <a:lnTo>
                  <a:pt x="123532" y="487857"/>
                </a:lnTo>
                <a:lnTo>
                  <a:pt x="168402" y="489483"/>
                </a:lnTo>
                <a:lnTo>
                  <a:pt x="157657" y="465848"/>
                </a:lnTo>
                <a:lnTo>
                  <a:pt x="155282" y="460603"/>
                </a:lnTo>
                <a:lnTo>
                  <a:pt x="406844" y="346011"/>
                </a:lnTo>
                <a:lnTo>
                  <a:pt x="459397" y="389267"/>
                </a:lnTo>
                <a:lnTo>
                  <a:pt x="459397" y="372859"/>
                </a:lnTo>
                <a:lnTo>
                  <a:pt x="419696" y="340156"/>
                </a:lnTo>
                <a:lnTo>
                  <a:pt x="571525" y="270992"/>
                </a:lnTo>
                <a:lnTo>
                  <a:pt x="690422" y="325043"/>
                </a:lnTo>
                <a:lnTo>
                  <a:pt x="690422" y="311073"/>
                </a:lnTo>
                <a:lnTo>
                  <a:pt x="586905" y="263982"/>
                </a:lnTo>
                <a:lnTo>
                  <a:pt x="661885" y="229819"/>
                </a:lnTo>
                <a:lnTo>
                  <a:pt x="807046" y="277749"/>
                </a:lnTo>
                <a:lnTo>
                  <a:pt x="807046" y="264388"/>
                </a:lnTo>
                <a:lnTo>
                  <a:pt x="678878" y="222084"/>
                </a:lnTo>
                <a:lnTo>
                  <a:pt x="772020" y="179654"/>
                </a:lnTo>
                <a:lnTo>
                  <a:pt x="847699" y="243370"/>
                </a:lnTo>
                <a:lnTo>
                  <a:pt x="847699" y="226847"/>
                </a:lnTo>
                <a:lnTo>
                  <a:pt x="784758" y="173850"/>
                </a:lnTo>
                <a:lnTo>
                  <a:pt x="852297" y="143090"/>
                </a:lnTo>
                <a:lnTo>
                  <a:pt x="925563" y="177546"/>
                </a:lnTo>
                <a:lnTo>
                  <a:pt x="925563" y="163576"/>
                </a:lnTo>
                <a:lnTo>
                  <a:pt x="867384" y="136207"/>
                </a:lnTo>
                <a:lnTo>
                  <a:pt x="1099591" y="30429"/>
                </a:lnTo>
                <a:lnTo>
                  <a:pt x="1099591" y="16446"/>
                </a:lnTo>
                <a:lnTo>
                  <a:pt x="852271" y="129108"/>
                </a:lnTo>
                <a:lnTo>
                  <a:pt x="837196" y="122021"/>
                </a:lnTo>
                <a:lnTo>
                  <a:pt x="837196" y="135978"/>
                </a:lnTo>
                <a:lnTo>
                  <a:pt x="773976" y="164782"/>
                </a:lnTo>
                <a:lnTo>
                  <a:pt x="761238" y="154063"/>
                </a:lnTo>
                <a:lnTo>
                  <a:pt x="761238" y="170573"/>
                </a:lnTo>
                <a:lnTo>
                  <a:pt x="661073" y="216204"/>
                </a:lnTo>
                <a:lnTo>
                  <a:pt x="644093" y="210604"/>
                </a:lnTo>
                <a:lnTo>
                  <a:pt x="644093" y="223951"/>
                </a:lnTo>
                <a:lnTo>
                  <a:pt x="571550" y="256997"/>
                </a:lnTo>
                <a:lnTo>
                  <a:pt x="556158" y="249999"/>
                </a:lnTo>
                <a:lnTo>
                  <a:pt x="556158" y="264007"/>
                </a:lnTo>
                <a:lnTo>
                  <a:pt x="408762" y="331152"/>
                </a:lnTo>
                <a:lnTo>
                  <a:pt x="300850" y="242227"/>
                </a:lnTo>
                <a:lnTo>
                  <a:pt x="374421" y="181381"/>
                </a:lnTo>
                <a:lnTo>
                  <a:pt x="556158" y="264007"/>
                </a:lnTo>
                <a:lnTo>
                  <a:pt x="556158" y="249999"/>
                </a:lnTo>
                <a:lnTo>
                  <a:pt x="385368" y="172326"/>
                </a:lnTo>
                <a:lnTo>
                  <a:pt x="414578" y="148170"/>
                </a:lnTo>
                <a:lnTo>
                  <a:pt x="644093" y="223951"/>
                </a:lnTo>
                <a:lnTo>
                  <a:pt x="644093" y="210604"/>
                </a:lnTo>
                <a:lnTo>
                  <a:pt x="426097" y="138645"/>
                </a:lnTo>
                <a:lnTo>
                  <a:pt x="576033" y="14630"/>
                </a:lnTo>
                <a:lnTo>
                  <a:pt x="761238" y="170573"/>
                </a:lnTo>
                <a:lnTo>
                  <a:pt x="761238" y="154063"/>
                </a:lnTo>
                <a:lnTo>
                  <a:pt x="616496" y="32194"/>
                </a:lnTo>
                <a:lnTo>
                  <a:pt x="837196" y="135978"/>
                </a:lnTo>
                <a:lnTo>
                  <a:pt x="837196" y="122021"/>
                </a:lnTo>
                <a:lnTo>
                  <a:pt x="578231" y="254"/>
                </a:lnTo>
                <a:lnTo>
                  <a:pt x="575881" y="5283"/>
                </a:lnTo>
                <a:lnTo>
                  <a:pt x="572389" y="1016"/>
                </a:lnTo>
                <a:lnTo>
                  <a:pt x="411759" y="133908"/>
                </a:lnTo>
                <a:lnTo>
                  <a:pt x="400253" y="130111"/>
                </a:lnTo>
                <a:lnTo>
                  <a:pt x="400253" y="143433"/>
                </a:lnTo>
                <a:lnTo>
                  <a:pt x="372440" y="166446"/>
                </a:lnTo>
                <a:lnTo>
                  <a:pt x="361492" y="161480"/>
                </a:lnTo>
                <a:lnTo>
                  <a:pt x="361492" y="175514"/>
                </a:lnTo>
                <a:lnTo>
                  <a:pt x="290830" y="233972"/>
                </a:lnTo>
                <a:lnTo>
                  <a:pt x="45631" y="31927"/>
                </a:lnTo>
                <a:lnTo>
                  <a:pt x="361492" y="175514"/>
                </a:lnTo>
                <a:lnTo>
                  <a:pt x="361492" y="161480"/>
                </a:lnTo>
                <a:lnTo>
                  <a:pt x="113969" y="48907"/>
                </a:lnTo>
                <a:lnTo>
                  <a:pt x="400253" y="143433"/>
                </a:lnTo>
                <a:lnTo>
                  <a:pt x="400253" y="130111"/>
                </a:lnTo>
                <a:lnTo>
                  <a:pt x="7391" y="431"/>
                </a:lnTo>
                <a:lnTo>
                  <a:pt x="6731" y="127"/>
                </a:lnTo>
                <a:lnTo>
                  <a:pt x="6096" y="0"/>
                </a:lnTo>
                <a:lnTo>
                  <a:pt x="4064" y="5969"/>
                </a:lnTo>
                <a:lnTo>
                  <a:pt x="0" y="10922"/>
                </a:lnTo>
                <a:lnTo>
                  <a:pt x="280847" y="242227"/>
                </a:lnTo>
                <a:lnTo>
                  <a:pt x="115100" y="379361"/>
                </a:lnTo>
                <a:lnTo>
                  <a:pt x="94869" y="354926"/>
                </a:lnTo>
                <a:lnTo>
                  <a:pt x="60452" y="432854"/>
                </a:lnTo>
                <a:lnTo>
                  <a:pt x="143510" y="413639"/>
                </a:lnTo>
                <a:lnTo>
                  <a:pt x="129946" y="397268"/>
                </a:lnTo>
                <a:lnTo>
                  <a:pt x="123215" y="389153"/>
                </a:lnTo>
                <a:lnTo>
                  <a:pt x="290868" y="250482"/>
                </a:lnTo>
                <a:lnTo>
                  <a:pt x="395922" y="337007"/>
                </a:lnTo>
                <a:lnTo>
                  <a:pt x="150012" y="449021"/>
                </a:lnTo>
                <a:lnTo>
                  <a:pt x="136906" y="420141"/>
                </a:lnTo>
                <a:lnTo>
                  <a:pt x="83312" y="486397"/>
                </a:lnTo>
                <a:lnTo>
                  <a:pt x="113220" y="487489"/>
                </a:lnTo>
                <a:lnTo>
                  <a:pt x="60452" y="539953"/>
                </a:lnTo>
                <a:lnTo>
                  <a:pt x="144780" y="552208"/>
                </a:lnTo>
                <a:lnTo>
                  <a:pt x="136144" y="526059"/>
                </a:lnTo>
                <a:lnTo>
                  <a:pt x="134810" y="522033"/>
                </a:lnTo>
                <a:lnTo>
                  <a:pt x="452755" y="416928"/>
                </a:lnTo>
                <a:lnTo>
                  <a:pt x="522224" y="432854"/>
                </a:lnTo>
                <a:lnTo>
                  <a:pt x="507161" y="398945"/>
                </a:lnTo>
                <a:lnTo>
                  <a:pt x="707377" y="332752"/>
                </a:lnTo>
                <a:lnTo>
                  <a:pt x="729881" y="342976"/>
                </a:lnTo>
                <a:lnTo>
                  <a:pt x="687514" y="378790"/>
                </a:lnTo>
                <a:lnTo>
                  <a:pt x="667004" y="354558"/>
                </a:lnTo>
                <a:lnTo>
                  <a:pt x="633476" y="432854"/>
                </a:lnTo>
                <a:lnTo>
                  <a:pt x="716280" y="412750"/>
                </a:lnTo>
                <a:lnTo>
                  <a:pt x="702678" y="396697"/>
                </a:lnTo>
                <a:lnTo>
                  <a:pt x="695744" y="388505"/>
                </a:lnTo>
                <a:lnTo>
                  <a:pt x="742696" y="348805"/>
                </a:lnTo>
                <a:lnTo>
                  <a:pt x="839800" y="392938"/>
                </a:lnTo>
                <a:lnTo>
                  <a:pt x="722579" y="448170"/>
                </a:lnTo>
                <a:lnTo>
                  <a:pt x="709041" y="419455"/>
                </a:lnTo>
                <a:lnTo>
                  <a:pt x="656336" y="486397"/>
                </a:lnTo>
                <a:lnTo>
                  <a:pt x="741553" y="488391"/>
                </a:lnTo>
                <a:lnTo>
                  <a:pt x="730554" y="465074"/>
                </a:lnTo>
                <a:lnTo>
                  <a:pt x="728002" y="459676"/>
                </a:lnTo>
                <a:lnTo>
                  <a:pt x="854976" y="399834"/>
                </a:lnTo>
                <a:lnTo>
                  <a:pt x="988783" y="460641"/>
                </a:lnTo>
                <a:lnTo>
                  <a:pt x="975614" y="489546"/>
                </a:lnTo>
                <a:lnTo>
                  <a:pt x="1060831" y="486397"/>
                </a:lnTo>
                <a:lnTo>
                  <a:pt x="1044232" y="465899"/>
                </a:lnTo>
                <a:lnTo>
                  <a:pt x="1007237" y="420179"/>
                </a:lnTo>
                <a:lnTo>
                  <a:pt x="994041" y="449110"/>
                </a:lnTo>
                <a:lnTo>
                  <a:pt x="870038" y="392734"/>
                </a:lnTo>
                <a:lnTo>
                  <a:pt x="969454" y="345884"/>
                </a:lnTo>
                <a:lnTo>
                  <a:pt x="1020229" y="388620"/>
                </a:lnTo>
                <a:lnTo>
                  <a:pt x="999744" y="412927"/>
                </a:lnTo>
                <a:lnTo>
                  <a:pt x="1082548" y="432854"/>
                </a:lnTo>
                <a:lnTo>
                  <a:pt x="1067028" y="396811"/>
                </a:lnTo>
                <a:lnTo>
                  <a:pt x="1050353" y="358063"/>
                </a:lnTo>
                <a:lnTo>
                  <a:pt x="1203972" y="408787"/>
                </a:lnTo>
                <a:lnTo>
                  <a:pt x="1194308" y="432854"/>
                </a:lnTo>
                <a:lnTo>
                  <a:pt x="1239862" y="420636"/>
                </a:lnTo>
                <a:lnTo>
                  <a:pt x="1547279" y="522109"/>
                </a:lnTo>
                <a:lnTo>
                  <a:pt x="1537335" y="552246"/>
                </a:lnTo>
                <a:lnTo>
                  <a:pt x="1621663" y="539953"/>
                </a:lnTo>
                <a:lnTo>
                  <a:pt x="1607693" y="526072"/>
                </a:lnTo>
                <a:lnTo>
                  <a:pt x="1568462" y="487095"/>
                </a:lnTo>
                <a:lnTo>
                  <a:pt x="1597279" y="486397"/>
                </a:lnTo>
                <a:lnTo>
                  <a:pt x="1580515" y="465124"/>
                </a:lnTo>
                <a:lnTo>
                  <a:pt x="1558747" y="437489"/>
                </a:lnTo>
                <a:lnTo>
                  <a:pt x="1558747" y="487337"/>
                </a:lnTo>
                <a:lnTo>
                  <a:pt x="1551266" y="510019"/>
                </a:lnTo>
                <a:lnTo>
                  <a:pt x="1262227" y="414629"/>
                </a:lnTo>
                <a:lnTo>
                  <a:pt x="1276604" y="410768"/>
                </a:lnTo>
                <a:lnTo>
                  <a:pt x="1263015" y="395452"/>
                </a:lnTo>
                <a:lnTo>
                  <a:pt x="1255509" y="387007"/>
                </a:lnTo>
                <a:lnTo>
                  <a:pt x="1295514" y="351510"/>
                </a:lnTo>
                <a:lnTo>
                  <a:pt x="1525676" y="459714"/>
                </a:lnTo>
                <a:lnTo>
                  <a:pt x="1512189" y="488454"/>
                </a:lnTo>
                <a:lnTo>
                  <a:pt x="1558747" y="487337"/>
                </a:lnTo>
                <a:lnTo>
                  <a:pt x="1558747" y="437489"/>
                </a:lnTo>
                <a:lnTo>
                  <a:pt x="1544574" y="419493"/>
                </a:lnTo>
                <a:lnTo>
                  <a:pt x="1531073" y="448246"/>
                </a:lnTo>
                <a:lnTo>
                  <a:pt x="1305826" y="342353"/>
                </a:lnTo>
                <a:lnTo>
                  <a:pt x="1407236" y="252361"/>
                </a:lnTo>
                <a:lnTo>
                  <a:pt x="1559839" y="387184"/>
                </a:lnTo>
                <a:lnTo>
                  <a:pt x="1538859" y="410959"/>
                </a:lnTo>
                <a:lnTo>
                  <a:pt x="1621155" y="432854"/>
                </a:lnTo>
                <a:lnTo>
                  <a:pt x="1606105" y="395566"/>
                </a:lnTo>
                <a:lnTo>
                  <a:pt x="1589278" y="353847"/>
                </a:lnTo>
                <a:lnTo>
                  <a:pt x="1568234" y="377685"/>
                </a:lnTo>
                <a:lnTo>
                  <a:pt x="1416761" y="243903"/>
                </a:lnTo>
                <a:lnTo>
                  <a:pt x="1678279" y="11823"/>
                </a:lnTo>
                <a:lnTo>
                  <a:pt x="1678559" y="11684"/>
                </a:lnTo>
                <a:lnTo>
                  <a:pt x="1679575" y="10668"/>
                </a:lnTo>
                <a:close/>
              </a:path>
            </a:pathLst>
          </a:custGeom>
          <a:solidFill>
            <a:srgbClr val="D46A4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365" name="object 325">
            <a:extLst>
              <a:ext uri="{FF2B5EF4-FFF2-40B4-BE49-F238E27FC236}">
                <a16:creationId xmlns:a16="http://schemas.microsoft.com/office/drawing/2014/main" id="{4D47D1D1-E6E3-C629-D065-A55CD146A76F}"/>
              </a:ext>
            </a:extLst>
          </p:cNvPr>
          <p:cNvSpPr/>
          <p:nvPr/>
        </p:nvSpPr>
        <p:spPr>
          <a:xfrm>
            <a:off x="7892795" y="6257544"/>
            <a:ext cx="559435" cy="215265"/>
          </a:xfrm>
          <a:custGeom>
            <a:avLst/>
            <a:gdLst/>
            <a:ahLst/>
            <a:cxnLst/>
            <a:rect l="l" t="t" r="r" b="b"/>
            <a:pathLst>
              <a:path w="559434" h="215264">
                <a:moveTo>
                  <a:pt x="559307" y="0"/>
                </a:moveTo>
                <a:lnTo>
                  <a:pt x="0" y="0"/>
                </a:lnTo>
                <a:lnTo>
                  <a:pt x="0" y="214883"/>
                </a:lnTo>
                <a:lnTo>
                  <a:pt x="559307" y="214883"/>
                </a:lnTo>
                <a:lnTo>
                  <a:pt x="559307" y="0"/>
                </a:lnTo>
                <a:close/>
              </a:path>
            </a:pathLst>
          </a:custGeom>
          <a:solidFill>
            <a:srgbClr val="92D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aphicFrame>
        <p:nvGraphicFramePr>
          <p:cNvPr id="366" name="object 326">
            <a:extLst>
              <a:ext uri="{FF2B5EF4-FFF2-40B4-BE49-F238E27FC236}">
                <a16:creationId xmlns:a16="http://schemas.microsoft.com/office/drawing/2014/main" id="{40DC5188-97BF-9939-BD46-690177A7EA61}"/>
              </a:ext>
            </a:extLst>
          </p:cNvPr>
          <p:cNvGraphicFramePr>
            <a:graphicFrameLocks noGrp="1"/>
          </p:cNvGraphicFramePr>
          <p:nvPr/>
        </p:nvGraphicFramePr>
        <p:xfrm>
          <a:off x="6704076" y="6236208"/>
          <a:ext cx="2339339" cy="226695"/>
        </p:xfrm>
        <a:graphic>
          <a:graphicData uri="http://schemas.openxmlformats.org/drawingml/2006/table">
            <a:tbl>
              <a:tblPr firstRow="1" bandRow="1">
                <a:tableStyleId>{2D5ABB26-0587-4C30-8999-92F81FD0307C}</a:tableStyleId>
              </a:tblPr>
              <a:tblGrid>
                <a:gridCol w="578485">
                  <a:extLst>
                    <a:ext uri="{9D8B030D-6E8A-4147-A177-3AD203B41FA5}">
                      <a16:colId xmlns:a16="http://schemas.microsoft.com/office/drawing/2014/main" val="20000"/>
                    </a:ext>
                  </a:extLst>
                </a:gridCol>
                <a:gridCol w="593725">
                  <a:extLst>
                    <a:ext uri="{9D8B030D-6E8A-4147-A177-3AD203B41FA5}">
                      <a16:colId xmlns:a16="http://schemas.microsoft.com/office/drawing/2014/main" val="20001"/>
                    </a:ext>
                  </a:extLst>
                </a:gridCol>
                <a:gridCol w="591185">
                  <a:extLst>
                    <a:ext uri="{9D8B030D-6E8A-4147-A177-3AD203B41FA5}">
                      <a16:colId xmlns:a16="http://schemas.microsoft.com/office/drawing/2014/main" val="20002"/>
                    </a:ext>
                  </a:extLst>
                </a:gridCol>
                <a:gridCol w="575944">
                  <a:extLst>
                    <a:ext uri="{9D8B030D-6E8A-4147-A177-3AD203B41FA5}">
                      <a16:colId xmlns:a16="http://schemas.microsoft.com/office/drawing/2014/main" val="20003"/>
                    </a:ext>
                  </a:extLst>
                </a:gridCol>
              </a:tblGrid>
              <a:tr h="226695">
                <a:tc>
                  <a:txBody>
                    <a:bodyPr/>
                    <a:lstStyle/>
                    <a:p>
                      <a:pPr marL="28575">
                        <a:lnSpc>
                          <a:spcPct val="100000"/>
                        </a:lnSpc>
                        <a:spcBef>
                          <a:spcPts val="345"/>
                        </a:spcBef>
                      </a:pPr>
                      <a:r>
                        <a:rPr sz="500" b="1" spc="-10" dirty="0">
                          <a:solidFill>
                            <a:srgbClr val="252525"/>
                          </a:solidFill>
                          <a:latin typeface="微软雅黑"/>
                          <a:cs typeface="微软雅黑"/>
                        </a:rPr>
                        <a:t>sum=a+b+c+d</a:t>
                      </a:r>
                      <a:endParaRPr sz="500">
                        <a:latin typeface="微软雅黑"/>
                        <a:cs typeface="微软雅黑"/>
                      </a:endParaRPr>
                    </a:p>
                  </a:txBody>
                  <a:tcPr marL="0" marR="0" marT="43815" marB="0">
                    <a:lnR w="38100">
                      <a:solidFill>
                        <a:srgbClr val="FFFFFF"/>
                      </a:solidFill>
                      <a:prstDash val="solid"/>
                    </a:lnR>
                    <a:lnB w="38100">
                      <a:solidFill>
                        <a:srgbClr val="FFFFFF"/>
                      </a:solidFill>
                      <a:prstDash val="solid"/>
                    </a:lnB>
                    <a:solidFill>
                      <a:srgbClr val="92D050"/>
                    </a:solidFill>
                  </a:tcPr>
                </a:tc>
                <a:tc>
                  <a:txBody>
                    <a:bodyPr/>
                    <a:lstStyle/>
                    <a:p>
                      <a:pPr marL="58419">
                        <a:lnSpc>
                          <a:spcPct val="100000"/>
                        </a:lnSpc>
                        <a:spcBef>
                          <a:spcPts val="345"/>
                        </a:spcBef>
                      </a:pPr>
                      <a:r>
                        <a:rPr sz="500" b="1" spc="-10" dirty="0">
                          <a:solidFill>
                            <a:srgbClr val="252525"/>
                          </a:solidFill>
                          <a:latin typeface="微软雅黑"/>
                          <a:cs typeface="微软雅黑"/>
                        </a:rPr>
                        <a:t>sum=a+b+c+d</a:t>
                      </a:r>
                      <a:endParaRPr sz="500">
                        <a:latin typeface="微软雅黑"/>
                        <a:cs typeface="微软雅黑"/>
                      </a:endParaRPr>
                    </a:p>
                  </a:txBody>
                  <a:tcPr marL="0" marR="0" marT="43815" marB="0">
                    <a:lnL w="38100">
                      <a:solidFill>
                        <a:srgbClr val="FFFFFF"/>
                      </a:solidFill>
                      <a:prstDash val="solid"/>
                    </a:lnL>
                    <a:lnR w="38100">
                      <a:solidFill>
                        <a:srgbClr val="FFFFFF"/>
                      </a:solidFill>
                      <a:prstDash val="solid"/>
                    </a:lnR>
                    <a:lnB w="38100">
                      <a:solidFill>
                        <a:srgbClr val="FFFFFF"/>
                      </a:solidFill>
                      <a:prstDash val="solid"/>
                    </a:lnB>
                    <a:solidFill>
                      <a:srgbClr val="92D050"/>
                    </a:solidFill>
                  </a:tcPr>
                </a:tc>
                <a:tc>
                  <a:txBody>
                    <a:bodyPr/>
                    <a:lstStyle/>
                    <a:p>
                      <a:pPr marL="57785">
                        <a:lnSpc>
                          <a:spcPct val="100000"/>
                        </a:lnSpc>
                        <a:spcBef>
                          <a:spcPts val="385"/>
                        </a:spcBef>
                      </a:pPr>
                      <a:r>
                        <a:rPr sz="500" b="1" spc="-10" dirty="0">
                          <a:solidFill>
                            <a:srgbClr val="252525"/>
                          </a:solidFill>
                          <a:latin typeface="微软雅黑"/>
                          <a:cs typeface="微软雅黑"/>
                        </a:rPr>
                        <a:t>sum=a+b+c+d</a:t>
                      </a:r>
                      <a:endParaRPr sz="500">
                        <a:latin typeface="微软雅黑"/>
                        <a:cs typeface="微软雅黑"/>
                      </a:endParaRPr>
                    </a:p>
                  </a:txBody>
                  <a:tcPr marL="0" marR="0" marT="48895" marB="0">
                    <a:lnL w="38100">
                      <a:solidFill>
                        <a:srgbClr val="FFFFFF"/>
                      </a:solidFill>
                      <a:prstDash val="solid"/>
                    </a:lnL>
                    <a:lnR w="38100">
                      <a:solidFill>
                        <a:srgbClr val="FFFFFF"/>
                      </a:solidFill>
                      <a:prstDash val="solid"/>
                    </a:lnR>
                    <a:lnB w="38100">
                      <a:solidFill>
                        <a:srgbClr val="FFFFFF"/>
                      </a:solidFill>
                      <a:prstDash val="solid"/>
                    </a:lnB>
                    <a:solidFill>
                      <a:srgbClr val="92D050"/>
                    </a:solidFill>
                  </a:tcPr>
                </a:tc>
                <a:tc>
                  <a:txBody>
                    <a:bodyPr/>
                    <a:lstStyle/>
                    <a:p>
                      <a:pPr marL="57785">
                        <a:lnSpc>
                          <a:spcPct val="100000"/>
                        </a:lnSpc>
                        <a:spcBef>
                          <a:spcPts val="420"/>
                        </a:spcBef>
                      </a:pPr>
                      <a:r>
                        <a:rPr sz="500" b="1" spc="-10" dirty="0">
                          <a:solidFill>
                            <a:srgbClr val="252525"/>
                          </a:solidFill>
                          <a:latin typeface="微软雅黑"/>
                          <a:cs typeface="微软雅黑"/>
                        </a:rPr>
                        <a:t>sum=a+b+c+d</a:t>
                      </a:r>
                      <a:endParaRPr sz="500">
                        <a:latin typeface="微软雅黑"/>
                        <a:cs typeface="微软雅黑"/>
                      </a:endParaRPr>
                    </a:p>
                  </a:txBody>
                  <a:tcPr marL="0" marR="0" marT="53340" marB="0">
                    <a:lnL w="38100">
                      <a:solidFill>
                        <a:srgbClr val="FFFFFF"/>
                      </a:solidFill>
                      <a:prstDash val="solid"/>
                    </a:lnL>
                    <a:lnB w="38100">
                      <a:solidFill>
                        <a:srgbClr val="FFFFFF"/>
                      </a:solidFill>
                      <a:prstDash val="solid"/>
                    </a:lnB>
                    <a:solidFill>
                      <a:srgbClr val="92D050"/>
                    </a:solidFill>
                  </a:tcPr>
                </a:tc>
                <a:extLst>
                  <a:ext uri="{0D108BD9-81ED-4DB2-BD59-A6C34878D82A}">
                    <a16:rowId xmlns:a16="http://schemas.microsoft.com/office/drawing/2014/main" val="10000"/>
                  </a:ext>
                </a:extLst>
              </a:tr>
            </a:tbl>
          </a:graphicData>
        </a:graphic>
      </p:graphicFrame>
      <p:sp>
        <p:nvSpPr>
          <p:cNvPr id="367" name="object 327">
            <a:extLst>
              <a:ext uri="{FF2B5EF4-FFF2-40B4-BE49-F238E27FC236}">
                <a16:creationId xmlns:a16="http://schemas.microsoft.com/office/drawing/2014/main" id="{F1F87B64-E911-FAF5-567D-D4E6BB20DB82}"/>
              </a:ext>
            </a:extLst>
          </p:cNvPr>
          <p:cNvSpPr txBox="1"/>
          <p:nvPr/>
        </p:nvSpPr>
        <p:spPr>
          <a:xfrm>
            <a:off x="6446265" y="4967096"/>
            <a:ext cx="5455920" cy="34671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tab pos="3029585" algn="l"/>
              </a:tabLst>
              <a:defRPr/>
            </a:pPr>
            <a:r>
              <a:rPr kumimoji="0" sz="1050" b="1" i="0" u="none" strike="noStrike" kern="1200" cap="none" spc="-10" normalizeH="0" baseline="0" noProof="0" dirty="0">
                <a:ln>
                  <a:noFill/>
                </a:ln>
                <a:solidFill>
                  <a:srgbClr val="C00000"/>
                </a:solidFill>
                <a:effectLst/>
                <a:uLnTx/>
                <a:uFillTx/>
                <a:latin typeface="微软雅黑"/>
                <a:ea typeface="+mn-ea"/>
                <a:cs typeface="微软雅黑"/>
              </a:rPr>
              <a:t>AllReduce</a:t>
            </a:r>
            <a:r>
              <a:rPr kumimoji="0" sz="1050" b="0" i="0" u="none" strike="noStrike" kern="1200" cap="none" spc="-10" normalizeH="0" baseline="0" noProof="0" dirty="0">
                <a:ln>
                  <a:noFill/>
                </a:ln>
                <a:solidFill>
                  <a:srgbClr val="252525"/>
                </a:solidFill>
                <a:effectLst/>
                <a:uLnTx/>
                <a:uFillTx/>
                <a:latin typeface="微软雅黑"/>
                <a:ea typeface="+mn-ea"/>
                <a:cs typeface="微软雅黑"/>
              </a:rPr>
              <a:t>：</a:t>
            </a:r>
            <a:r>
              <a:rPr kumimoji="0" sz="1050" b="0" i="0" u="none" strike="noStrike" kern="1200" cap="none" spc="0" normalizeH="0" baseline="0" noProof="0" dirty="0">
                <a:ln>
                  <a:noFill/>
                </a:ln>
                <a:solidFill>
                  <a:srgbClr val="252525"/>
                </a:solidFill>
                <a:effectLst/>
                <a:uLnTx/>
                <a:uFillTx/>
                <a:latin typeface="微软雅黑"/>
                <a:ea typeface="+mn-ea"/>
                <a:cs typeface="微软雅黑"/>
              </a:rPr>
              <a:t>所有节点上</a:t>
            </a:r>
            <a:r>
              <a:rPr kumimoji="0" sz="1050" b="0" i="0" u="none" strike="noStrike" kern="1200" cap="none" spc="-15" normalizeH="0" baseline="0" noProof="0" dirty="0">
                <a:ln>
                  <a:noFill/>
                </a:ln>
                <a:solidFill>
                  <a:srgbClr val="252525"/>
                </a:solidFill>
                <a:effectLst/>
                <a:uLnTx/>
                <a:uFillTx/>
                <a:latin typeface="微软雅黑"/>
                <a:ea typeface="+mn-ea"/>
                <a:cs typeface="微软雅黑"/>
              </a:rPr>
              <a:t>执</a:t>
            </a:r>
            <a:r>
              <a:rPr kumimoji="0" sz="1050" b="0" i="0" u="none" strike="noStrike" kern="1200" cap="none" spc="0" normalizeH="0" baseline="0" noProof="0" dirty="0">
                <a:ln>
                  <a:noFill/>
                </a:ln>
                <a:solidFill>
                  <a:srgbClr val="252525"/>
                </a:solidFill>
                <a:effectLst/>
                <a:uLnTx/>
                <a:uFillTx/>
                <a:latin typeface="微软雅黑"/>
                <a:ea typeface="+mn-ea"/>
                <a:cs typeface="微软雅黑"/>
              </a:rPr>
              <a:t>行</a:t>
            </a:r>
            <a:r>
              <a:rPr kumimoji="0" sz="1050" b="0" i="0" u="none" strike="noStrike" kern="1200" cap="none" spc="-15" normalizeH="0" baseline="0" noProof="0" dirty="0">
                <a:ln>
                  <a:noFill/>
                </a:ln>
                <a:solidFill>
                  <a:srgbClr val="252525"/>
                </a:solidFill>
                <a:effectLst/>
                <a:uLnTx/>
                <a:uFillTx/>
                <a:latin typeface="微软雅黑"/>
                <a:ea typeface="+mn-ea"/>
                <a:cs typeface="微软雅黑"/>
              </a:rPr>
              <a:t>相</a:t>
            </a:r>
            <a:r>
              <a:rPr kumimoji="0" sz="1050" b="0" i="0" u="none" strike="noStrike" kern="1200" cap="none" spc="0" normalizeH="0" baseline="0" noProof="0" dirty="0">
                <a:ln>
                  <a:noFill/>
                </a:ln>
                <a:solidFill>
                  <a:srgbClr val="252525"/>
                </a:solidFill>
                <a:effectLst/>
                <a:uLnTx/>
                <a:uFillTx/>
                <a:latin typeface="微软雅黑"/>
                <a:ea typeface="+mn-ea"/>
                <a:cs typeface="微软雅黑"/>
              </a:rPr>
              <a:t>同</a:t>
            </a:r>
            <a:r>
              <a:rPr kumimoji="0" sz="1050" b="0" i="0" u="none" strike="noStrike" kern="1200" cap="none" spc="-10" normalizeH="0" baseline="0" noProof="0" dirty="0">
                <a:ln>
                  <a:noFill/>
                </a:ln>
                <a:solidFill>
                  <a:srgbClr val="252525"/>
                </a:solidFill>
                <a:effectLst/>
                <a:uLnTx/>
                <a:uFillTx/>
                <a:latin typeface="微软雅黑"/>
                <a:ea typeface="+mn-ea"/>
                <a:cs typeface="微软雅黑"/>
              </a:rPr>
              <a:t>的Reduce</a:t>
            </a:r>
            <a:r>
              <a:rPr kumimoji="0" sz="1050" b="0" i="0" u="none" strike="noStrike" kern="1200" cap="none" spc="0" normalizeH="0" baseline="0" noProof="0" dirty="0">
                <a:ln>
                  <a:noFill/>
                </a:ln>
                <a:solidFill>
                  <a:srgbClr val="252525"/>
                </a:solidFill>
                <a:effectLst/>
                <a:uLnTx/>
                <a:uFillTx/>
                <a:latin typeface="微软雅黑"/>
                <a:ea typeface="+mn-ea"/>
                <a:cs typeface="微软雅黑"/>
              </a:rPr>
              <a:t>操</a:t>
            </a:r>
            <a:r>
              <a:rPr kumimoji="0" sz="1050" b="0" i="0" u="none" strike="noStrike" kern="1200" cap="none" spc="-50" normalizeH="0" baseline="0" noProof="0" dirty="0">
                <a:ln>
                  <a:noFill/>
                </a:ln>
                <a:solidFill>
                  <a:srgbClr val="252525"/>
                </a:solidFill>
                <a:effectLst/>
                <a:uLnTx/>
                <a:uFillTx/>
                <a:latin typeface="微软雅黑"/>
                <a:ea typeface="+mn-ea"/>
                <a:cs typeface="微软雅黑"/>
              </a:rPr>
              <a:t>作</a:t>
            </a:r>
            <a:r>
              <a:rPr kumimoji="0" sz="1050" b="0" i="0" u="none" strike="noStrike" kern="1200" cap="none" spc="0" normalizeH="0" baseline="0" noProof="0" dirty="0">
                <a:ln>
                  <a:noFill/>
                </a:ln>
                <a:solidFill>
                  <a:srgbClr val="252525"/>
                </a:solidFill>
                <a:effectLst/>
                <a:uLnTx/>
                <a:uFillTx/>
                <a:latin typeface="微软雅黑"/>
                <a:ea typeface="+mn-ea"/>
                <a:cs typeface="微软雅黑"/>
              </a:rPr>
              <a:t>	</a:t>
            </a:r>
            <a:r>
              <a:rPr kumimoji="0" sz="1050" b="1" i="0" u="none" strike="noStrike" kern="1200" cap="none" spc="-10" normalizeH="0" baseline="0" noProof="0" dirty="0">
                <a:ln>
                  <a:noFill/>
                </a:ln>
                <a:solidFill>
                  <a:srgbClr val="C00000"/>
                </a:solidFill>
                <a:effectLst/>
                <a:uLnTx/>
                <a:uFillTx/>
                <a:latin typeface="微软雅黑"/>
                <a:ea typeface="+mn-ea"/>
                <a:cs typeface="微软雅黑"/>
              </a:rPr>
              <a:t>All-To-All</a:t>
            </a:r>
            <a:r>
              <a:rPr kumimoji="0" sz="1050" b="0" i="0" u="none" strike="noStrike" kern="1200" cap="none" spc="-10" normalizeH="0" baseline="0" noProof="0" dirty="0">
                <a:ln>
                  <a:noFill/>
                </a:ln>
                <a:solidFill>
                  <a:srgbClr val="252525"/>
                </a:solidFill>
                <a:effectLst/>
                <a:uLnTx/>
                <a:uFillTx/>
                <a:latin typeface="微软雅黑"/>
                <a:ea typeface="+mn-ea"/>
                <a:cs typeface="微软雅黑"/>
              </a:rPr>
              <a:t>：</a:t>
            </a:r>
            <a:r>
              <a:rPr kumimoji="0" sz="1050" b="0" i="0" u="none" strike="noStrike" kern="1200" cap="none" spc="0" normalizeH="0" baseline="0" noProof="0" dirty="0">
                <a:ln>
                  <a:noFill/>
                </a:ln>
                <a:solidFill>
                  <a:srgbClr val="121212"/>
                </a:solidFill>
                <a:effectLst/>
                <a:uLnTx/>
                <a:uFillTx/>
                <a:latin typeface="微软雅黑"/>
                <a:ea typeface="+mn-ea"/>
                <a:cs typeface="微软雅黑"/>
              </a:rPr>
              <a:t>每一个节点的</a:t>
            </a:r>
            <a:r>
              <a:rPr kumimoji="0" sz="1050" b="0" i="0" u="none" strike="noStrike" kern="1200" cap="none" spc="-15" normalizeH="0" baseline="0" noProof="0" dirty="0">
                <a:ln>
                  <a:noFill/>
                </a:ln>
                <a:solidFill>
                  <a:srgbClr val="121212"/>
                </a:solidFill>
                <a:effectLst/>
                <a:uLnTx/>
                <a:uFillTx/>
                <a:latin typeface="微软雅黑"/>
                <a:ea typeface="+mn-ea"/>
                <a:cs typeface="微软雅黑"/>
              </a:rPr>
              <a:t>数</a:t>
            </a:r>
            <a:r>
              <a:rPr kumimoji="0" sz="1050" b="0" i="0" u="none" strike="noStrike" kern="1200" cap="none" spc="0" normalizeH="0" baseline="0" noProof="0" dirty="0">
                <a:ln>
                  <a:noFill/>
                </a:ln>
                <a:solidFill>
                  <a:srgbClr val="121212"/>
                </a:solidFill>
                <a:effectLst/>
                <a:uLnTx/>
                <a:uFillTx/>
                <a:latin typeface="微软雅黑"/>
                <a:ea typeface="+mn-ea"/>
                <a:cs typeface="微软雅黑"/>
              </a:rPr>
              <a:t>据</a:t>
            </a:r>
            <a:r>
              <a:rPr kumimoji="0" sz="1050" b="0" i="0" u="none" strike="noStrike" kern="1200" cap="none" spc="-15" normalizeH="0" baseline="0" noProof="0" dirty="0">
                <a:ln>
                  <a:noFill/>
                </a:ln>
                <a:solidFill>
                  <a:srgbClr val="121212"/>
                </a:solidFill>
                <a:effectLst/>
                <a:uLnTx/>
                <a:uFillTx/>
                <a:latin typeface="微软雅黑"/>
                <a:ea typeface="+mn-ea"/>
                <a:cs typeface="微软雅黑"/>
              </a:rPr>
              <a:t>会</a:t>
            </a:r>
            <a:r>
              <a:rPr kumimoji="0" sz="1050" b="0" i="0" u="none" strike="noStrike" kern="1200" cap="none" spc="-10" normalizeH="0" baseline="0" noProof="0" dirty="0">
                <a:ln>
                  <a:noFill/>
                </a:ln>
                <a:solidFill>
                  <a:srgbClr val="121212"/>
                </a:solidFill>
                <a:effectLst/>
                <a:uLnTx/>
                <a:uFillTx/>
                <a:latin typeface="微软雅黑"/>
                <a:ea typeface="+mn-ea"/>
                <a:cs typeface="微软雅黑"/>
              </a:rPr>
              <a:t>scatter</a:t>
            </a:r>
            <a:endParaRPr kumimoji="0" sz="1050" b="0" i="0" u="none" strike="noStrike" kern="1200" cap="none" spc="0" normalizeH="0" baseline="0" noProof="0">
              <a:ln>
                <a:noFill/>
              </a:ln>
              <a:solidFill>
                <a:prstClr val="black"/>
              </a:solidFill>
              <a:effectLst/>
              <a:uLnTx/>
              <a:uFillTx/>
              <a:latin typeface="微软雅黑"/>
              <a:ea typeface="+mn-ea"/>
              <a:cs typeface="微软雅黑"/>
            </a:endParaRPr>
          </a:p>
          <a:p>
            <a:pPr marL="3029585" marR="0" lvl="0" indent="0" algn="l" defTabSz="914400" rtl="0" eaLnBrk="1" fontAlgn="auto" latinLnBrk="0" hangingPunct="1">
              <a:lnSpc>
                <a:spcPct val="100000"/>
              </a:lnSpc>
              <a:spcBef>
                <a:spcPts val="0"/>
              </a:spcBef>
              <a:spcAft>
                <a:spcPts val="0"/>
              </a:spcAft>
              <a:buClrTx/>
              <a:buSzTx/>
              <a:buFontTx/>
              <a:buNone/>
              <a:tabLst/>
              <a:defRPr/>
            </a:pPr>
            <a:r>
              <a:rPr kumimoji="0" sz="1050" b="0" i="0" u="none" strike="noStrike" kern="1200" cap="none" spc="-20" normalizeH="0" baseline="0" noProof="0" dirty="0">
                <a:ln>
                  <a:noFill/>
                </a:ln>
                <a:solidFill>
                  <a:srgbClr val="121212"/>
                </a:solidFill>
                <a:effectLst/>
                <a:uLnTx/>
                <a:uFillTx/>
                <a:latin typeface="微软雅黑"/>
                <a:ea typeface="+mn-ea"/>
                <a:cs typeface="微软雅黑"/>
              </a:rPr>
              <a:t>到所有节点上，同时每一个节点也会</a:t>
            </a:r>
            <a:endParaRPr kumimoji="0" sz="105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368" name="object 328">
            <a:extLst>
              <a:ext uri="{FF2B5EF4-FFF2-40B4-BE49-F238E27FC236}">
                <a16:creationId xmlns:a16="http://schemas.microsoft.com/office/drawing/2014/main" id="{09ACB285-E93A-C8C4-F230-ECC4808008A0}"/>
              </a:ext>
            </a:extLst>
          </p:cNvPr>
          <p:cNvSpPr txBox="1"/>
          <p:nvPr/>
        </p:nvSpPr>
        <p:spPr>
          <a:xfrm>
            <a:off x="9390380" y="3487927"/>
            <a:ext cx="2462530" cy="506730"/>
          </a:xfrm>
          <a:prstGeom prst="rect">
            <a:avLst/>
          </a:prstGeom>
        </p:spPr>
        <p:txBody>
          <a:bodyPr vert="horz" wrap="square" lIns="0" tIns="13335" rIns="0" bIns="0" rtlCol="0">
            <a:spAutoFit/>
          </a:bodyPr>
          <a:lstStyle/>
          <a:p>
            <a:pPr marL="12700" marR="5080" lvl="0" indent="0" algn="l" defTabSz="914400" rtl="0" eaLnBrk="1" fontAlgn="auto" latinLnBrk="0" hangingPunct="1">
              <a:lnSpc>
                <a:spcPct val="100000"/>
              </a:lnSpc>
              <a:spcBef>
                <a:spcPts val="105"/>
              </a:spcBef>
              <a:spcAft>
                <a:spcPts val="0"/>
              </a:spcAft>
              <a:buClrTx/>
              <a:buSzTx/>
              <a:buFontTx/>
              <a:buNone/>
              <a:tabLst/>
              <a:defRPr/>
            </a:pPr>
            <a:r>
              <a:rPr kumimoji="0" sz="1050" b="1" i="0" u="none" strike="noStrike" kern="1200" cap="none" spc="-10" normalizeH="0" baseline="0" noProof="0" dirty="0">
                <a:ln>
                  <a:noFill/>
                </a:ln>
                <a:solidFill>
                  <a:srgbClr val="252525"/>
                </a:solidFill>
                <a:effectLst/>
                <a:uLnTx/>
                <a:uFillTx/>
                <a:latin typeface="微软雅黑"/>
                <a:ea typeface="+mn-ea"/>
                <a:cs typeface="微软雅黑"/>
              </a:rPr>
              <a:t>ReduceScatter</a:t>
            </a:r>
            <a:r>
              <a:rPr kumimoji="0" sz="1050" b="0" i="0" u="none" strike="noStrike" kern="1200" cap="none" spc="-15" normalizeH="0" baseline="0" noProof="0" dirty="0">
                <a:ln>
                  <a:noFill/>
                </a:ln>
                <a:solidFill>
                  <a:srgbClr val="252525"/>
                </a:solidFill>
                <a:effectLst/>
                <a:uLnTx/>
                <a:uFillTx/>
                <a:latin typeface="微软雅黑"/>
                <a:ea typeface="+mn-ea"/>
                <a:cs typeface="微软雅黑"/>
              </a:rPr>
              <a:t>：所有节点上都按维度执</a:t>
            </a:r>
            <a:r>
              <a:rPr kumimoji="0" sz="1050" b="0" i="0" u="none" strike="noStrike" kern="1200" cap="none" spc="0" normalizeH="0" baseline="0" noProof="0" dirty="0">
                <a:ln>
                  <a:noFill/>
                </a:ln>
                <a:solidFill>
                  <a:srgbClr val="252525"/>
                </a:solidFill>
                <a:effectLst/>
                <a:uLnTx/>
                <a:uFillTx/>
                <a:latin typeface="微软雅黑"/>
                <a:ea typeface="+mn-ea"/>
                <a:cs typeface="微软雅黑"/>
              </a:rPr>
              <a:t>行相同的</a:t>
            </a:r>
            <a:r>
              <a:rPr kumimoji="0" sz="1050" b="0" i="0" u="none" strike="noStrike" kern="1200" cap="none" spc="-10" normalizeH="0" baseline="0" noProof="0" dirty="0">
                <a:ln>
                  <a:noFill/>
                </a:ln>
                <a:solidFill>
                  <a:srgbClr val="252525"/>
                </a:solidFill>
                <a:effectLst/>
                <a:uLnTx/>
                <a:uFillTx/>
                <a:latin typeface="微软雅黑"/>
                <a:ea typeface="+mn-ea"/>
                <a:cs typeface="微软雅黑"/>
              </a:rPr>
              <a:t>Reduce</a:t>
            </a:r>
            <a:r>
              <a:rPr kumimoji="0" sz="1050" b="0" i="0" u="none" strike="noStrike" kern="1200" cap="none" spc="-20" normalizeH="0" baseline="0" noProof="0" dirty="0">
                <a:ln>
                  <a:noFill/>
                </a:ln>
                <a:solidFill>
                  <a:srgbClr val="252525"/>
                </a:solidFill>
                <a:effectLst/>
                <a:uLnTx/>
                <a:uFillTx/>
                <a:latin typeface="微软雅黑"/>
                <a:ea typeface="+mn-ea"/>
                <a:cs typeface="微软雅黑"/>
              </a:rPr>
              <a:t>规约运算，再将结果</a:t>
            </a:r>
            <a:r>
              <a:rPr kumimoji="0" sz="1050" b="0" i="0" u="none" strike="noStrike" kern="1200" cap="none" spc="-50" normalizeH="0" baseline="0" noProof="0" dirty="0">
                <a:ln>
                  <a:noFill/>
                </a:ln>
                <a:solidFill>
                  <a:srgbClr val="252525"/>
                </a:solidFill>
                <a:effectLst/>
                <a:uLnTx/>
                <a:uFillTx/>
                <a:latin typeface="微软雅黑"/>
                <a:ea typeface="+mn-ea"/>
                <a:cs typeface="微软雅黑"/>
              </a:rPr>
              <a:t> </a:t>
            </a:r>
            <a:r>
              <a:rPr kumimoji="0" sz="1050" b="0" i="0" u="none" strike="noStrike" kern="1200" cap="none" spc="-10" normalizeH="0" baseline="0" noProof="0" dirty="0">
                <a:ln>
                  <a:noFill/>
                </a:ln>
                <a:solidFill>
                  <a:srgbClr val="252525"/>
                </a:solidFill>
                <a:effectLst/>
                <a:uLnTx/>
                <a:uFillTx/>
                <a:latin typeface="微软雅黑"/>
                <a:ea typeface="+mn-ea"/>
                <a:cs typeface="微软雅黑"/>
              </a:rPr>
              <a:t>Scatter</a:t>
            </a:r>
            <a:r>
              <a:rPr kumimoji="0" sz="1050" b="0" i="0" u="none" strike="noStrike" kern="1200" cap="none" spc="-20" normalizeH="0" baseline="0" noProof="0" dirty="0">
                <a:ln>
                  <a:noFill/>
                </a:ln>
                <a:solidFill>
                  <a:srgbClr val="252525"/>
                </a:solidFill>
                <a:effectLst/>
                <a:uLnTx/>
                <a:uFillTx/>
                <a:latin typeface="微软雅黑"/>
                <a:ea typeface="+mn-ea"/>
                <a:cs typeface="微软雅黑"/>
              </a:rPr>
              <a:t>发散到所有的节点上</a:t>
            </a:r>
            <a:endParaRPr kumimoji="0" sz="1050" b="0" i="0" u="none" strike="noStrike" kern="1200" cap="none" spc="0" normalizeH="0" baseline="0" noProof="0">
              <a:ln>
                <a:noFill/>
              </a:ln>
              <a:solidFill>
                <a:prstClr val="black"/>
              </a:solidFill>
              <a:effectLst/>
              <a:uLnTx/>
              <a:uFillTx/>
              <a:latin typeface="微软雅黑"/>
              <a:ea typeface="+mn-ea"/>
              <a:cs typeface="微软雅黑"/>
            </a:endParaRPr>
          </a:p>
        </p:txBody>
      </p:sp>
      <p:sp>
        <p:nvSpPr>
          <p:cNvPr id="369" name="object 329">
            <a:extLst>
              <a:ext uri="{FF2B5EF4-FFF2-40B4-BE49-F238E27FC236}">
                <a16:creationId xmlns:a16="http://schemas.microsoft.com/office/drawing/2014/main" id="{7650728F-CB90-66B8-A94D-8B53E798A835}"/>
              </a:ext>
            </a:extLst>
          </p:cNvPr>
          <p:cNvSpPr txBox="1"/>
          <p:nvPr/>
        </p:nvSpPr>
        <p:spPr>
          <a:xfrm>
            <a:off x="9463278" y="5287136"/>
            <a:ext cx="1394460" cy="18669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050" b="0" i="0" u="none" strike="noStrike" kern="1200" cap="none" spc="0" normalizeH="0" baseline="0" noProof="0" dirty="0">
                <a:ln>
                  <a:noFill/>
                </a:ln>
                <a:solidFill>
                  <a:srgbClr val="121212"/>
                </a:solidFill>
                <a:effectLst/>
                <a:uLnTx/>
                <a:uFillTx/>
                <a:latin typeface="微软雅黑"/>
                <a:ea typeface="+mn-ea"/>
                <a:cs typeface="微软雅黑"/>
              </a:rPr>
              <a:t>Gather</a:t>
            </a:r>
            <a:r>
              <a:rPr kumimoji="0" sz="1050" b="0" i="0" u="none" strike="noStrike" kern="1200" cap="none" spc="-20" normalizeH="0" baseline="0" noProof="0" dirty="0">
                <a:ln>
                  <a:noFill/>
                </a:ln>
                <a:solidFill>
                  <a:srgbClr val="121212"/>
                </a:solidFill>
                <a:effectLst/>
                <a:uLnTx/>
                <a:uFillTx/>
                <a:latin typeface="微软雅黑"/>
                <a:ea typeface="+mn-ea"/>
                <a:cs typeface="微软雅黑"/>
              </a:rPr>
              <a:t>所有节点的数据</a:t>
            </a:r>
            <a:endParaRPr kumimoji="0" sz="1050" b="0" i="0" u="none" strike="noStrike" kern="1200" cap="none" spc="0" normalizeH="0" baseline="0" noProof="0">
              <a:ln>
                <a:noFill/>
              </a:ln>
              <a:solidFill>
                <a:prstClr val="black"/>
              </a:solidFill>
              <a:effectLst/>
              <a:uLnTx/>
              <a:uFillTx/>
              <a:latin typeface="微软雅黑"/>
              <a:ea typeface="+mn-ea"/>
              <a:cs typeface="微软雅黑"/>
            </a:endParaRPr>
          </a:p>
        </p:txBody>
      </p:sp>
      <p:pic>
        <p:nvPicPr>
          <p:cNvPr id="370" name="object 330">
            <a:extLst>
              <a:ext uri="{FF2B5EF4-FFF2-40B4-BE49-F238E27FC236}">
                <a16:creationId xmlns:a16="http://schemas.microsoft.com/office/drawing/2014/main" id="{E46CDEB4-2099-CC28-102F-3F05AA9C123B}"/>
              </a:ext>
            </a:extLst>
          </p:cNvPr>
          <p:cNvPicPr/>
          <p:nvPr/>
        </p:nvPicPr>
        <p:blipFill>
          <a:blip r:embed="rId61" cstate="print"/>
          <a:stretch>
            <a:fillRect/>
          </a:stretch>
        </p:blipFill>
        <p:spPr>
          <a:xfrm>
            <a:off x="9383268" y="4073652"/>
            <a:ext cx="2479548" cy="824484"/>
          </a:xfrm>
          <a:prstGeom prst="rect">
            <a:avLst/>
          </a:prstGeom>
        </p:spPr>
      </p:pic>
      <p:pic>
        <p:nvPicPr>
          <p:cNvPr id="371" name="object 331">
            <a:extLst>
              <a:ext uri="{FF2B5EF4-FFF2-40B4-BE49-F238E27FC236}">
                <a16:creationId xmlns:a16="http://schemas.microsoft.com/office/drawing/2014/main" id="{B47E668A-C695-5CC6-DF21-7381BF6B9445}"/>
              </a:ext>
            </a:extLst>
          </p:cNvPr>
          <p:cNvPicPr/>
          <p:nvPr/>
        </p:nvPicPr>
        <p:blipFill>
          <a:blip r:embed="rId62" cstate="print"/>
          <a:stretch>
            <a:fillRect/>
          </a:stretch>
        </p:blipFill>
        <p:spPr>
          <a:xfrm>
            <a:off x="9409176" y="5529071"/>
            <a:ext cx="2449068" cy="867156"/>
          </a:xfrm>
          <a:prstGeom prst="rect">
            <a:avLst/>
          </a:prstGeom>
        </p:spPr>
      </p:pic>
      <p:sp>
        <p:nvSpPr>
          <p:cNvPr id="372" name="object 332">
            <a:extLst>
              <a:ext uri="{FF2B5EF4-FFF2-40B4-BE49-F238E27FC236}">
                <a16:creationId xmlns:a16="http://schemas.microsoft.com/office/drawing/2014/main" id="{42694ED7-4B60-228B-5666-7E10D05A44DD}"/>
              </a:ext>
            </a:extLst>
          </p:cNvPr>
          <p:cNvSpPr txBox="1">
            <a:spLocks/>
          </p:cNvSpPr>
          <p:nvPr/>
        </p:nvSpPr>
        <p:spPr>
          <a:xfrm>
            <a:off x="5739510" y="6584966"/>
            <a:ext cx="713104" cy="192404"/>
          </a:xfrm>
          <a:prstGeom prst="rect">
            <a:avLst/>
          </a:prstGeom>
        </p:spPr>
        <p:txBody>
          <a:bodyPr vert="horz" wrap="square" lIns="0" tIns="0" rIns="0" bIns="0" rtlCol="0">
            <a:spAutoFit/>
          </a:bodyPr>
          <a:lstStyle>
            <a:defPPr>
              <a:defRPr lang="zh-CN" kern="0"/>
            </a:defPPr>
            <a:lvl1pPr marL="0" algn="l" defTabSz="914400" rtl="0" eaLnBrk="1" latinLnBrk="0" hangingPunct="1">
              <a:defRPr sz="1000" b="1" i="0" kern="1200">
                <a:solidFill>
                  <a:schemeClr val="bg1"/>
                </a:solidFill>
                <a:latin typeface="微软雅黑"/>
                <a:ea typeface="+mn-ea"/>
                <a:cs typeface="微软雅黑"/>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50"/>
              </a:spcBef>
            </a:pPr>
            <a:r>
              <a:rPr lang="en-US">
                <a:solidFill>
                  <a:prstClr val="white"/>
                </a:solidFill>
              </a:rPr>
              <a:t>Secret</a:t>
            </a:r>
            <a:r>
              <a:rPr lang="en-US" spc="-30">
                <a:solidFill>
                  <a:prstClr val="white"/>
                </a:solidFill>
              </a:rPr>
              <a:t> </a:t>
            </a:r>
            <a:r>
              <a:rPr lang="zh-CN" altLang="en-US" spc="-30">
                <a:solidFill>
                  <a:prstClr val="white"/>
                </a:solidFill>
                <a:ea typeface="等线" panose="02010600030101010101" pitchFamily="2" charset="-122"/>
              </a:rPr>
              <a:t>机密</a:t>
            </a:r>
            <a:endParaRPr lang="zh-CN" altLang="en-US" spc="-30" dirty="0">
              <a:solidFill>
                <a:prstClr val="white"/>
              </a:solidFill>
            </a:endParaRPr>
          </a:p>
        </p:txBody>
      </p:sp>
      <p:sp>
        <p:nvSpPr>
          <p:cNvPr id="373" name="object 334">
            <a:extLst>
              <a:ext uri="{FF2B5EF4-FFF2-40B4-BE49-F238E27FC236}">
                <a16:creationId xmlns:a16="http://schemas.microsoft.com/office/drawing/2014/main" id="{96AA7A1F-0DC8-1027-71C1-3147291AA15C}"/>
              </a:ext>
            </a:extLst>
          </p:cNvPr>
          <p:cNvSpPr txBox="1">
            <a:spLocks/>
          </p:cNvSpPr>
          <p:nvPr/>
        </p:nvSpPr>
        <p:spPr>
          <a:xfrm>
            <a:off x="485241" y="6604298"/>
            <a:ext cx="229234" cy="167004"/>
          </a:xfrm>
          <a:prstGeom prst="rect">
            <a:avLst/>
          </a:prstGeom>
        </p:spPr>
        <p:txBody>
          <a:bodyPr vert="horz" wrap="square" lIns="0" tIns="0" rIns="0" bIns="0" rtlCol="0">
            <a:spAutoFit/>
          </a:bodyPr>
          <a:lstStyle>
            <a:defPPr>
              <a:defRPr lang="zh-CN" kern="0"/>
            </a:defPPr>
            <a:lvl1pPr marL="0" algn="l" defTabSz="914400" rtl="0" eaLnBrk="1" latinLnBrk="0" hangingPunct="1">
              <a:defRPr sz="10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fld id="{81D60167-4931-47E6-BA6A-407CBD079E47}" type="slidenum">
              <a:rPr lang="en-US" altLang="zh-CN" spc="-25" smtClean="0">
                <a:solidFill>
                  <a:prstClr val="white"/>
                </a:solidFill>
                <a:ea typeface="等线" panose="02010600030101010101" pitchFamily="2" charset="-122"/>
              </a:rPr>
              <a:pPr marL="38100"/>
              <a:t>7</a:t>
            </a:fld>
            <a:endParaRPr lang="en-US" spc="-25" dirty="0">
              <a:solidFill>
                <a:prstClr val="white"/>
              </a:solidFill>
            </a:endParaRPr>
          </a:p>
        </p:txBody>
      </p:sp>
    </p:spTree>
    <p:extLst>
      <p:ext uri="{BB962C8B-B14F-4D97-AF65-F5344CB8AC3E}">
        <p14:creationId xmlns:p14="http://schemas.microsoft.com/office/powerpoint/2010/main" val="2498406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Allreduce</a:t>
            </a:r>
            <a:r>
              <a:rPr lang="zh-CN" altLang="en-US" dirty="0"/>
              <a:t>举例（</a:t>
            </a:r>
            <a:r>
              <a:rPr lang="en-US" altLang="zh-CN" dirty="0"/>
              <a:t>1</a:t>
            </a:r>
            <a:r>
              <a:rPr lang="zh-CN" altLang="en-US" dirty="0"/>
              <a:t>）</a:t>
            </a:r>
          </a:p>
        </p:txBody>
      </p:sp>
      <p:pic>
        <p:nvPicPr>
          <p:cNvPr id="23" name="图片 22">
            <a:extLst>
              <a:ext uri="{FF2B5EF4-FFF2-40B4-BE49-F238E27FC236}">
                <a16:creationId xmlns:a16="http://schemas.microsoft.com/office/drawing/2014/main" id="{AD5C81E2-E50C-8AED-729B-1EC10018BCD0}"/>
              </a:ext>
            </a:extLst>
          </p:cNvPr>
          <p:cNvPicPr>
            <a:picLocks noChangeAspect="1"/>
          </p:cNvPicPr>
          <p:nvPr/>
        </p:nvPicPr>
        <p:blipFill>
          <a:blip r:embed="rId3"/>
          <a:stretch>
            <a:fillRect/>
          </a:stretch>
        </p:blipFill>
        <p:spPr>
          <a:xfrm>
            <a:off x="390144" y="1965198"/>
            <a:ext cx="11411712" cy="3915156"/>
          </a:xfrm>
          <a:prstGeom prst="rect">
            <a:avLst/>
          </a:prstGeom>
        </p:spPr>
      </p:pic>
      <p:sp>
        <p:nvSpPr>
          <p:cNvPr id="3" name="文本框 2">
            <a:extLst>
              <a:ext uri="{FF2B5EF4-FFF2-40B4-BE49-F238E27FC236}">
                <a16:creationId xmlns:a16="http://schemas.microsoft.com/office/drawing/2014/main" id="{7646D1C5-1517-92D8-C04A-9A9B0CFF714D}"/>
              </a:ext>
            </a:extLst>
          </p:cNvPr>
          <p:cNvSpPr txBox="1"/>
          <p:nvPr/>
        </p:nvSpPr>
        <p:spPr>
          <a:xfrm>
            <a:off x="4968960" y="2523744"/>
            <a:ext cx="2254079"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Ring </a:t>
            </a:r>
            <a:r>
              <a:rPr lang="en-US" altLang="zh-CN" dirty="0" err="1">
                <a:latin typeface="微软雅黑" panose="020B0503020204020204" pitchFamily="34" charset="-122"/>
                <a:ea typeface="微软雅黑" panose="020B0503020204020204" pitchFamily="34" charset="-122"/>
              </a:rPr>
              <a:t>Allreduce</a:t>
            </a:r>
            <a:r>
              <a:rPr lang="zh-CN" altLang="en-US" dirty="0">
                <a:latin typeface="微软雅黑" panose="020B0503020204020204" pitchFamily="34" charset="-122"/>
                <a:ea typeface="微软雅黑" panose="020B0503020204020204" pitchFamily="34" charset="-122"/>
              </a:rPr>
              <a:t>算法</a:t>
            </a:r>
          </a:p>
        </p:txBody>
      </p:sp>
    </p:spTree>
    <p:extLst>
      <p:ext uri="{BB962C8B-B14F-4D97-AF65-F5344CB8AC3E}">
        <p14:creationId xmlns:p14="http://schemas.microsoft.com/office/powerpoint/2010/main" val="3156414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不同模型的特点及对通信的要求</a:t>
            </a:r>
          </a:p>
        </p:txBody>
      </p:sp>
      <p:graphicFrame>
        <p:nvGraphicFramePr>
          <p:cNvPr id="3" name="object 3">
            <a:extLst>
              <a:ext uri="{FF2B5EF4-FFF2-40B4-BE49-F238E27FC236}">
                <a16:creationId xmlns:a16="http://schemas.microsoft.com/office/drawing/2014/main" id="{163A84B6-4024-2BF9-8FFA-D392D97BBE7B}"/>
              </a:ext>
            </a:extLst>
          </p:cNvPr>
          <p:cNvGraphicFramePr>
            <a:graphicFrameLocks noGrp="1"/>
          </p:cNvGraphicFramePr>
          <p:nvPr>
            <p:extLst>
              <p:ext uri="{D42A27DB-BD31-4B8C-83A1-F6EECF244321}">
                <p14:modId xmlns:p14="http://schemas.microsoft.com/office/powerpoint/2010/main" val="1226559630"/>
              </p:ext>
            </p:extLst>
          </p:nvPr>
        </p:nvGraphicFramePr>
        <p:xfrm>
          <a:off x="688975" y="1866790"/>
          <a:ext cx="10814049" cy="4077335"/>
        </p:xfrm>
        <a:graphic>
          <a:graphicData uri="http://schemas.openxmlformats.org/drawingml/2006/table">
            <a:tbl>
              <a:tblPr firstRow="1" bandRow="1">
                <a:tableStyleId>{2D5ABB26-0587-4C30-8999-92F81FD0307C}</a:tableStyleId>
              </a:tblPr>
              <a:tblGrid>
                <a:gridCol w="753745">
                  <a:extLst>
                    <a:ext uri="{9D8B030D-6E8A-4147-A177-3AD203B41FA5}">
                      <a16:colId xmlns:a16="http://schemas.microsoft.com/office/drawing/2014/main" val="20000"/>
                    </a:ext>
                  </a:extLst>
                </a:gridCol>
                <a:gridCol w="1121410">
                  <a:extLst>
                    <a:ext uri="{9D8B030D-6E8A-4147-A177-3AD203B41FA5}">
                      <a16:colId xmlns:a16="http://schemas.microsoft.com/office/drawing/2014/main" val="20001"/>
                    </a:ext>
                  </a:extLst>
                </a:gridCol>
                <a:gridCol w="1276984">
                  <a:extLst>
                    <a:ext uri="{9D8B030D-6E8A-4147-A177-3AD203B41FA5}">
                      <a16:colId xmlns:a16="http://schemas.microsoft.com/office/drawing/2014/main" val="20002"/>
                    </a:ext>
                  </a:extLst>
                </a:gridCol>
                <a:gridCol w="3866515">
                  <a:extLst>
                    <a:ext uri="{9D8B030D-6E8A-4147-A177-3AD203B41FA5}">
                      <a16:colId xmlns:a16="http://schemas.microsoft.com/office/drawing/2014/main" val="20003"/>
                    </a:ext>
                  </a:extLst>
                </a:gridCol>
                <a:gridCol w="3795395">
                  <a:extLst>
                    <a:ext uri="{9D8B030D-6E8A-4147-A177-3AD203B41FA5}">
                      <a16:colId xmlns:a16="http://schemas.microsoft.com/office/drawing/2014/main" val="20004"/>
                    </a:ext>
                  </a:extLst>
                </a:gridCol>
              </a:tblGrid>
              <a:tr h="360045">
                <a:tc gridSpan="2">
                  <a:txBody>
                    <a:bodyPr/>
                    <a:lstStyle/>
                    <a:p>
                      <a:pPr marL="544195">
                        <a:lnSpc>
                          <a:spcPct val="100000"/>
                        </a:lnSpc>
                        <a:spcBef>
                          <a:spcPts val="405"/>
                        </a:spcBef>
                      </a:pPr>
                      <a:r>
                        <a:rPr sz="1600" b="1" spc="-35" dirty="0">
                          <a:latin typeface="微软雅黑"/>
                          <a:cs typeface="微软雅黑"/>
                        </a:rPr>
                        <a:t>模型分类</a:t>
                      </a:r>
                      <a:endParaRPr sz="1600">
                        <a:latin typeface="微软雅黑"/>
                        <a:cs typeface="微软雅黑"/>
                      </a:endParaRPr>
                    </a:p>
                  </a:txBody>
                  <a:tcPr marL="0" marR="0" marT="51435" marB="0">
                    <a:lnT w="28575">
                      <a:solidFill>
                        <a:srgbClr val="000000"/>
                      </a:solidFill>
                      <a:prstDash val="solid"/>
                    </a:lnT>
                    <a:lnB w="28575">
                      <a:solidFill>
                        <a:srgbClr val="000000"/>
                      </a:solidFill>
                      <a:prstDash val="solid"/>
                    </a:lnB>
                    <a:solidFill>
                      <a:srgbClr val="BEBEBE"/>
                    </a:solidFill>
                  </a:tcPr>
                </a:tc>
                <a:tc hMerge="1">
                  <a:txBody>
                    <a:bodyPr/>
                    <a:lstStyle/>
                    <a:p>
                      <a:endParaRPr/>
                    </a:p>
                  </a:txBody>
                  <a:tcPr marL="0" marR="0" marT="0" marB="0"/>
                </a:tc>
                <a:tc>
                  <a:txBody>
                    <a:bodyPr/>
                    <a:lstStyle/>
                    <a:p>
                      <a:pPr marL="24130" algn="ctr">
                        <a:lnSpc>
                          <a:spcPct val="100000"/>
                        </a:lnSpc>
                        <a:spcBef>
                          <a:spcPts val="405"/>
                        </a:spcBef>
                      </a:pPr>
                      <a:r>
                        <a:rPr sz="1600" b="1" spc="-35" dirty="0">
                          <a:latin typeface="微软雅黑"/>
                          <a:cs typeface="微软雅黑"/>
                        </a:rPr>
                        <a:t>典型示例</a:t>
                      </a:r>
                      <a:endParaRPr sz="1600">
                        <a:latin typeface="微软雅黑"/>
                        <a:cs typeface="微软雅黑"/>
                      </a:endParaRPr>
                    </a:p>
                  </a:txBody>
                  <a:tcPr marL="0" marR="0" marT="51435" marB="0">
                    <a:lnT w="28575">
                      <a:solidFill>
                        <a:srgbClr val="000000"/>
                      </a:solidFill>
                      <a:prstDash val="solid"/>
                    </a:lnT>
                    <a:lnB w="28575">
                      <a:solidFill>
                        <a:srgbClr val="000000"/>
                      </a:solidFill>
                      <a:prstDash val="solid"/>
                    </a:lnB>
                    <a:solidFill>
                      <a:srgbClr val="BEBEBE"/>
                    </a:solidFill>
                  </a:tcPr>
                </a:tc>
                <a:tc>
                  <a:txBody>
                    <a:bodyPr/>
                    <a:lstStyle/>
                    <a:p>
                      <a:pPr marL="8890" algn="ctr">
                        <a:lnSpc>
                          <a:spcPct val="100000"/>
                        </a:lnSpc>
                        <a:spcBef>
                          <a:spcPts val="405"/>
                        </a:spcBef>
                      </a:pPr>
                      <a:r>
                        <a:rPr sz="1600" b="1" spc="-35" dirty="0">
                          <a:latin typeface="微软雅黑"/>
                          <a:cs typeface="微软雅黑"/>
                        </a:rPr>
                        <a:t>模型特点</a:t>
                      </a:r>
                      <a:endParaRPr sz="1600">
                        <a:latin typeface="微软雅黑"/>
                        <a:cs typeface="微软雅黑"/>
                      </a:endParaRPr>
                    </a:p>
                  </a:txBody>
                  <a:tcPr marL="0" marR="0" marT="51435" marB="0">
                    <a:lnT w="28575">
                      <a:solidFill>
                        <a:srgbClr val="000000"/>
                      </a:solidFill>
                      <a:prstDash val="solid"/>
                    </a:lnT>
                    <a:lnB w="28575">
                      <a:solidFill>
                        <a:srgbClr val="000000"/>
                      </a:solidFill>
                      <a:prstDash val="solid"/>
                    </a:lnB>
                    <a:solidFill>
                      <a:srgbClr val="BEBEBE"/>
                    </a:solidFill>
                  </a:tcPr>
                </a:tc>
                <a:tc>
                  <a:txBody>
                    <a:bodyPr/>
                    <a:lstStyle/>
                    <a:p>
                      <a:pPr marL="989965">
                        <a:lnSpc>
                          <a:spcPct val="100000"/>
                        </a:lnSpc>
                        <a:spcBef>
                          <a:spcPts val="405"/>
                        </a:spcBef>
                      </a:pPr>
                      <a:r>
                        <a:rPr sz="1600" b="1" spc="-30" dirty="0">
                          <a:latin typeface="微软雅黑"/>
                          <a:cs typeface="微软雅黑"/>
                        </a:rPr>
                        <a:t>训练方式及通信要求</a:t>
                      </a:r>
                      <a:endParaRPr sz="1600">
                        <a:latin typeface="微软雅黑"/>
                        <a:cs typeface="微软雅黑"/>
                      </a:endParaRPr>
                    </a:p>
                  </a:txBody>
                  <a:tcPr marL="0" marR="0" marT="51435" marB="0">
                    <a:lnT w="28575">
                      <a:solidFill>
                        <a:srgbClr val="000000"/>
                      </a:solidFill>
                      <a:prstDash val="solid"/>
                    </a:lnT>
                    <a:lnB w="28575">
                      <a:solidFill>
                        <a:srgbClr val="000000"/>
                      </a:solidFill>
                      <a:prstDash val="solid"/>
                    </a:lnB>
                    <a:solidFill>
                      <a:srgbClr val="BEBEBE"/>
                    </a:solidFill>
                  </a:tcPr>
                </a:tc>
                <a:extLst>
                  <a:ext uri="{0D108BD9-81ED-4DB2-BD59-A6C34878D82A}">
                    <a16:rowId xmlns:a16="http://schemas.microsoft.com/office/drawing/2014/main" val="10000"/>
                  </a:ext>
                </a:extLst>
              </a:tr>
              <a:tr h="706755">
                <a:tc>
                  <a:txBody>
                    <a:bodyPr/>
                    <a:lstStyle/>
                    <a:p>
                      <a:pPr>
                        <a:lnSpc>
                          <a:spcPct val="100000"/>
                        </a:lnSpc>
                      </a:pPr>
                      <a:endParaRPr sz="1000">
                        <a:latin typeface="Times New Roman"/>
                        <a:cs typeface="Times New Roman"/>
                      </a:endParaRPr>
                    </a:p>
                  </a:txBody>
                  <a:tcPr marL="0" marR="0" marT="0" marB="0">
                    <a:lnT w="28575">
                      <a:solidFill>
                        <a:srgbClr val="000000"/>
                      </a:solidFill>
                      <a:prstDash val="solid"/>
                    </a:lnT>
                    <a:solidFill>
                      <a:srgbClr val="F1F1F1"/>
                    </a:solidFill>
                  </a:tcPr>
                </a:tc>
                <a:tc>
                  <a:txBody>
                    <a:bodyPr/>
                    <a:lstStyle/>
                    <a:p>
                      <a:pPr>
                        <a:lnSpc>
                          <a:spcPct val="100000"/>
                        </a:lnSpc>
                      </a:pPr>
                      <a:endParaRPr sz="1000">
                        <a:latin typeface="Times New Roman"/>
                        <a:cs typeface="Times New Roman"/>
                      </a:endParaRPr>
                    </a:p>
                  </a:txBody>
                  <a:tcPr marL="0" marR="0" marT="0" marB="0">
                    <a:lnT w="28575">
                      <a:solidFill>
                        <a:srgbClr val="000000"/>
                      </a:solidFill>
                      <a:prstDash val="solid"/>
                    </a:lnT>
                    <a:solidFill>
                      <a:srgbClr val="F1F1F1"/>
                    </a:solidFill>
                  </a:tcPr>
                </a:tc>
                <a:tc>
                  <a:txBody>
                    <a:bodyPr/>
                    <a:lstStyle/>
                    <a:p>
                      <a:pPr>
                        <a:lnSpc>
                          <a:spcPct val="100000"/>
                        </a:lnSpc>
                      </a:pPr>
                      <a:endParaRPr sz="1000">
                        <a:latin typeface="Times New Roman"/>
                        <a:cs typeface="Times New Roman"/>
                      </a:endParaRPr>
                    </a:p>
                  </a:txBody>
                  <a:tcPr marL="0" marR="0" marT="0" marB="0">
                    <a:lnT w="28575">
                      <a:solidFill>
                        <a:srgbClr val="000000"/>
                      </a:solidFill>
                      <a:prstDash val="solid"/>
                    </a:lnT>
                    <a:solidFill>
                      <a:srgbClr val="F1F1F1"/>
                    </a:solidFill>
                  </a:tcPr>
                </a:tc>
                <a:tc>
                  <a:txBody>
                    <a:bodyPr/>
                    <a:lstStyle/>
                    <a:p>
                      <a:pPr>
                        <a:lnSpc>
                          <a:spcPct val="100000"/>
                        </a:lnSpc>
                      </a:pPr>
                      <a:endParaRPr sz="1300">
                        <a:latin typeface="Times New Roman"/>
                        <a:cs typeface="Times New Roman"/>
                      </a:endParaRPr>
                    </a:p>
                    <a:p>
                      <a:pPr>
                        <a:lnSpc>
                          <a:spcPct val="100000"/>
                        </a:lnSpc>
                        <a:spcBef>
                          <a:spcPts val="20"/>
                        </a:spcBef>
                      </a:pPr>
                      <a:endParaRPr sz="1050">
                        <a:latin typeface="Times New Roman"/>
                        <a:cs typeface="Times New Roman"/>
                      </a:endParaRPr>
                    </a:p>
                    <a:p>
                      <a:pPr marL="91440" marR="198120">
                        <a:lnSpc>
                          <a:spcPct val="100000"/>
                        </a:lnSpc>
                      </a:pPr>
                      <a:r>
                        <a:rPr sz="1000" spc="-10" dirty="0">
                          <a:latin typeface="微软雅黑"/>
                          <a:cs typeface="微软雅黑"/>
                        </a:rPr>
                        <a:t>模型较小，单个</a:t>
                      </a:r>
                      <a:r>
                        <a:rPr sz="1000" spc="-10" dirty="0">
                          <a:latin typeface="Arial"/>
                          <a:cs typeface="Arial"/>
                        </a:rPr>
                        <a:t>GPU</a:t>
                      </a:r>
                      <a:r>
                        <a:rPr sz="1000" spc="-15" dirty="0">
                          <a:latin typeface="微软雅黑"/>
                          <a:cs typeface="微软雅黑"/>
                        </a:rPr>
                        <a:t>显存可以完整放下模型参数、梯度及优化器</a:t>
                      </a:r>
                      <a:r>
                        <a:rPr sz="1000" spc="-30" dirty="0">
                          <a:latin typeface="微软雅黑"/>
                          <a:cs typeface="微软雅黑"/>
                        </a:rPr>
                        <a:t>状态</a:t>
                      </a:r>
                      <a:endParaRPr sz="1000">
                        <a:latin typeface="微软雅黑"/>
                        <a:cs typeface="微软雅黑"/>
                      </a:endParaRPr>
                    </a:p>
                  </a:txBody>
                  <a:tcPr marL="0" marR="0" marT="0" marB="0">
                    <a:lnT w="28575">
                      <a:solidFill>
                        <a:srgbClr val="000000"/>
                      </a:solidFill>
                      <a:prstDash val="solid"/>
                    </a:lnT>
                    <a:solidFill>
                      <a:srgbClr val="F1F1F1"/>
                    </a:solidFill>
                  </a:tcPr>
                </a:tc>
                <a:tc rowSpan="2">
                  <a:txBody>
                    <a:bodyPr/>
                    <a:lstStyle/>
                    <a:p>
                      <a:pPr marL="99695">
                        <a:lnSpc>
                          <a:spcPct val="100000"/>
                        </a:lnSpc>
                        <a:spcBef>
                          <a:spcPts val="320"/>
                        </a:spcBef>
                      </a:pPr>
                      <a:r>
                        <a:rPr sz="1000" b="1" spc="-20" dirty="0">
                          <a:latin typeface="微软雅黑"/>
                          <a:cs typeface="微软雅黑"/>
                        </a:rPr>
                        <a:t>数据并行</a:t>
                      </a:r>
                      <a:endParaRPr sz="1000">
                        <a:latin typeface="微软雅黑"/>
                        <a:cs typeface="微软雅黑"/>
                      </a:endParaRPr>
                    </a:p>
                    <a:p>
                      <a:pPr marL="271780" indent="-172720">
                        <a:lnSpc>
                          <a:spcPct val="100000"/>
                        </a:lnSpc>
                        <a:buFont typeface="Arial"/>
                        <a:buChar char="•"/>
                        <a:tabLst>
                          <a:tab pos="271780" algn="l"/>
                          <a:tab pos="272415" algn="l"/>
                        </a:tabLst>
                      </a:pPr>
                      <a:r>
                        <a:rPr sz="1000" spc="-20" dirty="0">
                          <a:latin typeface="微软雅黑"/>
                          <a:cs typeface="微软雅黑"/>
                        </a:rPr>
                        <a:t>异步更新梯度</a:t>
                      </a:r>
                      <a:endParaRPr sz="1000">
                        <a:latin typeface="微软雅黑"/>
                        <a:cs typeface="微软雅黑"/>
                      </a:endParaRPr>
                    </a:p>
                    <a:p>
                      <a:pPr marL="99695" marR="95250">
                        <a:lnSpc>
                          <a:spcPct val="100000"/>
                        </a:lnSpc>
                      </a:pPr>
                      <a:r>
                        <a:rPr sz="1000" spc="-10" dirty="0">
                          <a:latin typeface="微软雅黑"/>
                          <a:cs typeface="微软雅黑"/>
                        </a:rPr>
                        <a:t>通过参数服务器</a:t>
                      </a:r>
                      <a:r>
                        <a:rPr sz="1000" spc="-20" dirty="0">
                          <a:latin typeface="微软雅黑"/>
                          <a:cs typeface="微软雅黑"/>
                        </a:rPr>
                        <a:t>（</a:t>
                      </a:r>
                      <a:r>
                        <a:rPr sz="1000" spc="-20" dirty="0">
                          <a:latin typeface="Arial"/>
                          <a:cs typeface="Arial"/>
                        </a:rPr>
                        <a:t>PS</a:t>
                      </a:r>
                      <a:r>
                        <a:rPr sz="1000" spc="-20" dirty="0">
                          <a:latin typeface="微软雅黑"/>
                          <a:cs typeface="微软雅黑"/>
                        </a:rPr>
                        <a:t>）</a:t>
                      </a:r>
                      <a:r>
                        <a:rPr sz="1000" spc="-15" dirty="0">
                          <a:latin typeface="微软雅黑"/>
                          <a:cs typeface="微软雅黑"/>
                        </a:rPr>
                        <a:t>实现，节点异步上报局部梯度，更新并获取全局梯度，不等待其他节点</a:t>
                      </a:r>
                      <a:endParaRPr sz="1000">
                        <a:latin typeface="微软雅黑"/>
                        <a:cs typeface="微软雅黑"/>
                      </a:endParaRPr>
                    </a:p>
                    <a:p>
                      <a:pPr marL="271780" indent="-172720">
                        <a:lnSpc>
                          <a:spcPct val="100000"/>
                        </a:lnSpc>
                        <a:spcBef>
                          <a:spcPts val="5"/>
                        </a:spcBef>
                        <a:buFont typeface="Arial"/>
                        <a:buChar char="•"/>
                        <a:tabLst>
                          <a:tab pos="271780" algn="l"/>
                          <a:tab pos="272415" algn="l"/>
                        </a:tabLst>
                      </a:pPr>
                      <a:r>
                        <a:rPr sz="1000" spc="-20" dirty="0">
                          <a:latin typeface="微软雅黑"/>
                          <a:cs typeface="微软雅黑"/>
                        </a:rPr>
                        <a:t>同步更新梯度</a:t>
                      </a:r>
                      <a:endParaRPr sz="1000">
                        <a:latin typeface="微软雅黑"/>
                        <a:cs typeface="微软雅黑"/>
                      </a:endParaRPr>
                    </a:p>
                    <a:p>
                      <a:pPr marL="99695">
                        <a:lnSpc>
                          <a:spcPct val="100000"/>
                        </a:lnSpc>
                      </a:pPr>
                      <a:r>
                        <a:rPr sz="1000" spc="-10" dirty="0">
                          <a:latin typeface="微软雅黑"/>
                          <a:cs typeface="微软雅黑"/>
                        </a:rPr>
                        <a:t>通过</a:t>
                      </a:r>
                      <a:r>
                        <a:rPr sz="1000" spc="-10" dirty="0">
                          <a:latin typeface="Arial"/>
                          <a:cs typeface="Arial"/>
                        </a:rPr>
                        <a:t>AllReduce</a:t>
                      </a:r>
                      <a:r>
                        <a:rPr sz="1000" spc="-20" dirty="0">
                          <a:latin typeface="微软雅黑"/>
                          <a:cs typeface="微软雅黑"/>
                        </a:rPr>
                        <a:t>同步更新梯度</a:t>
                      </a:r>
                      <a:endParaRPr sz="1000">
                        <a:latin typeface="微软雅黑"/>
                        <a:cs typeface="微软雅黑"/>
                      </a:endParaRPr>
                    </a:p>
                  </a:txBody>
                  <a:tcPr marL="0" marR="0" marT="40640" marB="0">
                    <a:lnT w="28575">
                      <a:solidFill>
                        <a:srgbClr val="000000"/>
                      </a:solidFill>
                      <a:prstDash val="solid"/>
                    </a:lnT>
                    <a:solidFill>
                      <a:srgbClr val="F1F1F1"/>
                    </a:solidFill>
                  </a:tcPr>
                </a:tc>
                <a:extLst>
                  <a:ext uri="{0D108BD9-81ED-4DB2-BD59-A6C34878D82A}">
                    <a16:rowId xmlns:a16="http://schemas.microsoft.com/office/drawing/2014/main" val="10001"/>
                  </a:ext>
                </a:extLst>
              </a:tr>
              <a:tr h="294640">
                <a:tc gridSpan="2">
                  <a:txBody>
                    <a:bodyPr/>
                    <a:lstStyle/>
                    <a:p>
                      <a:pPr marL="23495" algn="ctr">
                        <a:lnSpc>
                          <a:spcPct val="100000"/>
                        </a:lnSpc>
                        <a:spcBef>
                          <a:spcPts val="450"/>
                        </a:spcBef>
                      </a:pPr>
                      <a:r>
                        <a:rPr sz="1100" spc="-20" dirty="0">
                          <a:latin typeface="微软雅黑"/>
                          <a:cs typeface="微软雅黑"/>
                        </a:rPr>
                        <a:t>小模型</a:t>
                      </a:r>
                      <a:endParaRPr sz="1100">
                        <a:latin typeface="微软雅黑"/>
                        <a:cs typeface="微软雅黑"/>
                      </a:endParaRPr>
                    </a:p>
                  </a:txBody>
                  <a:tcPr marL="0" marR="0" marT="57150" marB="0">
                    <a:solidFill>
                      <a:srgbClr val="F1F1F1"/>
                    </a:solidFill>
                  </a:tcPr>
                </a:tc>
                <a:tc hMerge="1">
                  <a:txBody>
                    <a:bodyPr/>
                    <a:lstStyle/>
                    <a:p>
                      <a:endParaRPr/>
                    </a:p>
                  </a:txBody>
                  <a:tcPr marL="0" marR="0" marT="0" marB="0"/>
                </a:tc>
                <a:tc>
                  <a:txBody>
                    <a:bodyPr/>
                    <a:lstStyle/>
                    <a:p>
                      <a:pPr marL="24130" algn="ctr">
                        <a:lnSpc>
                          <a:spcPct val="100000"/>
                        </a:lnSpc>
                        <a:spcBef>
                          <a:spcPts val="464"/>
                        </a:spcBef>
                      </a:pPr>
                      <a:r>
                        <a:rPr sz="1100" dirty="0">
                          <a:latin typeface="Arial"/>
                          <a:cs typeface="Arial"/>
                        </a:rPr>
                        <a:t>—</a:t>
                      </a:r>
                      <a:endParaRPr sz="1100">
                        <a:latin typeface="Arial"/>
                        <a:cs typeface="Arial"/>
                      </a:endParaRPr>
                    </a:p>
                  </a:txBody>
                  <a:tcPr marL="0" marR="0" marT="59054" marB="0">
                    <a:solidFill>
                      <a:srgbClr val="F1F1F1"/>
                    </a:solidFill>
                  </a:tcPr>
                </a:tc>
                <a:tc>
                  <a:txBody>
                    <a:bodyPr/>
                    <a:lstStyle/>
                    <a:p>
                      <a:pPr>
                        <a:lnSpc>
                          <a:spcPct val="100000"/>
                        </a:lnSpc>
                      </a:pPr>
                      <a:endParaRPr sz="1000">
                        <a:latin typeface="Times New Roman"/>
                        <a:cs typeface="Times New Roman"/>
                      </a:endParaRPr>
                    </a:p>
                  </a:txBody>
                  <a:tcPr marL="0" marR="0" marT="0" marB="0">
                    <a:solidFill>
                      <a:srgbClr val="F1F1F1"/>
                    </a:solidFill>
                  </a:tcPr>
                </a:tc>
                <a:tc vMerge="1">
                  <a:txBody>
                    <a:bodyPr/>
                    <a:lstStyle/>
                    <a:p>
                      <a:endParaRPr/>
                    </a:p>
                  </a:txBody>
                  <a:tcPr marL="0" marR="0" marT="40640" marB="0">
                    <a:lnT w="28575">
                      <a:solidFill>
                        <a:srgbClr val="000000"/>
                      </a:solidFill>
                      <a:prstDash val="solid"/>
                    </a:lnT>
                    <a:solidFill>
                      <a:srgbClr val="F1F1F1"/>
                    </a:solidFill>
                  </a:tcPr>
                </a:tc>
                <a:extLst>
                  <a:ext uri="{0D108BD9-81ED-4DB2-BD59-A6C34878D82A}">
                    <a16:rowId xmlns:a16="http://schemas.microsoft.com/office/drawing/2014/main" val="10002"/>
                  </a:ext>
                </a:extLst>
              </a:tr>
              <a:tr h="704850">
                <a:tc gridSpan="2">
                  <a:txBody>
                    <a:bodyPr/>
                    <a:lstStyle/>
                    <a:p>
                      <a:pPr>
                        <a:lnSpc>
                          <a:spcPct val="100000"/>
                        </a:lnSpc>
                      </a:pPr>
                      <a:endParaRPr sz="1000">
                        <a:latin typeface="Times New Roman"/>
                        <a:cs typeface="Times New Roman"/>
                      </a:endParaRPr>
                    </a:p>
                  </a:txBody>
                  <a:tcPr marL="0" marR="0" marT="0" marB="0">
                    <a:solidFill>
                      <a:srgbClr val="F1F1F1"/>
                    </a:solidFill>
                  </a:tcPr>
                </a:tc>
                <a:tc hMerge="1">
                  <a:txBody>
                    <a:bodyPr/>
                    <a:lstStyle/>
                    <a:p>
                      <a:endParaRPr/>
                    </a:p>
                  </a:txBody>
                  <a:tcPr marL="0" marR="0" marT="0" marB="0"/>
                </a:tc>
                <a:tc>
                  <a:txBody>
                    <a:bodyPr/>
                    <a:lstStyle/>
                    <a:p>
                      <a:pPr>
                        <a:lnSpc>
                          <a:spcPct val="100000"/>
                        </a:lnSpc>
                      </a:pPr>
                      <a:endParaRPr sz="1000">
                        <a:latin typeface="Times New Roman"/>
                        <a:cs typeface="Times New Roman"/>
                      </a:endParaRPr>
                    </a:p>
                  </a:txBody>
                  <a:tcPr marL="0" marR="0" marT="0" marB="0">
                    <a:solidFill>
                      <a:srgbClr val="F1F1F1"/>
                    </a:solidFill>
                  </a:tcPr>
                </a:tc>
                <a:tc>
                  <a:txBody>
                    <a:bodyPr/>
                    <a:lstStyle/>
                    <a:p>
                      <a:pPr>
                        <a:lnSpc>
                          <a:spcPct val="100000"/>
                        </a:lnSpc>
                      </a:pPr>
                      <a:endParaRPr sz="1350">
                        <a:latin typeface="Times New Roman"/>
                        <a:cs typeface="Times New Roman"/>
                      </a:endParaRPr>
                    </a:p>
                    <a:p>
                      <a:pPr marL="91440" marR="92075">
                        <a:lnSpc>
                          <a:spcPct val="100000"/>
                        </a:lnSpc>
                        <a:spcBef>
                          <a:spcPts val="5"/>
                        </a:spcBef>
                      </a:pPr>
                      <a:r>
                        <a:rPr sz="1000" spc="-15" dirty="0">
                          <a:latin typeface="微软雅黑"/>
                          <a:cs typeface="微软雅黑"/>
                        </a:rPr>
                        <a:t>模型稍大或通信要求不高，将参数与优化器状态在参与数据并行的</a:t>
                      </a:r>
                      <a:r>
                        <a:rPr sz="1000" spc="-20" dirty="0">
                          <a:latin typeface="微软雅黑"/>
                          <a:cs typeface="微软雅黑"/>
                        </a:rPr>
                        <a:t>卡间切分</a:t>
                      </a:r>
                      <a:endParaRPr sz="1000">
                        <a:latin typeface="微软雅黑"/>
                        <a:cs typeface="微软雅黑"/>
                      </a:endParaRPr>
                    </a:p>
                  </a:txBody>
                  <a:tcPr marL="0" marR="0" marT="0" marB="0">
                    <a:solidFill>
                      <a:srgbClr val="F1F1F1"/>
                    </a:solidFill>
                  </a:tcPr>
                </a:tc>
                <a:tc>
                  <a:txBody>
                    <a:bodyPr/>
                    <a:lstStyle/>
                    <a:p>
                      <a:pPr marL="99695">
                        <a:lnSpc>
                          <a:spcPct val="100000"/>
                        </a:lnSpc>
                        <a:spcBef>
                          <a:spcPts val="355"/>
                        </a:spcBef>
                      </a:pPr>
                      <a:r>
                        <a:rPr sz="1000" b="1" spc="-20" dirty="0">
                          <a:latin typeface="微软雅黑"/>
                          <a:cs typeface="微软雅黑"/>
                        </a:rPr>
                        <a:t>数据并行</a:t>
                      </a:r>
                      <a:endParaRPr sz="1000">
                        <a:latin typeface="微软雅黑"/>
                        <a:cs typeface="微软雅黑"/>
                      </a:endParaRPr>
                    </a:p>
                    <a:p>
                      <a:pPr marL="271780" indent="-172720">
                        <a:lnSpc>
                          <a:spcPct val="100000"/>
                        </a:lnSpc>
                        <a:buFont typeface="Arial"/>
                        <a:buChar char="•"/>
                        <a:tabLst>
                          <a:tab pos="271780" algn="l"/>
                          <a:tab pos="272415" algn="l"/>
                        </a:tabLst>
                      </a:pPr>
                      <a:r>
                        <a:rPr sz="1000" spc="-10" dirty="0">
                          <a:latin typeface="微软雅黑"/>
                          <a:cs typeface="微软雅黑"/>
                        </a:rPr>
                        <a:t>通过</a:t>
                      </a:r>
                      <a:r>
                        <a:rPr sz="1000" spc="-10" dirty="0">
                          <a:latin typeface="Arial"/>
                          <a:cs typeface="Arial"/>
                        </a:rPr>
                        <a:t>AllReduce</a:t>
                      </a:r>
                      <a:r>
                        <a:rPr sz="1000" spc="-20" dirty="0">
                          <a:latin typeface="微软雅黑"/>
                          <a:cs typeface="微软雅黑"/>
                        </a:rPr>
                        <a:t>同步更新梯度</a:t>
                      </a:r>
                      <a:endParaRPr sz="1000">
                        <a:latin typeface="微软雅黑"/>
                        <a:cs typeface="微软雅黑"/>
                      </a:endParaRPr>
                    </a:p>
                    <a:p>
                      <a:pPr marL="99695">
                        <a:lnSpc>
                          <a:spcPct val="100000"/>
                        </a:lnSpc>
                      </a:pPr>
                      <a:r>
                        <a:rPr sz="1000" b="1" spc="-20" dirty="0">
                          <a:latin typeface="微软雅黑"/>
                          <a:cs typeface="微软雅黑"/>
                        </a:rPr>
                        <a:t>分组参数切片</a:t>
                      </a:r>
                      <a:endParaRPr sz="1000">
                        <a:latin typeface="微软雅黑"/>
                        <a:cs typeface="微软雅黑"/>
                      </a:endParaRPr>
                    </a:p>
                    <a:p>
                      <a:pPr marL="271780" indent="-172720">
                        <a:lnSpc>
                          <a:spcPct val="100000"/>
                        </a:lnSpc>
                        <a:buFont typeface="Arial"/>
                        <a:buChar char="•"/>
                        <a:tabLst>
                          <a:tab pos="271780" algn="l"/>
                          <a:tab pos="272415" algn="l"/>
                        </a:tabLst>
                      </a:pPr>
                      <a:r>
                        <a:rPr sz="1000" spc="-10" dirty="0">
                          <a:latin typeface="微软雅黑"/>
                          <a:cs typeface="微软雅黑"/>
                        </a:rPr>
                        <a:t>通过</a:t>
                      </a:r>
                      <a:r>
                        <a:rPr sz="1000" spc="-10" dirty="0">
                          <a:latin typeface="Arial"/>
                          <a:cs typeface="Arial"/>
                        </a:rPr>
                        <a:t>Broadcast</a:t>
                      </a:r>
                      <a:r>
                        <a:rPr sz="1000" spc="-15" dirty="0">
                          <a:latin typeface="微软雅黑"/>
                          <a:cs typeface="微软雅黑"/>
                        </a:rPr>
                        <a:t>进行参数和状态广播</a:t>
                      </a:r>
                      <a:endParaRPr sz="1000">
                        <a:latin typeface="微软雅黑"/>
                        <a:cs typeface="微软雅黑"/>
                      </a:endParaRPr>
                    </a:p>
                  </a:txBody>
                  <a:tcPr marL="0" marR="0" marT="45085" marB="0">
                    <a:solidFill>
                      <a:srgbClr val="F1F1F1"/>
                    </a:solidFill>
                  </a:tcPr>
                </a:tc>
                <a:extLst>
                  <a:ext uri="{0D108BD9-81ED-4DB2-BD59-A6C34878D82A}">
                    <a16:rowId xmlns:a16="http://schemas.microsoft.com/office/drawing/2014/main" val="10003"/>
                  </a:ext>
                </a:extLst>
              </a:tr>
              <a:tr h="1005205">
                <a:tc>
                  <a:txBody>
                    <a:bodyPr/>
                    <a:lstStyle/>
                    <a:p>
                      <a:pPr>
                        <a:lnSpc>
                          <a:spcPct val="100000"/>
                        </a:lnSpc>
                      </a:pPr>
                      <a:endParaRPr sz="1400">
                        <a:latin typeface="Times New Roman"/>
                        <a:cs typeface="Times New Roman"/>
                      </a:endParaRPr>
                    </a:p>
                    <a:p>
                      <a:pPr marL="243840">
                        <a:lnSpc>
                          <a:spcPct val="100000"/>
                        </a:lnSpc>
                        <a:spcBef>
                          <a:spcPts val="990"/>
                        </a:spcBef>
                      </a:pPr>
                      <a:r>
                        <a:rPr sz="1100" spc="-30" dirty="0">
                          <a:latin typeface="微软雅黑"/>
                          <a:cs typeface="微软雅黑"/>
                        </a:rPr>
                        <a:t>稠密</a:t>
                      </a:r>
                      <a:endParaRPr sz="1100">
                        <a:latin typeface="微软雅黑"/>
                        <a:cs typeface="微软雅黑"/>
                      </a:endParaRPr>
                    </a:p>
                    <a:p>
                      <a:pPr marL="173990">
                        <a:lnSpc>
                          <a:spcPct val="100000"/>
                        </a:lnSpc>
                        <a:spcBef>
                          <a:spcPts val="5"/>
                        </a:spcBef>
                      </a:pPr>
                      <a:r>
                        <a:rPr sz="1100" spc="-20" dirty="0">
                          <a:latin typeface="微软雅黑"/>
                          <a:cs typeface="微软雅黑"/>
                        </a:rPr>
                        <a:t>大模型</a:t>
                      </a:r>
                      <a:endParaRPr sz="1100">
                        <a:latin typeface="微软雅黑"/>
                        <a:cs typeface="微软雅黑"/>
                      </a:endParaRPr>
                    </a:p>
                  </a:txBody>
                  <a:tcPr marL="0" marR="0" marT="0" marB="0">
                    <a:solidFill>
                      <a:srgbClr val="D9D9D9"/>
                    </a:solidFill>
                  </a:tcPr>
                </a:tc>
                <a:tc>
                  <a:txBody>
                    <a:bodyPr/>
                    <a:lstStyle/>
                    <a:p>
                      <a:pPr>
                        <a:lnSpc>
                          <a:spcPct val="100000"/>
                        </a:lnSpc>
                      </a:pPr>
                      <a:endParaRPr sz="1400">
                        <a:latin typeface="Times New Roman"/>
                        <a:cs typeface="Times New Roman"/>
                      </a:endParaRPr>
                    </a:p>
                    <a:p>
                      <a:pPr marL="40640" algn="ctr">
                        <a:lnSpc>
                          <a:spcPct val="100000"/>
                        </a:lnSpc>
                        <a:spcBef>
                          <a:spcPts val="990"/>
                        </a:spcBef>
                      </a:pPr>
                      <a:r>
                        <a:rPr sz="1100" spc="-30" dirty="0">
                          <a:latin typeface="微软雅黑"/>
                          <a:cs typeface="微软雅黑"/>
                        </a:rPr>
                        <a:t>稠密</a:t>
                      </a:r>
                      <a:endParaRPr sz="1100">
                        <a:latin typeface="微软雅黑"/>
                        <a:cs typeface="微软雅黑"/>
                      </a:endParaRPr>
                    </a:p>
                    <a:p>
                      <a:pPr marL="43180" algn="ctr">
                        <a:lnSpc>
                          <a:spcPct val="100000"/>
                        </a:lnSpc>
                        <a:spcBef>
                          <a:spcPts val="15"/>
                        </a:spcBef>
                      </a:pPr>
                      <a:r>
                        <a:rPr sz="1100" spc="-10" dirty="0">
                          <a:latin typeface="Arial"/>
                          <a:cs typeface="Arial"/>
                        </a:rPr>
                        <a:t>Transformer</a:t>
                      </a:r>
                      <a:endParaRPr sz="1100">
                        <a:latin typeface="Arial"/>
                        <a:cs typeface="Arial"/>
                      </a:endParaRPr>
                    </a:p>
                  </a:txBody>
                  <a:tcPr marL="0" marR="0" marT="0" marB="0">
                    <a:solidFill>
                      <a:srgbClr val="D9D9D9"/>
                    </a:solidFill>
                  </a:tcPr>
                </a:tc>
                <a:tc>
                  <a:txBody>
                    <a:bodyPr/>
                    <a:lstStyle/>
                    <a:p>
                      <a:pPr>
                        <a:lnSpc>
                          <a:spcPct val="100000"/>
                        </a:lnSpc>
                        <a:spcBef>
                          <a:spcPts val="40"/>
                        </a:spcBef>
                      </a:pPr>
                      <a:endParaRPr sz="1650">
                        <a:latin typeface="Times New Roman"/>
                        <a:cs typeface="Times New Roman"/>
                      </a:endParaRPr>
                    </a:p>
                    <a:p>
                      <a:pPr marL="116205" marR="83820">
                        <a:lnSpc>
                          <a:spcPct val="100000"/>
                        </a:lnSpc>
                      </a:pPr>
                      <a:r>
                        <a:rPr sz="1100" spc="-10" dirty="0">
                          <a:latin typeface="Arial"/>
                          <a:cs typeface="Arial"/>
                        </a:rPr>
                        <a:t>Transformer</a:t>
                      </a:r>
                      <a:r>
                        <a:rPr sz="1100" spc="-50" dirty="0">
                          <a:latin typeface="微软雅黑"/>
                          <a:cs typeface="微软雅黑"/>
                        </a:rPr>
                        <a:t>、 </a:t>
                      </a:r>
                      <a:r>
                        <a:rPr sz="1100" spc="-10" dirty="0">
                          <a:latin typeface="Arial"/>
                          <a:cs typeface="Arial"/>
                        </a:rPr>
                        <a:t>BERT</a:t>
                      </a:r>
                      <a:r>
                        <a:rPr sz="1100" dirty="0">
                          <a:latin typeface="微软雅黑"/>
                          <a:cs typeface="微软雅黑"/>
                        </a:rPr>
                        <a:t>、</a:t>
                      </a:r>
                      <a:r>
                        <a:rPr sz="1100" dirty="0">
                          <a:latin typeface="Arial"/>
                          <a:cs typeface="Arial"/>
                        </a:rPr>
                        <a:t>GPT-</a:t>
                      </a:r>
                      <a:r>
                        <a:rPr sz="1100" spc="-10" dirty="0">
                          <a:latin typeface="Arial"/>
                          <a:cs typeface="Arial"/>
                        </a:rPr>
                        <a:t>3</a:t>
                      </a:r>
                      <a:r>
                        <a:rPr sz="1100" spc="-50" dirty="0">
                          <a:latin typeface="微软雅黑"/>
                          <a:cs typeface="微软雅黑"/>
                        </a:rPr>
                        <a:t>、 </a:t>
                      </a:r>
                      <a:r>
                        <a:rPr sz="1100" dirty="0">
                          <a:latin typeface="Arial"/>
                          <a:cs typeface="Arial"/>
                        </a:rPr>
                        <a:t>GPT-</a:t>
                      </a:r>
                      <a:r>
                        <a:rPr sz="1100" spc="-10" dirty="0">
                          <a:latin typeface="Arial"/>
                          <a:cs typeface="Arial"/>
                        </a:rPr>
                        <a:t>4</a:t>
                      </a:r>
                      <a:r>
                        <a:rPr sz="1100" spc="-50" dirty="0">
                          <a:latin typeface="微软雅黑"/>
                          <a:cs typeface="微软雅黑"/>
                        </a:rPr>
                        <a:t>等</a:t>
                      </a:r>
                      <a:endParaRPr sz="1100">
                        <a:latin typeface="微软雅黑"/>
                        <a:cs typeface="微软雅黑"/>
                      </a:endParaRPr>
                    </a:p>
                  </a:txBody>
                  <a:tcPr marL="0" marR="0" marT="5080" marB="0">
                    <a:solidFill>
                      <a:srgbClr val="D9D9D9"/>
                    </a:solidFill>
                  </a:tcPr>
                </a:tc>
                <a:tc>
                  <a:txBody>
                    <a:bodyPr/>
                    <a:lstStyle/>
                    <a:p>
                      <a:pPr marL="263525" indent="-172720" algn="just">
                        <a:lnSpc>
                          <a:spcPct val="100000"/>
                        </a:lnSpc>
                        <a:spcBef>
                          <a:spcPts val="925"/>
                        </a:spcBef>
                        <a:buFont typeface="Arial"/>
                        <a:buChar char="•"/>
                        <a:tabLst>
                          <a:tab pos="264160" algn="l"/>
                        </a:tabLst>
                      </a:pPr>
                      <a:r>
                        <a:rPr sz="1000" spc="-10" dirty="0">
                          <a:latin typeface="微软雅黑"/>
                          <a:cs typeface="微软雅黑"/>
                        </a:rPr>
                        <a:t>输入为稠密的张量（</a:t>
                      </a:r>
                      <a:r>
                        <a:rPr sz="1000" spc="-10" dirty="0">
                          <a:latin typeface="Arial"/>
                          <a:cs typeface="Arial"/>
                        </a:rPr>
                        <a:t>tensor</a:t>
                      </a:r>
                      <a:r>
                        <a:rPr sz="1000" spc="-10" dirty="0">
                          <a:latin typeface="微软雅黑"/>
                          <a:cs typeface="微软雅黑"/>
                        </a:rPr>
                        <a:t>），</a:t>
                      </a:r>
                      <a:r>
                        <a:rPr sz="1000" spc="-15" dirty="0">
                          <a:latin typeface="微软雅黑"/>
                          <a:cs typeface="微软雅黑"/>
                        </a:rPr>
                        <a:t>其中每个参数都参与模型计算</a:t>
                      </a:r>
                      <a:endParaRPr sz="1000">
                        <a:latin typeface="微软雅黑"/>
                        <a:cs typeface="微软雅黑"/>
                      </a:endParaRPr>
                    </a:p>
                    <a:p>
                      <a:pPr marL="263525" marR="133350" indent="-172720" algn="just">
                        <a:lnSpc>
                          <a:spcPct val="100000"/>
                        </a:lnSpc>
                        <a:buFont typeface="Arial"/>
                        <a:buChar char="•"/>
                        <a:tabLst>
                          <a:tab pos="264160" algn="l"/>
                        </a:tabLst>
                      </a:pPr>
                      <a:r>
                        <a:rPr sz="1000" spc="-10" dirty="0">
                          <a:latin typeface="微软雅黑"/>
                          <a:cs typeface="微软雅黑"/>
                        </a:rPr>
                        <a:t>由于模型参数非常多，会远超单个</a:t>
                      </a:r>
                      <a:r>
                        <a:rPr sz="1000" spc="-10" dirty="0">
                          <a:latin typeface="Arial"/>
                          <a:cs typeface="Arial"/>
                        </a:rPr>
                        <a:t>GPU</a:t>
                      </a:r>
                      <a:r>
                        <a:rPr sz="1000" spc="-15" dirty="0">
                          <a:latin typeface="微软雅黑"/>
                          <a:cs typeface="微软雅黑"/>
                        </a:rPr>
                        <a:t>显存所能容纳的空间。</a:t>
                      </a:r>
                      <a:r>
                        <a:rPr sz="1000" spc="-10" dirty="0">
                          <a:latin typeface="微软雅黑"/>
                          <a:cs typeface="微软雅黑"/>
                        </a:rPr>
                        <a:t>所以既需要对模型某一层的张量并行（</a:t>
                      </a:r>
                      <a:r>
                        <a:rPr sz="1000" spc="-10" dirty="0">
                          <a:latin typeface="Arial"/>
                          <a:cs typeface="Arial"/>
                        </a:rPr>
                        <a:t>TP</a:t>
                      </a:r>
                      <a:r>
                        <a:rPr sz="1000" spc="-10" dirty="0">
                          <a:latin typeface="微软雅黑"/>
                          <a:cs typeface="微软雅黑"/>
                        </a:rPr>
                        <a:t>），</a:t>
                      </a:r>
                      <a:r>
                        <a:rPr sz="1000" spc="-20" dirty="0">
                          <a:latin typeface="微软雅黑"/>
                          <a:cs typeface="微软雅黑"/>
                        </a:rPr>
                        <a:t>也需要不同层之</a:t>
                      </a:r>
                      <a:r>
                        <a:rPr sz="1000" spc="-10" dirty="0">
                          <a:latin typeface="微软雅黑"/>
                          <a:cs typeface="微软雅黑"/>
                        </a:rPr>
                        <a:t>间的流水并行</a:t>
                      </a:r>
                      <a:r>
                        <a:rPr sz="1000" spc="-20" dirty="0">
                          <a:latin typeface="微软雅黑"/>
                          <a:cs typeface="微软雅黑"/>
                        </a:rPr>
                        <a:t>（</a:t>
                      </a:r>
                      <a:r>
                        <a:rPr sz="1000" spc="-20" dirty="0">
                          <a:latin typeface="Arial"/>
                          <a:cs typeface="Arial"/>
                        </a:rPr>
                        <a:t>PP</a:t>
                      </a:r>
                      <a:r>
                        <a:rPr sz="1000" spc="-20" dirty="0">
                          <a:latin typeface="微软雅黑"/>
                          <a:cs typeface="微软雅黑"/>
                        </a:rPr>
                        <a:t>），</a:t>
                      </a:r>
                      <a:r>
                        <a:rPr sz="1000" spc="-15" dirty="0">
                          <a:latin typeface="微软雅黑"/>
                          <a:cs typeface="微软雅黑"/>
                        </a:rPr>
                        <a:t>才能放下整个大模型；完整的大模型之</a:t>
                      </a:r>
                      <a:r>
                        <a:rPr sz="1000" spc="-10" dirty="0">
                          <a:latin typeface="微软雅黑"/>
                          <a:cs typeface="微软雅黑"/>
                        </a:rPr>
                        <a:t>间还会采用数据并行（</a:t>
                      </a:r>
                      <a:r>
                        <a:rPr sz="1000" spc="-10" dirty="0">
                          <a:latin typeface="Arial"/>
                          <a:cs typeface="Arial"/>
                        </a:rPr>
                        <a:t>DP</a:t>
                      </a:r>
                      <a:r>
                        <a:rPr sz="1000" spc="-10" dirty="0">
                          <a:latin typeface="微软雅黑"/>
                          <a:cs typeface="微软雅黑"/>
                        </a:rPr>
                        <a:t>），</a:t>
                      </a:r>
                      <a:r>
                        <a:rPr sz="1000" spc="-20" dirty="0">
                          <a:latin typeface="微软雅黑"/>
                          <a:cs typeface="微软雅黑"/>
                        </a:rPr>
                        <a:t>加快训练速度</a:t>
                      </a:r>
                      <a:endParaRPr sz="1000">
                        <a:latin typeface="微软雅黑"/>
                        <a:cs typeface="微软雅黑"/>
                      </a:endParaRPr>
                    </a:p>
                  </a:txBody>
                  <a:tcPr marL="0" marR="0" marT="117475" marB="0">
                    <a:solidFill>
                      <a:srgbClr val="D9D9D9"/>
                    </a:solidFill>
                  </a:tcPr>
                </a:tc>
                <a:tc>
                  <a:txBody>
                    <a:bodyPr/>
                    <a:lstStyle/>
                    <a:p>
                      <a:pPr marL="99695">
                        <a:lnSpc>
                          <a:spcPct val="100000"/>
                        </a:lnSpc>
                        <a:spcBef>
                          <a:spcPts val="325"/>
                        </a:spcBef>
                      </a:pPr>
                      <a:r>
                        <a:rPr sz="1000" spc="-10" dirty="0">
                          <a:latin typeface="微软雅黑"/>
                          <a:cs typeface="微软雅黑"/>
                        </a:rPr>
                        <a:t>以</a:t>
                      </a:r>
                      <a:r>
                        <a:rPr sz="1000" dirty="0">
                          <a:latin typeface="Arial"/>
                          <a:cs typeface="Arial"/>
                        </a:rPr>
                        <a:t>Nvidia</a:t>
                      </a:r>
                      <a:r>
                        <a:rPr sz="1000" spc="-5" dirty="0">
                          <a:latin typeface="Arial"/>
                          <a:cs typeface="Arial"/>
                        </a:rPr>
                        <a:t> </a:t>
                      </a:r>
                      <a:r>
                        <a:rPr sz="1000" spc="-10" dirty="0">
                          <a:latin typeface="Arial"/>
                          <a:cs typeface="Arial"/>
                        </a:rPr>
                        <a:t>Megatron-LM</a:t>
                      </a:r>
                      <a:r>
                        <a:rPr sz="1000" spc="-10" dirty="0">
                          <a:latin typeface="微软雅黑"/>
                          <a:cs typeface="微软雅黑"/>
                        </a:rPr>
                        <a:t>复现训练</a:t>
                      </a:r>
                      <a:r>
                        <a:rPr sz="1000" spc="-10" dirty="0">
                          <a:latin typeface="Arial"/>
                          <a:cs typeface="Arial"/>
                        </a:rPr>
                        <a:t>GPT3</a:t>
                      </a:r>
                      <a:r>
                        <a:rPr sz="1000" spc="-20" dirty="0">
                          <a:latin typeface="微软雅黑"/>
                          <a:cs typeface="微软雅黑"/>
                        </a:rPr>
                        <a:t>模型为例：</a:t>
                      </a:r>
                      <a:endParaRPr sz="1000">
                        <a:latin typeface="微软雅黑"/>
                        <a:cs typeface="微软雅黑"/>
                      </a:endParaRPr>
                    </a:p>
                    <a:p>
                      <a:pPr marL="99695">
                        <a:lnSpc>
                          <a:spcPct val="100000"/>
                        </a:lnSpc>
                      </a:pPr>
                      <a:r>
                        <a:rPr sz="1000" b="1" spc="-20" dirty="0">
                          <a:latin typeface="微软雅黑"/>
                          <a:cs typeface="微软雅黑"/>
                        </a:rPr>
                        <a:t>节点内部</a:t>
                      </a:r>
                      <a:endParaRPr sz="1000">
                        <a:latin typeface="微软雅黑"/>
                        <a:cs typeface="微软雅黑"/>
                      </a:endParaRPr>
                    </a:p>
                    <a:p>
                      <a:pPr marL="271780" indent="-172720">
                        <a:lnSpc>
                          <a:spcPct val="100000"/>
                        </a:lnSpc>
                        <a:buFont typeface="Arial"/>
                        <a:buChar char="•"/>
                        <a:tabLst>
                          <a:tab pos="271780" algn="l"/>
                          <a:tab pos="272415" algn="l"/>
                        </a:tabLst>
                      </a:pPr>
                      <a:r>
                        <a:rPr sz="1000" spc="-15" dirty="0">
                          <a:latin typeface="微软雅黑"/>
                          <a:cs typeface="微软雅黑"/>
                        </a:rPr>
                        <a:t>张量并行</a:t>
                      </a:r>
                      <a:r>
                        <a:rPr sz="1000" spc="-20" dirty="0">
                          <a:latin typeface="微软雅黑"/>
                          <a:cs typeface="微软雅黑"/>
                        </a:rPr>
                        <a:t>（</a:t>
                      </a:r>
                      <a:r>
                        <a:rPr sz="1000" spc="-20" dirty="0">
                          <a:latin typeface="Arial"/>
                          <a:cs typeface="Arial"/>
                        </a:rPr>
                        <a:t>AllReduce</a:t>
                      </a:r>
                      <a:r>
                        <a:rPr sz="1000" spc="-20" dirty="0">
                          <a:latin typeface="微软雅黑"/>
                          <a:cs typeface="微软雅黑"/>
                        </a:rPr>
                        <a:t>，通过</a:t>
                      </a:r>
                      <a:r>
                        <a:rPr sz="1000" spc="-10" dirty="0">
                          <a:latin typeface="Arial"/>
                          <a:cs typeface="Arial"/>
                        </a:rPr>
                        <a:t>Nvlink</a:t>
                      </a:r>
                      <a:r>
                        <a:rPr sz="1000" spc="-15" dirty="0">
                          <a:latin typeface="微软雅黑"/>
                          <a:cs typeface="微软雅黑"/>
                        </a:rPr>
                        <a:t>承载</a:t>
                      </a:r>
                      <a:r>
                        <a:rPr sz="1000" spc="-50" dirty="0">
                          <a:latin typeface="微软雅黑"/>
                          <a:cs typeface="微软雅黑"/>
                        </a:rPr>
                        <a:t>）</a:t>
                      </a:r>
                      <a:endParaRPr sz="1000">
                        <a:latin typeface="微软雅黑"/>
                        <a:cs typeface="微软雅黑"/>
                      </a:endParaRPr>
                    </a:p>
                    <a:p>
                      <a:pPr marL="99695">
                        <a:lnSpc>
                          <a:spcPct val="100000"/>
                        </a:lnSpc>
                      </a:pPr>
                      <a:r>
                        <a:rPr sz="1000" b="1" spc="-20" dirty="0">
                          <a:latin typeface="微软雅黑"/>
                          <a:cs typeface="微软雅黑"/>
                        </a:rPr>
                        <a:t>节点之间</a:t>
                      </a:r>
                      <a:endParaRPr sz="1000">
                        <a:latin typeface="微软雅黑"/>
                        <a:cs typeface="微软雅黑"/>
                      </a:endParaRPr>
                    </a:p>
                    <a:p>
                      <a:pPr marL="271780" indent="-172720">
                        <a:lnSpc>
                          <a:spcPct val="100000"/>
                        </a:lnSpc>
                        <a:buFont typeface="Arial"/>
                        <a:buChar char="•"/>
                        <a:tabLst>
                          <a:tab pos="271780" algn="l"/>
                          <a:tab pos="272415" algn="l"/>
                        </a:tabLst>
                      </a:pPr>
                      <a:r>
                        <a:rPr sz="1000" spc="-10" dirty="0">
                          <a:latin typeface="微软雅黑"/>
                          <a:cs typeface="微软雅黑"/>
                        </a:rPr>
                        <a:t>流水并行（</a:t>
                      </a:r>
                      <a:r>
                        <a:rPr sz="1000" spc="-10" dirty="0">
                          <a:latin typeface="Arial"/>
                          <a:cs typeface="Arial"/>
                        </a:rPr>
                        <a:t>Send/Recv</a:t>
                      </a:r>
                      <a:r>
                        <a:rPr sz="1000" spc="-10" dirty="0">
                          <a:latin typeface="微软雅黑"/>
                          <a:cs typeface="微软雅黑"/>
                        </a:rPr>
                        <a:t>，通过</a:t>
                      </a:r>
                      <a:r>
                        <a:rPr sz="1000" spc="-10" dirty="0">
                          <a:latin typeface="Arial"/>
                          <a:cs typeface="Arial"/>
                        </a:rPr>
                        <a:t>RDMA</a:t>
                      </a:r>
                      <a:r>
                        <a:rPr sz="1000" spc="-10" dirty="0">
                          <a:latin typeface="微软雅黑"/>
                          <a:cs typeface="微软雅黑"/>
                        </a:rPr>
                        <a:t>网络承载</a:t>
                      </a:r>
                      <a:r>
                        <a:rPr sz="1000" spc="-50" dirty="0">
                          <a:latin typeface="微软雅黑"/>
                          <a:cs typeface="微软雅黑"/>
                        </a:rPr>
                        <a:t>）</a:t>
                      </a:r>
                      <a:endParaRPr sz="1000">
                        <a:latin typeface="微软雅黑"/>
                        <a:cs typeface="微软雅黑"/>
                      </a:endParaRPr>
                    </a:p>
                    <a:p>
                      <a:pPr marL="271780" indent="-172720">
                        <a:lnSpc>
                          <a:spcPct val="100000"/>
                        </a:lnSpc>
                        <a:buFont typeface="Arial"/>
                        <a:buChar char="•"/>
                        <a:tabLst>
                          <a:tab pos="271780" algn="l"/>
                          <a:tab pos="272415" algn="l"/>
                        </a:tabLst>
                      </a:pPr>
                      <a:r>
                        <a:rPr sz="1000" spc="-10" dirty="0">
                          <a:latin typeface="微软雅黑"/>
                          <a:cs typeface="微软雅黑"/>
                        </a:rPr>
                        <a:t>数据并行（</a:t>
                      </a:r>
                      <a:r>
                        <a:rPr sz="1000" spc="-10" dirty="0">
                          <a:latin typeface="Arial"/>
                          <a:cs typeface="Arial"/>
                        </a:rPr>
                        <a:t>AllReduce</a:t>
                      </a:r>
                      <a:r>
                        <a:rPr sz="1000" spc="-10" dirty="0">
                          <a:latin typeface="微软雅黑"/>
                          <a:cs typeface="微软雅黑"/>
                        </a:rPr>
                        <a:t>，通过</a:t>
                      </a:r>
                      <a:r>
                        <a:rPr sz="1000" spc="-10" dirty="0">
                          <a:latin typeface="Arial"/>
                          <a:cs typeface="Arial"/>
                        </a:rPr>
                        <a:t>RDMA</a:t>
                      </a:r>
                      <a:r>
                        <a:rPr sz="1000" spc="-10" dirty="0">
                          <a:latin typeface="微软雅黑"/>
                          <a:cs typeface="微软雅黑"/>
                        </a:rPr>
                        <a:t>网络承载</a:t>
                      </a:r>
                      <a:r>
                        <a:rPr sz="1000" spc="-50" dirty="0">
                          <a:latin typeface="微软雅黑"/>
                          <a:cs typeface="微软雅黑"/>
                        </a:rPr>
                        <a:t>）</a:t>
                      </a:r>
                      <a:endParaRPr sz="1000">
                        <a:latin typeface="微软雅黑"/>
                        <a:cs typeface="微软雅黑"/>
                      </a:endParaRPr>
                    </a:p>
                  </a:txBody>
                  <a:tcPr marL="0" marR="0" marT="41275" marB="0">
                    <a:solidFill>
                      <a:srgbClr val="D9D9D9"/>
                    </a:solidFill>
                  </a:tcPr>
                </a:tc>
                <a:extLst>
                  <a:ext uri="{0D108BD9-81ED-4DB2-BD59-A6C34878D82A}">
                    <a16:rowId xmlns:a16="http://schemas.microsoft.com/office/drawing/2014/main" val="10004"/>
                  </a:ext>
                </a:extLst>
              </a:tr>
              <a:tr h="1005840">
                <a:tc>
                  <a:txBody>
                    <a:bodyPr/>
                    <a:lstStyle/>
                    <a:p>
                      <a:pPr>
                        <a:lnSpc>
                          <a:spcPct val="100000"/>
                        </a:lnSpc>
                      </a:pPr>
                      <a:endParaRPr sz="1400">
                        <a:latin typeface="Times New Roman"/>
                        <a:cs typeface="Times New Roman"/>
                      </a:endParaRPr>
                    </a:p>
                    <a:p>
                      <a:pPr marL="173990" marR="151130" indent="69850">
                        <a:lnSpc>
                          <a:spcPct val="100000"/>
                        </a:lnSpc>
                        <a:spcBef>
                          <a:spcPts val="995"/>
                        </a:spcBef>
                      </a:pPr>
                      <a:r>
                        <a:rPr sz="1100" spc="-25" dirty="0">
                          <a:latin typeface="微软雅黑"/>
                          <a:cs typeface="微软雅黑"/>
                        </a:rPr>
                        <a:t>稀疏</a:t>
                      </a:r>
                      <a:r>
                        <a:rPr sz="1100" spc="-20" dirty="0">
                          <a:latin typeface="微软雅黑"/>
                          <a:cs typeface="微软雅黑"/>
                        </a:rPr>
                        <a:t>大模型</a:t>
                      </a:r>
                      <a:endParaRPr sz="1100">
                        <a:latin typeface="微软雅黑"/>
                        <a:cs typeface="微软雅黑"/>
                      </a:endParaRPr>
                    </a:p>
                  </a:txBody>
                  <a:tcPr marL="0" marR="0" marT="0" marB="0">
                    <a:lnB w="28575">
                      <a:solidFill>
                        <a:srgbClr val="000000"/>
                      </a:solidFill>
                      <a:prstDash val="solid"/>
                    </a:lnB>
                    <a:solidFill>
                      <a:srgbClr val="F1F1F1"/>
                    </a:solidFill>
                  </a:tcPr>
                </a:tc>
                <a:tc>
                  <a:txBody>
                    <a:bodyPr/>
                    <a:lstStyle/>
                    <a:p>
                      <a:pPr>
                        <a:lnSpc>
                          <a:spcPct val="100000"/>
                        </a:lnSpc>
                      </a:pPr>
                      <a:endParaRPr sz="1400">
                        <a:latin typeface="Times New Roman"/>
                        <a:cs typeface="Times New Roman"/>
                      </a:endParaRPr>
                    </a:p>
                    <a:p>
                      <a:pPr marL="158750">
                        <a:lnSpc>
                          <a:spcPct val="100000"/>
                        </a:lnSpc>
                        <a:spcBef>
                          <a:spcPts val="995"/>
                        </a:spcBef>
                      </a:pPr>
                      <a:r>
                        <a:rPr sz="1100" dirty="0">
                          <a:latin typeface="微软雅黑"/>
                          <a:cs typeface="微软雅黑"/>
                        </a:rPr>
                        <a:t>稀疏</a:t>
                      </a:r>
                      <a:r>
                        <a:rPr sz="1100" spc="-20" dirty="0">
                          <a:latin typeface="Arial"/>
                          <a:cs typeface="Arial"/>
                        </a:rPr>
                        <a:t>MoE</a:t>
                      </a:r>
                      <a:r>
                        <a:rPr sz="1100" spc="-25" dirty="0">
                          <a:latin typeface="微软雅黑"/>
                          <a:cs typeface="微软雅黑"/>
                        </a:rPr>
                        <a:t>结构</a:t>
                      </a:r>
                      <a:endParaRPr sz="1100">
                        <a:latin typeface="微软雅黑"/>
                        <a:cs typeface="微软雅黑"/>
                      </a:endParaRPr>
                    </a:p>
                    <a:p>
                      <a:pPr marL="200025">
                        <a:lnSpc>
                          <a:spcPct val="100000"/>
                        </a:lnSpc>
                        <a:spcBef>
                          <a:spcPts val="10"/>
                        </a:spcBef>
                      </a:pPr>
                      <a:r>
                        <a:rPr sz="1100" spc="-10" dirty="0">
                          <a:latin typeface="Arial"/>
                          <a:cs typeface="Arial"/>
                        </a:rPr>
                        <a:t>Transformer</a:t>
                      </a:r>
                      <a:endParaRPr sz="1100">
                        <a:latin typeface="Arial"/>
                        <a:cs typeface="Arial"/>
                      </a:endParaRPr>
                    </a:p>
                  </a:txBody>
                  <a:tcPr marL="0" marR="0" marT="0" marB="0">
                    <a:lnB w="28575">
                      <a:solidFill>
                        <a:srgbClr val="000000"/>
                      </a:solidFill>
                      <a:prstDash val="solid"/>
                    </a:lnB>
                    <a:solidFill>
                      <a:srgbClr val="F1F1F1"/>
                    </a:solidFill>
                  </a:tcPr>
                </a:tc>
                <a:tc>
                  <a:txBody>
                    <a:bodyPr/>
                    <a:lstStyle/>
                    <a:p>
                      <a:pPr>
                        <a:lnSpc>
                          <a:spcPct val="100000"/>
                        </a:lnSpc>
                        <a:spcBef>
                          <a:spcPts val="35"/>
                        </a:spcBef>
                      </a:pPr>
                      <a:endParaRPr sz="1100">
                        <a:latin typeface="Times New Roman"/>
                        <a:cs typeface="Times New Roman"/>
                      </a:endParaRPr>
                    </a:p>
                    <a:p>
                      <a:pPr marL="116205" marR="108585">
                        <a:lnSpc>
                          <a:spcPct val="99700"/>
                        </a:lnSpc>
                      </a:pPr>
                      <a:r>
                        <a:rPr sz="1100" dirty="0">
                          <a:latin typeface="Arial"/>
                          <a:cs typeface="Arial"/>
                        </a:rPr>
                        <a:t>Google</a:t>
                      </a:r>
                      <a:r>
                        <a:rPr sz="1100" spc="-45" dirty="0">
                          <a:latin typeface="Arial"/>
                          <a:cs typeface="Arial"/>
                        </a:rPr>
                        <a:t> </a:t>
                      </a:r>
                      <a:r>
                        <a:rPr sz="1100" spc="-10" dirty="0">
                          <a:latin typeface="Arial"/>
                          <a:cs typeface="Arial"/>
                        </a:rPr>
                        <a:t>Switch Transformer</a:t>
                      </a:r>
                      <a:r>
                        <a:rPr sz="1100" spc="-25" dirty="0">
                          <a:latin typeface="微软雅黑"/>
                          <a:cs typeface="微软雅黑"/>
                        </a:rPr>
                        <a:t>、智</a:t>
                      </a:r>
                      <a:r>
                        <a:rPr sz="1100" dirty="0">
                          <a:latin typeface="微软雅黑"/>
                          <a:cs typeface="微软雅黑"/>
                        </a:rPr>
                        <a:t>源悟道</a:t>
                      </a:r>
                      <a:r>
                        <a:rPr sz="1100" dirty="0">
                          <a:latin typeface="Arial"/>
                          <a:cs typeface="Arial"/>
                        </a:rPr>
                        <a:t>2.0</a:t>
                      </a:r>
                      <a:r>
                        <a:rPr sz="1100" spc="-20" dirty="0">
                          <a:latin typeface="微软雅黑"/>
                          <a:cs typeface="微软雅黑"/>
                        </a:rPr>
                        <a:t>、阿里</a:t>
                      </a:r>
                      <a:r>
                        <a:rPr sz="1100" spc="-50" dirty="0">
                          <a:latin typeface="微软雅黑"/>
                          <a:cs typeface="微软雅黑"/>
                        </a:rPr>
                        <a:t> </a:t>
                      </a:r>
                      <a:r>
                        <a:rPr sz="1100" spc="-20" dirty="0">
                          <a:latin typeface="Arial"/>
                          <a:cs typeface="Arial"/>
                        </a:rPr>
                        <a:t>M6</a:t>
                      </a:r>
                      <a:r>
                        <a:rPr sz="1100" spc="-50" dirty="0">
                          <a:latin typeface="微软雅黑"/>
                          <a:cs typeface="微软雅黑"/>
                        </a:rPr>
                        <a:t>等</a:t>
                      </a:r>
                      <a:endParaRPr sz="1100">
                        <a:latin typeface="微软雅黑"/>
                        <a:cs typeface="微软雅黑"/>
                      </a:endParaRPr>
                    </a:p>
                  </a:txBody>
                  <a:tcPr marL="0" marR="0" marT="4445" marB="0">
                    <a:lnB w="28575">
                      <a:solidFill>
                        <a:srgbClr val="000000"/>
                      </a:solidFill>
                      <a:prstDash val="solid"/>
                    </a:lnB>
                    <a:solidFill>
                      <a:srgbClr val="F1F1F1"/>
                    </a:solidFill>
                  </a:tcPr>
                </a:tc>
                <a:tc>
                  <a:txBody>
                    <a:bodyPr/>
                    <a:lstStyle/>
                    <a:p>
                      <a:pPr>
                        <a:lnSpc>
                          <a:spcPct val="100000"/>
                        </a:lnSpc>
                      </a:pPr>
                      <a:endParaRPr sz="1300">
                        <a:latin typeface="Times New Roman"/>
                        <a:cs typeface="Times New Roman"/>
                      </a:endParaRPr>
                    </a:p>
                    <a:p>
                      <a:pPr>
                        <a:lnSpc>
                          <a:spcPct val="100000"/>
                        </a:lnSpc>
                        <a:spcBef>
                          <a:spcPts val="25"/>
                        </a:spcBef>
                      </a:pPr>
                      <a:endParaRPr sz="1050">
                        <a:latin typeface="Times New Roman"/>
                        <a:cs typeface="Times New Roman"/>
                      </a:endParaRPr>
                    </a:p>
                    <a:p>
                      <a:pPr marL="263525" marR="173355" indent="-172720">
                        <a:lnSpc>
                          <a:spcPct val="100000"/>
                        </a:lnSpc>
                        <a:buFont typeface="Arial"/>
                        <a:buChar char="•"/>
                        <a:tabLst>
                          <a:tab pos="263525" algn="l"/>
                          <a:tab pos="264160" algn="l"/>
                        </a:tabLst>
                      </a:pPr>
                      <a:r>
                        <a:rPr sz="1000" spc="-10" dirty="0">
                          <a:latin typeface="微软雅黑"/>
                          <a:cs typeface="微软雅黑"/>
                        </a:rPr>
                        <a:t>选择一个基础的稠密模型，通过</a:t>
                      </a:r>
                      <a:r>
                        <a:rPr sz="1000" spc="-10" dirty="0">
                          <a:latin typeface="Arial"/>
                          <a:cs typeface="Arial"/>
                        </a:rPr>
                        <a:t>MoE</a:t>
                      </a:r>
                      <a:r>
                        <a:rPr sz="1000" spc="-10" dirty="0">
                          <a:latin typeface="微软雅黑"/>
                          <a:cs typeface="微软雅黑"/>
                        </a:rPr>
                        <a:t>稀疏结构扩展</a:t>
                      </a:r>
                      <a:r>
                        <a:rPr sz="1000" spc="-10" dirty="0">
                          <a:latin typeface="Arial"/>
                          <a:cs typeface="Arial"/>
                        </a:rPr>
                        <a:t>FFN</a:t>
                      </a:r>
                      <a:r>
                        <a:rPr sz="1000" spc="-20" dirty="0">
                          <a:latin typeface="微软雅黑"/>
                          <a:cs typeface="微软雅黑"/>
                        </a:rPr>
                        <a:t>部分，</a:t>
                      </a:r>
                      <a:r>
                        <a:rPr sz="1000" spc="-15" dirty="0">
                          <a:latin typeface="微软雅黑"/>
                          <a:cs typeface="微软雅黑"/>
                        </a:rPr>
                        <a:t>以此来达成模型的扩容</a:t>
                      </a:r>
                      <a:endParaRPr sz="1000">
                        <a:latin typeface="微软雅黑"/>
                        <a:cs typeface="微软雅黑"/>
                      </a:endParaRPr>
                    </a:p>
                  </a:txBody>
                  <a:tcPr marL="0" marR="0" marT="0" marB="0">
                    <a:lnB w="28575">
                      <a:solidFill>
                        <a:srgbClr val="000000"/>
                      </a:solidFill>
                      <a:prstDash val="solid"/>
                    </a:lnB>
                    <a:solidFill>
                      <a:srgbClr val="F1F1F1"/>
                    </a:solidFill>
                  </a:tcPr>
                </a:tc>
                <a:tc>
                  <a:txBody>
                    <a:bodyPr/>
                    <a:lstStyle/>
                    <a:p>
                      <a:pPr marL="99695">
                        <a:lnSpc>
                          <a:spcPct val="100000"/>
                        </a:lnSpc>
                        <a:spcBef>
                          <a:spcPts val="325"/>
                        </a:spcBef>
                      </a:pPr>
                      <a:r>
                        <a:rPr sz="1000" b="1" spc="-20" dirty="0">
                          <a:latin typeface="微软雅黑"/>
                          <a:cs typeface="微软雅黑"/>
                        </a:rPr>
                        <a:t>节点内部</a:t>
                      </a:r>
                      <a:endParaRPr sz="1000" dirty="0">
                        <a:latin typeface="微软雅黑"/>
                        <a:cs typeface="微软雅黑"/>
                      </a:endParaRPr>
                    </a:p>
                    <a:p>
                      <a:pPr marL="271780" indent="-172720">
                        <a:lnSpc>
                          <a:spcPct val="100000"/>
                        </a:lnSpc>
                        <a:buFont typeface="Arial"/>
                        <a:buChar char="•"/>
                        <a:tabLst>
                          <a:tab pos="271780" algn="l"/>
                          <a:tab pos="272415" algn="l"/>
                        </a:tabLst>
                      </a:pPr>
                      <a:r>
                        <a:rPr sz="1000" spc="-10" dirty="0">
                          <a:latin typeface="微软雅黑"/>
                          <a:cs typeface="微软雅黑"/>
                        </a:rPr>
                        <a:t>专家并行</a:t>
                      </a:r>
                      <a:r>
                        <a:rPr sz="1000" spc="-20" dirty="0">
                          <a:latin typeface="微软雅黑"/>
                          <a:cs typeface="微软雅黑"/>
                        </a:rPr>
                        <a:t>（</a:t>
                      </a:r>
                      <a:r>
                        <a:rPr sz="1000" spc="-20" dirty="0">
                          <a:latin typeface="Arial"/>
                          <a:cs typeface="Arial"/>
                        </a:rPr>
                        <a:t>AlltoAll</a:t>
                      </a:r>
                      <a:r>
                        <a:rPr sz="1000" spc="-15" dirty="0">
                          <a:latin typeface="微软雅黑"/>
                          <a:cs typeface="微软雅黑"/>
                        </a:rPr>
                        <a:t>，通过</a:t>
                      </a:r>
                      <a:r>
                        <a:rPr sz="1000" spc="-10" dirty="0">
                          <a:latin typeface="Arial"/>
                          <a:cs typeface="Arial"/>
                        </a:rPr>
                        <a:t>Nvlink</a:t>
                      </a:r>
                      <a:r>
                        <a:rPr sz="1000" spc="-10" dirty="0">
                          <a:latin typeface="微软雅黑"/>
                          <a:cs typeface="微软雅黑"/>
                        </a:rPr>
                        <a:t>承载</a:t>
                      </a:r>
                      <a:r>
                        <a:rPr sz="1000" spc="-50" dirty="0">
                          <a:latin typeface="微软雅黑"/>
                          <a:cs typeface="微软雅黑"/>
                        </a:rPr>
                        <a:t>）</a:t>
                      </a:r>
                      <a:endParaRPr sz="1000" dirty="0">
                        <a:latin typeface="微软雅黑"/>
                        <a:cs typeface="微软雅黑"/>
                      </a:endParaRPr>
                    </a:p>
                    <a:p>
                      <a:pPr marL="271780" indent="-172720">
                        <a:lnSpc>
                          <a:spcPct val="100000"/>
                        </a:lnSpc>
                        <a:buFont typeface="Arial"/>
                        <a:buChar char="•"/>
                        <a:tabLst>
                          <a:tab pos="271780" algn="l"/>
                          <a:tab pos="272415" algn="l"/>
                        </a:tabLst>
                      </a:pPr>
                      <a:r>
                        <a:rPr sz="1000" spc="-10" dirty="0">
                          <a:latin typeface="微软雅黑"/>
                          <a:cs typeface="微软雅黑"/>
                        </a:rPr>
                        <a:t>张量并行（</a:t>
                      </a:r>
                      <a:r>
                        <a:rPr sz="1000" spc="-10" dirty="0">
                          <a:latin typeface="Arial"/>
                          <a:cs typeface="Arial"/>
                        </a:rPr>
                        <a:t>AllReduce</a:t>
                      </a:r>
                      <a:r>
                        <a:rPr sz="1000" spc="-10" dirty="0">
                          <a:latin typeface="微软雅黑"/>
                          <a:cs typeface="微软雅黑"/>
                        </a:rPr>
                        <a:t>，通过</a:t>
                      </a:r>
                      <a:r>
                        <a:rPr sz="1000" spc="-10" dirty="0">
                          <a:latin typeface="Arial"/>
                          <a:cs typeface="Arial"/>
                        </a:rPr>
                        <a:t>Nvlink</a:t>
                      </a:r>
                      <a:r>
                        <a:rPr sz="1000" spc="-10" dirty="0">
                          <a:latin typeface="微软雅黑"/>
                          <a:cs typeface="微软雅黑"/>
                        </a:rPr>
                        <a:t>承载</a:t>
                      </a:r>
                      <a:r>
                        <a:rPr sz="1000" spc="-50" dirty="0">
                          <a:latin typeface="微软雅黑"/>
                          <a:cs typeface="微软雅黑"/>
                        </a:rPr>
                        <a:t>）</a:t>
                      </a:r>
                      <a:endParaRPr sz="1000" dirty="0">
                        <a:latin typeface="微软雅黑"/>
                        <a:cs typeface="微软雅黑"/>
                      </a:endParaRPr>
                    </a:p>
                    <a:p>
                      <a:pPr marL="271780" indent="-172720">
                        <a:lnSpc>
                          <a:spcPct val="100000"/>
                        </a:lnSpc>
                        <a:buFont typeface="Arial"/>
                        <a:buChar char="•"/>
                        <a:tabLst>
                          <a:tab pos="271780" algn="l"/>
                          <a:tab pos="272415" algn="l"/>
                        </a:tabLst>
                      </a:pPr>
                      <a:r>
                        <a:rPr sz="1000" spc="-10" dirty="0">
                          <a:latin typeface="微软雅黑"/>
                          <a:cs typeface="微软雅黑"/>
                        </a:rPr>
                        <a:t>数据并行（</a:t>
                      </a:r>
                      <a:r>
                        <a:rPr sz="1000" spc="-10" dirty="0">
                          <a:latin typeface="Arial"/>
                          <a:cs typeface="Arial"/>
                        </a:rPr>
                        <a:t>AllReduce</a:t>
                      </a:r>
                      <a:r>
                        <a:rPr sz="1000" spc="-10" dirty="0">
                          <a:latin typeface="微软雅黑"/>
                          <a:cs typeface="微软雅黑"/>
                        </a:rPr>
                        <a:t>，通过</a:t>
                      </a:r>
                      <a:r>
                        <a:rPr sz="1000" spc="-10" dirty="0">
                          <a:latin typeface="Arial"/>
                          <a:cs typeface="Arial"/>
                        </a:rPr>
                        <a:t>Nvlink</a:t>
                      </a:r>
                      <a:r>
                        <a:rPr sz="1000" spc="-10" dirty="0">
                          <a:latin typeface="微软雅黑"/>
                          <a:cs typeface="微软雅黑"/>
                        </a:rPr>
                        <a:t>承载</a:t>
                      </a:r>
                      <a:r>
                        <a:rPr sz="1000" spc="-50" dirty="0">
                          <a:latin typeface="微软雅黑"/>
                          <a:cs typeface="微软雅黑"/>
                        </a:rPr>
                        <a:t>）</a:t>
                      </a:r>
                      <a:endParaRPr sz="1000" dirty="0">
                        <a:latin typeface="微软雅黑"/>
                        <a:cs typeface="微软雅黑"/>
                      </a:endParaRPr>
                    </a:p>
                    <a:p>
                      <a:pPr marL="99695">
                        <a:lnSpc>
                          <a:spcPct val="100000"/>
                        </a:lnSpc>
                      </a:pPr>
                      <a:r>
                        <a:rPr sz="1000" b="1" spc="-20" dirty="0">
                          <a:latin typeface="微软雅黑"/>
                          <a:cs typeface="微软雅黑"/>
                        </a:rPr>
                        <a:t>节点之间</a:t>
                      </a:r>
                      <a:endParaRPr sz="1000" dirty="0">
                        <a:latin typeface="微软雅黑"/>
                        <a:cs typeface="微软雅黑"/>
                      </a:endParaRPr>
                    </a:p>
                    <a:p>
                      <a:pPr marL="271780" indent="-172720">
                        <a:lnSpc>
                          <a:spcPct val="100000"/>
                        </a:lnSpc>
                        <a:buFont typeface="Arial"/>
                        <a:buChar char="•"/>
                        <a:tabLst>
                          <a:tab pos="271780" algn="l"/>
                          <a:tab pos="272415" algn="l"/>
                        </a:tabLst>
                      </a:pPr>
                      <a:r>
                        <a:rPr sz="1000" spc="-15" dirty="0">
                          <a:latin typeface="微软雅黑"/>
                          <a:cs typeface="微软雅黑"/>
                        </a:rPr>
                        <a:t>流水并行</a:t>
                      </a:r>
                      <a:r>
                        <a:rPr sz="1000" spc="-20" dirty="0">
                          <a:latin typeface="微软雅黑"/>
                          <a:cs typeface="微软雅黑"/>
                        </a:rPr>
                        <a:t>（</a:t>
                      </a:r>
                      <a:r>
                        <a:rPr sz="1000" spc="-20" dirty="0">
                          <a:latin typeface="Arial"/>
                          <a:cs typeface="Arial"/>
                        </a:rPr>
                        <a:t>Send/Recv</a:t>
                      </a:r>
                      <a:r>
                        <a:rPr sz="1000" spc="-20" dirty="0">
                          <a:latin typeface="微软雅黑"/>
                          <a:cs typeface="微软雅黑"/>
                        </a:rPr>
                        <a:t>，通过</a:t>
                      </a:r>
                      <a:r>
                        <a:rPr sz="1000" spc="-20" dirty="0">
                          <a:latin typeface="Arial"/>
                          <a:cs typeface="Arial"/>
                        </a:rPr>
                        <a:t>RDMA</a:t>
                      </a:r>
                      <a:r>
                        <a:rPr sz="1000" spc="-15" dirty="0">
                          <a:latin typeface="微软雅黑"/>
                          <a:cs typeface="微软雅黑"/>
                        </a:rPr>
                        <a:t>网络承载</a:t>
                      </a:r>
                      <a:r>
                        <a:rPr sz="1000" spc="-50" dirty="0">
                          <a:latin typeface="微软雅黑"/>
                          <a:cs typeface="微软雅黑"/>
                        </a:rPr>
                        <a:t>）</a:t>
                      </a:r>
                      <a:endParaRPr sz="1000" dirty="0">
                        <a:latin typeface="微软雅黑"/>
                        <a:cs typeface="微软雅黑"/>
                      </a:endParaRPr>
                    </a:p>
                  </a:txBody>
                  <a:tcPr marL="0" marR="0" marT="41275" marB="0">
                    <a:lnB w="28575">
                      <a:solidFill>
                        <a:srgbClr val="000000"/>
                      </a:solidFill>
                      <a:prstDash val="solid"/>
                    </a:lnB>
                    <a:solidFill>
                      <a:srgbClr val="F1F1F1"/>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2701828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Dc5MDViOWI3YWZhODgxZWUyOWJjOTU4NDcxYTI2Mzk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ags/tag52.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ags/tag57.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ags/tag58.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ags/tag59.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ags/tag60.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ags/tag61.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ags/tag62.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ags/tag63.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ags/tag64.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ags/tag65.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ags/tag66.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ags/tag67.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308.11944881889747,&quot;left&quot;:259.9,&quot;top&quot;:116.93141732283463,&quot;width&quot;:509.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2478</TotalTime>
  <Words>8121</Words>
  <Application>Microsoft Office PowerPoint</Application>
  <PresentationFormat>宽屏</PresentationFormat>
  <Paragraphs>1646</Paragraphs>
  <Slides>48</Slides>
  <Notes>28</Notes>
  <HiddenSlides>11</HiddenSlides>
  <MMClips>0</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48</vt:i4>
      </vt:variant>
    </vt:vector>
  </HeadingPairs>
  <TitlesOfParts>
    <vt:vector size="68" baseType="lpstr">
      <vt:lpstr>Intel Clear</vt:lpstr>
      <vt:lpstr>Intel Clear Pro</vt:lpstr>
      <vt:lpstr>system-ui</vt:lpstr>
      <vt:lpstr>等线</vt:lpstr>
      <vt:lpstr>等线 Light</vt:lpstr>
      <vt:lpstr>黑体</vt:lpstr>
      <vt:lpstr>华文楷体</vt:lpstr>
      <vt:lpstr>华文中宋</vt:lpstr>
      <vt:lpstr>楷体</vt:lpstr>
      <vt:lpstr>微软雅黑</vt:lpstr>
      <vt:lpstr>Arial</vt:lpstr>
      <vt:lpstr>Bahnschrift</vt:lpstr>
      <vt:lpstr>Calibri</vt:lpstr>
      <vt:lpstr>Cambria Math</vt:lpstr>
      <vt:lpstr>Centaur</vt:lpstr>
      <vt:lpstr>Segoe UI Emoji</vt:lpstr>
      <vt:lpstr>Times New Roman</vt:lpstr>
      <vt:lpstr>Wingdings</vt:lpstr>
      <vt:lpstr>Office 主题​​</vt:lpstr>
      <vt:lpstr>Office Theme</vt:lpstr>
      <vt:lpstr>PowerPoint 演示文稿</vt:lpstr>
      <vt:lpstr>关于我</vt:lpstr>
      <vt:lpstr>PowerPoint 演示文稿</vt:lpstr>
      <vt:lpstr>PowerPoint 演示文稿</vt:lpstr>
      <vt:lpstr>大语言模型（LLM，Large Language Model）</vt:lpstr>
      <vt:lpstr>模型训练的并行方式</vt:lpstr>
      <vt:lpstr>大模型分布式训练GPU间通信方式</vt:lpstr>
      <vt:lpstr>Allreduce举例（1）</vt:lpstr>
      <vt:lpstr>不同模型的特点及对通信的要求</vt:lpstr>
      <vt:lpstr>大模型训练对网络的挑战</vt:lpstr>
      <vt:lpstr>智算中心网络面临的网络需求</vt:lpstr>
      <vt:lpstr>Allreduce举例（2）</vt:lpstr>
      <vt:lpstr>PowerPoint 演示文稿</vt:lpstr>
      <vt:lpstr>机内组网与机间组网</vt:lpstr>
      <vt:lpstr>直接互联的机内组网</vt:lpstr>
      <vt:lpstr>Scale up：机内网络的向外拓展</vt:lpstr>
      <vt:lpstr>CXL(Compute Express Link)</vt:lpstr>
      <vt:lpstr>CXL(Compute Express Link)</vt:lpstr>
      <vt:lpstr>总线互联协议对比</vt:lpstr>
      <vt:lpstr>PowerPoint 演示文稿</vt:lpstr>
      <vt:lpstr>Any-to-any——两层Clos组网</vt:lpstr>
      <vt:lpstr>网络拓扑</vt:lpstr>
      <vt:lpstr>通信网络采用RDMA技术</vt:lpstr>
      <vt:lpstr>支持RDMA的网络协议栈</vt:lpstr>
      <vt:lpstr>当前智算中心技术路线选择InfiniBand or RoCEv2</vt:lpstr>
      <vt:lpstr>构建无损以太网的关键协议</vt:lpstr>
      <vt:lpstr>技术演进方向</vt:lpstr>
      <vt:lpstr>PowerPoint 演示文稿</vt:lpstr>
      <vt:lpstr>1. 负载均衡优化</vt:lpstr>
      <vt:lpstr>1.负载均衡优化</vt:lpstr>
      <vt:lpstr>2. 在网计算</vt:lpstr>
      <vt:lpstr>Allreduce举例（3）</vt:lpstr>
      <vt:lpstr>3. UEC(Ultra Ethernet Consortium)</vt:lpstr>
      <vt:lpstr>PowerPoint 演示文稿</vt:lpstr>
      <vt:lpstr>PowerPoint 演示文稿</vt:lpstr>
      <vt:lpstr>PowerPoint 演示文稿</vt:lpstr>
      <vt:lpstr>PowerPoint 演示文稿</vt:lpstr>
      <vt:lpstr>AIGC训练需要大规模GPU算力承载</vt:lpstr>
      <vt:lpstr>大模型分布式训练方式</vt:lpstr>
      <vt:lpstr>分布式训练GPU间通信方式</vt:lpstr>
      <vt:lpstr>张量并行流量模型</vt:lpstr>
      <vt:lpstr>流水并行流量模型</vt:lpstr>
      <vt:lpstr>数据并行流量模型</vt:lpstr>
      <vt:lpstr>专家并行流量模型</vt:lpstr>
      <vt:lpstr>大模型训练需要多种并行组合</vt:lpstr>
      <vt:lpstr>混合并行训练流量模型</vt:lpstr>
      <vt:lpstr>PowerPoint 演示文稿</vt:lpstr>
      <vt:lpstr>大模型训练对算力和通信的需求</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dc:creator>
  <cp:lastModifiedBy>远 罗</cp:lastModifiedBy>
  <cp:revision>138</cp:revision>
  <dcterms:created xsi:type="dcterms:W3CDTF">2024-04-18T02:31:00Z</dcterms:created>
  <dcterms:modified xsi:type="dcterms:W3CDTF">2024-05-17T05:59:22Z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WM32446490fd2e11ee9da3773e1da3763e">
    <vt:lpwstr>CWMwZY6PR4xC+cyRAhUdMKUBzxPt8n0ZdbioMUL/8selGTrP5PACkFS/Nf+80+xKVKbrQApUhmjFBdv3hO6e2Jotw==</vt:lpwstr>
  </property>
  <property fmtid="{D5CDD505-2E9C-101B-9397-08002B2CF9AE}" pid="3" name="ICV">
    <vt:lpwstr>DAF89DF846254A7C9C5512E8483F510F_13</vt:lpwstr>
  </property>
  <property fmtid="{D5CDD505-2E9C-101B-9397-08002B2CF9AE}" pid="4" name="KSOProductBuildVer">
    <vt:lpwstr>2052-12.1.0.16729</vt:lpwstr>
  </property>
  <property fmtid="{D5CDD505-2E9C-101B-9397-08002B2CF9AE}" pid="5" name="CWM355d6480008811ef80006b6d00006a6d">
    <vt:lpwstr>CWMiDnFU6V1JWs3APOUV3M81jtxJdpBOxnZuzWqtU64ho5hwz0y6xbN+1RJLSOV9OUHLD8XZm94kK6RP6CcvWVT9w==</vt:lpwstr>
  </property>
</Properties>
</file>